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0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2" r:id="rId6"/>
    <p:sldId id="263" r:id="rId7"/>
    <p:sldId id="291" r:id="rId8"/>
    <p:sldId id="270" r:id="rId9"/>
    <p:sldId id="273" r:id="rId10"/>
    <p:sldId id="266" r:id="rId11"/>
    <p:sldId id="267" r:id="rId12"/>
    <p:sldId id="268" r:id="rId13"/>
    <p:sldId id="271" r:id="rId14"/>
    <p:sldId id="275" r:id="rId15"/>
    <p:sldId id="277" r:id="rId16"/>
    <p:sldId id="279" r:id="rId17"/>
    <p:sldId id="280" r:id="rId18"/>
    <p:sldId id="281" r:id="rId19"/>
    <p:sldId id="283" r:id="rId20"/>
    <p:sldId id="285" r:id="rId21"/>
    <p:sldId id="284" r:id="rId22"/>
    <p:sldId id="286" r:id="rId23"/>
    <p:sldId id="292" r:id="rId24"/>
    <p:sldId id="287" r:id="rId25"/>
    <p:sldId id="288" r:id="rId26"/>
    <p:sldId id="289" r:id="rId27"/>
    <p:sldId id="258" r:id="rId28"/>
    <p:sldId id="290" r:id="rId29"/>
    <p:sldId id="264" r:id="rId30"/>
    <p:sldId id="272" r:id="rId31"/>
    <p:sldId id="278" r:id="rId32"/>
  </p:sldIdLst>
  <p:sldSz cx="12192000" cy="6858000"/>
  <p:notesSz cx="6858000" cy="9144000"/>
  <p:embeddedFontLst>
    <p:embeddedFont>
      <p:font typeface="Franklin Gothic Book" panose="020B0503020102020204" pitchFamily="34" charset="0"/>
      <p:regular r:id="rId34"/>
      <p:italic r:id="rId35"/>
    </p:embeddedFont>
    <p:embeddedFont>
      <p:font typeface="나눔스퀘어 네오 Bold" panose="00000800000000000000" pitchFamily="2" charset="-127"/>
      <p:bold r:id="rId36"/>
    </p:embeddedFont>
    <p:embeddedFont>
      <p:font typeface="나눔스퀘어 네오 ExtraBold" panose="00000900000000000000" pitchFamily="2" charset="-127"/>
      <p:bold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Cambria Math" panose="02040503050406030204" pitchFamily="18" charset="0"/>
      <p:regular r:id="rId40"/>
    </p:embeddedFont>
    <p:embeddedFont>
      <p:font typeface="나눔스퀘어 네오 Heavy" panose="00000A00000000000000" pitchFamily="2" charset="-127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79675" autoAdjust="0"/>
  </p:normalViewPr>
  <p:slideViewPr>
    <p:cSldViewPr snapToGrid="0">
      <p:cViewPr varScale="1">
        <p:scale>
          <a:sx n="88" d="100"/>
          <a:sy n="8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6CDC5-C23F-465A-952F-436E6E45B8F1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4EE10-F98F-495E-AB5A-EFEAFACE4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3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분할 상환 분석이 어떤</a:t>
            </a:r>
            <a:r>
              <a:rPr lang="ko-KR" altLang="en-US" baseline="0" dirty="0" smtClean="0"/>
              <a:t> 분석인지 </a:t>
            </a:r>
            <a:r>
              <a:rPr lang="ko-KR" altLang="en-US" baseline="0" dirty="0" err="1" smtClean="0"/>
              <a:t>설명드리고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적용할 </a:t>
            </a:r>
            <a:r>
              <a:rPr lang="ko-KR" altLang="en-US" baseline="0" dirty="0" err="1" smtClean="0"/>
              <a:t>예제로서</a:t>
            </a:r>
            <a:r>
              <a:rPr lang="ko-KR" altLang="en-US" baseline="0" dirty="0" smtClean="0"/>
              <a:t> 스택 연산으로 이뤄진 시퀀스의 시간복잡도를 구하는 문제에 대해 말씀 드리고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여기서 기존의 </a:t>
            </a:r>
            <a:r>
              <a:rPr lang="ko-KR" altLang="en-US" baseline="0" dirty="0" err="1" smtClean="0"/>
              <a:t>점근적인</a:t>
            </a:r>
            <a:r>
              <a:rPr lang="ko-KR" altLang="en-US" baseline="0" dirty="0" smtClean="0"/>
              <a:t> 분석으로 이 문제에 다가갔을 때 어떤 한계점이 있는지 말씀드리고자 합니다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이후 분할상환 분석의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방법에 대해 간략히 설명을 드린 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방법들을 예제 문제에 적용하여 어떤 방법으로 기존보다 더 나은 상한을 구할 수 있는지에 대해 말씀 드리고자 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60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i="0" dirty="0" smtClean="0"/>
              <a:t>결론적으로 분할 상환 비용의 합이 실제 비용의 총합보다 크다고 하면</a:t>
            </a:r>
            <a:r>
              <a:rPr lang="en-US" altLang="ko-KR" i="0" dirty="0" smtClean="0"/>
              <a:t>,</a:t>
            </a:r>
            <a:r>
              <a:rPr lang="en-US" altLang="ko-KR" i="0" baseline="0" dirty="0" smtClean="0"/>
              <a:t> </a:t>
            </a:r>
            <a:r>
              <a:rPr lang="ko-KR" altLang="en-US" i="0" baseline="0" dirty="0" smtClean="0"/>
              <a:t>분할 상환 비용의 시간복잡도가 실제 비용의 시간복잡도가 된다</a:t>
            </a:r>
            <a:r>
              <a:rPr lang="en-US" altLang="ko-KR" i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최악의 경우의 각 </a:t>
            </a:r>
            <a:r>
              <a:rPr lang="ko-KR" altLang="en-US" b="1" dirty="0" err="1" smtClean="0"/>
              <a:t>연산당</a:t>
            </a:r>
            <a:r>
              <a:rPr lang="ko-KR" altLang="en-US" b="1" dirty="0" smtClean="0"/>
              <a:t> 평균 비용이 적음을 보이기 위해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i="0" dirty="0" smtClean="0"/>
              <a:t>분할 상환 비용의 합은 실제 비용의 총합의 상한을 제공해야 한다</a:t>
            </a:r>
            <a:r>
              <a:rPr lang="en-US" altLang="ko-KR" b="1" i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i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최소한 이것보다는 비용이 작거나 같다는 것을 보임 </a:t>
            </a:r>
            <a:endParaRPr lang="en-US" altLang="ko-KR" b="1" dirty="0" smtClean="0"/>
          </a:p>
          <a:p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8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52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상각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비용을 청구하여 스택 작업 시퀀스에 대해 비용을 지불할 수 있음을 보여줍니다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12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분할 상환 비용의 합이 실제 비용의 총합의 상한이므로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91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0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8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09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i="0" dirty="0" smtClean="0"/>
              <a:t>실제로는 얼마나 많은 연산이 이뤄지는지 알</a:t>
            </a:r>
            <a:r>
              <a:rPr lang="ko-KR" altLang="en-US" i="0" baseline="0" dirty="0" smtClean="0"/>
              <a:t> 수 없으므로</a:t>
            </a:r>
            <a:endParaRPr lang="en-US" altLang="ko-KR" i="0" baseline="0" dirty="0" smtClean="0"/>
          </a:p>
          <a:p>
            <a:endParaRPr lang="en-US" altLang="ko-KR" i="0" baseline="0" dirty="0" smtClean="0"/>
          </a:p>
          <a:p>
            <a:r>
              <a:rPr lang="ko-KR" altLang="en-US" i="0" dirty="0" smtClean="0"/>
              <a:t>아까와 동일하게 모든 </a:t>
            </a:r>
            <a:r>
              <a:rPr lang="en-US" altLang="ko-KR" i="0" dirty="0" smtClean="0"/>
              <a:t>1&lt;k</a:t>
            </a:r>
            <a:r>
              <a:rPr lang="en-US" altLang="ko-KR" i="0" baseline="0" dirty="0" smtClean="0"/>
              <a:t>&lt;n</a:t>
            </a:r>
            <a:r>
              <a:rPr lang="ko-KR" altLang="en-US" i="0" baseline="0" dirty="0" smtClean="0"/>
              <a:t>에 대해서도 상한이 되어야만 그것을 상한이라고 부를 수 있기 </a:t>
            </a:r>
            <a:r>
              <a:rPr lang="ko-KR" altLang="en-US" i="0" baseline="0" dirty="0" err="1" smtClean="0"/>
              <a:t>떄문이다</a:t>
            </a:r>
            <a:r>
              <a:rPr lang="en-US" altLang="ko-KR" i="0" baseline="0" dirty="0" smtClean="0"/>
              <a:t>. </a:t>
            </a:r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08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29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9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비용은 수행시간이 될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같은 자원 사용량이 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trike="sngStrike" dirty="0" smtClean="0"/>
              <a:t>한 연산의 </a:t>
            </a:r>
            <a:r>
              <a:rPr lang="ko-KR" altLang="en-US" strike="sngStrike" dirty="0" err="1" smtClean="0"/>
              <a:t>평균비용</a:t>
            </a:r>
            <a:r>
              <a:rPr lang="ko-KR" altLang="en-US" strike="sngStrike" dirty="0" smtClean="0"/>
              <a:t> </a:t>
            </a:r>
            <a:r>
              <a:rPr lang="en-US" altLang="ko-KR" strike="sngStrike" dirty="0" smtClean="0"/>
              <a:t>: </a:t>
            </a:r>
            <a:r>
              <a:rPr lang="ko-KR" altLang="en-US" strike="sngStrike" dirty="0" smtClean="0">
                <a:solidFill>
                  <a:srgbClr val="FF0000"/>
                </a:solidFill>
              </a:rPr>
              <a:t>그 연산이 포함된 </a:t>
            </a:r>
            <a:r>
              <a:rPr lang="ko-KR" altLang="en-US" strike="sngStrike" dirty="0" smtClean="0"/>
              <a:t>어떤 연산들의 시퀀스를 수행하는 </a:t>
            </a:r>
            <a:r>
              <a:rPr lang="ko-KR" altLang="en-US" strike="sngStrike" dirty="0" smtClean="0">
                <a:solidFill>
                  <a:srgbClr val="FF0000"/>
                </a:solidFill>
              </a:rPr>
              <a:t>비용의 평균</a:t>
            </a:r>
            <a:endParaRPr lang="en-US" altLang="ko-KR" strike="sngStrike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평균비용을</a:t>
            </a:r>
            <a:r>
              <a:rPr lang="ko-KR" altLang="en-US" dirty="0" smtClean="0"/>
              <a:t> 분할상환 비용으로 정하는 것은 총계분석에서 그렇게 정한다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같은 </a:t>
            </a:r>
            <a:r>
              <a:rPr lang="en-US" altLang="ko-KR" dirty="0" smtClean="0"/>
              <a:t>O(n)</a:t>
            </a:r>
            <a:r>
              <a:rPr lang="ko-KR" altLang="en-US" baseline="0" dirty="0" smtClean="0"/>
              <a:t> </a:t>
            </a:r>
            <a:r>
              <a:rPr lang="ko-KR" altLang="en-US" baseline="0" smtClean="0"/>
              <a:t>알고리즘이라고 하더도 </a:t>
            </a:r>
            <a:r>
              <a:rPr lang="ko-KR" altLang="en-US" baseline="0" dirty="0" smtClean="0"/>
              <a:t>나누었을 </a:t>
            </a:r>
            <a:r>
              <a:rPr lang="ko-KR" altLang="en-US" baseline="0" dirty="0" err="1" smtClean="0"/>
              <a:t>떄</a:t>
            </a:r>
            <a:r>
              <a:rPr lang="ko-KR" altLang="en-US" baseline="0" dirty="0" smtClean="0"/>
              <a:t> 평균비용이 더 작으면 더 좋은 알고리즘인 것이 드러난다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24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765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일반적으로 사용되는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방법 간략히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86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분할 상환 분석과 점근적 분석의 차이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99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i="0" dirty="0" smtClean="0"/>
              <a:t>결론적으로 분할 상환 비용의 합이 실제 비용의 총합보다 크다고 하면</a:t>
            </a:r>
            <a:r>
              <a:rPr lang="en-US" altLang="ko-KR" i="0" dirty="0" smtClean="0"/>
              <a:t>,</a:t>
            </a:r>
            <a:r>
              <a:rPr lang="en-US" altLang="ko-KR" i="0" baseline="0" dirty="0" smtClean="0"/>
              <a:t> </a:t>
            </a:r>
            <a:r>
              <a:rPr lang="ko-KR" altLang="en-US" i="0" baseline="0" dirty="0" smtClean="0"/>
              <a:t>분할 상환 비용의 시간복잡도가 실제 비용의 시간복잡도가 된다</a:t>
            </a:r>
            <a:r>
              <a:rPr lang="en-US" altLang="ko-KR" i="0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smtClean="0"/>
              <a:t>최악의 경우의 각 </a:t>
            </a:r>
            <a:r>
              <a:rPr lang="ko-KR" altLang="en-US" b="1" dirty="0" err="1" smtClean="0"/>
              <a:t>연산당</a:t>
            </a:r>
            <a:r>
              <a:rPr lang="ko-KR" altLang="en-US" b="1" dirty="0" smtClean="0"/>
              <a:t> 평균 비용이 적음을 보이기 위해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i="0" dirty="0" smtClean="0"/>
              <a:t>분할 상환 비용의 합은 실제 비용의 총합의 상한을 제공해야 한다</a:t>
            </a:r>
            <a:r>
              <a:rPr lang="en-US" altLang="ko-KR" b="1" i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 smtClean="0"/>
          </a:p>
          <a:p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3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본격적으로 분할상환 분석에 대해 말씀 드리기 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예시를 통해</a:t>
            </a:r>
            <a:r>
              <a:rPr lang="ko-KR" altLang="en-US" baseline="0" dirty="0" smtClean="0"/>
              <a:t> 설명을 드리겠습니다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준비한 예시는 </a:t>
            </a:r>
            <a:r>
              <a:rPr lang="ko-KR" altLang="en-US" baseline="0" dirty="0" err="1" smtClean="0"/>
              <a:t>멀티팝이라는</a:t>
            </a:r>
            <a:r>
              <a:rPr lang="ko-KR" altLang="en-US" baseline="0" dirty="0" smtClean="0"/>
              <a:t> 연산을 수행하는 스택 자료구조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4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이를 기존에 우리가 알고 있던 방법인 점근적</a:t>
            </a:r>
            <a:r>
              <a:rPr lang="ko-KR" altLang="en-US" baseline="0" dirty="0" smtClean="0"/>
              <a:t> 분석을 이용해 시간복잡도를 확인해보겠습니다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이런 분석은 완전히 틀린 분석이라고 할 수는 없지만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개별 연산을 통해서 얻어진 이 상한은 느슨하다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9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일반적으로 사용되는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방법 간략히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7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i="0" dirty="0" err="1" smtClean="0"/>
              <a:t>연산당</a:t>
            </a:r>
            <a:r>
              <a:rPr lang="ko-KR" altLang="en-US" i="0" dirty="0" smtClean="0"/>
              <a:t> </a:t>
            </a:r>
            <a:r>
              <a:rPr lang="ko-KR" altLang="en-US" i="0" dirty="0" err="1" smtClean="0"/>
              <a:t>평균비용</a:t>
            </a:r>
            <a:r>
              <a:rPr lang="ko-KR" altLang="en-US" i="0" dirty="0" smtClean="0"/>
              <a:t> </a:t>
            </a:r>
            <a:r>
              <a:rPr lang="en-US" altLang="ko-KR" i="0" dirty="0" smtClean="0"/>
              <a:t>= </a:t>
            </a:r>
            <a:r>
              <a:rPr lang="ko-KR" altLang="en-US" i="0" dirty="0" smtClean="0"/>
              <a:t>분할상환 비용</a:t>
            </a:r>
            <a:endParaRPr lang="en-US" altLang="ko-KR" i="0" dirty="0" smtClean="0"/>
          </a:p>
          <a:p>
            <a:r>
              <a:rPr lang="ko-KR" altLang="en-US" i="0" dirty="0" smtClean="0"/>
              <a:t>연산의 횟수를 나눈 것을 평균의 상한으로 하여 이를 분할 상환 비용을 정하는 방법입니다</a:t>
            </a:r>
            <a:r>
              <a:rPr lang="en-US" altLang="ko-KR" i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69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같은 예시로 돌아가서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이번에는 총계 분석을 이용해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시퀀스가 가질 수 있는 총 연산 수의 상한을 구해보겠습니다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93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Multipop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pop</a:t>
            </a:r>
            <a:r>
              <a:rPr lang="ko-KR" altLang="en-US" baseline="0" dirty="0" smtClean="0"/>
              <a:t>을 포함하는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0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i="0" dirty="0" smtClean="0"/>
              <a:t>결론적으로 분할 상환 비용의 합이 실제 비용의 총합보다 크다고 하면</a:t>
            </a:r>
            <a:r>
              <a:rPr lang="en-US" altLang="ko-KR" i="0" dirty="0" smtClean="0"/>
              <a:t>,</a:t>
            </a:r>
            <a:r>
              <a:rPr lang="en-US" altLang="ko-KR" i="0" baseline="0" dirty="0" smtClean="0"/>
              <a:t> </a:t>
            </a:r>
            <a:r>
              <a:rPr lang="ko-KR" altLang="en-US" i="0" baseline="0" dirty="0" smtClean="0"/>
              <a:t>분할 상환 비용의 시간복잡도가 실제 비용의 시간복잡도가 된다</a:t>
            </a:r>
            <a:r>
              <a:rPr lang="en-US" altLang="ko-KR" i="0" baseline="0" dirty="0" smtClean="0"/>
              <a:t>.</a:t>
            </a: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endParaRPr lang="en-US" altLang="ko-KR" dirty="0" smtClean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연산의 분할 상환 비용 </a:t>
            </a:r>
            <a:r>
              <a:rPr lang="en-US" altLang="ko-KR" dirty="0" smtClean="0"/>
              <a:t>= </a:t>
            </a: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실제 비용 </a:t>
            </a:r>
            <a:r>
              <a:rPr lang="en-US" altLang="ko-KR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+ </a:t>
            </a: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저축하거나</a:t>
            </a:r>
            <a:r>
              <a:rPr lang="en-US" altLang="ko-KR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</a:t>
            </a: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사용하는 </a:t>
            </a:r>
            <a:r>
              <a:rPr lang="ko-KR" altLang="en-US" dirty="0" err="1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크레딧의</a:t>
            </a:r>
            <a:r>
              <a:rPr lang="ko-KR" altLang="en-US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 액수</a:t>
            </a:r>
            <a:endParaRPr lang="en-US" altLang="ko-KR" dirty="0" smtClean="0"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endParaRPr lang="en-US" altLang="ko-KR" i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4EE10-F98F-495E-AB5A-EFEAFACE4D4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5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59FC1F-DEAC-4F01-9CAE-C054D11FD77F}" type="datetime1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FFF1C9-9C48-472A-BA1B-B9B4F05C19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2923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1B22-7998-4FCB-85A3-60B728C6919E}" type="datetime1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66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5B2E-D035-4C99-B6A9-35A2B63CB53E}" type="datetime1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7464"/>
            <a:ext cx="9601200" cy="14859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E506-252C-4519-B065-769C76E27DA6}" type="datetime1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6508" y="347464"/>
            <a:ext cx="1596292" cy="404614"/>
          </a:xfrm>
        </p:spPr>
        <p:txBody>
          <a:bodyPr/>
          <a:lstStyle/>
          <a:p>
            <a:fld id="{D5FFF1C9-9C48-472A-BA1B-B9B4F05C19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47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4B41ED-FA0E-43CC-9512-533C8F642E62}" type="datetime1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FFF1C9-9C48-472A-BA1B-B9B4F05C19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3833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416E-C811-4716-B4AD-C768DE0E4AEC}" type="datetime1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9421-5814-4F3F-9341-BE540EF10DC6}" type="datetime1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21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4D95-41F3-46FB-9D7A-80F523AC6D00}" type="datetime1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3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F1D5-2DD1-432F-8B52-7FF2DE97051D}" type="datetime1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37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CAB00A-0EC7-4706-A716-6D02D1F34DE1}" type="datetime1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FFF1C9-9C48-472A-BA1B-B9B4F05C19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169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C8DA2B-3DEF-45AE-9E17-7E0F17743BA9}" type="datetime1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FFF1C9-9C48-472A-BA1B-B9B4F05C19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4141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defRPr>
            </a:lvl1pPr>
          </a:lstStyle>
          <a:p>
            <a:fld id="{C1326543-1AE9-4756-BAE8-FE2C85F86386}" type="datetime1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defRPr>
            </a:lvl1pPr>
          </a:lstStyle>
          <a:p>
            <a:fld id="{D5FFF1C9-9C48-472A-BA1B-B9B4F05C19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68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나눔스퀘어 네오 ExtraBold" panose="00000900000000000000" pitchFamily="2" charset="-127"/>
          <a:ea typeface="나눔스퀘어 네오 ExtraBold" panose="00000900000000000000" pitchFamily="2" charset="-127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나눔스퀘어 네오 ExtraBold" panose="00000900000000000000" pitchFamily="2" charset="-127"/>
          <a:ea typeface="나눔스퀘어 네오 ExtraBold" panose="00000900000000000000" pitchFamily="2" charset="-127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나눔스퀘어 네오 ExtraBold" panose="00000900000000000000" pitchFamily="2" charset="-127"/>
          <a:ea typeface="나눔스퀘어 네오 ExtraBold" panose="00000900000000000000" pitchFamily="2" charset="-127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나눔스퀘어 네오 ExtraBold" panose="00000900000000000000" pitchFamily="2" charset="-127"/>
          <a:ea typeface="나눔스퀘어 네오 ExtraBold" panose="00000900000000000000" pitchFamily="2" charset="-127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나눔스퀘어 네오 ExtraBold" panose="00000900000000000000" pitchFamily="2" charset="-127"/>
          <a:ea typeface="나눔스퀘어 네오 ExtraBold" panose="00000900000000000000" pitchFamily="2" charset="-127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나눔스퀘어 네오 ExtraBold" panose="00000900000000000000" pitchFamily="2" charset="-127"/>
          <a:ea typeface="나눔스퀘어 네오 ExtraBold" panose="00000900000000000000" pitchFamily="2" charset="-127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46295" y="2028167"/>
            <a:ext cx="8361229" cy="1332512"/>
          </a:xfrm>
        </p:spPr>
        <p:txBody>
          <a:bodyPr/>
          <a:lstStyle/>
          <a:p>
            <a:r>
              <a:rPr lang="en-US" altLang="ko-KR" sz="6000" dirty="0" smtClean="0"/>
              <a:t>A</a:t>
            </a:r>
            <a:r>
              <a:rPr lang="en-US" altLang="ko-KR" sz="6000" cap="none" dirty="0" smtClean="0"/>
              <a:t>mortized</a:t>
            </a:r>
            <a:r>
              <a:rPr lang="en-US" altLang="ko-KR" sz="6000" dirty="0"/>
              <a:t> </a:t>
            </a:r>
            <a:r>
              <a:rPr lang="en-US" altLang="ko-KR" sz="6000" dirty="0" smtClean="0"/>
              <a:t>A</a:t>
            </a:r>
            <a:r>
              <a:rPr lang="en-US" altLang="ko-KR" sz="6000" cap="none" dirty="0" smtClean="0"/>
              <a:t>nalysis</a:t>
            </a:r>
            <a:br>
              <a:rPr lang="en-US" altLang="ko-KR" sz="6000" cap="none" dirty="0" smtClean="0"/>
            </a:br>
            <a:r>
              <a:rPr lang="ko-KR" altLang="en-US" sz="2800" cap="none" dirty="0" smtClean="0"/>
              <a:t>분할 상환 분석</a:t>
            </a:r>
            <a:endParaRPr lang="ko-KR" altLang="en-US" sz="3200" cap="none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03653" y="3666354"/>
            <a:ext cx="8046508" cy="492026"/>
          </a:xfrm>
        </p:spPr>
        <p:txBody>
          <a:bodyPr anchor="ctr" anchorCtr="1">
            <a:normAutofit/>
          </a:bodyPr>
          <a:lstStyle/>
          <a:p>
            <a:r>
              <a:rPr lang="en-US" altLang="ko-KR" sz="1600" dirty="0" smtClean="0"/>
              <a:t>INTRODUCTION TO ALGORITHMS 3</a:t>
            </a:r>
            <a:r>
              <a:rPr lang="en-US" altLang="ko-KR" sz="1600" baseline="30000" dirty="0" smtClean="0"/>
              <a:t>RD</a:t>
            </a:r>
            <a:r>
              <a:rPr lang="en-US" altLang="ko-KR" sz="1600" dirty="0" smtClean="0"/>
              <a:t> EDITION 17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817983" y="738386"/>
            <a:ext cx="1596292" cy="404614"/>
          </a:xfrm>
        </p:spPr>
        <p:txBody>
          <a:bodyPr/>
          <a:lstStyle/>
          <a:p>
            <a:fld id="{D5FFF1C9-9C48-472A-BA1B-B9B4F05C19F4}" type="slidenum">
              <a:rPr lang="ko-KR" altLang="en-US" sz="2000" smtClean="0"/>
              <a:t>1</a:t>
            </a:fld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66284" y="4464055"/>
            <a:ext cx="1521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2023.02.02</a:t>
            </a:r>
            <a:endParaRPr lang="en-US" altLang="ko-KR" sz="16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9709" y="4802609"/>
            <a:ext cx="103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허대현</a:t>
            </a: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9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2378286"/>
                <a:ext cx="9601200" cy="43931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시퀀스의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상한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) </a:t>
                </a:r>
                <a:r>
                  <a:rPr lang="ko-KR" altLang="en-US" dirty="0" smtClean="0"/>
                  <a:t>을 구한다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2378286"/>
                <a:ext cx="9601200" cy="439314"/>
              </a:xfrm>
              <a:blipFill>
                <a:blip r:embed="rId3"/>
                <a:stretch>
                  <a:fillRect l="-571" t="-9722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96092"/>
              </p:ext>
            </p:extLst>
          </p:nvPr>
        </p:nvGraphicFramePr>
        <p:xfrm>
          <a:off x="1346199" y="3140538"/>
          <a:ext cx="1339703" cy="292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703">
                  <a:extLst>
                    <a:ext uri="{9D8B030D-6E8A-4147-A177-3AD203B41FA5}">
                      <a16:colId xmlns:a16="http://schemas.microsoft.com/office/drawing/2014/main" val="871089937"/>
                    </a:ext>
                  </a:extLst>
                </a:gridCol>
              </a:tblGrid>
              <a:tr h="29220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77599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445079" y="5389890"/>
            <a:ext cx="1116857" cy="547716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4182528" y="3140537"/>
            <a:ext cx="7460196" cy="2249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빈 스택에 대해서는 </a:t>
            </a:r>
            <a:r>
              <a:rPr lang="en-US" altLang="ko-KR" b="1" dirty="0" smtClean="0">
                <a:solidFill>
                  <a:srgbClr val="FF0000"/>
                </a:solidFill>
              </a:rPr>
              <a:t>Pop,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MultiPop</a:t>
            </a:r>
            <a:r>
              <a:rPr lang="ko-KR" altLang="en-US" b="1" dirty="0" smtClean="0">
                <a:solidFill>
                  <a:srgbClr val="FF0000"/>
                </a:solidFill>
              </a:rPr>
              <a:t>을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수행할 수 없음</a:t>
            </a:r>
            <a:r>
              <a:rPr lang="en-US" altLang="ko-KR" b="1" dirty="0" smtClean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</a:rPr>
              <a:t>Push</a:t>
            </a:r>
            <a:r>
              <a:rPr lang="ko-KR" altLang="en-US" b="1" dirty="0" smtClean="0">
                <a:solidFill>
                  <a:srgbClr val="FF0000"/>
                </a:solidFill>
              </a:rPr>
              <a:t>를 한 원소의 수만큼만 </a:t>
            </a:r>
            <a:r>
              <a:rPr lang="en-US" altLang="ko-KR" b="1" dirty="0" smtClean="0"/>
              <a:t>Pop, </a:t>
            </a:r>
            <a:r>
              <a:rPr lang="en-US" altLang="ko-KR" b="1" dirty="0" err="1" smtClean="0"/>
              <a:t>MultiPop</a:t>
            </a:r>
            <a:r>
              <a:rPr lang="ko-KR" altLang="en-US" b="1" dirty="0" smtClean="0"/>
              <a:t>을 수행할 수 있음</a:t>
            </a:r>
            <a:r>
              <a:rPr lang="en-US" altLang="ko-KR" b="1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 smtClean="0"/>
              <a:t>     (</a:t>
            </a:r>
            <a:r>
              <a:rPr lang="en-US" altLang="ko-KR" b="1" dirty="0" err="1" smtClean="0"/>
              <a:t>MultiPop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연산 안에서 </a:t>
            </a:r>
            <a:r>
              <a:rPr lang="en-US" altLang="ko-KR" b="1" dirty="0" smtClean="0"/>
              <a:t>Pop</a:t>
            </a:r>
            <a:r>
              <a:rPr lang="ko-KR" altLang="en-US" b="1" dirty="0" smtClean="0"/>
              <a:t>이 호출되는 것을 포함하여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n</a:t>
            </a:r>
            <a:r>
              <a:rPr lang="ko-KR" altLang="en-US" b="1" dirty="0" smtClean="0"/>
              <a:t>개의 </a:t>
            </a:r>
            <a:r>
              <a:rPr lang="ko-KR" altLang="en-US" b="1" smtClean="0"/>
              <a:t>연산에 </a:t>
            </a:r>
            <a:r>
              <a:rPr lang="ko-KR" altLang="en-US" b="1" smtClean="0"/>
              <a:t>대해 </a:t>
            </a:r>
            <a:r>
              <a:rPr lang="ko-KR" altLang="en-US" b="1" dirty="0" smtClean="0"/>
              <a:t>최대 </a:t>
            </a:r>
            <a:r>
              <a:rPr lang="en-US" altLang="ko-KR" b="1" dirty="0" smtClean="0"/>
              <a:t>O(n)</a:t>
            </a:r>
            <a:r>
              <a:rPr lang="ko-KR" altLang="en-US" b="1" dirty="0" smtClean="0"/>
              <a:t>번 까지 가능</a:t>
            </a:r>
            <a:r>
              <a:rPr lang="en-US" altLang="ko-KR" b="1" dirty="0" smtClean="0"/>
              <a:t>.</a:t>
            </a:r>
          </a:p>
        </p:txBody>
      </p:sp>
      <p:cxnSp>
        <p:nvCxnSpPr>
          <p:cNvPr id="12" name="꺾인 연결선 11"/>
          <p:cNvCxnSpPr/>
          <p:nvPr/>
        </p:nvCxnSpPr>
        <p:spPr>
          <a:xfrm rot="10800000" flipV="1">
            <a:off x="2561936" y="3849260"/>
            <a:ext cx="1620592" cy="182421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7" idx="0"/>
          </p:cNvCxnSpPr>
          <p:nvPr/>
        </p:nvCxnSpPr>
        <p:spPr>
          <a:xfrm flipH="1" flipV="1">
            <a:off x="2003507" y="3506134"/>
            <a:ext cx="1" cy="1883756"/>
          </a:xfrm>
          <a:prstGeom prst="straightConnector1">
            <a:avLst/>
          </a:prstGeom>
          <a:ln w="38100">
            <a:solidFill>
              <a:srgbClr val="FF6D6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676721" y="4158755"/>
            <a:ext cx="678657" cy="68341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35" name="직선 연결선 34"/>
          <p:cNvCxnSpPr>
            <a:stCxn id="32" idx="7"/>
            <a:endCxn id="32" idx="3"/>
          </p:cNvCxnSpPr>
          <p:nvPr/>
        </p:nvCxnSpPr>
        <p:spPr>
          <a:xfrm flipH="1">
            <a:off x="1776108" y="4258839"/>
            <a:ext cx="479883" cy="4832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82528" y="5458030"/>
                <a:ext cx="23559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28" y="5458030"/>
                <a:ext cx="235596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10</a:t>
            </a:fld>
            <a:endParaRPr lang="ko-KR" altLang="en-US" sz="200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3461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1: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 smtClean="0"/>
              <a:t>총계 분석</a:t>
            </a:r>
            <a:r>
              <a:rPr lang="en-US" altLang="ko-KR" sz="2800" dirty="0" smtClean="0"/>
              <a:t>(Aggregate Analysis) </a:t>
            </a:r>
            <a:r>
              <a:rPr lang="ko-KR" altLang="en-US" sz="2800" dirty="0" smtClean="0"/>
              <a:t>의 적용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346199" y="1458692"/>
            <a:ext cx="9848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예시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97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229794" y="2269651"/>
                <a:ext cx="10820401" cy="342784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 smtClean="0"/>
                  <a:t>N</a:t>
                </a:r>
                <a:r>
                  <a:rPr lang="ko-KR" altLang="en-US" sz="2400" dirty="0" smtClean="0"/>
                  <a:t>개의 스택 연산의 시퀀스에 대한 상한 </a:t>
                </a:r>
                <a:r>
                  <a:rPr lang="en-US" altLang="ko-KR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dirty="0" smtClean="0"/>
                  <a:t>연산 하나의 평균 비용 </a:t>
                </a:r>
                <a:r>
                  <a:rPr lang="en-US" altLang="ko-KR" sz="2400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1" dirty="0" smtClean="0"/>
                  <a:t> </a:t>
                </a:r>
                <a:endParaRPr lang="en-US" altLang="ko-KR" sz="24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ko-KR" altLang="en-US" sz="2400" dirty="0" smtClean="0"/>
                  <a:t>  모든 세 가지 연산 </a:t>
                </a:r>
                <a:r>
                  <a:rPr lang="en-US" altLang="ko-KR" sz="2400" dirty="0" smtClean="0"/>
                  <a:t>(Push, Pop, </a:t>
                </a:r>
                <a:r>
                  <a:rPr lang="en-US" altLang="ko-KR" sz="2400" dirty="0" err="1" smtClean="0"/>
                  <a:t>MultiPop</a:t>
                </a:r>
                <a:r>
                  <a:rPr lang="en-US" altLang="ko-KR" sz="2400" dirty="0" smtClean="0"/>
                  <a:t>)</a:t>
                </a:r>
                <a:r>
                  <a:rPr lang="ko-KR" altLang="en-US" sz="2400" dirty="0" smtClean="0"/>
                  <a:t>의 분할상환 비용은 각</a:t>
                </a:r>
                <a14:m>
                  <m:oMath xmlns:m="http://schemas.openxmlformats.org/officeDocument/2006/math">
                    <m:r>
                      <a:rPr lang="ko-KR" altLang="en-US" sz="2400" b="0" i="1" dirty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b="1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ko-KR" altLang="en-US" sz="2400" dirty="0"/>
                  <a:t>  </a:t>
                </a:r>
                <a:r>
                  <a:rPr lang="ko-KR" altLang="en-US" sz="2400" dirty="0" smtClean="0"/>
                  <a:t>이 시퀀스 전체의 </a:t>
                </a:r>
                <a:r>
                  <a:rPr lang="ko-KR" altLang="en-US" sz="2400" dirty="0"/>
                  <a:t>분할상환 비용은 </a:t>
                </a: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b="1" dirty="0"/>
              </a:p>
              <a:p>
                <a:pPr>
                  <a:lnSpc>
                    <a:spcPct val="150000"/>
                  </a:lnSpc>
                </a:pPr>
                <a:endParaRPr lang="ko-KR" altLang="en-US" sz="2400" b="1" dirty="0"/>
              </a:p>
              <a:p>
                <a:endParaRPr lang="en-US" altLang="ko-KR" sz="24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9794" y="2269651"/>
                <a:ext cx="10820401" cy="3427845"/>
              </a:xfrm>
              <a:blipFill>
                <a:blip r:embed="rId3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11</a:t>
            </a:fld>
            <a:endParaRPr lang="ko-KR" altLang="en-US" sz="200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715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1: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 smtClean="0"/>
              <a:t>총계 분석</a:t>
            </a:r>
            <a:r>
              <a:rPr lang="en-US" altLang="ko-KR" sz="2800" dirty="0" smtClean="0"/>
              <a:t>(Aggregate Analysis) </a:t>
            </a:r>
            <a:r>
              <a:rPr lang="ko-KR" altLang="en-US" sz="2800" dirty="0" smtClean="0"/>
              <a:t>의 적용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371599" y="1458692"/>
            <a:ext cx="9848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예시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7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539492" y="1787807"/>
            <a:ext cx="9820569" cy="28361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서로 다른 유형의 연산에 대해 </a:t>
            </a:r>
            <a:r>
              <a:rPr lang="ko-KR" altLang="en-US" dirty="0" smtClean="0">
                <a:solidFill>
                  <a:srgbClr val="FF0000"/>
                </a:solidFill>
              </a:rPr>
              <a:t>서로 다른 </a:t>
            </a:r>
            <a:r>
              <a:rPr lang="ko-KR" altLang="en-US" b="1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분할 상환 비용</a:t>
            </a:r>
            <a:r>
              <a:rPr lang="ko-KR" altLang="en-US" dirty="0" smtClean="0"/>
              <a:t>을 정하고 부과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실제 비용보다 </a:t>
            </a:r>
            <a:r>
              <a:rPr lang="ko-KR" altLang="en-US" dirty="0" smtClean="0">
                <a:solidFill>
                  <a:srgbClr val="FF0000"/>
                </a:solidFill>
              </a:rPr>
              <a:t>많이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ko-KR" altLang="en-US" dirty="0" smtClean="0">
                <a:solidFill>
                  <a:srgbClr val="0070C0"/>
                </a:solidFill>
              </a:rPr>
              <a:t>적게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어떤 연산의 </a:t>
            </a:r>
            <a:r>
              <a:rPr lang="ko-KR" altLang="en-US" b="1" dirty="0" smtClean="0"/>
              <a:t>분할 상환 비용</a:t>
            </a:r>
            <a:r>
              <a:rPr lang="ko-KR" altLang="en-US" dirty="0" smtClean="0"/>
              <a:t>이 </a:t>
            </a:r>
            <a:r>
              <a:rPr lang="ko-KR" altLang="en-US" dirty="0" smtClean="0">
                <a:solidFill>
                  <a:srgbClr val="FF0000"/>
                </a:solidFill>
              </a:rPr>
              <a:t>실제비용보다 클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차만큼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err="1" smtClean="0">
                <a:solidFill>
                  <a:srgbClr val="FF0000"/>
                </a:solidFill>
              </a:rPr>
              <a:t>크레딧</a:t>
            </a:r>
            <a:r>
              <a:rPr lang="en-US" altLang="ko-KR" dirty="0" smtClean="0">
                <a:solidFill>
                  <a:srgbClr val="FF0000"/>
                </a:solidFill>
              </a:rPr>
              <a:t>(Credit)”</a:t>
            </a:r>
            <a:r>
              <a:rPr lang="ko-KR" altLang="en-US" dirty="0" smtClean="0"/>
              <a:t>을         자료구조의 특정 객체에 저장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어떤 연산의 분할 상환 비용이 </a:t>
            </a:r>
            <a:r>
              <a:rPr lang="ko-KR" altLang="en-US" dirty="0" smtClean="0">
                <a:solidFill>
                  <a:srgbClr val="0070C0"/>
                </a:solidFill>
              </a:rPr>
              <a:t>실제비용보다 작을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저장된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err="1" smtClean="0">
                <a:solidFill>
                  <a:srgbClr val="FF0000"/>
                </a:solidFill>
              </a:rPr>
              <a:t>크레딧</a:t>
            </a:r>
            <a:r>
              <a:rPr lang="en-US" altLang="ko-KR" dirty="0" smtClean="0">
                <a:solidFill>
                  <a:srgbClr val="FF0000"/>
                </a:solidFill>
              </a:rPr>
              <a:t>(Credit)”</a:t>
            </a:r>
            <a:r>
              <a:rPr lang="ko-KR" altLang="en-US" dirty="0" smtClean="0"/>
              <a:t>을           사용할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12</a:t>
            </a:fld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5104822" y="4623954"/>
                <a:ext cx="2669129" cy="473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𝒓𝒆𝒅𝒊𝒕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822" y="4623954"/>
                <a:ext cx="2669129" cy="473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004082" y="5343515"/>
                <a:ext cx="9191747" cy="37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 err="1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i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번째 연산의 분할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상환 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비용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</a:t>
                </a:r>
                <a:r>
                  <a:rPr lang="en-US" altLang="ko-KR" dirty="0" err="1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i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번째 연산의 실제 비용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𝒓𝒆𝒅𝒊𝒕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</a:t>
                </a:r>
                <a:r>
                  <a:rPr lang="en-US" altLang="ko-KR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i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번째 연산의 </a:t>
                </a:r>
                <a:r>
                  <a:rPr lang="ko-KR" altLang="en-US" dirty="0" err="1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크레딧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082" y="5343515"/>
                <a:ext cx="9191747" cy="378630"/>
              </a:xfrm>
              <a:prstGeom prst="rect">
                <a:avLst/>
              </a:prstGeom>
              <a:blipFill>
                <a:blip r:embed="rId4"/>
                <a:stretch>
                  <a:fillRect l="-597" t="-4839" b="-27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/>
          <p:cNvSpPr txBox="1">
            <a:spLocks/>
          </p:cNvSpPr>
          <p:nvPr/>
        </p:nvSpPr>
        <p:spPr>
          <a:xfrm>
            <a:off x="13588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2: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/>
              <a:t>결산 방법</a:t>
            </a:r>
            <a:r>
              <a:rPr lang="en-US" altLang="ko-KR" sz="2800" dirty="0"/>
              <a:t>(Accounting Method)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96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13</a:t>
            </a:fld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381338" y="3664695"/>
                <a:ext cx="8666668" cy="1145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𝑪𝒓𝒆𝒅𝒊𝒕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  <m:d>
                        <m:d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338" y="3664695"/>
                <a:ext cx="8666668" cy="1145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84299" y="1946823"/>
                <a:ext cx="10437929" cy="150437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1" dirty="0" smtClean="0"/>
                  <a:t>최악의 </a:t>
                </a:r>
                <a:r>
                  <a:rPr lang="ko-KR" altLang="en-US" b="1" dirty="0"/>
                  <a:t>경우의 각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연산 당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평균 비용이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적음을 </a:t>
                </a:r>
                <a:r>
                  <a:rPr lang="ko-KR" altLang="en-US" b="1" dirty="0" smtClean="0"/>
                  <a:t>보이기 위해서</a:t>
                </a:r>
                <a:endParaRPr lang="en-US" altLang="ko-KR" b="1" dirty="0" smtClean="0"/>
              </a:p>
              <a:p>
                <a:pPr>
                  <a:lnSpc>
                    <a:spcPct val="100000"/>
                  </a:lnSpc>
                </a:pPr>
                <a:r>
                  <a:rPr lang="ko-KR" altLang="en-US" b="1" dirty="0" smtClean="0"/>
                  <a:t>가능한 모든 시퀀스에서 분할 상환 비용의 합은 실제 비용의 합의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상한을 제공해야한다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b="1" dirty="0" smtClean="0">
                    <a:solidFill>
                      <a:schemeClr val="tx1"/>
                    </a:solidFill>
                  </a:rPr>
                  <a:t>&lt;-&gt;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0070C0"/>
                    </a:solidFill>
                  </a:rPr>
                  <a:t>크레딧의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0070C0"/>
                    </a:solidFill>
                  </a:rPr>
                  <a:t>총합은 시퀀스 중에 언제나</a:t>
                </a:r>
                <a:r>
                  <a:rPr lang="en-US" altLang="ko-KR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이야 한다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. </a:t>
                </a:r>
                <a:r>
                  <a:rPr lang="ko-KR" altLang="en-US" b="1" dirty="0" smtClean="0">
                    <a:solidFill>
                      <a:srgbClr val="0070C0"/>
                    </a:solidFill>
                  </a:rPr>
                  <a:t> </a:t>
                </a:r>
                <a:endParaRPr lang="en-US" altLang="ko-KR" b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4299" y="1946823"/>
                <a:ext cx="10437929" cy="1504372"/>
              </a:xfrm>
              <a:blipFill>
                <a:blip r:embed="rId4"/>
                <a:stretch>
                  <a:fillRect l="-584" t="-2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제목 1"/>
          <p:cNvSpPr txBox="1">
            <a:spLocks/>
          </p:cNvSpPr>
          <p:nvPr/>
        </p:nvSpPr>
        <p:spPr>
          <a:xfrm>
            <a:off x="13842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2: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/>
              <a:t>결산 방법</a:t>
            </a:r>
            <a:r>
              <a:rPr lang="en-US" altLang="ko-KR" sz="2800" dirty="0"/>
              <a:t>(Accounting Method)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803428" y="5266784"/>
                <a:ext cx="9664633" cy="37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 err="1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i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번째 연산의 분할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상환 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비용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</a:t>
                </a:r>
                <a:r>
                  <a:rPr lang="en-US" altLang="ko-KR" dirty="0" err="1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i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번째 연산의 실제 비용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𝒓𝒆𝒅𝒊𝒕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</a:t>
                </a:r>
                <a:r>
                  <a:rPr lang="en-US" altLang="ko-KR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i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번째 연산의 </a:t>
                </a:r>
                <a:r>
                  <a:rPr lang="ko-KR" altLang="en-US" dirty="0" err="1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크레딧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28" y="5266784"/>
                <a:ext cx="9664633" cy="378630"/>
              </a:xfrm>
              <a:prstGeom prst="rect">
                <a:avLst/>
              </a:prstGeom>
              <a:blipFill>
                <a:blip r:embed="rId5"/>
                <a:stretch>
                  <a:fillRect l="-568" t="-4839" r="-126" b="-27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2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3388966"/>
                <a:ext cx="3657601" cy="266030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sz="16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Push (S, x) :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</m:oMath>
                </a14:m>
                <a:r>
                  <a:rPr lang="en-US" altLang="ko-KR" sz="1800" b="1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ko-KR" sz="1600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Pop(S</a:t>
                </a:r>
                <a:r>
                  <a:rPr lang="en-US" altLang="ko-KR" sz="16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) :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</m:oMath>
                </a14:m>
                <a:endParaRPr lang="en-US" altLang="ko-KR" sz="1800" i="0" dirty="0"/>
              </a:p>
              <a:p>
                <a:pPr>
                  <a:lnSpc>
                    <a:spcPct val="160000"/>
                  </a:lnSpc>
                </a:pPr>
                <a:r>
                  <a:rPr lang="en-US" altLang="ko-KR" sz="1600" dirty="0" err="1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MultiPop</a:t>
                </a:r>
                <a:r>
                  <a:rPr lang="en-US" altLang="ko-KR" sz="1600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(S, </a:t>
                </a:r>
                <a:r>
                  <a:rPr lang="en-US" altLang="ko-KR" sz="16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k) :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𝐦𝐢𝐧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⁡(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𝑺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.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𝒔𝒊𝒛𝒆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,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𝒌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</m:t>
                    </m:r>
                  </m:oMath>
                </a14:m>
                <a:r>
                  <a:rPr lang="en-US" altLang="ko-KR" sz="1600" b="1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</a:t>
                </a:r>
                <a:r>
                  <a:rPr lang="ko-KR" altLang="en-US" sz="1600" dirty="0" smtClean="0"/>
                  <a:t>만큼 </a:t>
                </a:r>
                <a:r>
                  <a:rPr lang="en-US" altLang="ko-KR" sz="1600" dirty="0" smtClean="0"/>
                  <a:t>Pop(S)</a:t>
                </a:r>
                <a:r>
                  <a:rPr lang="ko-KR" altLang="en-US" sz="1600" dirty="0" smtClean="0"/>
                  <a:t>를 실행</a:t>
                </a:r>
                <a:endParaRPr lang="en-US" altLang="ko-KR" sz="1600" dirty="0" smtClean="0"/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1" i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𝐦𝐢𝐧</m:t>
                    </m:r>
                    <m:r>
                      <a:rPr lang="en-US" altLang="ko-KR" sz="1600" b="1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⁡(</m:t>
                    </m:r>
                    <m:r>
                      <a:rPr lang="en-US" altLang="ko-KR" sz="1600" b="1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𝑺</m:t>
                    </m:r>
                    <m:r>
                      <a:rPr lang="en-US" altLang="ko-KR" sz="1600" b="1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.</m:t>
                    </m:r>
                    <m:r>
                      <a:rPr lang="en-US" altLang="ko-KR" sz="1600" b="1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𝒔𝒊𝒛𝒆</m:t>
                    </m:r>
                    <m:r>
                      <a:rPr lang="en-US" altLang="ko-KR" sz="1600" b="1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, </m:t>
                    </m:r>
                    <m:r>
                      <a:rPr lang="en-US" altLang="ko-KR" sz="1600" b="1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𝒌</m:t>
                    </m:r>
                    <m:r>
                      <a:rPr lang="en-US" altLang="ko-KR" sz="1600" b="1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</m:t>
                    </m:r>
                  </m:oMath>
                </a14:m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3388966"/>
                <a:ext cx="3657601" cy="2660304"/>
              </a:xfr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47966" y="2917529"/>
            <a:ext cx="2114681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각 연산의 실제 비용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14</a:t>
            </a:fld>
            <a:endParaRPr lang="ko-KR" altLang="en-US" sz="20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3715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2: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/>
              <a:t>결산 방법</a:t>
            </a:r>
            <a:r>
              <a:rPr lang="en-US" altLang="ko-KR" sz="2800" dirty="0"/>
              <a:t>(Accounting Method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의 적용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71599" y="2293704"/>
            <a:ext cx="398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1) </a:t>
            </a:r>
            <a:r>
              <a:rPr lang="ko-KR" altLang="en-US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분할상환 비용을 설정한다</a:t>
            </a:r>
            <a:r>
              <a:rPr lang="en-US" altLang="ko-KR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endParaRPr lang="ko-KR" altLang="en-US" sz="2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7916678" y="3566592"/>
                <a:ext cx="2919659" cy="2255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1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1pPr>
                <a:lvl2pPr marL="914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2pPr>
                <a:lvl3pPr marL="1371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3pPr>
                <a:lvl4pPr marL="1828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4pPr>
                <a:lvl5pPr marL="22860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5pPr>
                <a:lvl6pPr marL="27432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en-US" altLang="ko-KR" sz="18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Push (S, x) :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𝟐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 </m:t>
                    </m:r>
                  </m:oMath>
                </a14:m>
                <a:endParaRPr lang="en-US" altLang="ko-KR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sz="1800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Pop(S</a:t>
                </a:r>
                <a:r>
                  <a:rPr lang="en-US" altLang="ko-KR" sz="18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) :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 </m:t>
                    </m:r>
                  </m:oMath>
                </a14:m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sz="1800" dirty="0" err="1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MultiPop</a:t>
                </a:r>
                <a:r>
                  <a:rPr lang="en-US" altLang="ko-KR" sz="1800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(S, </a:t>
                </a:r>
                <a:r>
                  <a:rPr lang="en-US" altLang="ko-KR" sz="18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k) </a:t>
                </a:r>
                <a:r>
                  <a:rPr lang="en-US" altLang="ko-KR" sz="1800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:</a:t>
                </a:r>
                <a:r>
                  <a:rPr lang="en-US" altLang="ko-KR" sz="18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𝟎</m:t>
                    </m:r>
                  </m:oMath>
                </a14:m>
                <a:endParaRPr lang="en-US" altLang="ko-KR" sz="1800" dirty="0"/>
              </a:p>
              <a:p>
                <a:pPr lvl="1">
                  <a:lnSpc>
                    <a:spcPct val="160000"/>
                  </a:lnSpc>
                </a:pPr>
                <a:endParaRPr lang="en-US" altLang="ko-KR" sz="1800" dirty="0"/>
              </a:p>
              <a:p>
                <a:pPr lvl="1">
                  <a:lnSpc>
                    <a:spcPct val="160000"/>
                  </a:lnSpc>
                </a:pPr>
                <a:endParaRPr lang="en-US" altLang="ko-KR" sz="1800" b="1" dirty="0" smtClean="0"/>
              </a:p>
            </p:txBody>
          </p:sp>
        </mc:Choice>
        <mc:Fallback>
          <p:sp>
            <p:nvSpPr>
              <p:cNvPr id="1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78" y="3566592"/>
                <a:ext cx="2919659" cy="2255934"/>
              </a:xfrm>
              <a:prstGeom prst="rect">
                <a:avLst/>
              </a:prstGeom>
              <a:blipFill>
                <a:blip r:embed="rId4"/>
                <a:stretch>
                  <a:fillRect l="-1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070701" y="3151471"/>
            <a:ext cx="2611612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각 연산의 분할 상환 비용</a:t>
            </a:r>
            <a:endParaRPr lang="ko-KR" altLang="en-US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17" name="직선 화살표 연결선 16"/>
          <p:cNvCxnSpPr>
            <a:stCxn id="3" idx="3"/>
            <a:endCxn id="14" idx="1"/>
          </p:cNvCxnSpPr>
          <p:nvPr/>
        </p:nvCxnSpPr>
        <p:spPr>
          <a:xfrm flipV="1">
            <a:off x="5029200" y="4694559"/>
            <a:ext cx="2887478" cy="24559"/>
          </a:xfrm>
          <a:prstGeom prst="straightConnector1">
            <a:avLst/>
          </a:prstGeom>
          <a:ln w="317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71599" y="1458692"/>
            <a:ext cx="9848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예시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5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15</a:t>
            </a:fld>
            <a:endParaRPr lang="ko-KR" altLang="en-US" sz="20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3334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2: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/>
              <a:t>결산 방법</a:t>
            </a:r>
            <a:r>
              <a:rPr lang="en-US" altLang="ko-KR" sz="2800" dirty="0"/>
              <a:t>(Accounting Method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의 적용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33499" y="2132496"/>
            <a:ext cx="925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</a:t>
            </a:r>
            <a:r>
              <a:rPr lang="en-US" altLang="ko-KR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 </a:t>
            </a:r>
            <a:r>
              <a:rPr lang="ko-KR" altLang="en-US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분할상환 비용으로 시퀀스에 대해 비용을 지불할 수 있음을 보인다</a:t>
            </a:r>
            <a:r>
              <a:rPr lang="en-US" altLang="ko-KR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endParaRPr lang="ko-KR" altLang="en-US" sz="2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98217"/>
              </p:ext>
            </p:extLst>
          </p:nvPr>
        </p:nvGraphicFramePr>
        <p:xfrm>
          <a:off x="1707574" y="2849773"/>
          <a:ext cx="1331299" cy="2608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299">
                  <a:extLst>
                    <a:ext uri="{9D8B030D-6E8A-4147-A177-3AD203B41FA5}">
                      <a16:colId xmlns:a16="http://schemas.microsoft.com/office/drawing/2014/main" val="871089937"/>
                    </a:ext>
                  </a:extLst>
                </a:gridCol>
              </a:tblGrid>
              <a:tr h="26088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77599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06335" y="4913497"/>
            <a:ext cx="1113309" cy="42579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84575" y="5246213"/>
            <a:ext cx="560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Push(S, x)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연산</a:t>
            </a:r>
            <a:endParaRPr lang="en-US" altLang="ko-KR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은 지불하고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남는 비용인 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은 </a:t>
            </a:r>
            <a:r>
              <a:rPr lang="ko-KR" altLang="en-US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크레딧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으로 저장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753966" y="4913497"/>
            <a:ext cx="1113309" cy="425795"/>
          </a:xfrm>
          <a:prstGeom prst="rect">
            <a:avLst/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$1</a:t>
            </a:r>
            <a:endParaRPr lang="ko-KR" altLang="en-US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6997" y="5458672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스택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6574" y="5463838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크레딧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내용 개체 틀 2"/>
              <p:cNvSpPr txBox="1">
                <a:spLocks/>
              </p:cNvSpPr>
              <p:nvPr/>
            </p:nvSpPr>
            <p:spPr>
              <a:xfrm>
                <a:off x="5764031" y="3151180"/>
                <a:ext cx="2418531" cy="19699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1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1pPr>
                <a:lvl2pPr marL="914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2pPr>
                <a:lvl3pPr marL="1371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3pPr>
                <a:lvl4pPr marL="1828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4pPr>
                <a:lvl5pPr marL="22860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5pPr>
                <a:lvl6pPr marL="27432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Push (S, x) :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𝟐</m:t>
                    </m:r>
                    <m:r>
                      <a:rPr lang="en-US" altLang="ko-KR" sz="1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 </m:t>
                    </m:r>
                  </m:oMath>
                </a14:m>
                <a:endParaRPr lang="en-US" altLang="ko-KR" sz="1600" b="1" dirty="0" smtClean="0">
                  <a:solidFill>
                    <a:srgbClr val="FF0000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Pop(S</a:t>
                </a:r>
                <a:r>
                  <a:rPr lang="en-US" altLang="ko-KR" sz="14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) :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𝟎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 </m:t>
                    </m:r>
                  </m:oMath>
                </a14:m>
                <a:endParaRPr lang="en-US" altLang="ko-KR" sz="16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 err="1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MultiPop</a:t>
                </a:r>
                <a:r>
                  <a:rPr lang="en-US" altLang="ko-KR" sz="1400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(S, </a:t>
                </a:r>
                <a:r>
                  <a:rPr lang="en-US" altLang="ko-KR" sz="14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k) </a:t>
                </a:r>
                <a:r>
                  <a:rPr lang="en-US" altLang="ko-KR" sz="1400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:</a:t>
                </a:r>
                <a:r>
                  <a:rPr lang="en-US" altLang="ko-KR" sz="14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𝟎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160000"/>
                  </a:lnSpc>
                </a:pPr>
                <a:endParaRPr lang="en-US" altLang="ko-KR" sz="1400" dirty="0"/>
              </a:p>
              <a:p>
                <a:pPr lvl="1">
                  <a:lnSpc>
                    <a:spcPct val="160000"/>
                  </a:lnSpc>
                </a:pPr>
                <a:endParaRPr lang="en-US" altLang="ko-KR" sz="1400" b="1" dirty="0" smtClean="0"/>
              </a:p>
            </p:txBody>
          </p:sp>
        </mc:Choice>
        <mc:Fallback xmlns="">
          <p:sp>
            <p:nvSpPr>
              <p:cNvPr id="2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031" y="3151180"/>
                <a:ext cx="2418531" cy="1969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/>
          <p:cNvSpPr/>
          <p:nvPr/>
        </p:nvSpPr>
        <p:spPr>
          <a:xfrm>
            <a:off x="1807043" y="4393943"/>
            <a:ext cx="1113309" cy="42579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47739" y="4382070"/>
            <a:ext cx="1113309" cy="425795"/>
          </a:xfrm>
          <a:prstGeom prst="rect">
            <a:avLst/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$1</a:t>
            </a:r>
            <a:endParaRPr lang="ko-KR" altLang="en-US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47738" y="3834755"/>
            <a:ext cx="1113309" cy="425795"/>
          </a:xfrm>
          <a:prstGeom prst="rect">
            <a:avLst/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$1</a:t>
            </a:r>
            <a:endParaRPr lang="ko-KR" altLang="en-US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06333" y="3858041"/>
            <a:ext cx="1113309" cy="42579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509733" y="3151180"/>
                <a:ext cx="3253642" cy="1969965"/>
              </a:xfr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Push (S, x) :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</m:oMath>
                </a14:m>
                <a:r>
                  <a:rPr lang="en-US" altLang="ko-KR" sz="1600" b="1" dirty="0" smtClean="0">
                    <a:solidFill>
                      <a:srgbClr val="FF0000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Pop(S</a:t>
                </a:r>
                <a:r>
                  <a:rPr lang="en-US" altLang="ko-KR" sz="14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) :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</m:oMath>
                </a14:m>
                <a:endParaRPr lang="en-US" altLang="ko-KR" sz="1600" i="0" dirty="0"/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 err="1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MultiPop</a:t>
                </a:r>
                <a:r>
                  <a:rPr lang="en-US" altLang="ko-KR" sz="1400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(S, </a:t>
                </a:r>
                <a:r>
                  <a:rPr lang="en-US" altLang="ko-KR" sz="14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k) :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𝐦𝐢𝐧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⁡(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𝑺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.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𝒔𝒊𝒛𝒆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,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𝒌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</m:t>
                    </m:r>
                  </m:oMath>
                </a14:m>
                <a:endParaRPr lang="en-US" altLang="ko-KR" sz="1400" dirty="0" smtClean="0"/>
              </a:p>
            </p:txBody>
          </p:sp>
        </mc:Choice>
        <mc:Fallback xmlns="">
          <p:sp>
            <p:nvSpPr>
              <p:cNvPr id="3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9733" y="3151180"/>
                <a:ext cx="3253642" cy="1969965"/>
              </a:xfr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6273425" y="2750092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분할상환 비용</a:t>
            </a:r>
            <a:endParaRPr lang="ko-KR" altLang="en-US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23543" y="2746525"/>
            <a:ext cx="1426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실제 비용</a:t>
            </a:r>
            <a:endParaRPr lang="ko-KR" altLang="en-US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33499" y="1489864"/>
            <a:ext cx="9848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예시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1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8" grpId="0" animBg="1"/>
      <p:bldP spid="29" grpId="0" animBg="1"/>
      <p:bldP spid="30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16</a:t>
            </a:fld>
            <a:endParaRPr lang="ko-KR" altLang="en-US" sz="20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3715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2: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/>
              <a:t>결산 방법</a:t>
            </a:r>
            <a:r>
              <a:rPr lang="en-US" altLang="ko-KR" sz="2800" dirty="0"/>
              <a:t>(Accounting Method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의 적용</a:t>
            </a:r>
            <a:endParaRPr lang="ko-KR" altLang="en-US" sz="28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95908"/>
              </p:ext>
            </p:extLst>
          </p:nvPr>
        </p:nvGraphicFramePr>
        <p:xfrm>
          <a:off x="1745674" y="3026948"/>
          <a:ext cx="1331299" cy="2608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299">
                  <a:extLst>
                    <a:ext uri="{9D8B030D-6E8A-4147-A177-3AD203B41FA5}">
                      <a16:colId xmlns:a16="http://schemas.microsoft.com/office/drawing/2014/main" val="871089937"/>
                    </a:ext>
                  </a:extLst>
                </a:gridCol>
              </a:tblGrid>
              <a:tr h="26088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77599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44435" y="5090672"/>
            <a:ext cx="1113309" cy="42579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22675" y="5423388"/>
            <a:ext cx="56073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Pop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연산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지불해야 될 비용인 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은 </a:t>
            </a:r>
            <a:r>
              <a:rPr lang="ko-KR" altLang="en-US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크레딧을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사용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792066" y="5090672"/>
            <a:ext cx="1113309" cy="425795"/>
          </a:xfrm>
          <a:prstGeom prst="rect">
            <a:avLst/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$1</a:t>
            </a:r>
            <a:endParaRPr lang="ko-KR" altLang="en-US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5097" y="5641543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스택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4674" y="5641543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크레딧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내용 개체 틀 2"/>
              <p:cNvSpPr txBox="1">
                <a:spLocks/>
              </p:cNvSpPr>
              <p:nvPr/>
            </p:nvSpPr>
            <p:spPr>
              <a:xfrm>
                <a:off x="5802131" y="3328355"/>
                <a:ext cx="2418531" cy="19699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1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1pPr>
                <a:lvl2pPr marL="914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2pPr>
                <a:lvl3pPr marL="1371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3pPr>
                <a:lvl4pPr marL="1828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4pPr>
                <a:lvl5pPr marL="22860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5pPr>
                <a:lvl6pPr marL="27432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Push (S, x) :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𝟐</m:t>
                    </m:r>
                    <m:r>
                      <a:rPr lang="en-US" altLang="ko-KR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 </m:t>
                    </m:r>
                  </m:oMath>
                </a14:m>
                <a:endParaRPr lang="en-US" altLang="ko-KR" sz="1600" b="1" dirty="0" smtClean="0">
                  <a:solidFill>
                    <a:schemeClr val="tx1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Pop(S) :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𝟎</m:t>
                    </m:r>
                    <m:r>
                      <a:rPr lang="en-US" altLang="ko-K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 </m:t>
                    </m:r>
                  </m:oMath>
                </a14:m>
                <a:endParaRPr lang="en-US" altLang="ko-KR" sz="16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 err="1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MultiPop</a:t>
                </a:r>
                <a:r>
                  <a:rPr lang="en-US" altLang="ko-KR" sz="1400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(S, </a:t>
                </a:r>
                <a:r>
                  <a:rPr lang="en-US" altLang="ko-KR" sz="14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k) </a:t>
                </a:r>
                <a:r>
                  <a:rPr lang="en-US" altLang="ko-KR" sz="1400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:</a:t>
                </a:r>
                <a:r>
                  <a:rPr lang="en-US" altLang="ko-KR" sz="14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𝟎</m:t>
                    </m:r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2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31" y="3328355"/>
                <a:ext cx="2418531" cy="1969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/>
          <p:cNvSpPr/>
          <p:nvPr/>
        </p:nvSpPr>
        <p:spPr>
          <a:xfrm>
            <a:off x="1845143" y="4571118"/>
            <a:ext cx="1113309" cy="42579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85839" y="4559245"/>
            <a:ext cx="1113309" cy="425795"/>
          </a:xfrm>
          <a:prstGeom prst="rect">
            <a:avLst/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$1</a:t>
            </a:r>
            <a:endParaRPr lang="ko-KR" altLang="en-US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85838" y="4011930"/>
            <a:ext cx="1113309" cy="425795"/>
          </a:xfrm>
          <a:prstGeom prst="rect">
            <a:avLst/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$1</a:t>
            </a:r>
            <a:endParaRPr lang="ko-KR" altLang="en-US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44433" y="4035216"/>
            <a:ext cx="1113309" cy="42579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547833" y="3328355"/>
                <a:ext cx="3253642" cy="1969965"/>
              </a:xfr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Push (S, x) :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</m:oMath>
                </a14:m>
                <a:r>
                  <a:rPr lang="en-US" altLang="ko-KR" sz="1600" b="1" dirty="0" smtClean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Pop(S) :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</m:oMath>
                </a14:m>
                <a:endParaRPr lang="en-US" altLang="ko-KR" sz="1600" i="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 err="1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MultiPop</a:t>
                </a:r>
                <a:r>
                  <a:rPr lang="en-US" altLang="ko-KR" sz="1400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(S, </a:t>
                </a:r>
                <a:r>
                  <a:rPr lang="en-US" altLang="ko-KR" sz="1400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k) :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𝐦𝐢𝐧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⁡(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𝑺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.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𝒔𝒊𝒛𝒆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,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𝒌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</m:t>
                    </m:r>
                  </m:oMath>
                </a14:m>
                <a:endParaRPr lang="en-US" altLang="ko-KR" sz="1400" dirty="0" smtClean="0"/>
              </a:p>
            </p:txBody>
          </p:sp>
        </mc:Choice>
        <mc:Fallback xmlns="">
          <p:sp>
            <p:nvSpPr>
              <p:cNvPr id="3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47833" y="3328355"/>
                <a:ext cx="3253642" cy="1969965"/>
              </a:xfr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6311525" y="2927267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분할상환 비용</a:t>
            </a:r>
            <a:endParaRPr lang="ko-KR" altLang="en-US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61643" y="2923700"/>
            <a:ext cx="1426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실제 비용</a:t>
            </a:r>
            <a:endParaRPr lang="ko-KR" altLang="en-US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599" y="1431320"/>
            <a:ext cx="9848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예시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599" y="2172053"/>
            <a:ext cx="925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</a:t>
            </a:r>
            <a:r>
              <a:rPr lang="en-US" altLang="ko-KR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 </a:t>
            </a:r>
            <a:r>
              <a:rPr lang="ko-KR" altLang="en-US" sz="2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분할상환 </a:t>
            </a:r>
            <a:r>
              <a:rPr lang="ko-KR" altLang="en-US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비용으로 시퀀스에 대해 비용을 지불할 수 있음을 보인다</a:t>
            </a:r>
            <a:r>
              <a:rPr lang="en-US" altLang="ko-KR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endParaRPr lang="ko-KR" altLang="en-US" sz="2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51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17</a:t>
            </a:fld>
            <a:endParaRPr lang="ko-KR" altLang="en-US" sz="20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3715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2: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/>
              <a:t>결산 방법</a:t>
            </a:r>
            <a:r>
              <a:rPr lang="en-US" altLang="ko-KR" sz="2800" dirty="0"/>
              <a:t>(Accounting Method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의 적용</a:t>
            </a:r>
            <a:endParaRPr lang="ko-KR" altLang="en-US" sz="28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47570"/>
              </p:ext>
            </p:extLst>
          </p:nvPr>
        </p:nvGraphicFramePr>
        <p:xfrm>
          <a:off x="1745674" y="2914994"/>
          <a:ext cx="1331299" cy="2608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299">
                  <a:extLst>
                    <a:ext uri="{9D8B030D-6E8A-4147-A177-3AD203B41FA5}">
                      <a16:colId xmlns:a16="http://schemas.microsoft.com/office/drawing/2014/main" val="871089937"/>
                    </a:ext>
                  </a:extLst>
                </a:gridCol>
              </a:tblGrid>
              <a:tr h="26088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77599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844435" y="4978718"/>
            <a:ext cx="1113309" cy="42579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29225" y="5269977"/>
            <a:ext cx="69627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MultiPop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연산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스택 크기 </a:t>
            </a:r>
            <a:r>
              <a:rPr lang="en-US" altLang="ko-KR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or K 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만큼의 비용을 </a:t>
            </a:r>
            <a:r>
              <a:rPr lang="ko-KR" altLang="en-US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크레딧으로</a:t>
            </a:r>
            <a:r>
              <a:rPr lang="ko-KR" altLang="en-US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지불</a:t>
            </a:r>
            <a:endParaRPr lang="en-US" altLang="ko-KR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92066" y="4978718"/>
            <a:ext cx="1113309" cy="425795"/>
          </a:xfrm>
          <a:prstGeom prst="rect">
            <a:avLst/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$1</a:t>
            </a:r>
            <a:endParaRPr lang="ko-KR" altLang="en-US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5333" y="5598718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스택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84675" y="5590154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크레딧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내용 개체 틀 2"/>
              <p:cNvSpPr txBox="1">
                <a:spLocks/>
              </p:cNvSpPr>
              <p:nvPr/>
            </p:nvSpPr>
            <p:spPr>
              <a:xfrm>
                <a:off x="5802131" y="3216401"/>
                <a:ext cx="2418531" cy="19699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1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1pPr>
                <a:lvl2pPr marL="914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2pPr>
                <a:lvl3pPr marL="1371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3pPr>
                <a:lvl4pPr marL="1828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4pPr>
                <a:lvl5pPr marL="22860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5pPr>
                <a:lvl6pPr marL="27432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Push (S, x) :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𝟐</m:t>
                    </m:r>
                    <m:r>
                      <a:rPr lang="en-US" altLang="ko-KR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 </m:t>
                    </m:r>
                  </m:oMath>
                </a14:m>
                <a:endParaRPr lang="en-US" altLang="ko-KR" sz="1600" b="1" dirty="0" smtClean="0">
                  <a:solidFill>
                    <a:schemeClr val="tx1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Pop(S) :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𝟎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 </m:t>
                    </m:r>
                  </m:oMath>
                </a14:m>
                <a:endParaRPr lang="en-US" altLang="ko-KR" sz="1800" b="1" dirty="0" smtClean="0">
                  <a:solidFill>
                    <a:schemeClr val="tx1"/>
                  </a:solidFill>
                  <a:latin typeface="나눔스퀘어 네오 Heavy" panose="00000A00000000000000" pitchFamily="2" charset="-127"/>
                  <a:ea typeface="나눔스퀘어 네오 Heavy" panose="00000A00000000000000" pitchFamily="2" charset="-127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MultiPop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(S,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k) 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: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𝟎</m:t>
                    </m:r>
                  </m:oMath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31" y="3216401"/>
                <a:ext cx="2418531" cy="1969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/>
          <p:cNvSpPr/>
          <p:nvPr/>
        </p:nvSpPr>
        <p:spPr>
          <a:xfrm>
            <a:off x="1845143" y="4459164"/>
            <a:ext cx="1113309" cy="42579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85839" y="4447291"/>
            <a:ext cx="1113309" cy="425795"/>
          </a:xfrm>
          <a:prstGeom prst="rect">
            <a:avLst/>
          </a:prstGeom>
          <a:solidFill>
            <a:srgbClr val="FFFF00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$1</a:t>
            </a:r>
            <a:endParaRPr lang="ko-KR" altLang="en-US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547833" y="3216401"/>
                <a:ext cx="3253642" cy="1969965"/>
              </a:xfr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Push (S, x) :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</m:oMath>
                </a14:m>
                <a:r>
                  <a:rPr lang="en-US" altLang="ko-KR" sz="1600" b="1" dirty="0" smtClean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Pop(S) :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</m:oMath>
                </a14:m>
                <a:endParaRPr lang="en-US" altLang="ko-KR" sz="1600" i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MultiPop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(S,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k) :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𝐦𝐢𝐧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⁡(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𝑺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.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𝒔𝒊𝒛𝒆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, 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𝒌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</m:t>
                    </m:r>
                  </m:oMath>
                </a14:m>
                <a:endParaRPr lang="en-US" altLang="ko-KR" sz="14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47833" y="3216401"/>
                <a:ext cx="3253642" cy="1969965"/>
              </a:xfr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6311525" y="2815313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분할상환 비용</a:t>
            </a:r>
            <a:endParaRPr lang="ko-KR" altLang="en-US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61643" y="2811746"/>
            <a:ext cx="1426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실제 비용</a:t>
            </a:r>
            <a:endParaRPr lang="ko-KR" altLang="en-US" sz="16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27068" y="3259934"/>
            <a:ext cx="2424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Ex) </a:t>
            </a:r>
            <a:r>
              <a:rPr lang="en-US" altLang="ko-KR" sz="1600" dirty="0" err="1" smtClean="0">
                <a:solidFill>
                  <a:srgbClr val="00B05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MultiPop</a:t>
            </a:r>
            <a:r>
              <a:rPr lang="en-US" altLang="ko-KR" sz="1600" dirty="0" smtClean="0">
                <a:solidFill>
                  <a:srgbClr val="00B05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(S</a:t>
            </a:r>
            <a:r>
              <a:rPr lang="en-US" altLang="ko-KR" sz="1600" dirty="0">
                <a:solidFill>
                  <a:srgbClr val="00B05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en-US" altLang="ko-KR" sz="1600" dirty="0" smtClean="0">
                <a:solidFill>
                  <a:srgbClr val="00B05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3)</a:t>
            </a:r>
            <a:endParaRPr lang="ko-KR" altLang="en-US" sz="1600" dirty="0">
              <a:solidFill>
                <a:srgbClr val="00B05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599" y="1431320"/>
            <a:ext cx="9848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예시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599" y="2047852"/>
            <a:ext cx="925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</a:t>
            </a:r>
            <a:r>
              <a:rPr lang="en-US" altLang="ko-KR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 </a:t>
            </a:r>
            <a:r>
              <a:rPr lang="ko-KR" altLang="en-US" sz="2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분할상환 </a:t>
            </a:r>
            <a:r>
              <a:rPr lang="ko-KR" altLang="en-US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비용으로 시퀀스에 대해 비용을 지불할 수 있음을 보인다</a:t>
            </a:r>
            <a:r>
              <a:rPr lang="en-US" altLang="ko-KR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endParaRPr lang="ko-KR" altLang="en-US" sz="2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41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18</a:t>
            </a:fld>
            <a:endParaRPr lang="ko-KR" altLang="en-US" sz="20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3715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2: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/>
              <a:t>결산 방법</a:t>
            </a:r>
            <a:r>
              <a:rPr lang="en-US" altLang="ko-KR" sz="2800" dirty="0"/>
              <a:t>(Accounting Method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의 적용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3175" y="2296413"/>
            <a:ext cx="889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</a:t>
            </a:r>
            <a:r>
              <a:rPr lang="en-US" altLang="ko-KR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 </a:t>
            </a:r>
            <a:r>
              <a:rPr lang="ko-KR" altLang="en-US" sz="2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분할상환 비용의 합이 </a:t>
            </a:r>
            <a:r>
              <a:rPr lang="ko-KR" altLang="en-US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실제 비용의 합의 </a:t>
            </a:r>
            <a:r>
              <a:rPr lang="ko-KR" altLang="en-US" sz="24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상한</a:t>
            </a:r>
            <a:r>
              <a:rPr lang="ko-KR" altLang="en-US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을 </a:t>
            </a:r>
            <a:r>
              <a:rPr lang="ko-KR" altLang="en-US" sz="2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제공함을 보인다</a:t>
            </a:r>
            <a:r>
              <a:rPr lang="en-US" altLang="ko-KR" sz="2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  <a:endParaRPr lang="ko-KR" altLang="en-US" sz="2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273175" y="3069174"/>
                <a:ext cx="10706100" cy="295275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dirty="0" smtClean="0"/>
                  <a:t>항상 </a:t>
                </a:r>
                <a:r>
                  <a:rPr lang="en-US" altLang="ko-KR" sz="2400" dirty="0" smtClean="0"/>
                  <a:t>Pop, </a:t>
                </a:r>
                <a:r>
                  <a:rPr lang="en-US" altLang="ko-KR" sz="2400" dirty="0" err="1" smtClean="0"/>
                  <a:t>MultiPop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연산에 필요한 만큼의 </a:t>
                </a:r>
                <a:r>
                  <a:rPr lang="ko-KR" altLang="en-US" sz="2400" dirty="0" err="1" smtClean="0"/>
                  <a:t>크레딧이</a:t>
                </a:r>
                <a:r>
                  <a:rPr lang="ko-KR" altLang="en-US" sz="2400" dirty="0" smtClean="0"/>
                  <a:t> 남아 있음 </a:t>
                </a:r>
                <a:r>
                  <a:rPr lang="en-US" altLang="ko-KR" sz="24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>
                    <a:solidFill>
                      <a:schemeClr val="tx1"/>
                    </a:solidFill>
                  </a:rPr>
                  <a:t>크</a:t>
                </a:r>
                <a14:m>
                  <m:oMath xmlns:m="http://schemas.openxmlformats.org/officeDocument/2006/math">
                    <m:r>
                      <a:rPr lang="ko-KR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레</m:t>
                    </m:r>
                    <m:r>
                      <a:rPr lang="ko-KR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딧</m:t>
                    </m:r>
                    <m:r>
                      <a:rPr lang="ko-KR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합</m:t>
                    </m:r>
                    <m:r>
                      <a:rPr lang="en-US" altLang="ko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므</m:t>
                    </m:r>
                    <m:r>
                      <a:rPr lang="ko-KR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ctrlP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ko-K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ko-KR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400" dirty="0" smtClean="0"/>
                  <a:t> 충족</a:t>
                </a:r>
                <a:r>
                  <a:rPr lang="en-US" altLang="ko-KR" sz="24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dirty="0" smtClean="0"/>
                  <a:t>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대</m:t>
                        </m:r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해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2400" b="1" i="1" dirty="0" smtClean="0"/>
                  <a:t> </a:t>
                </a:r>
                <a:r>
                  <a:rPr lang="ko-KR" altLang="en-US" sz="2400" dirty="0" smtClean="0"/>
                  <a:t>이므로 각 연산의 분할 상환 비용</a:t>
                </a:r>
                <a:r>
                  <a:rPr lang="en-US" altLang="ko-KR" sz="2400" dirty="0" smtClean="0"/>
                  <a:t>:</a:t>
                </a:r>
                <a:r>
                  <a:rPr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ko-KR" sz="2400" b="1" i="1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dirty="0" smtClean="0"/>
                  <a:t>분할 상환 비용의 총합 </a:t>
                </a:r>
                <a:r>
                  <a:rPr lang="en-US" altLang="ko-KR" sz="24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 dirty="0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ko-KR" altLang="en-US" sz="2400" dirty="0" smtClean="0"/>
                  <a:t> 실제 </a:t>
                </a:r>
                <a:r>
                  <a:rPr lang="ko-KR" altLang="en-US" sz="2400" dirty="0"/>
                  <a:t>비용의 총합 </a:t>
                </a:r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ko-KR" sz="2400" dirty="0" smtClean="0"/>
                  <a:t>.</a:t>
                </a:r>
                <a:r>
                  <a:rPr lang="ko-KR" altLang="en-US" sz="2400" dirty="0" smtClean="0"/>
                  <a:t> </a:t>
                </a:r>
                <a:endParaRPr lang="en-US" altLang="ko-KR" sz="2400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3175" y="3069174"/>
                <a:ext cx="10706100" cy="2952750"/>
              </a:xfrm>
              <a:blipFill>
                <a:blip r:embed="rId3"/>
                <a:stretch>
                  <a:fillRect l="-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371599" y="1431320"/>
            <a:ext cx="9848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예시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7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61834" y="2161377"/>
            <a:ext cx="10401300" cy="3114675"/>
          </a:xfrm>
        </p:spPr>
        <p:txBody>
          <a:bodyPr anchor="ctr" anchorCtr="1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solidFill>
                  <a:srgbClr val="0070C0"/>
                </a:solidFill>
              </a:rPr>
              <a:t>미리 지불한 작업 비용을 </a:t>
            </a:r>
            <a:r>
              <a:rPr lang="ko-KR" altLang="en-US" sz="2200" dirty="0" smtClean="0"/>
              <a:t>향후 연산들의 비용 지불에 사용될 수 있는 </a:t>
            </a:r>
            <a:r>
              <a:rPr lang="en-US" altLang="ko-KR" sz="2200" dirty="0" smtClean="0">
                <a:solidFill>
                  <a:srgbClr val="FF0000"/>
                </a:solidFill>
              </a:rPr>
              <a:t>“</a:t>
            </a:r>
            <a:r>
              <a:rPr lang="ko-KR" altLang="en-US" sz="2200" dirty="0" smtClean="0">
                <a:solidFill>
                  <a:srgbClr val="FF0000"/>
                </a:solidFill>
              </a:rPr>
              <a:t>잠재 비용</a:t>
            </a:r>
            <a:r>
              <a:rPr lang="en-US" altLang="ko-KR" sz="2200" dirty="0" smtClean="0">
                <a:solidFill>
                  <a:srgbClr val="FF0000"/>
                </a:solidFill>
              </a:rPr>
              <a:t>”</a:t>
            </a:r>
            <a:r>
              <a:rPr lang="ko-KR" altLang="en-US" sz="2200" dirty="0" smtClean="0"/>
              <a:t>으로 표현</a:t>
            </a:r>
            <a:r>
              <a:rPr lang="en-US" altLang="ko-KR" sz="2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/>
              <a:t>“</a:t>
            </a:r>
            <a:r>
              <a:rPr lang="ko-KR" altLang="en-US" sz="2200" dirty="0" smtClean="0"/>
              <a:t>잠재 비용</a:t>
            </a:r>
            <a:r>
              <a:rPr lang="en-US" altLang="ko-KR" sz="2200" dirty="0" smtClean="0"/>
              <a:t>”</a:t>
            </a:r>
            <a:r>
              <a:rPr lang="ko-KR" altLang="en-US" sz="2200" dirty="0" smtClean="0"/>
              <a:t>은 </a:t>
            </a:r>
            <a:r>
              <a:rPr lang="ko-KR" altLang="en-US" sz="2200" dirty="0" smtClean="0">
                <a:solidFill>
                  <a:srgbClr val="FF0000"/>
                </a:solidFill>
              </a:rPr>
              <a:t>자료구조 내의 특정 객체에 대한 것이 </a:t>
            </a:r>
            <a:r>
              <a:rPr lang="ko-KR" altLang="en-US" sz="2200" dirty="0" smtClean="0"/>
              <a:t>아닌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</a:t>
            </a:r>
            <a:r>
              <a:rPr lang="ko-KR" altLang="en-US" sz="2200" dirty="0" smtClean="0">
                <a:solidFill>
                  <a:srgbClr val="FF0000"/>
                </a:solidFill>
              </a:rPr>
              <a:t>자료구조 전체에 대한 것</a:t>
            </a:r>
            <a:r>
              <a:rPr lang="en-US" altLang="ko-KR" sz="2200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19</a:t>
            </a:fld>
            <a:endParaRPr lang="ko-KR" altLang="en-US" sz="200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715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3: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 smtClean="0"/>
              <a:t>잠재 비용 방법</a:t>
            </a:r>
            <a:r>
              <a:rPr lang="en-US" altLang="ko-KR" sz="2800" dirty="0" smtClean="0"/>
              <a:t>(Potential </a:t>
            </a:r>
            <a:r>
              <a:rPr lang="en-US" altLang="ko-KR" sz="2800" dirty="0"/>
              <a:t>Method)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93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47464"/>
            <a:ext cx="9601200" cy="827116"/>
          </a:xfrm>
        </p:spPr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174580"/>
            <a:ext cx="9601200" cy="541325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 smtClean="0"/>
              <a:t>분할 상환 분석 소개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/>
            </a:pPr>
            <a:r>
              <a:rPr lang="ko-KR" altLang="en-US" sz="2400" dirty="0" smtClean="0"/>
              <a:t>예제 </a:t>
            </a:r>
            <a:r>
              <a:rPr lang="ko-KR" altLang="en-US" sz="2400" dirty="0"/>
              <a:t>소개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MultiPop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S,k</a:t>
            </a:r>
            <a:r>
              <a:rPr lang="en-US" altLang="ko-KR" sz="2400" dirty="0"/>
              <a:t>)</a:t>
            </a:r>
            <a:r>
              <a:rPr lang="ko-KR" altLang="en-US" sz="2400" dirty="0"/>
              <a:t>을 수행하는 스택 </a:t>
            </a:r>
            <a:r>
              <a:rPr lang="ko-KR" altLang="en-US" sz="2400" dirty="0" smtClean="0"/>
              <a:t>연산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2400" i="0" dirty="0" smtClean="0"/>
              <a:t>Case 0: </a:t>
            </a:r>
            <a:r>
              <a:rPr lang="ko-KR" altLang="en-US" sz="2400" i="0" dirty="0" smtClean="0"/>
              <a:t>점근적 분석과 한계</a:t>
            </a:r>
            <a:endParaRPr lang="en-US" altLang="ko-KR" sz="2400" i="0" dirty="0" smtClean="0"/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/>
            </a:pPr>
            <a:r>
              <a:rPr lang="ko-KR" altLang="en-US" sz="2400" dirty="0" smtClean="0"/>
              <a:t>분할 </a:t>
            </a:r>
            <a:r>
              <a:rPr lang="ko-KR" altLang="en-US" sz="2400" dirty="0"/>
              <a:t>상환 분석의 </a:t>
            </a:r>
            <a:r>
              <a:rPr lang="en-US" altLang="ko-KR" sz="2400" dirty="0"/>
              <a:t>3</a:t>
            </a:r>
            <a:r>
              <a:rPr lang="ko-KR" altLang="en-US" sz="2400" dirty="0"/>
              <a:t>가지 </a:t>
            </a:r>
            <a:r>
              <a:rPr lang="ko-KR" altLang="en-US" sz="2400" dirty="0" smtClean="0"/>
              <a:t>방법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buFont typeface="Franklin Gothic Book" panose="020B0503020102020204" pitchFamily="34" charset="0"/>
              <a:buAutoNum type="arabicPeriod"/>
            </a:pPr>
            <a:r>
              <a:rPr lang="ko-KR" altLang="en-US" sz="2400" dirty="0" smtClean="0"/>
              <a:t>예제를 통한 설명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400" i="0" dirty="0" smtClean="0"/>
              <a:t>Case 1:  </a:t>
            </a:r>
            <a:r>
              <a:rPr lang="ko-KR" altLang="en-US" sz="2400" i="0" dirty="0" smtClean="0"/>
              <a:t>총계 분석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400" i="0" dirty="0" smtClean="0"/>
              <a:t>Case 2: </a:t>
            </a:r>
            <a:r>
              <a:rPr lang="ko-KR" altLang="en-US" sz="2400" i="0" dirty="0" smtClean="0"/>
              <a:t>결산 방법 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400" i="0" dirty="0" smtClean="0"/>
              <a:t>Case 3: </a:t>
            </a:r>
            <a:r>
              <a:rPr lang="ko-KR" altLang="en-US" sz="2400" i="0" dirty="0" smtClean="0"/>
              <a:t>잠재 비용 방법</a:t>
            </a:r>
            <a:endParaRPr lang="en-US" altLang="ko-KR" sz="2400" i="0" dirty="0" smtClean="0"/>
          </a:p>
          <a:p>
            <a:pPr lvl="2">
              <a:lnSpc>
                <a:spcPct val="150000"/>
              </a:lnSpc>
            </a:pPr>
            <a:endParaRPr lang="ko-KR" altLang="en-US" sz="2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2</a:t>
            </a:fld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05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58899" y="2540837"/>
                <a:ext cx="5286376" cy="354071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 smtClean="0"/>
                  <a:t>초기 상태의 자료구조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이전 상태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i</a:t>
                </a:r>
                <a:r>
                  <a:rPr lang="ko-KR" altLang="en-US" dirty="0" smtClean="0"/>
                  <a:t>번째 연산을 적용한 결과로  만들어진 자료구조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잠재 비용 함수</a:t>
                </a:r>
                <a:r>
                  <a:rPr lang="en-US" altLang="ko-KR" dirty="0" smtClean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i="0" dirty="0" smtClean="0"/>
                  <a:t>자료구조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i="0" dirty="0" smtClean="0"/>
                  <a:t>에 </a:t>
                </a:r>
                <a:r>
                  <a:rPr lang="ko-KR" altLang="en-US" i="0" dirty="0" smtClean="0"/>
                  <a:t>대해         그 모습을 반영하는 </a:t>
                </a:r>
                <a:r>
                  <a:rPr lang="ko-KR" altLang="en-US" i="0" dirty="0" smtClean="0"/>
                  <a:t>잠재 </a:t>
                </a:r>
                <a:r>
                  <a:rPr lang="ko-KR" altLang="en-US" i="0" dirty="0" smtClean="0"/>
                  <a:t>비용 실수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i="0" dirty="0" smtClean="0"/>
                  <a:t>에 대응 시키는 함수</a:t>
                </a:r>
                <a:endParaRPr lang="en-US" altLang="ko-KR" i="0" dirty="0" smtClean="0"/>
              </a:p>
            </p:txBody>
          </p:sp>
        </mc:Choice>
        <mc:Fallback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8899" y="2540837"/>
                <a:ext cx="5286376" cy="3540718"/>
              </a:xfrm>
              <a:blipFill>
                <a:blip r:embed="rId3"/>
                <a:stretch>
                  <a:fillRect l="-1038" b="-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20</a:t>
            </a:fld>
            <a:endParaRPr lang="ko-KR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1358899" y="185922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용어</a:t>
            </a:r>
            <a:endParaRPr lang="ko-KR" altLang="en-US" sz="2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58899" y="351135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3: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 smtClean="0"/>
              <a:t>잠재 비용 방법</a:t>
            </a:r>
            <a:r>
              <a:rPr lang="en-US" altLang="ko-KR" sz="2800" dirty="0" smtClean="0"/>
              <a:t>(Potential </a:t>
            </a:r>
            <a:r>
              <a:rPr lang="en-US" altLang="ko-KR" sz="2800" dirty="0"/>
              <a:t>Method)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6769100" y="2540837"/>
                <a:ext cx="4648200" cy="35407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1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1pPr>
                <a:lvl2pPr marL="914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2pPr>
                <a:lvl3pPr marL="1371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3pPr>
                <a:lvl4pPr marL="1828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4pPr>
                <a:lvl5pPr marL="22860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5pPr>
                <a:lvl6pPr marL="27432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𝜱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재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용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함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료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조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i="0" dirty="0" smtClean="0"/>
                  <a:t>와 연관된 잠재 비용</a:t>
                </a:r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0" y="2540837"/>
                <a:ext cx="4648200" cy="3540718"/>
              </a:xfrm>
              <a:prstGeom prst="rect">
                <a:avLst/>
              </a:prstGeom>
              <a:blipFill>
                <a:blip r:embed="rId4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5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732801" y="4613811"/>
            <a:ext cx="9820569" cy="6329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/>
              <a:t>i</a:t>
            </a:r>
            <a:r>
              <a:rPr lang="ko-KR" altLang="en-US" dirty="0" smtClean="0"/>
              <a:t>번째 분할 상환 비용 </a:t>
            </a:r>
            <a:r>
              <a:rPr lang="en-US" altLang="ko-KR" dirty="0" smtClean="0"/>
              <a:t>= </a:t>
            </a:r>
            <a:r>
              <a:rPr lang="ko-KR" altLang="en-US" dirty="0" smtClean="0">
                <a:solidFill>
                  <a:srgbClr val="FF0000"/>
                </a:solidFill>
              </a:rPr>
              <a:t>실제 비용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연산으로 인한 </a:t>
            </a:r>
            <a:r>
              <a:rPr lang="ko-KR" altLang="en-US" dirty="0" smtClean="0">
                <a:solidFill>
                  <a:srgbClr val="FF0000"/>
                </a:solidFill>
              </a:rPr>
              <a:t>잠재 비용의 </a:t>
            </a:r>
            <a:r>
              <a:rPr lang="ko-KR" altLang="en-US" dirty="0" err="1" smtClean="0">
                <a:solidFill>
                  <a:srgbClr val="FF0000"/>
                </a:solidFill>
              </a:rPr>
              <a:t>변화량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21</a:t>
            </a:fld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596707" y="2725574"/>
                <a:ext cx="3888950" cy="473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707" y="2725574"/>
                <a:ext cx="3888950" cy="473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515303" y="3376714"/>
                <a:ext cx="6134885" cy="37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 err="1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i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번째 연산의 분할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상환 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비용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</a:t>
                </a:r>
                <a:r>
                  <a:rPr lang="en-US" altLang="ko-KR" dirty="0" err="1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i</a:t>
                </a:r>
                <a:r>
                  <a:rPr lang="ko-KR" altLang="en-US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번째 연산의 실제 비용</a:t>
                </a:r>
                <a:r>
                  <a:rPr lang="en-US" altLang="ko-KR" dirty="0" smtClean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303" y="3376714"/>
                <a:ext cx="6134885" cy="378630"/>
              </a:xfrm>
              <a:prstGeom prst="rect">
                <a:avLst/>
              </a:prstGeom>
              <a:blipFill>
                <a:blip r:embed="rId4"/>
                <a:stretch>
                  <a:fillRect l="-895" t="-4839" b="-27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/>
          <p:cNvSpPr txBox="1">
            <a:spLocks/>
          </p:cNvSpPr>
          <p:nvPr/>
        </p:nvSpPr>
        <p:spPr>
          <a:xfrm>
            <a:off x="13715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3: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 smtClean="0"/>
              <a:t>잠재 비용 방법</a:t>
            </a:r>
            <a:r>
              <a:rPr lang="en-US" altLang="ko-KR" sz="2800" dirty="0" smtClean="0"/>
              <a:t>(Potential </a:t>
            </a:r>
            <a:r>
              <a:rPr lang="en-US" altLang="ko-KR" sz="2800" dirty="0"/>
              <a:t>Method)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1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22</a:t>
            </a:fld>
            <a:endParaRPr lang="ko-KR" altLang="en-US" sz="200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715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3: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 smtClean="0"/>
              <a:t>잠재 비용 방법</a:t>
            </a:r>
            <a:r>
              <a:rPr lang="en-US" altLang="ko-KR" sz="2800" dirty="0" smtClean="0"/>
              <a:t>(Potential </a:t>
            </a:r>
            <a:r>
              <a:rPr lang="en-US" altLang="ko-KR" sz="2800" dirty="0"/>
              <a:t>Method)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71599" y="1946823"/>
            <a:ext cx="10437929" cy="482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n</a:t>
            </a:r>
            <a:r>
              <a:rPr lang="ko-KR" altLang="en-US" b="1" dirty="0" smtClean="0">
                <a:solidFill>
                  <a:schemeClr val="tx1"/>
                </a:solidFill>
              </a:rPr>
              <a:t>개의 연산의 시퀀스에 대한 분할 상환 비용의 총합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444712" y="2559795"/>
                <a:ext cx="9813837" cy="1098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  <m:d>
                                <m:d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ko-KR" altLang="en-US" sz="2400" dirty="0"/>
                                <m:t> </m:t>
                              </m:r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ko-KR" altLang="en-US" sz="2400" b="1" i="1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  <m:d>
                                <m:d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𝚽</m:t>
                          </m:r>
                          <m:d>
                            <m:d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2400" dirty="0"/>
                            <m:t> </m:t>
                          </m:r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ko-KR" altLang="en-US" sz="2400" b="1" i="1">
                              <a:latin typeface="Cambria Math" panose="02040503050406030204" pitchFamily="18" charset="0"/>
                            </a:rPr>
                            <m:t>𝚽</m:t>
                          </m:r>
                          <m:d>
                            <m:d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712" y="2559795"/>
                <a:ext cx="9813837" cy="1098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내용 개체 틀 2"/>
              <p:cNvSpPr txBox="1">
                <a:spLocks/>
              </p:cNvSpPr>
              <p:nvPr/>
            </p:nvSpPr>
            <p:spPr>
              <a:xfrm>
                <a:off x="1371598" y="3908972"/>
                <a:ext cx="10437929" cy="23689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1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1pPr>
                <a:lvl2pPr marL="914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2pPr>
                <a:lvl3pPr marL="1371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3pPr>
                <a:lvl4pPr marL="1828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4pPr>
                <a:lvl5pPr marL="22860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5pPr>
                <a:lvl6pPr marL="27432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ko-KR" altLang="en-US" dirty="0"/>
                      <m:t> 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b="1" dirty="0" smtClean="0">
                    <a:solidFill>
                      <a:schemeClr val="tx1"/>
                    </a:solidFill>
                  </a:rPr>
                  <a:t>가 되도록 정의하면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,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분할 상환 비용의 총합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은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0070C0"/>
                    </a:solidFill>
                  </a:rPr>
                  <a:t>실제 비용의 총합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의</a:t>
                </a:r>
                <a:r>
                  <a:rPr lang="ko-KR" alt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상한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이 된다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ko-KR" altLang="en-US" dirty="0"/>
                      <m:t> 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이 되도록 요구하면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,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 결산 방법처럼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미리 비용을 지불하는 것을 보장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할 수 있다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1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8" y="3908972"/>
                <a:ext cx="10437929" cy="2368937"/>
              </a:xfrm>
              <a:prstGeom prst="rect">
                <a:avLst/>
              </a:prstGeom>
              <a:blipFill>
                <a:blip r:embed="rId4"/>
                <a:stretch>
                  <a:fillRect l="-526" r="-1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7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14258" y="2232120"/>
            <a:ext cx="6215742" cy="6329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/>
              <a:t>i</a:t>
            </a:r>
            <a:r>
              <a:rPr lang="ko-KR" altLang="en-US" dirty="0" smtClean="0"/>
              <a:t>번째 분할 상환 </a:t>
            </a:r>
            <a:r>
              <a:rPr lang="ko-KR" altLang="en-US" dirty="0" smtClean="0"/>
              <a:t>비용</a:t>
            </a:r>
            <a:r>
              <a:rPr lang="ko-KR" altLang="en-US" dirty="0" smtClean="0"/>
              <a:t>이 실제 비용 보다 </a:t>
            </a:r>
            <a:r>
              <a:rPr lang="ko-KR" altLang="en-US" dirty="0" smtClean="0">
                <a:solidFill>
                  <a:srgbClr val="FF0000"/>
                </a:solidFill>
              </a:rPr>
              <a:t>많이</a:t>
            </a:r>
            <a:r>
              <a:rPr lang="ko-KR" altLang="en-US" dirty="0" smtClean="0"/>
              <a:t> 계산됨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23</a:t>
            </a:fld>
            <a:endParaRPr lang="ko-KR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1548707" y="2317743"/>
                <a:ext cx="31164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07" y="2317743"/>
                <a:ext cx="3116431" cy="461665"/>
              </a:xfrm>
              <a:prstGeom prst="rect">
                <a:avLst/>
              </a:prstGeom>
              <a:blipFill>
                <a:blip r:embed="rId3"/>
                <a:stretch>
                  <a:fillRect l="-391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/>
          <p:cNvSpPr txBox="1">
            <a:spLocks/>
          </p:cNvSpPr>
          <p:nvPr/>
        </p:nvSpPr>
        <p:spPr>
          <a:xfrm>
            <a:off x="13715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3: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 smtClean="0"/>
              <a:t>잠재 비용 방법</a:t>
            </a:r>
            <a:r>
              <a:rPr lang="en-US" altLang="ko-KR" sz="2800" dirty="0" smtClean="0"/>
              <a:t>(Potential </a:t>
            </a:r>
            <a:r>
              <a:rPr lang="en-US" altLang="ko-KR" sz="2800" dirty="0"/>
              <a:t>Method)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1548707" y="3396843"/>
                <a:ext cx="31164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07" y="3396843"/>
                <a:ext cx="3116431" cy="461665"/>
              </a:xfrm>
              <a:prstGeom prst="rect">
                <a:avLst/>
              </a:prstGeom>
              <a:blipFill>
                <a:blip r:embed="rId4"/>
                <a:stretch>
                  <a:fillRect l="-391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내용 개체 틀 2"/>
          <p:cNvSpPr txBox="1">
            <a:spLocks/>
          </p:cNvSpPr>
          <p:nvPr/>
        </p:nvSpPr>
        <p:spPr>
          <a:xfrm>
            <a:off x="5159830" y="3311220"/>
            <a:ext cx="6270170" cy="632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Franklin Gothic Book" panose="020B0503020102020204" pitchFamily="34" charset="0"/>
              <a:buNone/>
            </a:pPr>
            <a:r>
              <a:rPr lang="en-US" altLang="ko-KR" dirty="0" err="1" smtClean="0"/>
              <a:t>i</a:t>
            </a:r>
            <a:r>
              <a:rPr lang="ko-KR" altLang="en-US" dirty="0" smtClean="0"/>
              <a:t>번째 분할 상환 비용이 실제 비용 보다 </a:t>
            </a:r>
            <a:r>
              <a:rPr lang="ko-KR" altLang="en-US" dirty="0" smtClean="0">
                <a:solidFill>
                  <a:srgbClr val="0070C0"/>
                </a:solidFill>
              </a:rPr>
              <a:t>적게</a:t>
            </a:r>
            <a:r>
              <a:rPr lang="ko-KR" altLang="en-US" dirty="0" smtClean="0"/>
              <a:t> 계산됨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15441" y="4540643"/>
            <a:ext cx="10437929" cy="1294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분할 상환 비용이 실제 비용 보다 </a:t>
            </a:r>
            <a:r>
              <a:rPr lang="ko-KR" altLang="en-US" b="1" dirty="0" smtClean="0">
                <a:solidFill>
                  <a:srgbClr val="0070C0"/>
                </a:solidFill>
              </a:rPr>
              <a:t>적게 계산되었을 </a:t>
            </a:r>
            <a:r>
              <a:rPr lang="ko-KR" altLang="en-US" b="1" dirty="0" smtClean="0">
                <a:solidFill>
                  <a:schemeClr val="tx1"/>
                </a:solidFill>
              </a:rPr>
              <a:t>경우에 잠재 </a:t>
            </a:r>
            <a:r>
              <a:rPr lang="ko-KR" altLang="en-US" b="1" dirty="0" smtClean="0">
                <a:solidFill>
                  <a:schemeClr val="tx1"/>
                </a:solidFill>
              </a:rPr>
              <a:t>비용에서 대신 </a:t>
            </a:r>
            <a:r>
              <a:rPr lang="ko-KR" altLang="en-US" b="1" dirty="0" smtClean="0">
                <a:solidFill>
                  <a:srgbClr val="0070C0"/>
                </a:solidFill>
              </a:rPr>
              <a:t>지불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b="1" dirty="0" smtClean="0">
                <a:solidFill>
                  <a:schemeClr val="tx1"/>
                </a:solidFill>
              </a:rPr>
              <a:t>실제 비용보다 </a:t>
            </a:r>
            <a:r>
              <a:rPr lang="ko-KR" altLang="en-US" b="1" dirty="0" smtClean="0">
                <a:solidFill>
                  <a:srgbClr val="FF0000"/>
                </a:solidFill>
              </a:rPr>
              <a:t>많이 지불한 경우 </a:t>
            </a:r>
            <a:r>
              <a:rPr lang="ko-KR" altLang="en-US" b="1" dirty="0" smtClean="0">
                <a:solidFill>
                  <a:schemeClr val="tx1"/>
                </a:solidFill>
              </a:rPr>
              <a:t>이 자료구조가 가진 </a:t>
            </a:r>
            <a:r>
              <a:rPr lang="ko-KR" altLang="en-US" b="1" dirty="0" smtClean="0">
                <a:solidFill>
                  <a:srgbClr val="FF0000"/>
                </a:solidFill>
              </a:rPr>
              <a:t>잠재 비용은 증가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3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24</a:t>
            </a:fld>
            <a:endParaRPr lang="ko-KR" altLang="en-US" sz="200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715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3: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 smtClean="0"/>
              <a:t>잠재 비용 방법</a:t>
            </a:r>
            <a:r>
              <a:rPr lang="en-US" altLang="ko-KR" sz="2800" dirty="0" smtClean="0"/>
              <a:t>(Potential </a:t>
            </a:r>
            <a:r>
              <a:rPr lang="en-US" altLang="ko-KR" sz="2800" dirty="0"/>
              <a:t>Method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의 적용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1599" y="1431320"/>
            <a:ext cx="9848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예시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1278081" y="1985318"/>
                <a:ext cx="10477500" cy="42833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1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1pPr>
                <a:lvl2pPr marL="914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2pPr>
                <a:lvl3pPr marL="1371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3pPr>
                <a:lvl4pPr marL="1828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4pPr>
                <a:lvl5pPr marL="22860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5pPr>
                <a:lvl6pPr marL="27432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200" b="1" i="1" smtClean="0">
                        <a:latin typeface="Cambria Math" panose="02040503050406030204" pitchFamily="18" charset="0"/>
                      </a:rPr>
                      <m:t>𝜱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200" i="0" dirty="0" smtClean="0"/>
                  <a:t> </a:t>
                </a:r>
                <a:r>
                  <a:rPr lang="ko-KR" altLang="en-US" sz="2200" i="0" dirty="0" smtClean="0"/>
                  <a:t>스택 안에 있는 객체의 수</a:t>
                </a:r>
                <a:endParaRPr lang="en-US" altLang="ko-KR" sz="2200" i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200" b="1" i="1">
                        <a:latin typeface="Cambria Math" panose="02040503050406030204" pitchFamily="18" charset="0"/>
                      </a:rPr>
                      <m:t>𝜱</m:t>
                    </m:r>
                    <m:d>
                      <m:d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sz="2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sz="2200" b="1" i="1">
                        <a:latin typeface="Cambria Math" panose="02040503050406030204" pitchFamily="18" charset="0"/>
                      </a:rPr>
                      <m:t>초</m:t>
                    </m:r>
                  </m:oMath>
                </a14:m>
                <a:r>
                  <a:rPr lang="ko-KR" altLang="en-US" sz="2200" i="0" dirty="0" smtClean="0"/>
                  <a:t>기상태는 빈 스택이므로</a:t>
                </a:r>
                <a:r>
                  <a:rPr lang="en-US" altLang="ko-KR" sz="2200" i="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200" dirty="0" smtClean="0"/>
                  <a:t>스택 안의 객체들의 개수는 </a:t>
                </a:r>
                <a:r>
                  <a:rPr lang="ko-KR" altLang="en-US" sz="2200" dirty="0" smtClean="0">
                    <a:solidFill>
                      <a:srgbClr val="FF0000"/>
                    </a:solidFill>
                  </a:rPr>
                  <a:t>절대 음수가 되지 않으므로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2200" dirty="0" smtClean="0"/>
                  <a:t>는</a:t>
                </a:r>
                <a:r>
                  <a:rPr lang="en-US" altLang="ko-KR" sz="2200" dirty="0" smtClean="0"/>
                  <a:t> </a:t>
                </a:r>
                <a:r>
                  <a:rPr lang="ko-KR" altLang="en-US" sz="2200" dirty="0" smtClean="0"/>
                  <a:t>음이 아닌 잠재 비용을  가진다</a:t>
                </a:r>
                <a:r>
                  <a:rPr lang="en-US" altLang="ko-KR" sz="2200" dirty="0" smtClean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200" i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ko-KR" altLang="en-US" sz="2200" b="1" i="1"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ko-KR" altLang="en-US" sz="2200" dirty="0"/>
                      <m:t> </m:t>
                    </m:r>
                    <m:r>
                      <a:rPr lang="en-US" altLang="ko-KR" sz="2200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200" b="1" i="1"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sz="22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sz="2200" i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ko-KR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ko-KR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200" i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ko-KR" altLang="en-US" sz="2200" dirty="0" smtClean="0"/>
                  <a:t>  이므로</a:t>
                </a:r>
                <a:r>
                  <a:rPr lang="ko-KR" altLang="en-US" sz="2200" i="0" dirty="0" smtClean="0"/>
                  <a:t> </a:t>
                </a:r>
                <a:r>
                  <a:rPr lang="ko-KR" altLang="en-US" sz="2200" i="0" dirty="0" smtClean="0"/>
                  <a:t>분할상환 비용의 총합은 실제 비용의 총합의 </a:t>
                </a:r>
                <a:r>
                  <a:rPr lang="ko-KR" altLang="en-US" sz="2200" i="0" dirty="0" smtClean="0">
                    <a:solidFill>
                      <a:srgbClr val="FF0000"/>
                    </a:solidFill>
                  </a:rPr>
                  <a:t>상한이 </a:t>
                </a:r>
                <a:r>
                  <a:rPr lang="ko-KR" altLang="en-US" sz="2200" dirty="0" smtClean="0">
                    <a:solidFill>
                      <a:srgbClr val="FF0000"/>
                    </a:solidFill>
                  </a:rPr>
                  <a:t>된다</a:t>
                </a:r>
                <a:r>
                  <a:rPr lang="en-US" altLang="ko-KR" sz="2200" dirty="0" smtClean="0">
                    <a:solidFill>
                      <a:srgbClr val="FF0000"/>
                    </a:solidFill>
                  </a:rPr>
                  <a:t>.</a:t>
                </a:r>
                <a:endParaRPr lang="en-US" altLang="ko-KR" sz="2200" i="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081" y="1985318"/>
                <a:ext cx="10477500" cy="4283378"/>
              </a:xfrm>
              <a:prstGeom prst="rect">
                <a:avLst/>
              </a:prstGeom>
              <a:blipFill>
                <a:blip r:embed="rId3"/>
                <a:stretch>
                  <a:fillRect l="-698" b="-4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25</a:t>
            </a:fld>
            <a:endParaRPr lang="ko-KR" altLang="en-US" sz="200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3715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3: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 smtClean="0"/>
              <a:t>잠재 비용 방법</a:t>
            </a:r>
            <a:r>
              <a:rPr lang="en-US" altLang="ko-KR" sz="2800" dirty="0" smtClean="0"/>
              <a:t>(Potential </a:t>
            </a:r>
            <a:r>
              <a:rPr lang="en-US" altLang="ko-KR" sz="2800" dirty="0"/>
              <a:t>Method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의 적용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1599" y="1431320"/>
            <a:ext cx="9848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예시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1371599" y="1985318"/>
                <a:ext cx="5880101" cy="43773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1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1pPr>
                <a:lvl2pPr marL="914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2pPr>
                <a:lvl3pPr marL="1371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3pPr>
                <a:lvl4pPr marL="1828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4pPr>
                <a:lvl5pPr marL="22860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5pPr>
                <a:lvl6pPr marL="27432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i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번째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연산의 분할 상환 비용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i="0" dirty="0" smtClean="0">
                    <a:solidFill>
                      <a:schemeClr val="tx1"/>
                    </a:solidFill>
                  </a:rPr>
                  <a:t>Push(</a:t>
                </a:r>
                <a:r>
                  <a:rPr lang="en-US" altLang="ko-KR" i="0" dirty="0" err="1" smtClean="0">
                    <a:solidFill>
                      <a:schemeClr val="tx1"/>
                    </a:solidFill>
                  </a:rPr>
                  <a:t>S,x</a:t>
                </a:r>
                <a:r>
                  <a:rPr lang="en-US" altLang="ko-KR" i="0" dirty="0" smtClean="0">
                    <a:solidFill>
                      <a:schemeClr val="tx1"/>
                    </a:solidFill>
                  </a:rPr>
                  <a:t>) :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i="0" dirty="0" smtClean="0">
                    <a:solidFill>
                      <a:schemeClr val="tx1"/>
                    </a:solidFill>
                  </a:rPr>
                  <a:t>Pop(S) </a:t>
                </a:r>
                <a:r>
                  <a:rPr lang="en-US" altLang="ko-KR" i="0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i="0" dirty="0" err="1" smtClean="0">
                    <a:solidFill>
                      <a:schemeClr val="tx1"/>
                    </a:solidFill>
                  </a:rPr>
                  <a:t>MultiPop</a:t>
                </a:r>
                <a:r>
                  <a:rPr lang="en-US" altLang="ko-KR" i="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ko-KR" i="0" dirty="0" err="1" smtClean="0">
                    <a:solidFill>
                      <a:schemeClr val="tx1"/>
                    </a:solidFill>
                  </a:rPr>
                  <a:t>S,k</a:t>
                </a:r>
                <a:r>
                  <a:rPr lang="en-US" altLang="ko-KR" i="0" dirty="0" smtClean="0">
                    <a:solidFill>
                      <a:schemeClr val="tx1"/>
                    </a:solidFill>
                  </a:rPr>
                  <a:t>) :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𝐦𝐢𝐧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⁡(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𝑺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.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𝒔𝒊𝒛𝒆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, 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𝒌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)−</m:t>
                    </m:r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𝐦𝐢𝐧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⁡(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𝑺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.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𝒔𝒊𝒛𝒆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, 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𝒌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)=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marL="530352" lvl="1" indent="0">
                  <a:lnSpc>
                    <a:spcPct val="150000"/>
                  </a:lnSpc>
                  <a:buNone/>
                </a:pPr>
                <a:endParaRPr lang="ko-KR" alt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2200" i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1985318"/>
                <a:ext cx="5880101" cy="4377382"/>
              </a:xfrm>
              <a:prstGeom prst="rect">
                <a:avLst/>
              </a:prstGeom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855226" y="3463909"/>
                <a:ext cx="3253642" cy="1969965"/>
              </a:xfr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Push (S, x) :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</m:oMath>
                </a14:m>
                <a:r>
                  <a:rPr lang="en-US" altLang="ko-KR" sz="1600" b="1" dirty="0" smtClean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Pop(S) :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</m:oMath>
                </a14:m>
                <a:endParaRPr lang="en-US" altLang="ko-KR" sz="1600" i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MultiPop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(S, 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k) :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𝐦𝐢𝐧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⁡(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𝑺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.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𝒔𝒊𝒛𝒆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, 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𝒌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</m:t>
                    </m:r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5226" y="3463909"/>
                <a:ext cx="3253642" cy="1969965"/>
              </a:xfr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769036" y="2914143"/>
            <a:ext cx="1426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실제 비용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95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70157" y="352028"/>
            <a:ext cx="1596292" cy="404614"/>
          </a:xfrm>
        </p:spPr>
        <p:txBody>
          <a:bodyPr/>
          <a:lstStyle/>
          <a:p>
            <a:fld id="{D5FFF1C9-9C48-472A-BA1B-B9B4F05C19F4}" type="slidenum">
              <a:rPr lang="ko-KR" altLang="en-US" sz="2000" smtClean="0"/>
              <a:t>26</a:t>
            </a:fld>
            <a:endParaRPr lang="ko-KR" altLang="en-US" sz="20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69999" y="3601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3: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 smtClean="0"/>
              <a:t>잠재 비용 방법</a:t>
            </a:r>
            <a:r>
              <a:rPr lang="en-US" altLang="ko-KR" sz="2800" dirty="0" smtClean="0"/>
              <a:t>(Potential </a:t>
            </a:r>
            <a:r>
              <a:rPr lang="en-US" altLang="ko-KR" sz="2800" dirty="0"/>
              <a:t>Method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의 적용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69999" y="1444020"/>
            <a:ext cx="9848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예시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1269999" y="1998018"/>
                <a:ext cx="5668109" cy="43773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1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1pPr>
                <a:lvl2pPr marL="914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2pPr>
                <a:lvl3pPr marL="1371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3pPr>
                <a:lvl4pPr marL="1828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4pPr>
                <a:lvl5pPr marL="22860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  <a:cs typeface="+mn-cs"/>
                  </a:defRPr>
                </a:lvl5pPr>
                <a:lvl6pPr marL="27432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1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</a:rPr>
                  <a:t>i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번째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smtClean="0">
                    <a:solidFill>
                      <a:schemeClr val="tx1"/>
                    </a:solidFill>
                  </a:rPr>
                  <a:t>연산의 분할 상환 비용</a:t>
                </a:r>
                <a:endParaRPr lang="en-US" altLang="ko-KR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i="0" dirty="0" smtClean="0">
                    <a:solidFill>
                      <a:schemeClr val="tx1"/>
                    </a:solidFill>
                  </a:rPr>
                  <a:t>Push(</a:t>
                </a:r>
                <a:r>
                  <a:rPr lang="en-US" altLang="ko-KR" sz="1800" i="0" dirty="0" err="1" smtClean="0">
                    <a:solidFill>
                      <a:schemeClr val="tx1"/>
                    </a:solidFill>
                  </a:rPr>
                  <a:t>S,x</a:t>
                </a:r>
                <a:r>
                  <a:rPr lang="en-US" altLang="ko-KR" sz="1800" i="0" dirty="0" smtClean="0">
                    <a:solidFill>
                      <a:schemeClr val="tx1"/>
                    </a:solidFill>
                  </a:rPr>
                  <a:t>) :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i="0" dirty="0" smtClean="0">
                    <a:solidFill>
                      <a:schemeClr val="tx1"/>
                    </a:solidFill>
                  </a:rPr>
                  <a:t>Pop(S) </a:t>
                </a:r>
                <a:r>
                  <a:rPr lang="en-US" altLang="ko-KR" sz="1800" i="0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i="0" dirty="0" err="1" smtClean="0">
                    <a:solidFill>
                      <a:schemeClr val="tx1"/>
                    </a:solidFill>
                  </a:rPr>
                  <a:t>MultiPop</a:t>
                </a:r>
                <a:r>
                  <a:rPr lang="en-US" altLang="ko-KR" sz="1800" i="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800" i="0" dirty="0" err="1" smtClean="0">
                    <a:solidFill>
                      <a:schemeClr val="tx1"/>
                    </a:solidFill>
                  </a:rPr>
                  <a:t>S,k</a:t>
                </a:r>
                <a:r>
                  <a:rPr lang="en-US" altLang="ko-KR" sz="1800" i="0" dirty="0" smtClean="0">
                    <a:solidFill>
                      <a:schemeClr val="tx1"/>
                    </a:solidFill>
                  </a:rPr>
                  <a:t>) :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ko-KR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ko-KR" alt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𝚽</m:t>
                    </m:r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𝐦𝐢𝐧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⁡(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𝑺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.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𝒔𝒊𝒛𝒆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, 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𝒌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)−</m:t>
                    </m:r>
                    <m:r>
                      <a:rPr lang="en-US" altLang="ko-KR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𝐦𝐢𝐧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⁡(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𝑺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.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𝒔𝒊𝒛𝒆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, 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𝒌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)=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b="1" dirty="0">
                  <a:solidFill>
                    <a:schemeClr val="tx1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marL="530352" lvl="1" indent="0">
                  <a:lnSpc>
                    <a:spcPct val="150000"/>
                  </a:lnSpc>
                  <a:buNone/>
                </a:pPr>
                <a:endParaRPr lang="ko-KR" alt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2200" i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99" y="1998018"/>
                <a:ext cx="5668109" cy="4377382"/>
              </a:xfrm>
              <a:prstGeom prst="rect">
                <a:avLst/>
              </a:prstGeom>
              <a:blipFill>
                <a:blip r:embed="rId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7448829" y="2396009"/>
                <a:ext cx="4002941" cy="3581400"/>
              </a:xfrm>
              <a:ln w="38100">
                <a:solidFill>
                  <a:schemeClr val="tx2"/>
                </a:solidFill>
              </a:ln>
            </p:spPr>
            <p:txBody>
              <a:bodyPr anchor="ctr" anchorCtr="1"/>
              <a:lstStyle/>
              <a:p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b="1" i="1" dirty="0"/>
                  <a:t> </a:t>
                </a:r>
                <a:endParaRPr lang="en-US" altLang="ko-KR" dirty="0"/>
              </a:p>
              <a:p>
                <a:r>
                  <a:rPr lang="ko-KR" altLang="en-US" dirty="0" smtClean="0"/>
                  <a:t>각 </a:t>
                </a:r>
                <a:r>
                  <a:rPr lang="ko-KR" altLang="en-US" dirty="0"/>
                  <a:t>연산의 분할 </a:t>
                </a:r>
                <a:r>
                  <a:rPr lang="ko-KR" altLang="en-US" dirty="0" smtClean="0"/>
                  <a:t>상환 </a:t>
                </a:r>
                <a:r>
                  <a:rPr lang="ko-KR" altLang="en-US" dirty="0"/>
                  <a:t>비용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ko-KR" b="1" dirty="0" smtClean="0"/>
              </a:p>
              <a:p>
                <a:pPr marL="0" indent="0">
                  <a:buNone/>
                </a:pPr>
                <a:endParaRPr lang="en-US" altLang="ko-KR" b="1" dirty="0"/>
              </a:p>
              <a:p>
                <a:r>
                  <a:rPr lang="ko-KR" altLang="en-US" dirty="0"/>
                  <a:t>분할 상환 비용의 총합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ko-KR" altLang="en-US" dirty="0"/>
                  <a:t> 실제 비용의 총합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b="1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8829" y="2396009"/>
                <a:ext cx="4002941" cy="3581400"/>
              </a:xfr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5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9025" y="2406260"/>
            <a:ext cx="9612971" cy="2852737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2325" y="743829"/>
            <a:ext cx="1596292" cy="404614"/>
          </a:xfrm>
        </p:spPr>
        <p:txBody>
          <a:bodyPr/>
          <a:lstStyle/>
          <a:p>
            <a:pPr algn="l"/>
            <a:fld id="{D5FFF1C9-9C48-472A-BA1B-B9B4F05C19F4}" type="slidenum">
              <a:rPr lang="ko-KR" altLang="en-US" sz="2000" smtClean="0"/>
              <a:pPr algn="l"/>
              <a:t>27</a:t>
            </a:fld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9109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47464"/>
            <a:ext cx="9601200" cy="827116"/>
          </a:xfrm>
        </p:spPr>
        <p:txBody>
          <a:bodyPr/>
          <a:lstStyle/>
          <a:p>
            <a:r>
              <a:rPr lang="ko-KR" altLang="en-US" dirty="0" smtClean="0"/>
              <a:t>분할상환 분석의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방법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74580"/>
                <a:ext cx="10565476" cy="176229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800" dirty="0" smtClean="0"/>
                  <a:t>총계 분석</a:t>
                </a:r>
                <a:r>
                  <a:rPr lang="en-US" altLang="ko-KR" sz="1800" dirty="0" smtClean="0"/>
                  <a:t>(Aggregate Analysis):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i="0" dirty="0" smtClean="0"/>
                  <a:t>일련의 </a:t>
                </a:r>
                <a:r>
                  <a:rPr lang="en-US" altLang="ko-KR" sz="1800" i="0" dirty="0" smtClean="0"/>
                  <a:t>n</a:t>
                </a:r>
                <a:r>
                  <a:rPr lang="ko-KR" altLang="en-US" sz="1800" i="0" dirty="0" smtClean="0"/>
                  <a:t>개의 연산들의 총비용에 대한 </a:t>
                </a:r>
                <a:r>
                  <a:rPr lang="ko-KR" altLang="en-US" sz="1800" i="0" dirty="0" smtClean="0">
                    <a:solidFill>
                      <a:srgbClr val="FF0000"/>
                    </a:solidFill>
                  </a:rPr>
                  <a:t>상한</a:t>
                </a:r>
                <a:r>
                  <a:rPr lang="en-US" altLang="ko-KR" sz="1800" i="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i="0" dirty="0" smtClean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1800" i="0" dirty="0" smtClean="0">
                    <a:solidFill>
                      <a:srgbClr val="FF0000"/>
                    </a:solidFill>
                  </a:rPr>
                  <a:t>을  구함</a:t>
                </a:r>
                <a:r>
                  <a:rPr lang="en-US" altLang="ko-KR" sz="1800" i="0" dirty="0" smtClean="0"/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i="0" dirty="0" smtClean="0"/>
                  <a:t>분할 상환 비용은 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1800" b="1" dirty="0" smtClean="0"/>
                  <a:t> </a:t>
                </a:r>
                <a:r>
                  <a:rPr lang="en-US" altLang="ko-KR" sz="1800" b="1" i="0" dirty="0" smtClean="0"/>
                  <a:t>.  </a:t>
                </a:r>
                <a:r>
                  <a:rPr lang="ko-KR" altLang="en-US" sz="1800" b="1" i="0" dirty="0" smtClean="0"/>
                  <a:t>모든 연산은 같은 크기의 분할상환 비용을 가짐</a:t>
                </a:r>
                <a:r>
                  <a:rPr lang="en-US" altLang="ko-KR" sz="1800" b="1" i="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8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74580"/>
                <a:ext cx="10565476" cy="1762297"/>
              </a:xfrm>
              <a:blipFill>
                <a:blip r:embed="rId3"/>
                <a:stretch>
                  <a:fillRect l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내용 개체 틀 2"/>
          <p:cNvSpPr txBox="1">
            <a:spLocks/>
          </p:cNvSpPr>
          <p:nvPr/>
        </p:nvSpPr>
        <p:spPr>
          <a:xfrm>
            <a:off x="1371600" y="2917480"/>
            <a:ext cx="10565476" cy="16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/>
              <a:t>결산 방법</a:t>
            </a:r>
            <a:r>
              <a:rPr lang="en-US" altLang="ko-KR" sz="1800" dirty="0" smtClean="0"/>
              <a:t>(Accounting Method): 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i="0" dirty="0" smtClean="0"/>
              <a:t>복수의 연산 유형이 있을 때</a:t>
            </a:r>
            <a:r>
              <a:rPr lang="en-US" altLang="ko-KR" sz="1800" b="1" i="0" dirty="0" smtClean="0"/>
              <a:t>, </a:t>
            </a:r>
            <a:r>
              <a:rPr lang="ko-KR" altLang="en-US" sz="1800" b="1" i="0" dirty="0" smtClean="0"/>
              <a:t>시퀀스에서 앞에 오는 유형의 연산에 대해 실제보다 큰 비용을 부과</a:t>
            </a:r>
            <a:r>
              <a:rPr lang="en-US" altLang="ko-KR" sz="1800" b="1" i="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i="0" dirty="0" smtClean="0"/>
              <a:t>과잉 부과된 비용을 자료구조의 특정 객체에 대한 </a:t>
            </a:r>
            <a:r>
              <a:rPr lang="en-US" altLang="ko-KR" sz="1800" b="1" i="0" dirty="0" smtClean="0">
                <a:solidFill>
                  <a:srgbClr val="FF0000"/>
                </a:solidFill>
              </a:rPr>
              <a:t>“</a:t>
            </a:r>
            <a:r>
              <a:rPr lang="ko-KR" altLang="en-US" sz="1800" b="1" i="0" dirty="0" err="1" smtClean="0">
                <a:solidFill>
                  <a:srgbClr val="FF0000"/>
                </a:solidFill>
              </a:rPr>
              <a:t>크레딧</a:t>
            </a:r>
            <a:r>
              <a:rPr lang="en-US" altLang="ko-KR" sz="1800" b="1" i="0" dirty="0" smtClean="0">
                <a:solidFill>
                  <a:srgbClr val="FF0000"/>
                </a:solidFill>
              </a:rPr>
              <a:t>(Credit)”</a:t>
            </a:r>
            <a:r>
              <a:rPr lang="ko-KR" altLang="en-US" sz="1800" b="1" i="0" dirty="0" smtClean="0">
                <a:solidFill>
                  <a:srgbClr val="FF0000"/>
                </a:solidFill>
              </a:rPr>
              <a:t>의 개념으로 저장</a:t>
            </a:r>
            <a:r>
              <a:rPr lang="en-US" altLang="ko-KR" sz="1800" b="1" i="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71600" y="4610506"/>
            <a:ext cx="10565476" cy="1693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/>
              <a:t>잠재 비용 방법</a:t>
            </a:r>
            <a:r>
              <a:rPr lang="en-US" altLang="ko-KR" sz="1800" dirty="0" smtClean="0"/>
              <a:t>(Potential Method): 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i="0" dirty="0" smtClean="0"/>
              <a:t>시퀀스에서 앞에 오는 유형의 연산들에 대해 실제보다 큰 비용을 부과</a:t>
            </a:r>
            <a:r>
              <a:rPr lang="en-US" altLang="ko-KR" sz="1800" b="1" i="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i="0" dirty="0"/>
              <a:t>과잉 부과된 비용을 자료구조 </a:t>
            </a:r>
            <a:r>
              <a:rPr lang="ko-KR" altLang="en-US" sz="1800" b="1" i="0" dirty="0" smtClean="0"/>
              <a:t>전체에 대한 </a:t>
            </a:r>
            <a:r>
              <a:rPr lang="en-US" altLang="ko-KR" sz="1800" b="1" i="0" dirty="0" smtClean="0">
                <a:solidFill>
                  <a:srgbClr val="FF0000"/>
                </a:solidFill>
              </a:rPr>
              <a:t>“</a:t>
            </a:r>
            <a:r>
              <a:rPr lang="ko-KR" altLang="en-US" sz="1800" b="1" i="0" dirty="0" smtClean="0">
                <a:solidFill>
                  <a:srgbClr val="FF0000"/>
                </a:solidFill>
              </a:rPr>
              <a:t>잠재 에너지</a:t>
            </a:r>
            <a:r>
              <a:rPr lang="en-US" altLang="ko-KR" sz="1800" b="1" i="0" dirty="0" smtClean="0">
                <a:solidFill>
                  <a:srgbClr val="FF0000"/>
                </a:solidFill>
              </a:rPr>
              <a:t>＂</a:t>
            </a:r>
            <a:r>
              <a:rPr lang="ko-KR" altLang="en-US" sz="1800" b="1" i="0" dirty="0" smtClean="0">
                <a:solidFill>
                  <a:srgbClr val="FF0000"/>
                </a:solidFill>
              </a:rPr>
              <a:t>의 개념으로 저장</a:t>
            </a:r>
            <a:r>
              <a:rPr lang="en-US" altLang="ko-KR" sz="1800" b="1" i="0" dirty="0" smtClean="0"/>
              <a:t>.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599" y="613230"/>
            <a:ext cx="10181771" cy="12881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분할상환 분석 소개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3100" dirty="0" smtClean="0"/>
              <a:t>분할상환 분석 </a:t>
            </a:r>
            <a:r>
              <a:rPr lang="en-US" altLang="ko-KR" sz="3100" dirty="0" smtClean="0"/>
              <a:t>vs </a:t>
            </a:r>
            <a:r>
              <a:rPr lang="ko-KR" altLang="en-US" sz="3100" dirty="0" smtClean="0"/>
              <a:t>점근적 분석</a:t>
            </a:r>
            <a:endParaRPr lang="ko-KR" altLang="en-US" sz="31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3094975"/>
            <a:ext cx="10565476" cy="2602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mtClean="0"/>
              <a:t>29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486330" y="1948728"/>
                <a:ext cx="4700454" cy="1098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𝑪𝒓𝒆𝒅𝒊𝒕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30" y="1948728"/>
                <a:ext cx="4700454" cy="1098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814009" y="6222456"/>
                <a:ext cx="5680658" cy="39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nary>
                    <m:r>
                      <a:rPr lang="en-US" altLang="ko-KR" b="1" i="1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ko-KR" b="1" i="1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09" y="6222456"/>
                <a:ext cx="5680658" cy="394788"/>
              </a:xfrm>
              <a:prstGeom prst="rect">
                <a:avLst/>
              </a:prstGeom>
              <a:blipFill>
                <a:blip r:embed="rId4"/>
                <a:stretch>
                  <a:fillRect l="-6009" t="-104615" r="-3004" b="-17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7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38520"/>
            <a:ext cx="9601200" cy="827116"/>
          </a:xfrm>
        </p:spPr>
        <p:txBody>
          <a:bodyPr/>
          <a:lstStyle/>
          <a:p>
            <a:r>
              <a:rPr lang="ko-KR" altLang="en-US" dirty="0" smtClean="0"/>
              <a:t>분할상환 분석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361616"/>
            <a:ext cx="10565476" cy="2602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수행된 모든 연산들에 대한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어떤 </a:t>
            </a:r>
            <a:r>
              <a:rPr lang="ko-KR" altLang="en-US" dirty="0" smtClean="0">
                <a:solidFill>
                  <a:schemeClr val="tx1"/>
                </a:solidFill>
              </a:rPr>
              <a:t>연산들의 </a:t>
            </a:r>
            <a:r>
              <a:rPr lang="ko-KR" altLang="en-US" dirty="0" smtClean="0"/>
              <a:t>시퀀스를 수행하는 </a:t>
            </a:r>
            <a:r>
              <a:rPr lang="ko-KR" altLang="en-US" dirty="0" smtClean="0">
                <a:solidFill>
                  <a:srgbClr val="FF0000"/>
                </a:solidFill>
              </a:rPr>
              <a:t>비용의 평균을 </a:t>
            </a:r>
            <a:r>
              <a:rPr lang="ko-KR" altLang="en-US" dirty="0" smtClean="0"/>
              <a:t>구하는 분석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어떤 시퀀스에서 </a:t>
            </a:r>
            <a:r>
              <a:rPr lang="ko-KR" altLang="en-US" dirty="0" smtClean="0">
                <a:solidFill>
                  <a:srgbClr val="FF0000"/>
                </a:solidFill>
              </a:rPr>
              <a:t>한 연산의 비용이 비싸더라도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평균을 구하면 </a:t>
            </a:r>
            <a:r>
              <a:rPr lang="ko-KR" altLang="en-US" dirty="0" smtClean="0">
                <a:solidFill>
                  <a:srgbClr val="FF0000"/>
                </a:solidFill>
              </a:rPr>
              <a:t>연산 하나의 평균 비용은 작음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확률이 </a:t>
            </a:r>
            <a:r>
              <a:rPr lang="ko-KR" altLang="en-US" dirty="0">
                <a:solidFill>
                  <a:srgbClr val="FF0000"/>
                </a:solidFill>
              </a:rPr>
              <a:t>포함되지 않으므로 </a:t>
            </a:r>
            <a:r>
              <a:rPr lang="ko-KR" altLang="en-US" dirty="0" smtClean="0">
                <a:solidFill>
                  <a:schemeClr val="tx1"/>
                </a:solidFill>
              </a:rPr>
              <a:t>평균 비용 분석</a:t>
            </a:r>
            <a:r>
              <a:rPr lang="en-US" altLang="ko-KR" dirty="0" smtClean="0">
                <a:solidFill>
                  <a:schemeClr val="tx1"/>
                </a:solidFill>
              </a:rPr>
              <a:t>(Average Case Analysis)</a:t>
            </a:r>
            <a:r>
              <a:rPr lang="ko-KR" altLang="en-US" dirty="0" smtClean="0">
                <a:solidFill>
                  <a:schemeClr val="tx1"/>
                </a:solidFill>
              </a:rPr>
              <a:t>과 달리 </a:t>
            </a:r>
            <a:r>
              <a:rPr lang="ko-KR" altLang="en-US" dirty="0" smtClean="0"/>
              <a:t>최악의 </a:t>
            </a:r>
            <a:r>
              <a:rPr lang="ko-KR" altLang="en-US" dirty="0"/>
              <a:t>경우에도 각 연산의 평균 </a:t>
            </a:r>
            <a:r>
              <a:rPr lang="ko-KR" altLang="en-US" dirty="0" smtClean="0"/>
              <a:t>수행 성능을 보장함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2348888"/>
                  </p:ext>
                </p:extLst>
              </p:nvPr>
            </p:nvGraphicFramePr>
            <p:xfrm>
              <a:off x="1735494" y="4158498"/>
              <a:ext cx="9461242" cy="822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3988">
                      <a:extLst>
                        <a:ext uri="{9D8B030D-6E8A-4147-A177-3AD203B41FA5}">
                          <a16:colId xmlns:a16="http://schemas.microsoft.com/office/drawing/2014/main" val="865392200"/>
                        </a:ext>
                      </a:extLst>
                    </a:gridCol>
                    <a:gridCol w="1679922">
                      <a:extLst>
                        <a:ext uri="{9D8B030D-6E8A-4147-A177-3AD203B41FA5}">
                          <a16:colId xmlns:a16="http://schemas.microsoft.com/office/drawing/2014/main" val="4160955899"/>
                        </a:ext>
                      </a:extLst>
                    </a:gridCol>
                    <a:gridCol w="1679510">
                      <a:extLst>
                        <a:ext uri="{9D8B030D-6E8A-4147-A177-3AD203B41FA5}">
                          <a16:colId xmlns:a16="http://schemas.microsoft.com/office/drawing/2014/main" val="3527517336"/>
                        </a:ext>
                      </a:extLst>
                    </a:gridCol>
                    <a:gridCol w="1679511">
                      <a:extLst>
                        <a:ext uri="{9D8B030D-6E8A-4147-A177-3AD203B41FA5}">
                          <a16:colId xmlns:a16="http://schemas.microsoft.com/office/drawing/2014/main" val="351007601"/>
                        </a:ext>
                      </a:extLst>
                    </a:gridCol>
                    <a:gridCol w="1772816">
                      <a:extLst>
                        <a:ext uri="{9D8B030D-6E8A-4147-A177-3AD203B41FA5}">
                          <a16:colId xmlns:a16="http://schemas.microsoft.com/office/drawing/2014/main" val="1238690257"/>
                        </a:ext>
                      </a:extLst>
                    </a:gridCol>
                    <a:gridCol w="1735495">
                      <a:extLst>
                        <a:ext uri="{9D8B030D-6E8A-4147-A177-3AD203B41FA5}">
                          <a16:colId xmlns:a16="http://schemas.microsoft.com/office/drawing/2014/main" val="2835640516"/>
                        </a:ext>
                      </a:extLst>
                    </a:gridCol>
                  </a:tblGrid>
                  <a:tr h="45145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𝒔𝒆𝒒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𝒐𝒑𝒆𝒓𝒂𝒕𝒊𝒐𝒏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𝒐𝒑𝒆𝒓𝒂𝒕𝒊𝒐𝒏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𝒐𝒑𝒆𝒓𝒂𝒕𝒊𝒐𝒏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𝒐𝒑𝒆𝒓𝒂𝒕𝒊𝒐𝒏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𝒐𝒑𝒆𝒓𝒂𝒕𝒊𝒐𝒏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7794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𝑐𝑜𝑠𝑡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6536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2348888"/>
                  </p:ext>
                </p:extLst>
              </p:nvPr>
            </p:nvGraphicFramePr>
            <p:xfrm>
              <a:off x="1735494" y="4158498"/>
              <a:ext cx="9461242" cy="8222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3988">
                      <a:extLst>
                        <a:ext uri="{9D8B030D-6E8A-4147-A177-3AD203B41FA5}">
                          <a16:colId xmlns:a16="http://schemas.microsoft.com/office/drawing/2014/main" val="865392200"/>
                        </a:ext>
                      </a:extLst>
                    </a:gridCol>
                    <a:gridCol w="1679922">
                      <a:extLst>
                        <a:ext uri="{9D8B030D-6E8A-4147-A177-3AD203B41FA5}">
                          <a16:colId xmlns:a16="http://schemas.microsoft.com/office/drawing/2014/main" val="4160955899"/>
                        </a:ext>
                      </a:extLst>
                    </a:gridCol>
                    <a:gridCol w="1679510">
                      <a:extLst>
                        <a:ext uri="{9D8B030D-6E8A-4147-A177-3AD203B41FA5}">
                          <a16:colId xmlns:a16="http://schemas.microsoft.com/office/drawing/2014/main" val="3527517336"/>
                        </a:ext>
                      </a:extLst>
                    </a:gridCol>
                    <a:gridCol w="1679511">
                      <a:extLst>
                        <a:ext uri="{9D8B030D-6E8A-4147-A177-3AD203B41FA5}">
                          <a16:colId xmlns:a16="http://schemas.microsoft.com/office/drawing/2014/main" val="351007601"/>
                        </a:ext>
                      </a:extLst>
                    </a:gridCol>
                    <a:gridCol w="1772816">
                      <a:extLst>
                        <a:ext uri="{9D8B030D-6E8A-4147-A177-3AD203B41FA5}">
                          <a16:colId xmlns:a16="http://schemas.microsoft.com/office/drawing/2014/main" val="1238690257"/>
                        </a:ext>
                      </a:extLst>
                    </a:gridCol>
                    <a:gridCol w="1735495">
                      <a:extLst>
                        <a:ext uri="{9D8B030D-6E8A-4147-A177-3AD203B41FA5}">
                          <a16:colId xmlns:a16="http://schemas.microsoft.com/office/drawing/2014/main" val="2835640516"/>
                        </a:ext>
                      </a:extLst>
                    </a:gridCol>
                  </a:tblGrid>
                  <a:tr h="45145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7" t="-1333" r="-936667" b="-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710" t="-1333" r="-409058" b="-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5273" t="-1333" r="-310545" b="-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4348" t="-1333" r="-209420" b="-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082" t="-1333" r="-98625" b="-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45263" t="-1333" r="-702" b="-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7794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7" t="-124590" r="-936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4710" t="-124590" r="-4090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5273" t="-124590" r="-31054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54348" t="-124590" r="-20942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36082" t="-124590" r="-986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45263" t="-124590" r="-70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6536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5087051" y="5405564"/>
                <a:ext cx="6296721" cy="636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𝐴𝑚𝑜𝑟𝑡𝑖𝑧𝑒𝑑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1+5+10+2+2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051" y="5405564"/>
                <a:ext cx="6296721" cy="636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3</a:t>
            </a:fld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779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30</a:t>
            </a:fld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552692" y="3916669"/>
                <a:ext cx="7947817" cy="970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𝑪𝒓𝒆𝒅𝒊𝒕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nary>
                        <m:naryPr>
                          <m:chr m:val="∑"/>
                          <m:ctrl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692" y="3916669"/>
                <a:ext cx="7947817" cy="970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1599" y="2129161"/>
                <a:ext cx="71999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3)</a:t>
                </a:r>
                <a:r>
                  <a:rPr lang="ko-KR" altLang="en-US" sz="2400" dirty="0"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ko-KR" altLang="en-US" sz="2400" dirty="0" err="1" smtClean="0"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크레딧의</a:t>
                </a:r>
                <a:r>
                  <a:rPr lang="ko-KR" altLang="en-US" sz="2400" dirty="0" smtClean="0"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합이 </a:t>
                </a:r>
                <a:r>
                  <a:rPr lang="ko-KR" altLang="en-US" sz="2400" dirty="0" smtClean="0">
                    <a:solidFill>
                      <a:srgbClr val="FF0000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어떤 시점에서도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sz="2400" dirty="0" smtClean="0">
                    <a:solidFill>
                      <a:srgbClr val="FF0000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임을 보인다</a:t>
                </a:r>
                <a:r>
                  <a:rPr lang="en-US" altLang="ko-KR" sz="2400" dirty="0" smtClean="0">
                    <a:solidFill>
                      <a:srgbClr val="FF0000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.</a:t>
                </a:r>
                <a:r>
                  <a:rPr lang="ko-KR" altLang="en-US" sz="2400" dirty="0" smtClean="0">
                    <a:solidFill>
                      <a:srgbClr val="FF0000"/>
                    </a:solidFill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endParaRPr lang="ko-KR" altLang="en-US" sz="2400" dirty="0">
                  <a:solidFill>
                    <a:srgbClr val="FF0000"/>
                  </a:solidFill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129161"/>
                <a:ext cx="7199920" cy="461665"/>
              </a:xfrm>
              <a:prstGeom prst="rect">
                <a:avLst/>
              </a:prstGeom>
              <a:blipFill>
                <a:blip r:embed="rId4"/>
                <a:stretch>
                  <a:fillRect l="-1270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/>
          <p:nvPr/>
        </p:nvCxnSpPr>
        <p:spPr>
          <a:xfrm flipV="1">
            <a:off x="0" y="2697007"/>
            <a:ext cx="12292445" cy="936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34582" y="3312334"/>
            <a:ext cx="5707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어떤 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k 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번째 연산에서 </a:t>
            </a:r>
            <a:r>
              <a:rPr lang="ko-KR" altLang="en-US" sz="2000" dirty="0" err="1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크레딧의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총합이 음수인 경우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0431" y="5290958"/>
            <a:ext cx="855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K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까지의 분할 상환 비용의 합이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K</a:t>
            </a:r>
            <a:r>
              <a:rPr lang="ko-KR" altLang="en-US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까지의 실제 비용의 합의 상한이 될 수 없음</a:t>
            </a:r>
            <a:r>
              <a:rPr lang="en-US" altLang="ko-KR" sz="2000" dirty="0" smtClean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1371599" y="613230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2: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/>
              <a:t>결산 방법</a:t>
            </a:r>
            <a:r>
              <a:rPr lang="en-US" altLang="ko-KR" sz="2800" dirty="0"/>
              <a:t>(Accounting Method)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08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31</a:t>
            </a:fld>
            <a:endParaRPr lang="ko-KR" altLang="en-US" sz="20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371599" y="613230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2: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/>
              <a:t>결산 방법</a:t>
            </a:r>
            <a:r>
              <a:rPr lang="en-US" altLang="ko-KR" sz="2800" dirty="0"/>
              <a:t>(Accounting Method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의 적용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71599" y="2445170"/>
            <a:ext cx="6689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</a:t>
            </a:r>
            <a:r>
              <a:rPr lang="en-US" altLang="ko-KR" sz="24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 </a:t>
            </a:r>
            <a:r>
              <a:rPr lang="ko-KR" altLang="en-US" sz="2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분할상환 비용의 합이 </a:t>
            </a:r>
            <a:r>
              <a:rPr lang="ko-KR" altLang="en-US" sz="24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상한</a:t>
            </a:r>
            <a:r>
              <a:rPr lang="ko-KR" altLang="en-US" sz="2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을 제공함을 보인다</a:t>
            </a:r>
            <a:r>
              <a:rPr lang="en-US" altLang="ko-KR" sz="24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  <a:endParaRPr lang="ko-KR" altLang="en-US" sz="2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420501" y="5493585"/>
                <a:ext cx="10437929" cy="500848"/>
              </a:xfrm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ko-KR" altLang="en-US" b="1" dirty="0" smtClean="0"/>
                  <a:t>인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에 대해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 smtClean="0"/>
                  <a:t>번째 연산까지의 </a:t>
                </a:r>
                <a:r>
                  <a:rPr lang="ko-KR" altLang="en-US" b="1" dirty="0" err="1" smtClean="0"/>
                  <a:t>크레딧의</a:t>
                </a:r>
                <a:r>
                  <a:rPr lang="ko-KR" altLang="en-US" b="1" dirty="0" smtClean="0"/>
                  <a:t> 합</a:t>
                </a:r>
                <a:r>
                  <a:rPr lang="en-US" altLang="ko-KR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이야 한다</a:t>
                </a:r>
                <a:r>
                  <a:rPr lang="en-US" altLang="ko-KR" b="1" dirty="0" smtClean="0"/>
                  <a:t>. </a:t>
                </a:r>
              </a:p>
            </p:txBody>
          </p:sp>
        </mc:Choice>
        <mc:Fallback xmlns=""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0501" y="5493585"/>
                <a:ext cx="10437929" cy="500848"/>
              </a:xfrm>
              <a:blipFill>
                <a:blip r:embed="rId2"/>
                <a:stretch>
                  <a:fillRect t="-4878"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306132" y="3752733"/>
                <a:ext cx="8666668" cy="1145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𝑪𝒓𝒆𝒅𝒊𝒕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  <m:d>
                        <m:d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32" y="3752733"/>
                <a:ext cx="8666668" cy="1145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371599" y="1724458"/>
            <a:ext cx="9848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예시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7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47464"/>
            <a:ext cx="9601200" cy="115316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예제 소개</a:t>
            </a:r>
            <a:r>
              <a:rPr lang="en-US" altLang="ko-KR" dirty="0" smtClean="0"/>
              <a:t>: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100" dirty="0" err="1" smtClean="0"/>
              <a:t>MultiPop</a:t>
            </a:r>
            <a:r>
              <a:rPr lang="en-US" altLang="ko-KR" sz="3100" dirty="0" smtClean="0"/>
              <a:t>(</a:t>
            </a:r>
            <a:r>
              <a:rPr lang="en-US" altLang="ko-KR" sz="3100" dirty="0" err="1" smtClean="0"/>
              <a:t>S,k</a:t>
            </a:r>
            <a:r>
              <a:rPr lang="en-US" altLang="ko-KR" sz="3100" dirty="0" smtClean="0"/>
              <a:t>)</a:t>
            </a:r>
            <a:r>
              <a:rPr lang="ko-KR" altLang="en-US" sz="3100" dirty="0"/>
              <a:t>을 수행하는 </a:t>
            </a:r>
            <a:r>
              <a:rPr lang="ko-KR" altLang="en-US" sz="3100" dirty="0" smtClean="0"/>
              <a:t>스택</a:t>
            </a:r>
            <a:r>
              <a:rPr lang="en-US" altLang="ko-KR" sz="3100" dirty="0" smtClean="0"/>
              <a:t> </a:t>
            </a:r>
            <a:r>
              <a:rPr lang="ko-KR" altLang="en-US" sz="3100" dirty="0" smtClean="0"/>
              <a:t>연산 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84700" y="1706364"/>
            <a:ext cx="7030720" cy="44602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Push (S, x)</a:t>
            </a:r>
          </a:p>
          <a:p>
            <a:pPr lvl="1">
              <a:lnSpc>
                <a:spcPct val="160000"/>
              </a:lnSpc>
            </a:pPr>
            <a:r>
              <a:rPr lang="ko-KR" altLang="en-US" i="0" dirty="0" smtClean="0"/>
              <a:t>스택 </a:t>
            </a:r>
            <a:r>
              <a:rPr lang="en-US" altLang="ko-KR" i="0" dirty="0" smtClean="0"/>
              <a:t>S</a:t>
            </a:r>
            <a:r>
              <a:rPr lang="ko-KR" altLang="en-US" i="0" dirty="0" smtClean="0"/>
              <a:t>의 최상위에  객체 </a:t>
            </a:r>
            <a:r>
              <a:rPr lang="en-US" altLang="ko-KR" i="0" dirty="0" smtClean="0"/>
              <a:t>x</a:t>
            </a:r>
            <a:r>
              <a:rPr lang="ko-KR" altLang="en-US" i="0" dirty="0" smtClean="0"/>
              <a:t>를 삽입한다</a:t>
            </a:r>
            <a:r>
              <a:rPr lang="en-US" altLang="ko-KR" i="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Pop(S)</a:t>
            </a:r>
          </a:p>
          <a:p>
            <a:pPr lvl="1">
              <a:lnSpc>
                <a:spcPct val="160000"/>
              </a:lnSpc>
            </a:pPr>
            <a:r>
              <a:rPr lang="ko-KR" altLang="en-US" i="0" dirty="0" smtClean="0"/>
              <a:t>스택 </a:t>
            </a:r>
            <a:r>
              <a:rPr lang="en-US" altLang="ko-KR" i="0" dirty="0" smtClean="0"/>
              <a:t>S</a:t>
            </a:r>
            <a:r>
              <a:rPr lang="ko-KR" altLang="en-US" i="0" dirty="0" smtClean="0"/>
              <a:t>의 최상위 객체를 꺼내 </a:t>
            </a:r>
            <a:r>
              <a:rPr lang="ko-KR" altLang="en-US" i="0" dirty="0" err="1" smtClean="0"/>
              <a:t>리턴한다</a:t>
            </a:r>
            <a:r>
              <a:rPr lang="en-US" altLang="ko-KR" i="0" dirty="0" smtClean="0"/>
              <a:t>. </a:t>
            </a:r>
            <a:endParaRPr lang="en-US" altLang="ko-KR" i="0" dirty="0"/>
          </a:p>
          <a:p>
            <a:pPr lvl="1">
              <a:lnSpc>
                <a:spcPct val="160000"/>
              </a:lnSpc>
            </a:pPr>
            <a:r>
              <a:rPr lang="ko-KR" altLang="en-US" i="0" dirty="0" smtClean="0"/>
              <a:t>스택이 비어 있다면 오류가 발생한다</a:t>
            </a:r>
            <a:r>
              <a:rPr lang="en-US" altLang="ko-KR" i="0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 err="1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MultiPop</a:t>
            </a:r>
            <a:r>
              <a:rPr lang="en-US" altLang="ko-KR" dirty="0" smtClean="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(S, k)</a:t>
            </a:r>
          </a:p>
          <a:p>
            <a:pPr lvl="1">
              <a:lnSpc>
                <a:spcPct val="160000"/>
              </a:lnSpc>
            </a:pPr>
            <a:r>
              <a:rPr lang="ko-KR" altLang="en-US" i="0" dirty="0" smtClean="0"/>
              <a:t>스택 </a:t>
            </a:r>
            <a:r>
              <a:rPr lang="en-US" altLang="ko-KR" i="0" dirty="0" smtClean="0"/>
              <a:t>S</a:t>
            </a:r>
            <a:r>
              <a:rPr lang="ko-KR" altLang="en-US" i="0" dirty="0" smtClean="0"/>
              <a:t>의 최상위에서 </a:t>
            </a:r>
            <a:r>
              <a:rPr lang="en-US" altLang="ko-KR" i="0" dirty="0" smtClean="0"/>
              <a:t>K</a:t>
            </a:r>
            <a:r>
              <a:rPr lang="ko-KR" altLang="en-US" i="0" dirty="0" smtClean="0"/>
              <a:t>개의 객체를 꺼내 </a:t>
            </a:r>
            <a:r>
              <a:rPr lang="ko-KR" altLang="en-US" i="0" dirty="0" err="1" smtClean="0"/>
              <a:t>리턴한다</a:t>
            </a:r>
            <a:r>
              <a:rPr lang="en-US" altLang="ko-KR" i="0" dirty="0" smtClean="0"/>
              <a:t>.                 (pop </a:t>
            </a:r>
            <a:r>
              <a:rPr lang="ko-KR" altLang="en-US" i="0" dirty="0" smtClean="0"/>
              <a:t>연산 호출</a:t>
            </a:r>
            <a:r>
              <a:rPr lang="en-US" altLang="ko-KR" i="0" dirty="0" smtClean="0"/>
              <a:t>) </a:t>
            </a:r>
          </a:p>
          <a:p>
            <a:pPr lvl="1">
              <a:lnSpc>
                <a:spcPct val="160000"/>
              </a:lnSpc>
            </a:pPr>
            <a:r>
              <a:rPr lang="en-US" altLang="ko-KR" i="0" dirty="0" smtClean="0"/>
              <a:t>K</a:t>
            </a:r>
            <a:r>
              <a:rPr lang="ko-KR" altLang="en-US" i="0" dirty="0" smtClean="0"/>
              <a:t>개 미만의 원소가 존재하는 경우 스택 전체를 꺼낸다</a:t>
            </a:r>
            <a:r>
              <a:rPr lang="en-US" altLang="ko-KR" i="0" dirty="0" smtClean="0"/>
              <a:t>.</a:t>
            </a:r>
            <a:endParaRPr lang="ko-KR" altLang="en-US" i="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79330"/>
              </p:ext>
            </p:extLst>
          </p:nvPr>
        </p:nvGraphicFramePr>
        <p:xfrm>
          <a:off x="1981200" y="2100064"/>
          <a:ext cx="173736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871089937"/>
                    </a:ext>
                  </a:extLst>
                </a:gridCol>
              </a:tblGrid>
              <a:tr h="3672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7759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13280" y="5015984"/>
            <a:ext cx="1452880" cy="59944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3440" y="4259064"/>
            <a:ext cx="1452880" cy="59944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13280" y="2201664"/>
            <a:ext cx="1452880" cy="59944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3440" y="3197344"/>
            <a:ext cx="1452880" cy="599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…</a:t>
            </a:r>
            <a:endParaRPr lang="ko-KR" altLang="en-US" sz="2800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4</a:t>
            </a:fld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38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47464"/>
            <a:ext cx="9601200" cy="115316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예제 소개</a:t>
            </a:r>
            <a:r>
              <a:rPr lang="en-US" altLang="ko-KR" dirty="0" smtClean="0"/>
              <a:t>: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100" dirty="0" err="1" smtClean="0"/>
              <a:t>MultiPop</a:t>
            </a:r>
            <a:r>
              <a:rPr lang="en-US" altLang="ko-KR" sz="3100" dirty="0" smtClean="0"/>
              <a:t>(</a:t>
            </a:r>
            <a:r>
              <a:rPr lang="en-US" altLang="ko-KR" sz="3100" dirty="0" err="1" smtClean="0"/>
              <a:t>S,k</a:t>
            </a:r>
            <a:r>
              <a:rPr lang="en-US" altLang="ko-KR" sz="3100" dirty="0" smtClean="0"/>
              <a:t>)</a:t>
            </a:r>
            <a:r>
              <a:rPr lang="ko-KR" altLang="en-US" sz="3100" dirty="0"/>
              <a:t>을 수행하는 </a:t>
            </a:r>
            <a:r>
              <a:rPr lang="ko-KR" altLang="en-US" sz="3100" dirty="0" smtClean="0"/>
              <a:t>스택</a:t>
            </a:r>
            <a:r>
              <a:rPr lang="en-US" altLang="ko-KR" sz="3100" dirty="0" smtClean="0"/>
              <a:t> </a:t>
            </a:r>
            <a:r>
              <a:rPr lang="ko-KR" altLang="en-US" sz="3100" dirty="0" smtClean="0"/>
              <a:t>연산 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349400" y="3165594"/>
                <a:ext cx="7030720" cy="27863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Push (S, x) :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𝑶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</m:t>
                    </m:r>
                  </m:oMath>
                </a14:m>
                <a:endParaRPr lang="en-US" altLang="ko-KR" sz="2400" b="1" dirty="0" smtClean="0">
                  <a:latin typeface="나눔스퀘어 네오 Heavy" panose="00000A00000000000000" pitchFamily="2" charset="-127"/>
                  <a:ea typeface="나눔스퀘어 네오 Heavy" panose="00000A00000000000000" pitchFamily="2" charset="-127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ko-KR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Pop(S</a:t>
                </a:r>
                <a:r>
                  <a:rPr lang="en-US" altLang="ko-KR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) :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𝑶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(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</m:t>
                    </m:r>
                  </m:oMath>
                </a14:m>
                <a:endParaRPr lang="en-US" altLang="ko-KR" sz="2400" i="0" dirty="0"/>
              </a:p>
              <a:p>
                <a:pPr>
                  <a:lnSpc>
                    <a:spcPct val="160000"/>
                  </a:lnSpc>
                </a:pPr>
                <a:r>
                  <a:rPr lang="en-US" altLang="ko-KR" dirty="0" err="1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MultiPop</a:t>
                </a:r>
                <a:r>
                  <a:rPr lang="en-US" altLang="ko-KR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(S, </a:t>
                </a:r>
                <a:r>
                  <a:rPr lang="en-US" altLang="ko-KR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k) :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𝐦𝐢𝐧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⁡(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𝑺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𝒔𝒊𝒛𝒆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𝒌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</m:t>
                    </m:r>
                  </m:oMath>
                </a14:m>
                <a:r>
                  <a:rPr lang="en-US" altLang="ko-KR" b="1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</a:t>
                </a:r>
                <a:r>
                  <a:rPr lang="ko-KR" altLang="en-US" dirty="0" smtClean="0"/>
                  <a:t>만큼 </a:t>
                </a:r>
                <a:r>
                  <a:rPr lang="en-US" altLang="ko-KR" dirty="0" smtClean="0"/>
                  <a:t>Pop(S)</a:t>
                </a:r>
                <a:r>
                  <a:rPr lang="ko-KR" altLang="en-US" dirty="0" smtClean="0"/>
                  <a:t>를 실행</a:t>
                </a:r>
                <a:endParaRPr lang="en-US" altLang="ko-KR" dirty="0" smtClean="0"/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2400" b="1" i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𝐎</m:t>
                    </m:r>
                    <m:r>
                      <a:rPr lang="en-US" altLang="ko-KR" sz="2400" b="1" i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𝒏</m:t>
                    </m:r>
                    <m:r>
                      <a:rPr lang="en-US" altLang="ko-KR" sz="2400" b="1" i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</m:t>
                    </m:r>
                  </m:oMath>
                </a14:m>
                <a:r>
                  <a:rPr lang="en-US" altLang="ko-KR" sz="2400" b="1" i="0" dirty="0" smtClean="0"/>
                  <a:t>. </a:t>
                </a:r>
                <a:r>
                  <a:rPr lang="en-US" altLang="ko-KR" i="0" dirty="0" smtClean="0"/>
                  <a:t>(</a:t>
                </a:r>
                <a:r>
                  <a:rPr lang="ko-KR" altLang="en-US" i="0" dirty="0" smtClean="0"/>
                  <a:t>최악의 경우</a:t>
                </a:r>
                <a:r>
                  <a:rPr lang="en-US" altLang="ko-KR" i="0" dirty="0" smtClean="0"/>
                  <a:t>) </a:t>
                </a:r>
                <a:endParaRPr lang="en-US" altLang="ko-KR" i="0" dirty="0"/>
              </a:p>
              <a:p>
                <a:pPr lvl="1">
                  <a:lnSpc>
                    <a:spcPct val="160000"/>
                  </a:lnSpc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9400" y="3165594"/>
                <a:ext cx="7030720" cy="2786380"/>
              </a:xfrm>
              <a:blipFill>
                <a:blip r:embed="rId2"/>
                <a:stretch>
                  <a:fillRect l="-780" b="-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54962"/>
              </p:ext>
            </p:extLst>
          </p:nvPr>
        </p:nvGraphicFramePr>
        <p:xfrm>
          <a:off x="1981200" y="2100064"/>
          <a:ext cx="173736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871089937"/>
                    </a:ext>
                  </a:extLst>
                </a:gridCol>
              </a:tblGrid>
              <a:tr h="3672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7759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13280" y="5015984"/>
            <a:ext cx="1452880" cy="59944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3440" y="4259064"/>
            <a:ext cx="1452880" cy="59944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13280" y="2201664"/>
            <a:ext cx="1452880" cy="59944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3440" y="3197344"/>
            <a:ext cx="1452880" cy="599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…</a:t>
            </a:r>
            <a:endParaRPr lang="ko-KR" altLang="en-US" sz="2800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9400" y="2100064"/>
            <a:ext cx="53030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Q: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?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5</a:t>
            </a:fld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91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25735"/>
            <a:ext cx="9601200" cy="115316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Case 0: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100" dirty="0" smtClean="0"/>
              <a:t>점근적 분석</a:t>
            </a:r>
            <a:r>
              <a:rPr lang="en-US" altLang="ko-KR" sz="3100" dirty="0" smtClean="0"/>
              <a:t>(Asymptotic Analysis)</a:t>
            </a:r>
            <a:r>
              <a:rPr lang="ko-KR" altLang="en-US" sz="3100" dirty="0" smtClean="0"/>
              <a:t>과 한계</a:t>
            </a:r>
            <a:endParaRPr lang="ko-KR" alt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004493" y="2302391"/>
                <a:ext cx="7030720" cy="280709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dirty="0" smtClean="0"/>
                  <a:t>Push, Pop, </a:t>
                </a:r>
                <a:r>
                  <a:rPr lang="en-US" altLang="ko-KR" dirty="0" err="1" smtClean="0"/>
                  <a:t>MultiPop</a:t>
                </a:r>
                <a:r>
                  <a:rPr lang="ko-KR" altLang="en-US" dirty="0" smtClean="0"/>
                  <a:t>을 사용할 수 있는 스택 자료구조의     </a:t>
                </a:r>
                <a:r>
                  <a:rPr lang="en-US" altLang="ko-KR" dirty="0" smtClean="0"/>
                  <a:t>N</a:t>
                </a:r>
                <a:r>
                  <a:rPr lang="ko-KR" altLang="en-US" dirty="0" smtClean="0"/>
                  <a:t>개의 연산의 시퀀스 </a:t>
                </a:r>
                <a:endParaRPr lang="en-US" altLang="ko-KR" dirty="0" smtClean="0"/>
              </a:p>
              <a:p>
                <a:pPr lvl="1">
                  <a:lnSpc>
                    <a:spcPct val="160000"/>
                  </a:lnSpc>
                </a:pPr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push, push, pop, pop, push, </a:t>
                </a:r>
                <a:r>
                  <a:rPr lang="en-US" altLang="ko-KR" dirty="0" err="1" smtClean="0"/>
                  <a:t>multipop</a:t>
                </a:r>
                <a:r>
                  <a:rPr lang="en-US" altLang="ko-KR" dirty="0" smtClean="0"/>
                  <a:t>……</a:t>
                </a: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이 소요되는 </a:t>
                </a:r>
                <a:r>
                  <a:rPr lang="en-US" altLang="ko-KR" dirty="0" err="1" smtClean="0"/>
                  <a:t>MultiPop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연산이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개 존재할 때 최악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2400" b="1" i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𝐎</m:t>
                    </m:r>
                    <m:r>
                      <a:rPr lang="en-US" altLang="ko-KR" sz="2400" b="1" i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(</m:t>
                    </m:r>
                    <m:sSup>
                      <m:sSup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</m:t>
                    </m:r>
                  </m:oMath>
                </a14:m>
                <a:r>
                  <a:rPr lang="en-US" altLang="ko-KR" sz="2400" b="1" i="0" dirty="0"/>
                  <a:t>. </a:t>
                </a:r>
                <a:r>
                  <a:rPr lang="en-US" altLang="ko-KR" i="0" dirty="0"/>
                  <a:t>(</a:t>
                </a:r>
                <a:r>
                  <a:rPr lang="ko-KR" altLang="en-US" i="0" dirty="0"/>
                  <a:t>최악의 경우</a:t>
                </a:r>
                <a:r>
                  <a:rPr lang="en-US" altLang="ko-KR" i="0" dirty="0"/>
                  <a:t>) </a:t>
                </a:r>
                <a:endParaRPr lang="en-US" altLang="ko-KR" i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4493" y="2302391"/>
                <a:ext cx="7030720" cy="2807099"/>
              </a:xfrm>
              <a:blipFill>
                <a:blip r:embed="rId3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277263"/>
                  </p:ext>
                </p:extLst>
              </p:nvPr>
            </p:nvGraphicFramePr>
            <p:xfrm>
              <a:off x="1371600" y="2302391"/>
              <a:ext cx="2235662" cy="38036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5662">
                      <a:extLst>
                        <a:ext uri="{9D8B030D-6E8A-4147-A177-3AD203B41FA5}">
                          <a16:colId xmlns:a16="http://schemas.microsoft.com/office/drawing/2014/main" val="1359027924"/>
                        </a:ext>
                      </a:extLst>
                    </a:gridCol>
                  </a:tblGrid>
                  <a:tr h="54337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𝒎𝒖𝒍𝒕𝒊𝒑𝒐𝒑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12146"/>
                      </a:ext>
                    </a:extLst>
                  </a:tr>
                  <a:tr h="54337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𝒎𝒖𝒍𝒕𝒊𝒑𝒐𝒑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5729466"/>
                      </a:ext>
                    </a:extLst>
                  </a:tr>
                  <a:tr h="54337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𝒎𝒖𝒍𝒕𝒊𝒑𝒐𝒑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310660"/>
                      </a:ext>
                    </a:extLst>
                  </a:tr>
                  <a:tr h="54337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나눔스퀘어 네오 ExtraBold" panose="00000900000000000000" pitchFamily="2" charset="-127"/>
                              <a:ea typeface="나눔스퀘어 네오 ExtraBold" panose="00000900000000000000" pitchFamily="2" charset="-127"/>
                            </a:rPr>
                            <a:t>…</a:t>
                          </a:r>
                          <a:endParaRPr lang="ko-KR" altLang="en-US" dirty="0">
                            <a:latin typeface="나눔스퀘어 네오 ExtraBold" panose="00000900000000000000" pitchFamily="2" charset="-127"/>
                            <a:ea typeface="나눔스퀘어 네오 ExtraBold" panose="00000900000000000000" pitchFamily="2" charset="-127"/>
                          </a:endParaRPr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470"/>
                      </a:ext>
                    </a:extLst>
                  </a:tr>
                  <a:tr h="54337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나눔스퀘어 네오 ExtraBold" panose="00000900000000000000" pitchFamily="2" charset="-127"/>
                              <a:ea typeface="나눔스퀘어 네오 ExtraBold" panose="00000900000000000000" pitchFamily="2" charset="-127"/>
                            </a:rPr>
                            <a:t>…</a:t>
                          </a:r>
                          <a:endParaRPr lang="ko-KR" altLang="en-US" dirty="0">
                            <a:latin typeface="나눔스퀘어 네오 ExtraBold" panose="00000900000000000000" pitchFamily="2" charset="-127"/>
                            <a:ea typeface="나눔스퀘어 네오 ExtraBold" panose="00000900000000000000" pitchFamily="2" charset="-127"/>
                          </a:endParaRPr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4630984"/>
                      </a:ext>
                    </a:extLst>
                  </a:tr>
                  <a:tr h="54337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나눔스퀘어 네오 ExtraBold" panose="00000900000000000000" pitchFamily="2" charset="-127"/>
                              <a:ea typeface="나눔스퀘어 네오 ExtraBold" panose="00000900000000000000" pitchFamily="2" charset="-127"/>
                            </a:rPr>
                            <a:t>…</a:t>
                          </a:r>
                          <a:endParaRPr lang="ko-KR" altLang="en-US" dirty="0">
                            <a:latin typeface="나눔스퀘어 네오 ExtraBold" panose="00000900000000000000" pitchFamily="2" charset="-127"/>
                            <a:ea typeface="나눔스퀘어 네오 ExtraBold" panose="00000900000000000000" pitchFamily="2" charset="-127"/>
                          </a:endParaRPr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7884869"/>
                      </a:ext>
                    </a:extLst>
                  </a:tr>
                  <a:tr h="54337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𝒎𝒖𝒍𝒕𝒊𝒑𝒐𝒑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3256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1277263"/>
                  </p:ext>
                </p:extLst>
              </p:nvPr>
            </p:nvGraphicFramePr>
            <p:xfrm>
              <a:off x="1371600" y="2302391"/>
              <a:ext cx="2235662" cy="38036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5662">
                      <a:extLst>
                        <a:ext uri="{9D8B030D-6E8A-4147-A177-3AD203B41FA5}">
                          <a16:colId xmlns:a16="http://schemas.microsoft.com/office/drawing/2014/main" val="1359027924"/>
                        </a:ext>
                      </a:extLst>
                    </a:gridCol>
                  </a:tblGrid>
                  <a:tr h="5433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362" t="-4494" r="-2725" b="-613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012146"/>
                      </a:ext>
                    </a:extLst>
                  </a:tr>
                  <a:tr h="5433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362" t="-103333" r="-2725" b="-5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5729466"/>
                      </a:ext>
                    </a:extLst>
                  </a:tr>
                  <a:tr h="5433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362" t="-205618" r="-2725" b="-4123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5310660"/>
                      </a:ext>
                    </a:extLst>
                  </a:tr>
                  <a:tr h="54337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나눔스퀘어 네오 ExtraBold" panose="00000900000000000000" pitchFamily="2" charset="-127"/>
                              <a:ea typeface="나눔스퀘어 네오 ExtraBold" panose="00000900000000000000" pitchFamily="2" charset="-127"/>
                            </a:rPr>
                            <a:t>…</a:t>
                          </a:r>
                          <a:endParaRPr lang="ko-KR" altLang="en-US" dirty="0">
                            <a:latin typeface="나눔스퀘어 네오 ExtraBold" panose="00000900000000000000" pitchFamily="2" charset="-127"/>
                            <a:ea typeface="나눔스퀘어 네오 ExtraBold" panose="00000900000000000000" pitchFamily="2" charset="-127"/>
                          </a:endParaRPr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470"/>
                      </a:ext>
                    </a:extLst>
                  </a:tr>
                  <a:tr h="54337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나눔스퀘어 네오 ExtraBold" panose="00000900000000000000" pitchFamily="2" charset="-127"/>
                              <a:ea typeface="나눔스퀘어 네오 ExtraBold" panose="00000900000000000000" pitchFamily="2" charset="-127"/>
                            </a:rPr>
                            <a:t>…</a:t>
                          </a:r>
                          <a:endParaRPr lang="ko-KR" altLang="en-US" dirty="0">
                            <a:latin typeface="나눔스퀘어 네오 ExtraBold" panose="00000900000000000000" pitchFamily="2" charset="-127"/>
                            <a:ea typeface="나눔스퀘어 네오 ExtraBold" panose="00000900000000000000" pitchFamily="2" charset="-127"/>
                          </a:endParaRPr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4630984"/>
                      </a:ext>
                    </a:extLst>
                  </a:tr>
                  <a:tr h="54337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>
                              <a:latin typeface="나눔스퀘어 네오 ExtraBold" panose="00000900000000000000" pitchFamily="2" charset="-127"/>
                              <a:ea typeface="나눔스퀘어 네오 ExtraBold" panose="00000900000000000000" pitchFamily="2" charset="-127"/>
                            </a:rPr>
                            <a:t>…</a:t>
                          </a:r>
                          <a:endParaRPr lang="ko-KR" altLang="en-US" dirty="0">
                            <a:latin typeface="나눔스퀘어 네오 ExtraBold" panose="00000900000000000000" pitchFamily="2" charset="-127"/>
                            <a:ea typeface="나눔스퀘어 네오 ExtraBold" panose="00000900000000000000" pitchFamily="2" charset="-127"/>
                          </a:endParaRPr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7884869"/>
                      </a:ext>
                    </a:extLst>
                  </a:tr>
                  <a:tr h="5433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62" t="-606742" r="-2725" b="-112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3256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5388956" y="5090381"/>
            <a:ext cx="59779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개별 연산에 대해 최악의 경우만을 고려했기 때문에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 상한은 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느슨한 결과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이다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2" name="오른쪽 중괄호 11"/>
          <p:cNvSpPr/>
          <p:nvPr/>
        </p:nvSpPr>
        <p:spPr>
          <a:xfrm>
            <a:off x="3772824" y="2302391"/>
            <a:ext cx="208511" cy="3803653"/>
          </a:xfrm>
          <a:prstGeom prst="rightBrace">
            <a:avLst>
              <a:gd name="adj1" fmla="val 66805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3981335" y="3990232"/>
                <a:ext cx="8146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1" dirty="0" smtClean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335" y="3990232"/>
                <a:ext cx="814647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6</a:t>
            </a:fld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371600" y="1423174"/>
            <a:ext cx="9848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예시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0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47464"/>
            <a:ext cx="9601200" cy="827116"/>
          </a:xfrm>
        </p:spPr>
        <p:txBody>
          <a:bodyPr/>
          <a:lstStyle/>
          <a:p>
            <a:r>
              <a:rPr lang="ko-KR" altLang="en-US" dirty="0" smtClean="0"/>
              <a:t>분할상환 분석의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0" y="1564965"/>
            <a:ext cx="10565476" cy="664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총계 분석</a:t>
            </a:r>
            <a:r>
              <a:rPr lang="en-US" altLang="ko-KR" sz="2400" dirty="0" smtClean="0"/>
              <a:t>(Aggregate Analysis)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371600" y="3042462"/>
            <a:ext cx="10565476" cy="740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/>
              <a:t>결산 방법</a:t>
            </a:r>
            <a:r>
              <a:rPr lang="en-US" altLang="ko-KR" sz="2400" dirty="0" smtClean="0"/>
              <a:t>(Accounting Method)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71600" y="4596066"/>
            <a:ext cx="10565476" cy="685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/>
              <a:t>잠재 비용 방법</a:t>
            </a:r>
            <a:r>
              <a:rPr lang="en-US" altLang="ko-KR" sz="2400" dirty="0" smtClean="0"/>
              <a:t>(Potential Method)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7</a:t>
            </a:fld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3920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3499" y="347464"/>
            <a:ext cx="10181771" cy="12881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Case 1: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 smtClean="0"/>
              <a:t>총계 분석</a:t>
            </a:r>
            <a:r>
              <a:rPr lang="en-US" altLang="ko-KR" sz="2800" dirty="0" smtClean="0"/>
              <a:t>(Aggregate Analysis)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333498" y="1784544"/>
                <a:ext cx="10655301" cy="156688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i="0" dirty="0" smtClean="0"/>
                  <a:t>일련의 </a:t>
                </a:r>
                <a:r>
                  <a:rPr lang="en-US" altLang="ko-KR" i="0" dirty="0" smtClean="0"/>
                  <a:t>n</a:t>
                </a:r>
                <a:r>
                  <a:rPr lang="ko-KR" altLang="en-US" i="0" dirty="0" smtClean="0"/>
                  <a:t>개의 연산들의 총비용에 대한 </a:t>
                </a:r>
                <a:r>
                  <a:rPr lang="ko-KR" altLang="en-US" i="0" dirty="0" smtClean="0">
                    <a:solidFill>
                      <a:srgbClr val="FF0000"/>
                    </a:solidFill>
                  </a:rPr>
                  <a:t>상한</a:t>
                </a:r>
                <a:r>
                  <a:rPr lang="en-US" altLang="ko-KR" i="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i="0" dirty="0" smtClean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i="0" dirty="0" smtClean="0">
                    <a:solidFill>
                      <a:srgbClr val="FF0000"/>
                    </a:solidFill>
                  </a:rPr>
                  <a:t>을  구함</a:t>
                </a:r>
                <a:r>
                  <a:rPr lang="en-US" altLang="ko-KR" i="0" dirty="0" smtClean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i="0" dirty="0" smtClean="0"/>
                  <a:t>각 연산의 분할 상환 비용은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b="1" dirty="0" smtClean="0"/>
                  <a:t> .</a:t>
                </a:r>
                <a:r>
                  <a:rPr lang="en-US" altLang="ko-KR" b="1" i="0" dirty="0" smtClean="0"/>
                  <a:t>(</a:t>
                </a:r>
                <a:r>
                  <a:rPr lang="ko-KR" altLang="en-US" b="1" i="0" dirty="0" smtClean="0"/>
                  <a:t>최악의 경우의 연산 </a:t>
                </a:r>
                <a:r>
                  <a:rPr lang="ko-KR" altLang="en-US" b="1" dirty="0" smtClean="0"/>
                  <a:t>당 평균 비용</a:t>
                </a:r>
                <a:r>
                  <a:rPr lang="en-US" altLang="ko-KR" b="1" dirty="0" smtClean="0"/>
                  <a:t>)</a:t>
                </a:r>
                <a:r>
                  <a:rPr lang="ko-KR" altLang="en-US" b="1" dirty="0" smtClean="0"/>
                  <a:t> </a:t>
                </a:r>
                <a:r>
                  <a:rPr lang="en-US" altLang="ko-KR" b="1" i="0" dirty="0" smtClean="0"/>
                  <a:t>  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b="1" i="0" dirty="0" smtClean="0">
                    <a:solidFill>
                      <a:srgbClr val="FF0000"/>
                    </a:solidFill>
                  </a:rPr>
                  <a:t>모든 연산은 같은 크기의 분할상환 비용을 가짐</a:t>
                </a:r>
                <a:r>
                  <a:rPr lang="en-US" altLang="ko-KR" b="1" dirty="0"/>
                  <a:t>.</a:t>
                </a:r>
                <a:endParaRPr lang="en-US" altLang="ko-KR" b="1" i="0" dirty="0" smtClean="0"/>
              </a:p>
            </p:txBody>
          </p:sp>
        </mc:Choice>
        <mc:Fallback xmlns="">
          <p:sp>
            <p:nvSpPr>
              <p:cNvPr id="6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3498" y="1784544"/>
                <a:ext cx="10655301" cy="1566882"/>
              </a:xfrm>
              <a:blipFill>
                <a:blip r:embed="rId3"/>
                <a:stretch>
                  <a:fillRect l="-515" t="-1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843792" y="3713262"/>
                <a:ext cx="1802288" cy="931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792" y="3713262"/>
                <a:ext cx="1802288" cy="93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33797" y="4027600"/>
                <a:ext cx="3189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b="1" dirty="0" smtClean="0"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i </a:t>
                </a:r>
                <a:r>
                  <a:rPr lang="ko-KR" altLang="en-US" b="1" dirty="0" smtClean="0"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번째 연산에 대한 실제 비용</a:t>
                </a:r>
                <a:endParaRPr lang="ko-KR" altLang="en-US" b="1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97" y="4027600"/>
                <a:ext cx="3189912" cy="276999"/>
              </a:xfrm>
              <a:prstGeom prst="rect">
                <a:avLst/>
              </a:prstGeom>
              <a:blipFill>
                <a:blip r:embed="rId5"/>
                <a:stretch>
                  <a:fillRect l="-2677" t="-26667" r="-3633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013533" y="4769400"/>
                <a:ext cx="3462806" cy="931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e>
                      </m:nary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533" y="4769400"/>
                <a:ext cx="3462806" cy="931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19983" y="4812520"/>
                <a:ext cx="3560205" cy="844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b="1" dirty="0" smtClean="0"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연산 당 평균 비용</a:t>
                </a:r>
                <a:endParaRPr lang="en-US" altLang="ko-KR" b="1" dirty="0" smtClean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: </a:t>
                </a:r>
                <a:r>
                  <a:rPr lang="en-US" altLang="ko-KR" b="1" dirty="0" err="1" smtClean="0"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i</a:t>
                </a:r>
                <a:r>
                  <a:rPr lang="ko-KR" altLang="en-US" b="1" dirty="0" smtClean="0"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번째 연산에 대한 분할 상환 비용</a:t>
                </a:r>
                <a:endParaRPr lang="ko-KR" altLang="en-US" b="1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983" y="4812520"/>
                <a:ext cx="3560205" cy="844975"/>
              </a:xfrm>
              <a:prstGeom prst="rect">
                <a:avLst/>
              </a:prstGeom>
              <a:blipFill>
                <a:blip r:embed="rId7"/>
                <a:stretch>
                  <a:fillRect l="-2226" r="-3253" b="-1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8</a:t>
            </a:fld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3753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22650" y="3122594"/>
                <a:ext cx="7030720" cy="27863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Push (S, x) :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𝑶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나눔스퀘어 네오 Heavy" panose="00000A00000000000000" pitchFamily="2" charset="-127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나눔스퀘어 네오 Heavy" panose="00000A00000000000000" pitchFamily="2" charset="-127"/>
                          </a:rPr>
                          <m:t>𝟏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</m:oMath>
                </a14:m>
                <a:r>
                  <a:rPr lang="en-US" altLang="ko-KR" sz="2400" b="1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altLang="ko-KR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Pop(S</a:t>
                </a:r>
                <a:r>
                  <a:rPr lang="en-US" altLang="ko-KR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) :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𝑶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나눔스퀘어 네오 Heavy" panose="00000A00000000000000" pitchFamily="2" charset="-127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나눔스퀘어 네오 Heavy" panose="00000A00000000000000" pitchFamily="2" charset="-127"/>
                          </a:rPr>
                          <m:t>𝟏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𝟏</m:t>
                    </m:r>
                  </m:oMath>
                </a14:m>
                <a:endParaRPr lang="en-US" altLang="ko-KR" sz="2400" i="0" dirty="0"/>
              </a:p>
              <a:p>
                <a:pPr>
                  <a:lnSpc>
                    <a:spcPct val="160000"/>
                  </a:lnSpc>
                </a:pPr>
                <a:r>
                  <a:rPr lang="en-US" altLang="ko-KR" dirty="0" err="1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MultiPop</a:t>
                </a:r>
                <a:r>
                  <a:rPr lang="en-US" altLang="ko-KR" dirty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(S, </a:t>
                </a:r>
                <a:r>
                  <a:rPr lang="en-US" altLang="ko-KR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k) :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𝐦𝐢𝐧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⁡(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𝑺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𝒔𝒊𝒛𝒆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𝒌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)</m:t>
                    </m:r>
                  </m:oMath>
                </a14:m>
                <a:r>
                  <a:rPr lang="en-US" altLang="ko-KR" b="1" dirty="0" smtClean="0">
                    <a:latin typeface="나눔스퀘어 네오 Heavy" panose="00000A00000000000000" pitchFamily="2" charset="-127"/>
                    <a:ea typeface="나눔스퀘어 네오 Heavy" panose="00000A00000000000000" pitchFamily="2" charset="-127"/>
                  </a:rPr>
                  <a:t> </a:t>
                </a:r>
                <a:r>
                  <a:rPr lang="ko-KR" altLang="en-US" dirty="0" smtClean="0"/>
                  <a:t>만큼 </a:t>
                </a:r>
                <a:r>
                  <a:rPr lang="en-US" altLang="ko-KR" dirty="0" smtClean="0"/>
                  <a:t>Pop(S)</a:t>
                </a:r>
                <a:r>
                  <a:rPr lang="ko-KR" altLang="en-US" dirty="0" smtClean="0"/>
                  <a:t>를 실행</a:t>
                </a:r>
                <a:endParaRPr lang="en-US" altLang="ko-KR" dirty="0" smtClean="0"/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1" i="0">
                        <a:latin typeface="Cambria Math" panose="02040503050406030204" pitchFamily="18" charset="0"/>
                        <a:ea typeface="나눔스퀘어 네오 Heavy" panose="00000A00000000000000" pitchFamily="2" charset="-127"/>
                      </a:rPr>
                      <m:t>𝐦𝐢</m:t>
                    </m:r>
                    <m:func>
                      <m:func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나눔스퀘어 네오 Heavy" panose="00000A00000000000000" pitchFamily="2" charset="-127"/>
                          </a:rPr>
                        </m:ctrlPr>
                      </m:funcPr>
                      <m:fName>
                        <m:r>
                          <a:rPr lang="en-US" altLang="ko-KR" sz="2400" b="1" i="0">
                            <a:latin typeface="Cambria Math" panose="02040503050406030204" pitchFamily="18" charset="0"/>
                            <a:ea typeface="나눔스퀘어 네오 Heavy" panose="00000A00000000000000" pitchFamily="2" charset="-127"/>
                          </a:rPr>
                          <m:t>𝐧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나눔스퀘어 네오 Heavy" panose="00000A00000000000000" pitchFamily="2" charset="-127"/>
                              </a:rPr>
                            </m:ctrlPr>
                          </m:dPr>
                          <m:e>
                            <m:r>
                              <a:rPr lang="en-US" altLang="ko-KR" sz="2400" b="1">
                                <a:latin typeface="Cambria Math" panose="02040503050406030204" pitchFamily="18" charset="0"/>
                                <a:ea typeface="나눔스퀘어 네오 Heavy" panose="00000A00000000000000" pitchFamily="2" charset="-127"/>
                              </a:rPr>
                              <m:t>𝑺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  <a:ea typeface="나눔스퀘어 네오 Heavy" panose="00000A00000000000000" pitchFamily="2" charset="-127"/>
                              </a:rPr>
                              <m:t>.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  <a:ea typeface="나눔스퀘어 네오 Heavy" panose="00000A00000000000000" pitchFamily="2" charset="-127"/>
                              </a:rPr>
                              <m:t>𝒔𝒊𝒛𝒆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  <a:ea typeface="나눔스퀘어 네오 Heavy" panose="00000A00000000000000" pitchFamily="2" charset="-127"/>
                              </a:rPr>
                              <m:t>, </m:t>
                            </m:r>
                            <m:r>
                              <a:rPr lang="en-US" altLang="ko-KR" sz="2400" b="1">
                                <a:latin typeface="Cambria Math" panose="02040503050406030204" pitchFamily="18" charset="0"/>
                                <a:ea typeface="나눔스퀘어 네오 Heavy" panose="00000A00000000000000" pitchFamily="2" charset="-127"/>
                              </a:rPr>
                              <m:t>𝒌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2650" y="3122594"/>
                <a:ext cx="7030720" cy="2786380"/>
              </a:xfrm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82648"/>
              </p:ext>
            </p:extLst>
          </p:nvPr>
        </p:nvGraphicFramePr>
        <p:xfrm>
          <a:off x="1871121" y="2236134"/>
          <a:ext cx="173736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871089937"/>
                    </a:ext>
                  </a:extLst>
                </a:gridCol>
              </a:tblGrid>
              <a:tr h="3672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7759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03201" y="5152054"/>
            <a:ext cx="1452880" cy="59944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13361" y="4395134"/>
            <a:ext cx="1452880" cy="59944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003201" y="2337734"/>
            <a:ext cx="1452880" cy="59944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013361" y="3333414"/>
            <a:ext cx="1452880" cy="599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…</a:t>
            </a:r>
            <a:endParaRPr lang="ko-KR" altLang="en-US" sz="2800" dirty="0">
              <a:solidFill>
                <a:schemeClr val="tx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2650" y="2423170"/>
            <a:ext cx="2749471" cy="593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각 연산의 실제 비용</a:t>
            </a:r>
            <a:endParaRPr lang="ko-KR" altLang="en-US" sz="2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FF1C9-9C48-472A-BA1B-B9B4F05C19F4}" type="slidenum">
              <a:rPr lang="ko-KR" altLang="en-US" sz="2000" smtClean="0"/>
              <a:t>9</a:t>
            </a:fld>
            <a:endParaRPr lang="ko-KR" altLang="en-US" sz="20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371599" y="347464"/>
            <a:ext cx="10181771" cy="1288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Case 1: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800" dirty="0" smtClean="0"/>
              <a:t>총계 분석</a:t>
            </a:r>
            <a:r>
              <a:rPr lang="en-US" altLang="ko-KR" sz="2800" dirty="0" smtClean="0"/>
              <a:t>(Aggregate Analysis) </a:t>
            </a:r>
            <a:r>
              <a:rPr lang="ko-KR" altLang="en-US" sz="2800" dirty="0" smtClean="0"/>
              <a:t>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적용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599" y="1461156"/>
            <a:ext cx="9848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예시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초기에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빈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스택에 대한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n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개의 스택 연산들로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이뤄진 시퀀스의 시간 복잡도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5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1841</TotalTime>
  <Words>1962</Words>
  <Application>Microsoft Office PowerPoint</Application>
  <PresentationFormat>와이드스크린</PresentationFormat>
  <Paragraphs>358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돋움</vt:lpstr>
      <vt:lpstr>Franklin Gothic Book</vt:lpstr>
      <vt:lpstr>나눔스퀘어 네오 Bold</vt:lpstr>
      <vt:lpstr>나눔스퀘어 네오 ExtraBold</vt:lpstr>
      <vt:lpstr>맑은 고딕</vt:lpstr>
      <vt:lpstr>Cambria Math</vt:lpstr>
      <vt:lpstr>나눔스퀘어 네오 Heavy</vt:lpstr>
      <vt:lpstr>Arial</vt:lpstr>
      <vt:lpstr>Crop</vt:lpstr>
      <vt:lpstr>Amortized Analysis 분할 상환 분석</vt:lpstr>
      <vt:lpstr>Contents</vt:lpstr>
      <vt:lpstr>분할상환 분석 소개</vt:lpstr>
      <vt:lpstr>예제 소개:  MultiPop(S,k)을 수행하는 스택 연산 </vt:lpstr>
      <vt:lpstr>예제 소개:  MultiPop(S,k)을 수행하는 스택 연산 </vt:lpstr>
      <vt:lpstr>Case 0:  점근적 분석(Asymptotic Analysis)과 한계</vt:lpstr>
      <vt:lpstr>분할상환 분석의 3가지 방법 </vt:lpstr>
      <vt:lpstr>Case 1:  총계 분석(Aggregate Analysis)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분할상환 분석의 3가지 방법 </vt:lpstr>
      <vt:lpstr>분할상환 분석 소개 분할상환 분석 vs 점근적 분석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 분할 상환 분석</dc:title>
  <dc:creator>heo</dc:creator>
  <cp:lastModifiedBy>heo</cp:lastModifiedBy>
  <cp:revision>146</cp:revision>
  <dcterms:created xsi:type="dcterms:W3CDTF">2023-01-25T01:14:03Z</dcterms:created>
  <dcterms:modified xsi:type="dcterms:W3CDTF">2023-02-02T04:51:24Z</dcterms:modified>
</cp:coreProperties>
</file>