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87" r:id="rId17"/>
    <p:sldId id="277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71" r:id="rId29"/>
    <p:sldId id="272" r:id="rId30"/>
    <p:sldId id="273" r:id="rId31"/>
  </p:sldIdLst>
  <p:sldSz cx="12192000" cy="6858000"/>
  <p:notesSz cx="6858000" cy="9144000"/>
  <p:embeddedFontLst>
    <p:embeddedFont>
      <p:font typeface="나눔스퀘어 네오 Bold" panose="00000800000000000000" pitchFamily="2" charset="-127"/>
      <p:bold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0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01728-AE1D-4F0E-AE29-25D5543F0DB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01669-17FE-427D-881D-3BA8B33C1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0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상한 특성 증명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01669-17FE-427D-881D-3BA8B33C105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3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01669-17FE-427D-881D-3BA8B33C105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1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01669-17FE-427D-881D-3BA8B33C105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1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01669-17FE-427D-881D-3BA8B33C105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2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01669-17FE-427D-881D-3BA8B33C105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01669-17FE-427D-881D-3BA8B33C105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3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01669-17FE-427D-881D-3BA8B33C105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9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FE28-2318-4597-B5BA-D6014480D867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9E8D-3F69-4C1B-9AC5-BAB56B73CE1D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996A-919A-4DB4-9B0A-1DBABBE675F8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8F14-BA8A-444B-BD02-8896941B74E1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42-9E8C-4583-BDB9-B876004A6A98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084-E1C4-42EA-91A1-CA49593D1F74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304C-CE80-4041-87E1-E079EFD8443F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C8AA-4545-4F45-A3B2-FB3A9D49BC3F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8C27E5-335F-4359-A386-4DB03CE5E4CC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47A9-9978-4943-88CA-D520EFD31EB0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5D69-C595-461F-8DD7-29FF512C9552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BDE-C56B-4117-A0BC-99D630EFAEEF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2" y="2336873"/>
            <a:ext cx="4700060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09B9-A907-40C6-86B1-EA061F43DE89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6F3B-5EFC-4C08-81D7-C5BDDAACB901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7161-F034-4AC1-AF89-C511DF0FF9B4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/29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AB7C-A366-48F6-B772-608668017B8F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A9F-C82A-4DEB-9BA2-33D9AE04F22D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9556B-C47B-41D2-8899-F69755A39C9C}" type="datetime1">
              <a:rPr lang="en-US" altLang="ko-KR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Dijkstra’s</a:t>
            </a:r>
            <a:r>
              <a:rPr lang="en-US" altLang="ko-KR" dirty="0"/>
              <a:t> Algorithm</a:t>
            </a:r>
            <a:br>
              <a:rPr lang="en-US" altLang="ko-KR" dirty="0"/>
            </a:br>
            <a:r>
              <a:rPr lang="ko-KR" altLang="en-US" sz="2400" dirty="0" err="1"/>
              <a:t>다익스트라</a:t>
            </a:r>
            <a:r>
              <a:rPr lang="ko-KR" altLang="en-US" sz="2400" dirty="0"/>
              <a:t> 알고리즘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 to Algorithms 3</a:t>
            </a:r>
            <a:r>
              <a:rPr lang="en-US" altLang="ko-KR" baseline="30000" dirty="0"/>
              <a:t>rd</a:t>
            </a:r>
            <a:r>
              <a:rPr lang="en-US" altLang="ko-KR" dirty="0"/>
              <a:t> Edition 24.3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5183" y="2733709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2023.02.06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허대현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6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과정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</a:p>
        </p:txBody>
      </p:sp>
      <p:sp>
        <p:nvSpPr>
          <p:cNvPr id="89" name="타원 88"/>
          <p:cNvSpPr/>
          <p:nvPr/>
        </p:nvSpPr>
        <p:spPr>
          <a:xfrm>
            <a:off x="5721382" y="3506899"/>
            <a:ext cx="706581" cy="70104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90" name="타원 89"/>
          <p:cNvSpPr/>
          <p:nvPr/>
        </p:nvSpPr>
        <p:spPr>
          <a:xfrm>
            <a:off x="6813121" y="2611895"/>
            <a:ext cx="706581" cy="701040"/>
          </a:xfrm>
          <a:prstGeom prst="ellips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91" name="타원 90"/>
          <p:cNvSpPr/>
          <p:nvPr/>
        </p:nvSpPr>
        <p:spPr>
          <a:xfrm>
            <a:off x="7863295" y="4174829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92" name="타원 91"/>
          <p:cNvSpPr/>
          <p:nvPr/>
        </p:nvSpPr>
        <p:spPr>
          <a:xfrm>
            <a:off x="10384824" y="4174829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93" name="타원 92"/>
          <p:cNvSpPr/>
          <p:nvPr/>
        </p:nvSpPr>
        <p:spPr>
          <a:xfrm>
            <a:off x="10376164" y="2402734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94" name="직선 연결선 93"/>
          <p:cNvCxnSpPr>
            <a:endCxn id="93" idx="2"/>
          </p:cNvCxnSpPr>
          <p:nvPr/>
        </p:nvCxnSpPr>
        <p:spPr>
          <a:xfrm flipV="1">
            <a:off x="7511042" y="2753254"/>
            <a:ext cx="2865122" cy="93335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2" idx="0"/>
            <a:endCxn id="93" idx="4"/>
          </p:cNvCxnSpPr>
          <p:nvPr/>
        </p:nvCxnSpPr>
        <p:spPr>
          <a:xfrm flipH="1" flipV="1">
            <a:off x="10729455" y="3103774"/>
            <a:ext cx="8660" cy="1071055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1" idx="6"/>
            <a:endCxn id="92" idx="2"/>
          </p:cNvCxnSpPr>
          <p:nvPr/>
        </p:nvCxnSpPr>
        <p:spPr>
          <a:xfrm>
            <a:off x="8569876" y="4525349"/>
            <a:ext cx="181494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3"/>
            <a:endCxn id="89" idx="7"/>
          </p:cNvCxnSpPr>
          <p:nvPr/>
        </p:nvCxnSpPr>
        <p:spPr>
          <a:xfrm flipH="1">
            <a:off x="6324487" y="3210270"/>
            <a:ext cx="592110" cy="39929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5"/>
            <a:endCxn id="91" idx="2"/>
          </p:cNvCxnSpPr>
          <p:nvPr/>
        </p:nvCxnSpPr>
        <p:spPr>
          <a:xfrm>
            <a:off x="6324487" y="4105274"/>
            <a:ext cx="1538808" cy="42007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0" idx="5"/>
            <a:endCxn id="91" idx="1"/>
          </p:cNvCxnSpPr>
          <p:nvPr/>
        </p:nvCxnSpPr>
        <p:spPr>
          <a:xfrm>
            <a:off x="7416226" y="3210270"/>
            <a:ext cx="550545" cy="106722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1" idx="7"/>
            <a:endCxn id="93" idx="3"/>
          </p:cNvCxnSpPr>
          <p:nvPr/>
        </p:nvCxnSpPr>
        <p:spPr>
          <a:xfrm flipV="1">
            <a:off x="8466400" y="3001109"/>
            <a:ext cx="2013240" cy="1276385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03151" y="31037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12587" y="3957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733772" y="2458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31206" y="3559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339473" y="4142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064398" y="33550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811206" y="3409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54596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39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54596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22" t="-2885" r="-404444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57" t="-2885" r="-302210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778" t="-2885" r="-203889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05" t="-2885" r="-102762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33" t="-2885" r="-3333" b="-72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1" name="모서리가 둥근 직사각형 110"/>
          <p:cNvSpPr/>
          <p:nvPr/>
        </p:nvSpPr>
        <p:spPr>
          <a:xfrm>
            <a:off x="971375" y="2841399"/>
            <a:ext cx="4539417" cy="102721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모서리가 둥근 직사각형 113"/>
          <p:cNvSpPr/>
          <p:nvPr/>
        </p:nvSpPr>
        <p:spPr>
          <a:xfrm>
            <a:off x="971374" y="5194048"/>
            <a:ext cx="4539417" cy="10272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015759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17" name="타원 116"/>
          <p:cNvSpPr/>
          <p:nvPr/>
        </p:nvSpPr>
        <p:spPr>
          <a:xfrm>
            <a:off x="2831482" y="5353712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118" name="타원 117"/>
          <p:cNvSpPr/>
          <p:nvPr/>
        </p:nvSpPr>
        <p:spPr>
          <a:xfrm>
            <a:off x="3694768" y="5353712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19" name="타원 118"/>
          <p:cNvSpPr/>
          <p:nvPr/>
        </p:nvSpPr>
        <p:spPr>
          <a:xfrm>
            <a:off x="4529272" y="5344716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34" name="타원 33"/>
          <p:cNvSpPr/>
          <p:nvPr/>
        </p:nvSpPr>
        <p:spPr>
          <a:xfrm>
            <a:off x="1169009" y="3001109"/>
            <a:ext cx="706581" cy="701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30196-A70E-15FE-D645-336F7B09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0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과정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</a:p>
        </p:txBody>
      </p:sp>
      <p:sp>
        <p:nvSpPr>
          <p:cNvPr id="89" name="타원 88"/>
          <p:cNvSpPr/>
          <p:nvPr/>
        </p:nvSpPr>
        <p:spPr>
          <a:xfrm>
            <a:off x="5721382" y="3506899"/>
            <a:ext cx="706581" cy="70104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90" name="타원 89"/>
          <p:cNvSpPr/>
          <p:nvPr/>
        </p:nvSpPr>
        <p:spPr>
          <a:xfrm>
            <a:off x="6813121" y="2611895"/>
            <a:ext cx="706581" cy="701040"/>
          </a:xfrm>
          <a:prstGeom prst="ellips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91" name="타원 90"/>
          <p:cNvSpPr/>
          <p:nvPr/>
        </p:nvSpPr>
        <p:spPr>
          <a:xfrm>
            <a:off x="7863295" y="4174829"/>
            <a:ext cx="706581" cy="701040"/>
          </a:xfrm>
          <a:prstGeom prst="ellips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92" name="타원 91"/>
          <p:cNvSpPr/>
          <p:nvPr/>
        </p:nvSpPr>
        <p:spPr>
          <a:xfrm>
            <a:off x="10384824" y="4174829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93" name="타원 92"/>
          <p:cNvSpPr/>
          <p:nvPr/>
        </p:nvSpPr>
        <p:spPr>
          <a:xfrm>
            <a:off x="10376164" y="2402734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94" name="직선 연결선 93"/>
          <p:cNvCxnSpPr>
            <a:endCxn id="93" idx="2"/>
          </p:cNvCxnSpPr>
          <p:nvPr/>
        </p:nvCxnSpPr>
        <p:spPr>
          <a:xfrm flipV="1">
            <a:off x="7511042" y="2753254"/>
            <a:ext cx="2865122" cy="9333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2" idx="0"/>
            <a:endCxn id="93" idx="4"/>
          </p:cNvCxnSpPr>
          <p:nvPr/>
        </p:nvCxnSpPr>
        <p:spPr>
          <a:xfrm flipH="1" flipV="1">
            <a:off x="10729455" y="3103774"/>
            <a:ext cx="8660" cy="1071055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1" idx="6"/>
            <a:endCxn id="92" idx="2"/>
          </p:cNvCxnSpPr>
          <p:nvPr/>
        </p:nvCxnSpPr>
        <p:spPr>
          <a:xfrm>
            <a:off x="8569876" y="4525349"/>
            <a:ext cx="181494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3"/>
            <a:endCxn id="89" idx="7"/>
          </p:cNvCxnSpPr>
          <p:nvPr/>
        </p:nvCxnSpPr>
        <p:spPr>
          <a:xfrm flipH="1">
            <a:off x="6324487" y="3210270"/>
            <a:ext cx="592110" cy="39929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5"/>
            <a:endCxn id="91" idx="2"/>
          </p:cNvCxnSpPr>
          <p:nvPr/>
        </p:nvCxnSpPr>
        <p:spPr>
          <a:xfrm>
            <a:off x="6324487" y="4105274"/>
            <a:ext cx="1538808" cy="42007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0" idx="5"/>
            <a:endCxn id="91" idx="1"/>
          </p:cNvCxnSpPr>
          <p:nvPr/>
        </p:nvCxnSpPr>
        <p:spPr>
          <a:xfrm>
            <a:off x="7416226" y="3210270"/>
            <a:ext cx="550545" cy="1067224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1" idx="7"/>
            <a:endCxn id="93" idx="3"/>
          </p:cNvCxnSpPr>
          <p:nvPr/>
        </p:nvCxnSpPr>
        <p:spPr>
          <a:xfrm flipV="1">
            <a:off x="8466400" y="3001109"/>
            <a:ext cx="2013240" cy="1276385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03151" y="31037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12587" y="3957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733772" y="2458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31206" y="3559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339473" y="4142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064398" y="33550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811206" y="3409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319476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39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319476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22" t="-2885" r="-404444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57" t="-2885" r="-302210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778" t="-2885" r="-203889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05" t="-2885" r="-102762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33" t="-2885" r="-3333" b="-72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1" name="모서리가 둥근 직사각형 110"/>
          <p:cNvSpPr/>
          <p:nvPr/>
        </p:nvSpPr>
        <p:spPr>
          <a:xfrm>
            <a:off x="971375" y="2841399"/>
            <a:ext cx="4539417" cy="102721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모서리가 둥근 직사각형 113"/>
          <p:cNvSpPr/>
          <p:nvPr/>
        </p:nvSpPr>
        <p:spPr>
          <a:xfrm>
            <a:off x="971374" y="5194048"/>
            <a:ext cx="4539417" cy="10272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015759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17" name="타원 116"/>
          <p:cNvSpPr/>
          <p:nvPr/>
        </p:nvSpPr>
        <p:spPr>
          <a:xfrm>
            <a:off x="2932930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118" name="타원 117"/>
          <p:cNvSpPr/>
          <p:nvPr/>
        </p:nvSpPr>
        <p:spPr>
          <a:xfrm>
            <a:off x="3694768" y="5353712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19" name="타원 118"/>
          <p:cNvSpPr/>
          <p:nvPr/>
        </p:nvSpPr>
        <p:spPr>
          <a:xfrm>
            <a:off x="4529272" y="5344716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34" name="타원 33"/>
          <p:cNvSpPr/>
          <p:nvPr/>
        </p:nvSpPr>
        <p:spPr>
          <a:xfrm>
            <a:off x="1169009" y="3001109"/>
            <a:ext cx="706581" cy="701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9AAD7-A0E7-CC50-0D52-4F694C8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9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과정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</a:p>
        </p:txBody>
      </p:sp>
      <p:sp>
        <p:nvSpPr>
          <p:cNvPr id="89" name="타원 88"/>
          <p:cNvSpPr/>
          <p:nvPr/>
        </p:nvSpPr>
        <p:spPr>
          <a:xfrm>
            <a:off x="5721382" y="3506899"/>
            <a:ext cx="706581" cy="70104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90" name="타원 89"/>
          <p:cNvSpPr/>
          <p:nvPr/>
        </p:nvSpPr>
        <p:spPr>
          <a:xfrm>
            <a:off x="6813121" y="2611895"/>
            <a:ext cx="706581" cy="701040"/>
          </a:xfrm>
          <a:prstGeom prst="ellips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91" name="타원 90"/>
          <p:cNvSpPr/>
          <p:nvPr/>
        </p:nvSpPr>
        <p:spPr>
          <a:xfrm>
            <a:off x="7863295" y="4174829"/>
            <a:ext cx="706581" cy="701040"/>
          </a:xfrm>
          <a:prstGeom prst="ellips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92" name="타원 91"/>
          <p:cNvSpPr/>
          <p:nvPr/>
        </p:nvSpPr>
        <p:spPr>
          <a:xfrm>
            <a:off x="10384824" y="4174829"/>
            <a:ext cx="706581" cy="701040"/>
          </a:xfrm>
          <a:prstGeom prst="ellips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93" name="타원 92"/>
          <p:cNvSpPr/>
          <p:nvPr/>
        </p:nvSpPr>
        <p:spPr>
          <a:xfrm>
            <a:off x="10376164" y="2402734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94" name="직선 연결선 93"/>
          <p:cNvCxnSpPr>
            <a:endCxn id="93" idx="2"/>
          </p:cNvCxnSpPr>
          <p:nvPr/>
        </p:nvCxnSpPr>
        <p:spPr>
          <a:xfrm flipV="1">
            <a:off x="7511042" y="2753254"/>
            <a:ext cx="2865122" cy="9333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2" idx="0"/>
            <a:endCxn id="93" idx="4"/>
          </p:cNvCxnSpPr>
          <p:nvPr/>
        </p:nvCxnSpPr>
        <p:spPr>
          <a:xfrm flipH="1" flipV="1">
            <a:off x="10729455" y="3103774"/>
            <a:ext cx="8660" cy="1071055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1" idx="6"/>
            <a:endCxn id="92" idx="2"/>
          </p:cNvCxnSpPr>
          <p:nvPr/>
        </p:nvCxnSpPr>
        <p:spPr>
          <a:xfrm>
            <a:off x="8569876" y="4525349"/>
            <a:ext cx="181494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3"/>
            <a:endCxn id="89" idx="7"/>
          </p:cNvCxnSpPr>
          <p:nvPr/>
        </p:nvCxnSpPr>
        <p:spPr>
          <a:xfrm flipH="1">
            <a:off x="6324487" y="3210270"/>
            <a:ext cx="592110" cy="39929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5"/>
            <a:endCxn id="91" idx="2"/>
          </p:cNvCxnSpPr>
          <p:nvPr/>
        </p:nvCxnSpPr>
        <p:spPr>
          <a:xfrm>
            <a:off x="6324487" y="4105274"/>
            <a:ext cx="1538808" cy="42007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0" idx="5"/>
            <a:endCxn id="91" idx="1"/>
          </p:cNvCxnSpPr>
          <p:nvPr/>
        </p:nvCxnSpPr>
        <p:spPr>
          <a:xfrm>
            <a:off x="7416226" y="3210270"/>
            <a:ext cx="550545" cy="106722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1" idx="7"/>
            <a:endCxn id="93" idx="3"/>
          </p:cNvCxnSpPr>
          <p:nvPr/>
        </p:nvCxnSpPr>
        <p:spPr>
          <a:xfrm flipV="1">
            <a:off x="8466400" y="3001109"/>
            <a:ext cx="2013240" cy="127638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03151" y="31037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12587" y="3957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733772" y="2458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31206" y="3559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339473" y="4142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064398" y="33550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811206" y="3409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4996797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39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4996797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22" t="-2885" r="-404444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57" t="-2885" r="-302210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778" t="-2885" r="-203889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05" t="-2885" r="-102762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33" t="-2885" r="-3333" b="-72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1" name="모서리가 둥근 직사각형 110"/>
          <p:cNvSpPr/>
          <p:nvPr/>
        </p:nvSpPr>
        <p:spPr>
          <a:xfrm>
            <a:off x="971375" y="2841399"/>
            <a:ext cx="4539417" cy="102721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모서리가 둥근 직사각형 113"/>
          <p:cNvSpPr/>
          <p:nvPr/>
        </p:nvSpPr>
        <p:spPr>
          <a:xfrm>
            <a:off x="971374" y="5194048"/>
            <a:ext cx="4539417" cy="10272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015759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17" name="타원 116"/>
          <p:cNvSpPr/>
          <p:nvPr/>
        </p:nvSpPr>
        <p:spPr>
          <a:xfrm>
            <a:off x="2932930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118" name="타원 117"/>
          <p:cNvSpPr/>
          <p:nvPr/>
        </p:nvSpPr>
        <p:spPr>
          <a:xfrm>
            <a:off x="3800731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19" name="타원 118"/>
          <p:cNvSpPr/>
          <p:nvPr/>
        </p:nvSpPr>
        <p:spPr>
          <a:xfrm>
            <a:off x="4529272" y="5344716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34" name="타원 33"/>
          <p:cNvSpPr/>
          <p:nvPr/>
        </p:nvSpPr>
        <p:spPr>
          <a:xfrm>
            <a:off x="1169009" y="3001109"/>
            <a:ext cx="706581" cy="701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27631-43B0-D624-A63D-128C6795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0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과정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</a:p>
        </p:txBody>
      </p:sp>
      <p:sp>
        <p:nvSpPr>
          <p:cNvPr id="89" name="타원 88"/>
          <p:cNvSpPr/>
          <p:nvPr/>
        </p:nvSpPr>
        <p:spPr>
          <a:xfrm>
            <a:off x="5721382" y="3506899"/>
            <a:ext cx="706581" cy="70104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90" name="타원 89"/>
          <p:cNvSpPr/>
          <p:nvPr/>
        </p:nvSpPr>
        <p:spPr>
          <a:xfrm>
            <a:off x="6813121" y="2611895"/>
            <a:ext cx="706581" cy="701040"/>
          </a:xfrm>
          <a:prstGeom prst="ellips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91" name="타원 90"/>
          <p:cNvSpPr/>
          <p:nvPr/>
        </p:nvSpPr>
        <p:spPr>
          <a:xfrm>
            <a:off x="7863295" y="4174829"/>
            <a:ext cx="706581" cy="701040"/>
          </a:xfrm>
          <a:prstGeom prst="ellips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92" name="타원 91"/>
          <p:cNvSpPr/>
          <p:nvPr/>
        </p:nvSpPr>
        <p:spPr>
          <a:xfrm>
            <a:off x="10384824" y="4174829"/>
            <a:ext cx="706581" cy="701040"/>
          </a:xfrm>
          <a:prstGeom prst="ellips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93" name="타원 92"/>
          <p:cNvSpPr/>
          <p:nvPr/>
        </p:nvSpPr>
        <p:spPr>
          <a:xfrm>
            <a:off x="10376164" y="2402734"/>
            <a:ext cx="706581" cy="701040"/>
          </a:xfrm>
          <a:prstGeom prst="ellips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94" name="직선 연결선 93"/>
          <p:cNvCxnSpPr>
            <a:endCxn id="93" idx="2"/>
          </p:cNvCxnSpPr>
          <p:nvPr/>
        </p:nvCxnSpPr>
        <p:spPr>
          <a:xfrm flipV="1">
            <a:off x="7511042" y="2753254"/>
            <a:ext cx="2865122" cy="9333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2" idx="0"/>
            <a:endCxn id="93" idx="4"/>
          </p:cNvCxnSpPr>
          <p:nvPr/>
        </p:nvCxnSpPr>
        <p:spPr>
          <a:xfrm flipH="1" flipV="1">
            <a:off x="10729455" y="3103774"/>
            <a:ext cx="8660" cy="107105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1" idx="6"/>
            <a:endCxn id="92" idx="2"/>
          </p:cNvCxnSpPr>
          <p:nvPr/>
        </p:nvCxnSpPr>
        <p:spPr>
          <a:xfrm>
            <a:off x="8569876" y="4525349"/>
            <a:ext cx="181494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3"/>
            <a:endCxn id="89" idx="7"/>
          </p:cNvCxnSpPr>
          <p:nvPr/>
        </p:nvCxnSpPr>
        <p:spPr>
          <a:xfrm flipH="1">
            <a:off x="6324487" y="3210270"/>
            <a:ext cx="592110" cy="39929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5"/>
            <a:endCxn id="91" idx="2"/>
          </p:cNvCxnSpPr>
          <p:nvPr/>
        </p:nvCxnSpPr>
        <p:spPr>
          <a:xfrm>
            <a:off x="6324487" y="4105274"/>
            <a:ext cx="1538808" cy="42007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0" idx="5"/>
            <a:endCxn id="91" idx="1"/>
          </p:cNvCxnSpPr>
          <p:nvPr/>
        </p:nvCxnSpPr>
        <p:spPr>
          <a:xfrm>
            <a:off x="7416226" y="3210270"/>
            <a:ext cx="550545" cy="106722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1" idx="7"/>
            <a:endCxn id="93" idx="3"/>
          </p:cNvCxnSpPr>
          <p:nvPr/>
        </p:nvCxnSpPr>
        <p:spPr>
          <a:xfrm flipV="1">
            <a:off x="8466400" y="3001109"/>
            <a:ext cx="2013240" cy="127638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03151" y="31037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12587" y="3957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733772" y="2458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31206" y="3559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339473" y="4142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064398" y="33550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811206" y="3409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163977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39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163977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22" t="-2885" r="-404444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57" t="-2885" r="-302210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778" t="-2885" r="-203889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05" t="-2885" r="-102762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33" t="-2885" r="-3333" b="-72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1" name="모서리가 둥근 직사각형 110"/>
          <p:cNvSpPr/>
          <p:nvPr/>
        </p:nvSpPr>
        <p:spPr>
          <a:xfrm>
            <a:off x="971375" y="2841399"/>
            <a:ext cx="4539417" cy="102721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모서리가 둥근 직사각형 113"/>
          <p:cNvSpPr/>
          <p:nvPr/>
        </p:nvSpPr>
        <p:spPr>
          <a:xfrm>
            <a:off x="971374" y="5194048"/>
            <a:ext cx="4539417" cy="10272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015759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17" name="타원 116"/>
          <p:cNvSpPr/>
          <p:nvPr/>
        </p:nvSpPr>
        <p:spPr>
          <a:xfrm>
            <a:off x="2932930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118" name="타원 117"/>
          <p:cNvSpPr/>
          <p:nvPr/>
        </p:nvSpPr>
        <p:spPr>
          <a:xfrm>
            <a:off x="3779680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19" name="타원 118"/>
          <p:cNvSpPr/>
          <p:nvPr/>
        </p:nvSpPr>
        <p:spPr>
          <a:xfrm>
            <a:off x="4621630" y="3001109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34" name="타원 33"/>
          <p:cNvSpPr/>
          <p:nvPr/>
        </p:nvSpPr>
        <p:spPr>
          <a:xfrm>
            <a:off x="1169009" y="3001109"/>
            <a:ext cx="706581" cy="701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BBDF5-DE3B-20E0-E663-35F1EC3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5411" y="2304642"/>
                <a:ext cx="11348195" cy="35007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800" dirty="0"/>
                  <a:t>보조 정리 </a:t>
                </a:r>
                <a:endParaRPr lang="en-US" altLang="ko-KR" sz="2800" dirty="0"/>
              </a:p>
              <a:p>
                <a:pPr lvl="1">
                  <a:lnSpc>
                    <a:spcPct val="200000"/>
                  </a:lnSpc>
                  <a:buFontTx/>
                  <a:buChar char="-"/>
                </a:pP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400" dirty="0"/>
                  <a:t>에 대해서 항상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이고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 더 이상 변하지 않는다</a:t>
                </a:r>
                <a:r>
                  <a:rPr lang="en-US" altLang="ko-KR" sz="2400" dirty="0"/>
                  <a:t>. </a:t>
                </a:r>
                <a:r>
                  <a:rPr lang="en-US" altLang="ko-KR" sz="2400" dirty="0">
                    <a:solidFill>
                      <a:schemeClr val="accent1"/>
                    </a:solidFill>
                  </a:rPr>
                  <a:t>(</a:t>
                </a:r>
                <a:r>
                  <a:rPr lang="ko-KR" altLang="en-US" sz="2400" dirty="0">
                    <a:solidFill>
                      <a:schemeClr val="accent1"/>
                    </a:solidFill>
                  </a:rPr>
                  <a:t>상한 특성</a:t>
                </a:r>
                <a:r>
                  <a:rPr lang="en-US" altLang="ko-KR" sz="24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endParaRPr lang="en-US" altLang="ko-K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411" y="2304642"/>
                <a:ext cx="11348195" cy="3500735"/>
              </a:xfrm>
              <a:blipFill>
                <a:blip r:embed="rId3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A6101-2D5B-9798-7F26-743BA537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7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5411" y="2304642"/>
                <a:ext cx="11348195" cy="350073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상한 특성 증명</a:t>
                </a:r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dirty="0"/>
                  <a:t>기본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초기화 과정에 의해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ko-KR" altLang="en-US" dirty="0"/>
                  <a:t> 이고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=0≥</m:t>
                    </m:r>
                    <m:r>
                      <m:rPr>
                        <m:sty m:val="p"/>
                      </m:rPr>
                      <a:rPr lang="el-GR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2">
                  <a:lnSpc>
                    <a:spcPct val="200000"/>
                  </a:lnSpc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 성립한다</a:t>
                </a:r>
                <a:r>
                  <a:rPr lang="en-US" altLang="ko-KR" sz="2000" dirty="0"/>
                  <a:t>. </a:t>
                </a:r>
              </a:p>
            </p:txBody>
          </p:sp>
        </mc:Choice>
        <mc:Fallback xmlns="">
          <p:sp>
            <p:nvSpPr>
              <p:cNvPr id="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411" y="2304642"/>
                <a:ext cx="11348195" cy="3500735"/>
              </a:xfrm>
              <a:blipFill>
                <a:blip r:embed="rId2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08E81-D119-FF48-202C-FE0A1718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44911" y="2190343"/>
                <a:ext cx="5751089" cy="32960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000" dirty="0"/>
                  <a:t>상한 특성 증명</a:t>
                </a:r>
                <a:endParaRPr lang="en-US" altLang="ko-KR" sz="20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800" dirty="0"/>
                  <a:t>귀납 단계 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임의의 간선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1800" dirty="0"/>
                  <a:t>의 </a:t>
                </a:r>
                <a:r>
                  <a:rPr lang="ko-KR" altLang="en-US" sz="1800" dirty="0">
                    <a:solidFill>
                      <a:srgbClr val="92D050"/>
                    </a:solidFill>
                  </a:rPr>
                  <a:t>완화</a:t>
                </a:r>
                <a:r>
                  <a:rPr lang="ko-KR" altLang="en-US" sz="1800" dirty="0"/>
                  <a:t>에 대해</a:t>
                </a:r>
                <a:endParaRPr lang="en-US" altLang="ko-KR" sz="18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800" dirty="0">
                    <a:solidFill>
                      <a:srgbClr val="92D050"/>
                    </a:solidFill>
                  </a:rPr>
                  <a:t>완화</a:t>
                </a:r>
                <a:r>
                  <a:rPr lang="ko-KR" altLang="en-US" sz="1800" dirty="0"/>
                  <a:t> 이전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모든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1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800" dirty="0">
                    <a:solidFill>
                      <a:srgbClr val="92D050"/>
                    </a:solidFill>
                  </a:rPr>
                  <a:t>완화</a:t>
                </a:r>
                <a:r>
                  <a:rPr lang="ko-KR" altLang="en-US" sz="1800" dirty="0"/>
                  <a:t> 과정에서 변할 수 있는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값은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뿐 이고  다음과 같이 변한다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911" y="2190343"/>
                <a:ext cx="5751089" cy="3296058"/>
              </a:xfrm>
              <a:blipFill>
                <a:blip r:embed="rId2"/>
                <a:stretch>
                  <a:fillRect l="-954" r="-2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AE0CF0E-A75C-167F-7545-6CB364881D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626468"/>
                <a:ext cx="4892374" cy="28599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00100" lvl="3" indent="-342900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1800" dirty="0">
                    <a:latin typeface="Cambria Math" panose="02040503050406030204" pitchFamily="18" charset="0"/>
                  </a:rPr>
                  <a:t>갱신이 </a:t>
                </a:r>
                <a:r>
                  <a:rPr lang="ko-KR" altLang="en-US" sz="1800" dirty="0" err="1">
                    <a:latin typeface="Cambria Math" panose="02040503050406030204" pitchFamily="18" charset="0"/>
                  </a:rPr>
                  <a:t>일어남</a:t>
                </a:r>
                <a:r>
                  <a:rPr lang="en-US" altLang="ko-KR" sz="1800" b="0" dirty="0">
                    <a:latin typeface="Cambria Math" panose="02040503050406030204" pitchFamily="18" charset="0"/>
                  </a:rPr>
                  <a:t> </a:t>
                </a:r>
                <a:endParaRPr lang="en-US" altLang="ko-KR" sz="2000" b="0" dirty="0">
                  <a:latin typeface="Cambria Math" panose="02040503050406030204" pitchFamily="18" charset="0"/>
                </a:endParaRPr>
              </a:p>
              <a:p>
                <a:pPr marL="800100" lvl="3" indent="-342900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0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1800" b="1" dirty="0">
                    <a:latin typeface="Cambria Math" panose="02040503050406030204" pitchFamily="18" charset="0"/>
                  </a:rPr>
                  <a:t>귀납적</a:t>
                </a:r>
                <a:r>
                  <a:rPr lang="ko-KR" altLang="en-US" sz="1800" dirty="0">
                    <a:latin typeface="Cambria Math" panose="02040503050406030204" pitchFamily="18" charset="0"/>
                  </a:rPr>
                  <a:t> 가정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800100" lvl="3" indent="-342900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 marL="1257300" lvl="4" indent="-34290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에서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v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로의 최단거리의 가중치가 다른 어떤 경로와 비교해도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더 클 수 없으므로</a:t>
                </a:r>
                <a:r>
                  <a:rPr lang="en-US" altLang="ko-KR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.</a:t>
                </a:r>
                <a:endParaRPr lang="en-US" altLang="ko-KR" b="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457200" lvl="3" indent="0">
                  <a:lnSpc>
                    <a:spcPct val="150000"/>
                  </a:lnSpc>
                  <a:spcBef>
                    <a:spcPts val="1000"/>
                  </a:spcBef>
                  <a:buNone/>
                </a:pPr>
                <a:endParaRPr lang="en-US" altLang="ko-KR" sz="2000" b="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457200" lvl="3" indent="0">
                  <a:lnSpc>
                    <a:spcPct val="150000"/>
                  </a:lnSpc>
                  <a:spcBef>
                    <a:spcPts val="1000"/>
                  </a:spcBef>
                  <a:buNone/>
                </a:pPr>
                <a:endParaRPr lang="en-US" altLang="ko-KR" sz="2000" b="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6AE0CF0E-A75C-167F-7545-6CB364881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26468"/>
                <a:ext cx="4892374" cy="2859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80F24C-1C83-EE9D-F3B5-F79EE9CD6169}"/>
              </a:ext>
            </a:extLst>
          </p:cNvPr>
          <p:cNvSpPr txBox="1"/>
          <p:nvPr/>
        </p:nvSpPr>
        <p:spPr>
          <a:xfrm>
            <a:off x="888023" y="565791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1"/>
                </a:solidFill>
              </a:rPr>
              <a:t>따라서</a:t>
            </a:r>
            <a:r>
              <a:rPr lang="ko-KR" altLang="en-US" dirty="0"/>
              <a:t> 불변식은 </a:t>
            </a:r>
            <a:r>
              <a:rPr lang="ko-KR" altLang="en-US" dirty="0">
                <a:solidFill>
                  <a:srgbClr val="92D050"/>
                </a:solidFill>
              </a:rPr>
              <a:t>유지</a:t>
            </a:r>
            <a:r>
              <a:rPr lang="ko-KR" altLang="en-US" dirty="0"/>
              <a:t> 되므로</a:t>
            </a:r>
            <a:r>
              <a:rPr lang="en-US" altLang="ko-KR" dirty="0"/>
              <a:t>, </a:t>
            </a:r>
            <a:r>
              <a:rPr lang="ko-KR" altLang="en-US" dirty="0"/>
              <a:t>상한 특성은 </a:t>
            </a:r>
            <a:r>
              <a:rPr lang="ko-KR" altLang="en-US" dirty="0">
                <a:solidFill>
                  <a:srgbClr val="00B0F0"/>
                </a:solidFill>
              </a:rPr>
              <a:t>참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079BA-A4DA-6A4C-5CCD-A69E62A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2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08411" y="2164942"/>
                <a:ext cx="11656589" cy="44390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루프 불변성 이용</a:t>
                </a:r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ko-KR" dirty="0"/>
                  <a:t>“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빌 때까지 반복하는 각 루프의 시작 시점에서 모든 정점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i="1" dirty="0"/>
                  <a:t> </a:t>
                </a:r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i="1" dirty="0"/>
                  <a:t>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.”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ko-KR" altLang="en-US" dirty="0"/>
                  <a:t>이는 각 루프의 시작 시점에서 두 주장이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동시에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B0F0"/>
                    </a:solidFill>
                  </a:rPr>
                  <a:t>참</a:t>
                </a:r>
                <a:r>
                  <a:rPr lang="ko-KR" altLang="en-US" dirty="0"/>
                  <a:t>임을 나타낸다</a:t>
                </a:r>
                <a:r>
                  <a:rPr lang="en-US" altLang="ko-KR" dirty="0"/>
                  <a:t>. 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ko-KR" sz="2400" dirty="0"/>
                  <a:t>Claim 1.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ko-KR" sz="2400" dirty="0"/>
                  <a:t>Claim 2.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lvl="1">
                  <a:lnSpc>
                    <a:spcPct val="200000"/>
                  </a:lnSpc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411" y="2164942"/>
                <a:ext cx="11656589" cy="4439058"/>
              </a:xfrm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D3B67-101D-B1BA-00E7-2880AB9B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2211" y="2317342"/>
                <a:ext cx="11656589" cy="4223158"/>
              </a:xfrm>
            </p:spPr>
            <p:txBody>
              <a:bodyPr>
                <a:normAutofit/>
              </a:bodyPr>
              <a:lstStyle/>
              <a:p>
                <a:pPr marL="228600" lvl="2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Claim 1.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dirty="0">
                    <a:solidFill>
                      <a:schemeClr val="accent1"/>
                    </a:solidFill>
                  </a:rPr>
                  <a:t> (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상한 특성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2">
                  <a:lnSpc>
                    <a:spcPct val="200000"/>
                  </a:lnSpc>
                  <a:buFontTx/>
                  <a:buChar char="-"/>
                </a:pPr>
                <a:r>
                  <a:rPr lang="ko-KR" altLang="en-US" sz="20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000" dirty="0"/>
                  <a:t>에 대해서 항상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 더 이상 변하지 않는다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200000"/>
                  </a:lnSpc>
                  <a:buFontTx/>
                  <a:buChar char="-"/>
                </a:pPr>
                <a:r>
                  <a:rPr lang="ko-KR" altLang="en-US" sz="2400" dirty="0"/>
                  <a:t>루프의 어느 시점에서도 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는 동시에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sz="2400" dirty="0"/>
                  <a:t>인 정점이므로 </a:t>
                </a:r>
                <a:r>
                  <a:rPr lang="ko-KR" altLang="en-US" sz="2400" dirty="0">
                    <a:solidFill>
                      <a:srgbClr val="00B0F0"/>
                    </a:solidFill>
                  </a:rPr>
                  <a:t>참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211" y="2317342"/>
                <a:ext cx="11656589" cy="4223158"/>
              </a:xfrm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61B57-EA3E-1F29-3059-01810877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93701" y="2152242"/>
                <a:ext cx="11655005" cy="4045358"/>
              </a:xfrm>
            </p:spPr>
            <p:txBody>
              <a:bodyPr>
                <a:normAutofit lnSpcReduction="10000"/>
              </a:bodyPr>
              <a:lstStyle/>
              <a:p>
                <a:pPr marL="228600" lvl="2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Claim 2.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marL="685800" lvl="3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ko-KR" altLang="en-US" sz="2200" dirty="0"/>
                  <a:t>초기 조건</a:t>
                </a:r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sz="2200" dirty="0"/>
                  <a:t>이므로 당연히 참이다</a:t>
                </a:r>
                <a:r>
                  <a:rPr lang="en-US" altLang="ko-KR" sz="2200" dirty="0"/>
                  <a:t>. </a:t>
                </a:r>
              </a:p>
              <a:p>
                <a:pPr marL="685800" lvl="3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ko-KR" altLang="en-US" sz="2200" dirty="0"/>
                  <a:t>유지 조건 </a:t>
                </a:r>
                <a:r>
                  <a:rPr lang="en-US" altLang="ko-KR" sz="2200" dirty="0"/>
                  <a:t>: </a:t>
                </a:r>
              </a:p>
              <a:p>
                <a:pPr marL="1143000" lvl="4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ko-KR" altLang="en-US" sz="2200" dirty="0">
                    <a:solidFill>
                      <a:schemeClr val="accent1"/>
                    </a:solidFill>
                  </a:rPr>
                  <a:t>모순</a:t>
                </a:r>
                <a:r>
                  <a:rPr lang="ko-KR" altLang="en-US" sz="2200" dirty="0"/>
                  <a:t>을 이용하여 증명한다</a:t>
                </a:r>
                <a:r>
                  <a:rPr lang="en-US" altLang="ko-KR" sz="2200" dirty="0"/>
                  <a:t>. </a:t>
                </a:r>
              </a:p>
              <a:p>
                <a:pPr marL="1600200" lvl="5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ko-KR" altLang="en-US" sz="2400" dirty="0"/>
                  <a:t>가정</a:t>
                </a:r>
                <a:r>
                  <a:rPr lang="en-US" altLang="ko-KR" sz="2400" dirty="0"/>
                  <a:t>: “</a:t>
                </a:r>
                <a:r>
                  <a:rPr lang="ko-KR" altLang="en-US" sz="2400" dirty="0"/>
                  <a:t>어떤 정점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.” (</a:t>
                </a:r>
                <a:r>
                  <a:rPr lang="ko-KR" altLang="en-US" sz="2400" dirty="0"/>
                  <a:t>계속</a:t>
                </a:r>
                <a:r>
                  <a:rPr lang="en-US" altLang="ko-KR" sz="2400" dirty="0"/>
                  <a:t>)</a:t>
                </a:r>
              </a:p>
              <a:p>
                <a:pPr marL="1143000" lvl="4">
                  <a:lnSpc>
                    <a:spcPct val="200000"/>
                  </a:lnSpc>
                  <a:spcBef>
                    <a:spcPts val="1000"/>
                  </a:spcBef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1" y="2152242"/>
                <a:ext cx="11655005" cy="4045358"/>
              </a:xfrm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A97F1-F13E-E6CD-F6AE-134B602B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소개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최단 경로 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알고리즘의 과정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정확성 증명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시간 복잡도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0A64C-43A2-4572-EC1B-495CCC43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81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93701" y="2152242"/>
                <a:ext cx="11655005" cy="4045358"/>
              </a:xfrm>
            </p:spPr>
            <p:txBody>
              <a:bodyPr>
                <a:normAutofit/>
              </a:bodyPr>
              <a:lstStyle/>
              <a:p>
                <a:pPr marL="228600" lvl="2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Claim 2.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marL="1143000" lvl="4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ko-KR" altLang="en-US" sz="2200" dirty="0"/>
                  <a:t>정점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sz="2200" dirty="0"/>
                  <a:t>인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첫 정점이라 가정</a:t>
                </a:r>
                <a:r>
                  <a:rPr lang="en-US" altLang="ko-KR" sz="2200" dirty="0"/>
                  <a:t>.</a:t>
                </a:r>
              </a:p>
              <a:p>
                <a:pPr marL="1371600" lvl="4" indent="-457200">
                  <a:lnSpc>
                    <a:spcPct val="200000"/>
                  </a:lnSpc>
                  <a:spcBef>
                    <a:spcPts val="1000"/>
                  </a:spcBef>
                  <a:buFont typeface="+mj-lt"/>
                  <a:buAutoNum type="arabicPeriod"/>
                </a:pP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>
                    <a:solidFill>
                      <a:srgbClr val="92D050"/>
                    </a:solidFill>
                  </a:rPr>
                  <a:t> </a:t>
                </a:r>
                <a:r>
                  <a:rPr lang="ko-KR" altLang="en-US" sz="2200" dirty="0"/>
                  <a:t>인 경우</a:t>
                </a:r>
                <a:endParaRPr lang="en-US" altLang="ko-KR" sz="2200" dirty="0"/>
              </a:p>
              <a:p>
                <a:pPr marL="1828800" lvl="5" indent="-45720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ko-KR" altLang="en-US" sz="2200" dirty="0"/>
                  <a:t>루프 진입 전 초기화 과정에 의해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2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2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2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sz="2200" dirty="0"/>
                  <a:t>, </a:t>
                </a:r>
              </a:p>
              <a:p>
                <a:pPr marL="1828800" lvl="6" indent="0">
                  <a:lnSpc>
                    <a:spcPct val="15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22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2200" dirty="0">
                    <a:solidFill>
                      <a:srgbClr val="FFFF00"/>
                    </a:solidFill>
                  </a:rPr>
                  <a:t>가정을 만족하지 않는다</a:t>
                </a:r>
                <a:r>
                  <a:rPr lang="en-US" altLang="ko-KR" sz="2200" dirty="0">
                    <a:solidFill>
                      <a:srgbClr val="FFFF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1" y="2152242"/>
                <a:ext cx="11655005" cy="4045358"/>
              </a:xfrm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CC38D-2E0B-A940-6862-5E0EF918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55601" y="2698342"/>
                <a:ext cx="11655005" cy="2991258"/>
              </a:xfrm>
            </p:spPr>
            <p:txBody>
              <a:bodyPr>
                <a:normAutofit/>
              </a:bodyPr>
              <a:lstStyle/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Claim 2.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marL="914400" lvl="4" indent="0">
                  <a:lnSpc>
                    <a:spcPct val="150000"/>
                  </a:lnSpc>
                  <a:spcBef>
                    <a:spcPts val="1000"/>
                  </a:spcBef>
                  <a:buNone/>
                </a:pPr>
                <a:r>
                  <a:rPr lang="en-US" altLang="ko-KR" sz="240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인 경우</a:t>
                </a:r>
              </a:p>
              <a:p>
                <a:pPr marL="1828800" lvl="5" indent="-457200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4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2400" dirty="0"/>
                  <a:t>로의 경로가 </a:t>
                </a:r>
                <a:r>
                  <a:rPr lang="ko-KR" altLang="en-US" sz="2400" dirty="0">
                    <a:solidFill>
                      <a:schemeClr val="accent1"/>
                    </a:solidFill>
                  </a:rPr>
                  <a:t>없을</a:t>
                </a:r>
                <a:r>
                  <a:rPr lang="ko-KR" altLang="en-US" sz="2400" dirty="0"/>
                  <a:t> 경우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800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6" indent="0">
                  <a:lnSpc>
                    <a:spcPct val="15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20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2400" dirty="0">
                    <a:solidFill>
                      <a:srgbClr val="FFFF00"/>
                    </a:solidFill>
                  </a:rPr>
                  <a:t>가정을 만족하지 않는다</a:t>
                </a:r>
                <a:r>
                  <a:rPr lang="en-US" altLang="ko-KR" sz="2400" dirty="0">
                    <a:solidFill>
                      <a:srgbClr val="FFFF00"/>
                    </a:solidFill>
                  </a:rPr>
                  <a:t>.</a:t>
                </a:r>
                <a:endParaRPr lang="en-US" altLang="ko-KR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1" y="2698342"/>
                <a:ext cx="11655005" cy="2991258"/>
              </a:xfrm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8411B-2C6A-2E8D-F24C-90571CC6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0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06279" y="2193517"/>
                <a:ext cx="11655005" cy="1556158"/>
              </a:xfrm>
            </p:spPr>
            <p:txBody>
              <a:bodyPr>
                <a:normAutofit/>
              </a:bodyPr>
              <a:lstStyle/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Claim 2.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  <a:endParaRPr lang="en-US" altLang="ko-KR" sz="2800" dirty="0">
                  <a:solidFill>
                    <a:srgbClr val="FFFF00"/>
                  </a:solidFill>
                </a:endParaRPr>
              </a:p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ko-KR" altLang="en-US" sz="2400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4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2400" dirty="0"/>
                  <a:t>인 경로가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개 이상 존재해야 하고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그 경우 최단 경로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가 존재한다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279" y="2193517"/>
                <a:ext cx="11655005" cy="1556158"/>
              </a:xfr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1107232" y="3751636"/>
            <a:ext cx="2290666" cy="23148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76931" y="4555093"/>
                <a:ext cx="63030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1" y="4555093"/>
                <a:ext cx="63030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4341918" y="3751636"/>
            <a:ext cx="2290666" cy="231480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669833" y="4555092"/>
                <a:ext cx="157485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33" y="4555092"/>
                <a:ext cx="157485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/>
          <p:cNvSpPr/>
          <p:nvPr/>
        </p:nvSpPr>
        <p:spPr>
          <a:xfrm>
            <a:off x="1382899" y="4167786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2424299" y="5094886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2" name="타원 11"/>
          <p:cNvSpPr/>
          <p:nvPr/>
        </p:nvSpPr>
        <p:spPr>
          <a:xfrm>
            <a:off x="4608699" y="4167785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y</a:t>
            </a:r>
            <a:endParaRPr lang="ko-KR" altLang="en-US" sz="2800" dirty="0"/>
          </a:p>
        </p:txBody>
      </p:sp>
      <p:sp>
        <p:nvSpPr>
          <p:cNvPr id="13" name="타원 12"/>
          <p:cNvSpPr/>
          <p:nvPr/>
        </p:nvSpPr>
        <p:spPr>
          <a:xfrm>
            <a:off x="5813402" y="5094885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7" name="자유형 16"/>
          <p:cNvSpPr/>
          <p:nvPr/>
        </p:nvSpPr>
        <p:spPr>
          <a:xfrm>
            <a:off x="1892947" y="4407486"/>
            <a:ext cx="581025" cy="868347"/>
          </a:xfrm>
          <a:custGeom>
            <a:avLst/>
            <a:gdLst>
              <a:gd name="connsiteX0" fmla="*/ 50006 w 581025"/>
              <a:gd name="connsiteY0" fmla="*/ 80183 h 868347"/>
              <a:gd name="connsiteX1" fmla="*/ 578644 w 581025"/>
              <a:gd name="connsiteY1" fmla="*/ 63515 h 868347"/>
              <a:gd name="connsiteX2" fmla="*/ 0 w 581025"/>
              <a:gd name="connsiteY2" fmla="*/ 777890 h 868347"/>
              <a:gd name="connsiteX3" fmla="*/ 581025 w 581025"/>
              <a:gd name="connsiteY3" fmla="*/ 835040 h 86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868347">
                <a:moveTo>
                  <a:pt x="50006" y="80183"/>
                </a:moveTo>
                <a:cubicBezTo>
                  <a:pt x="318492" y="13707"/>
                  <a:pt x="586978" y="-52769"/>
                  <a:pt x="578644" y="63515"/>
                </a:cubicBezTo>
                <a:cubicBezTo>
                  <a:pt x="570310" y="179799"/>
                  <a:pt x="-397" y="649303"/>
                  <a:pt x="0" y="777890"/>
                </a:cubicBezTo>
                <a:cubicBezTo>
                  <a:pt x="397" y="906477"/>
                  <a:pt x="290711" y="870758"/>
                  <a:pt x="581025" y="835040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1" idx="6"/>
            <a:endCxn id="12" idx="3"/>
          </p:cNvCxnSpPr>
          <p:nvPr/>
        </p:nvCxnSpPr>
        <p:spPr>
          <a:xfrm flipV="1">
            <a:off x="3004076" y="4674237"/>
            <a:ext cx="1689529" cy="717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035175" y="4286881"/>
            <a:ext cx="775722" cy="1128805"/>
          </a:xfrm>
          <a:custGeom>
            <a:avLst/>
            <a:gdLst>
              <a:gd name="connsiteX0" fmla="*/ 145081 w 818181"/>
              <a:gd name="connsiteY0" fmla="*/ 68793 h 1132542"/>
              <a:gd name="connsiteX1" fmla="*/ 564181 w 818181"/>
              <a:gd name="connsiteY1" fmla="*/ 100543 h 1132542"/>
              <a:gd name="connsiteX2" fmla="*/ 2206 w 818181"/>
              <a:gd name="connsiteY2" fmla="*/ 1030818 h 1132542"/>
              <a:gd name="connsiteX3" fmla="*/ 818181 w 818181"/>
              <a:gd name="connsiteY3" fmla="*/ 1065743 h 113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181" h="1132542">
                <a:moveTo>
                  <a:pt x="145081" y="68793"/>
                </a:moveTo>
                <a:cubicBezTo>
                  <a:pt x="366537" y="4499"/>
                  <a:pt x="587994" y="-59795"/>
                  <a:pt x="564181" y="100543"/>
                </a:cubicBezTo>
                <a:cubicBezTo>
                  <a:pt x="540369" y="260881"/>
                  <a:pt x="-40127" y="869951"/>
                  <a:pt x="2206" y="1030818"/>
                </a:cubicBezTo>
                <a:cubicBezTo>
                  <a:pt x="44539" y="1191685"/>
                  <a:pt x="431360" y="1128714"/>
                  <a:pt x="818181" y="1065743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287415" y="4565762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415" y="4565762"/>
                <a:ext cx="51007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344281" y="4576464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81" y="4576464"/>
                <a:ext cx="510076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F7713CA-EF47-12AF-ADB8-406DB2197F0F}"/>
                  </a:ext>
                </a:extLst>
              </p:cNvPr>
              <p:cNvSpPr/>
              <p:nvPr/>
            </p:nvSpPr>
            <p:spPr>
              <a:xfrm>
                <a:off x="3463308" y="5175000"/>
                <a:ext cx="796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F7713CA-EF47-12AF-ADB8-406DB2197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8" y="5175000"/>
                <a:ext cx="7967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DBE6DCC-FD90-7B09-2571-837840C58A8B}"/>
              </a:ext>
            </a:extLst>
          </p:cNvPr>
          <p:cNvSpPr txBox="1"/>
          <p:nvPr/>
        </p:nvSpPr>
        <p:spPr>
          <a:xfrm>
            <a:off x="8650028" y="5185490"/>
            <a:ext cx="3233578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y : V-S</a:t>
            </a:r>
            <a:r>
              <a:rPr lang="ko-KR" altLang="en-US" dirty="0"/>
              <a:t>에 들어있는 </a:t>
            </a:r>
            <a:r>
              <a:rPr lang="en-US" altLang="ko-KR" dirty="0"/>
              <a:t>p</a:t>
            </a:r>
            <a:r>
              <a:rPr lang="ko-KR" altLang="en-US" dirty="0"/>
              <a:t>의 첫 정점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x : p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 바로 전의 정점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064C5A2-28DF-CD44-6591-38250BF8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3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06279" y="2193516"/>
                <a:ext cx="11655005" cy="4330375"/>
              </a:xfrm>
            </p:spPr>
            <p:txBody>
              <a:bodyPr>
                <a:normAutofit/>
              </a:bodyPr>
              <a:lstStyle/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Claim 2.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800" dirty="0"/>
                  <a:t>a)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8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800" dirty="0"/>
                  <a:t> : </a:t>
                </a:r>
                <a:r>
                  <a:rPr lang="ko-KR" altLang="en-US" sz="2800" dirty="0">
                    <a:solidFill>
                      <a:srgbClr val="00B0F0"/>
                    </a:solidFill>
                  </a:rPr>
                  <a:t>참</a:t>
                </a:r>
                <a:endParaRPr lang="en-US" altLang="ko-KR" sz="2800" dirty="0">
                  <a:solidFill>
                    <a:srgbClr val="00B0F0"/>
                  </a:solidFill>
                </a:endParaRPr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ko-KR" altLang="en-US" sz="2600" dirty="0"/>
                  <a:t>가정에 의해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8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인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첫 정점</a:t>
                </a:r>
                <a:r>
                  <a:rPr lang="en-US" altLang="ko-KR" sz="2800" dirty="0"/>
                  <a:t>. </a:t>
                </a:r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ko-KR" altLang="en-US" sz="2600" dirty="0"/>
                  <a:t>주장 </a:t>
                </a:r>
                <a:r>
                  <a:rPr lang="en-US" altLang="ko-KR" sz="2600" dirty="0"/>
                  <a:t>1</a:t>
                </a:r>
                <a:r>
                  <a:rPr lang="ko-KR" altLang="en-US" sz="2600" dirty="0"/>
                  <a:t>이 </a:t>
                </a:r>
                <a:r>
                  <a:rPr lang="ko-KR" altLang="en-US" sz="2600" dirty="0">
                    <a:solidFill>
                      <a:srgbClr val="00B0F0"/>
                    </a:solidFill>
                  </a:rPr>
                  <a:t>참</a:t>
                </a:r>
                <a:r>
                  <a:rPr lang="ko-KR" altLang="en-US" sz="2600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600" dirty="0"/>
                  <a:t> </a:t>
                </a:r>
                <a:r>
                  <a:rPr lang="ko-KR" altLang="en-US" sz="2600" dirty="0"/>
                  <a:t>이 참이다</a:t>
                </a:r>
                <a:r>
                  <a:rPr lang="en-US" altLang="ko-KR" sz="2600" dirty="0"/>
                  <a:t>.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279" y="2193516"/>
                <a:ext cx="11655005" cy="4330375"/>
              </a:xfrm>
              <a:blipFill>
                <a:blip r:embed="rId3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38A1CA9-FF12-04FF-CDBD-E6EC48CC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07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8497" y="2193516"/>
                <a:ext cx="11655005" cy="4330375"/>
              </a:xfrm>
            </p:spPr>
            <p:txBody>
              <a:bodyPr>
                <a:normAutofit/>
              </a:bodyPr>
              <a:lstStyle/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Claim 2.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800" dirty="0"/>
                  <a:t>b)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8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800" dirty="0"/>
                  <a:t>: </a:t>
                </a:r>
                <a:r>
                  <a:rPr lang="ko-KR" altLang="en-US" sz="2800" dirty="0">
                    <a:solidFill>
                      <a:srgbClr val="00B0F0"/>
                    </a:solidFill>
                  </a:rPr>
                  <a:t>참</a:t>
                </a:r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ko-KR" altLang="en-US" sz="2200" dirty="0"/>
                  <a:t>정점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sz="2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에 포함 될 때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를 포함하는 인접한 정점들을 방문한다</a:t>
                </a:r>
                <a:r>
                  <a:rPr lang="en-US" altLang="ko-KR" sz="2200" dirty="0"/>
                  <a:t>. </a:t>
                </a:r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ko-KR" altLang="en-US" sz="2200" dirty="0"/>
                  <a:t>이 때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2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200" b="0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이면 완화 과정에 의해 </a:t>
                </a: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2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로 갱신된다</a:t>
                </a:r>
                <a:r>
                  <a:rPr lang="en-US" altLang="ko-KR" sz="2200" dirty="0"/>
                  <a:t>. </a:t>
                </a:r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ko-KR" sz="2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sz="2200" dirty="0"/>
                  <a:t>는 간선의 </a:t>
                </a:r>
                <a:r>
                  <a:rPr lang="ko-KR" altLang="en-US" sz="2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완화</a:t>
                </a:r>
                <a:r>
                  <a:rPr lang="ko-KR" altLang="en-US" sz="2200" dirty="0"/>
                  <a:t>에 의해서만 변화하고</a:t>
                </a:r>
                <a:r>
                  <a:rPr lang="en-US" altLang="ko-KR" sz="2200" dirty="0"/>
                  <a:t>, </a:t>
                </a:r>
                <a:r>
                  <a:rPr lang="ko-KR" altLang="en-US" sz="2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완화</a:t>
                </a:r>
                <a:r>
                  <a:rPr lang="ko-KR" altLang="en-US" sz="2200" dirty="0"/>
                  <a:t>과정에서는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2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sz="2200" dirty="0"/>
                  <a:t>는 </a:t>
                </a:r>
                <a:r>
                  <a:rPr lang="ko-KR" altLang="en-US" sz="2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감소</a:t>
                </a:r>
                <a:r>
                  <a:rPr lang="ko-KR" altLang="en-US" sz="2200" dirty="0"/>
                  <a:t>만 한다</a:t>
                </a:r>
                <a:r>
                  <a:rPr lang="en-US" altLang="ko-KR" sz="2200" dirty="0"/>
                  <a:t>.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97" y="2193516"/>
                <a:ext cx="11655005" cy="4330375"/>
              </a:xfrm>
              <a:blipFill>
                <a:blip r:embed="rId3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3A137-D9FD-C5DE-3CE3-F68D3F28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72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8497" y="2193516"/>
                <a:ext cx="11655005" cy="4330375"/>
              </a:xfrm>
            </p:spPr>
            <p:txBody>
              <a:bodyPr>
                <a:normAutofit/>
              </a:bodyPr>
              <a:lstStyle/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Claim 2.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800" dirty="0"/>
                  <a:t>c)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8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2800" dirty="0"/>
                  <a:t> : </a:t>
                </a:r>
                <a:r>
                  <a:rPr lang="ko-KR" altLang="en-US" sz="2800" dirty="0">
                    <a:solidFill>
                      <a:srgbClr val="00B0F0"/>
                    </a:solidFill>
                  </a:rPr>
                  <a:t>참</a:t>
                </a:r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ko-KR" altLang="en-US" sz="2400" dirty="0"/>
                  <a:t>가정에 의해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인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첫 정점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이므로</a:t>
                </a:r>
                <a:endParaRPr lang="en-US" altLang="ko-KR" sz="2400" dirty="0"/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ko-KR" altLang="en-US" sz="2400" dirty="0"/>
                  <a:t>우선 순위 큐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가 추출 되고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에 포함 될 때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에 남아 있게 된다</a:t>
                </a:r>
                <a:r>
                  <a:rPr lang="en-US" altLang="ko-KR" sz="2400" dirty="0"/>
                  <a:t>.</a:t>
                </a:r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는 최소 우선 순위 큐 이므로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이 </a:t>
                </a:r>
                <a:r>
                  <a:rPr lang="ko-KR" altLang="en-US" sz="2400" dirty="0">
                    <a:solidFill>
                      <a:srgbClr val="00B0F0"/>
                    </a:solidFill>
                  </a:rPr>
                  <a:t>참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97" y="2193516"/>
                <a:ext cx="11655005" cy="4330375"/>
              </a:xfrm>
              <a:blipFill>
                <a:blip r:embed="rId3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DAD4D-B1ED-EFCA-09E6-6EF12919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93358" y="2107624"/>
                <a:ext cx="11655005" cy="1900033"/>
              </a:xfrm>
            </p:spPr>
            <p:txBody>
              <a:bodyPr>
                <a:normAutofit lnSpcReduction="10000"/>
              </a:bodyPr>
              <a:lstStyle/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Claim 2. </a:t>
                </a:r>
                <a:r>
                  <a:rPr lang="ko-KR" altLang="en-US" sz="24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400" i="1" dirty="0"/>
                  <a:t>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d</a:t>
                </a:r>
                <a:r>
                  <a:rPr lang="en-US" altLang="ko-KR" sz="2000" dirty="0"/>
                  <a:t>)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참</a:t>
                </a:r>
                <a:endParaRPr lang="en-US" altLang="ko-KR" sz="2000" dirty="0">
                  <a:solidFill>
                    <a:srgbClr val="00B0F0"/>
                  </a:solidFill>
                </a:endParaRPr>
              </a:p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400" dirty="0"/>
                  <a:t>e)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000" dirty="0"/>
                  <a:t>: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참</a:t>
                </a:r>
                <a:endParaRPr lang="en-US" altLang="ko-K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58" y="2107624"/>
                <a:ext cx="11655005" cy="1900033"/>
              </a:xfrm>
              <a:blipFill>
                <a:blip r:embed="rId3"/>
                <a:stretch>
                  <a:fillRect l="-680" b="-3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9521A460-89CF-8490-3F8B-9CFCD63A6C17}"/>
              </a:ext>
            </a:extLst>
          </p:cNvPr>
          <p:cNvSpPr/>
          <p:nvPr/>
        </p:nvSpPr>
        <p:spPr>
          <a:xfrm>
            <a:off x="4940678" y="4147290"/>
            <a:ext cx="2290666" cy="23148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7345872-33B3-3CB5-93FC-A9504FA06CE0}"/>
                  </a:ext>
                </a:extLst>
              </p:cNvPr>
              <p:cNvSpPr/>
              <p:nvPr/>
            </p:nvSpPr>
            <p:spPr>
              <a:xfrm>
                <a:off x="4310377" y="4950747"/>
                <a:ext cx="63030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7345872-33B3-3CB5-93FC-A9504FA06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77" y="4950747"/>
                <a:ext cx="63030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56AA1F0C-01E8-5CBA-2F5D-30FA6A7287F4}"/>
              </a:ext>
            </a:extLst>
          </p:cNvPr>
          <p:cNvSpPr/>
          <p:nvPr/>
        </p:nvSpPr>
        <p:spPr>
          <a:xfrm>
            <a:off x="8175364" y="4147290"/>
            <a:ext cx="2290666" cy="231480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241FD71-752E-E271-77B5-CE550FCD79FE}"/>
                  </a:ext>
                </a:extLst>
              </p:cNvPr>
              <p:cNvSpPr/>
              <p:nvPr/>
            </p:nvSpPr>
            <p:spPr>
              <a:xfrm>
                <a:off x="10503279" y="4950746"/>
                <a:ext cx="157485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241FD71-752E-E271-77B5-CE550FCD7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279" y="4950746"/>
                <a:ext cx="157485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003D6B57-059A-5DC1-C2CA-7AEFB6197256}"/>
              </a:ext>
            </a:extLst>
          </p:cNvPr>
          <p:cNvSpPr/>
          <p:nvPr/>
        </p:nvSpPr>
        <p:spPr>
          <a:xfrm>
            <a:off x="5216345" y="4563440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83BA24-C98F-A431-E074-0CED93E4BF00}"/>
              </a:ext>
            </a:extLst>
          </p:cNvPr>
          <p:cNvSpPr/>
          <p:nvPr/>
        </p:nvSpPr>
        <p:spPr>
          <a:xfrm>
            <a:off x="6257745" y="5490540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C8F0AB-F7F4-4D2B-34E7-73EC58A32ECC}"/>
              </a:ext>
            </a:extLst>
          </p:cNvPr>
          <p:cNvSpPr/>
          <p:nvPr/>
        </p:nvSpPr>
        <p:spPr>
          <a:xfrm>
            <a:off x="8442145" y="4563439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y</a:t>
            </a:r>
            <a:endParaRPr lang="ko-KR" altLang="en-US" sz="2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12EFEA-D767-E44F-C63D-F873BA8082D6}"/>
              </a:ext>
            </a:extLst>
          </p:cNvPr>
          <p:cNvSpPr/>
          <p:nvPr/>
        </p:nvSpPr>
        <p:spPr>
          <a:xfrm>
            <a:off x="9646848" y="5490539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3" name="자유형 16">
            <a:extLst>
              <a:ext uri="{FF2B5EF4-FFF2-40B4-BE49-F238E27FC236}">
                <a16:creationId xmlns:a16="http://schemas.microsoft.com/office/drawing/2014/main" id="{D1D6DAC7-4EF5-D060-D1B1-81ECA74EB010}"/>
              </a:ext>
            </a:extLst>
          </p:cNvPr>
          <p:cNvSpPr/>
          <p:nvPr/>
        </p:nvSpPr>
        <p:spPr>
          <a:xfrm>
            <a:off x="5726393" y="4803140"/>
            <a:ext cx="581025" cy="868347"/>
          </a:xfrm>
          <a:custGeom>
            <a:avLst/>
            <a:gdLst>
              <a:gd name="connsiteX0" fmla="*/ 50006 w 581025"/>
              <a:gd name="connsiteY0" fmla="*/ 80183 h 868347"/>
              <a:gd name="connsiteX1" fmla="*/ 578644 w 581025"/>
              <a:gd name="connsiteY1" fmla="*/ 63515 h 868347"/>
              <a:gd name="connsiteX2" fmla="*/ 0 w 581025"/>
              <a:gd name="connsiteY2" fmla="*/ 777890 h 868347"/>
              <a:gd name="connsiteX3" fmla="*/ 581025 w 581025"/>
              <a:gd name="connsiteY3" fmla="*/ 835040 h 86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5" h="868347">
                <a:moveTo>
                  <a:pt x="50006" y="80183"/>
                </a:moveTo>
                <a:cubicBezTo>
                  <a:pt x="318492" y="13707"/>
                  <a:pt x="586978" y="-52769"/>
                  <a:pt x="578644" y="63515"/>
                </a:cubicBezTo>
                <a:cubicBezTo>
                  <a:pt x="570310" y="179799"/>
                  <a:pt x="-397" y="649303"/>
                  <a:pt x="0" y="777890"/>
                </a:cubicBezTo>
                <a:cubicBezTo>
                  <a:pt x="397" y="906477"/>
                  <a:pt x="290711" y="870758"/>
                  <a:pt x="581025" y="835040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D29EA6-12EC-DF60-8D9A-30B844E6D9E0}"/>
              </a:ext>
            </a:extLst>
          </p:cNvPr>
          <p:cNvCxnSpPr>
            <a:stCxn id="10" idx="6"/>
            <a:endCxn id="11" idx="3"/>
          </p:cNvCxnSpPr>
          <p:nvPr/>
        </p:nvCxnSpPr>
        <p:spPr>
          <a:xfrm flipV="1">
            <a:off x="6837522" y="5069891"/>
            <a:ext cx="1689529" cy="717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23">
            <a:extLst>
              <a:ext uri="{FF2B5EF4-FFF2-40B4-BE49-F238E27FC236}">
                <a16:creationId xmlns:a16="http://schemas.microsoft.com/office/drawing/2014/main" id="{7DA520DB-4B92-7A36-4F30-BD40906702AB}"/>
              </a:ext>
            </a:extLst>
          </p:cNvPr>
          <p:cNvSpPr/>
          <p:nvPr/>
        </p:nvSpPr>
        <p:spPr>
          <a:xfrm>
            <a:off x="8868621" y="4682535"/>
            <a:ext cx="775722" cy="1128805"/>
          </a:xfrm>
          <a:custGeom>
            <a:avLst/>
            <a:gdLst>
              <a:gd name="connsiteX0" fmla="*/ 145081 w 818181"/>
              <a:gd name="connsiteY0" fmla="*/ 68793 h 1132542"/>
              <a:gd name="connsiteX1" fmla="*/ 564181 w 818181"/>
              <a:gd name="connsiteY1" fmla="*/ 100543 h 1132542"/>
              <a:gd name="connsiteX2" fmla="*/ 2206 w 818181"/>
              <a:gd name="connsiteY2" fmla="*/ 1030818 h 1132542"/>
              <a:gd name="connsiteX3" fmla="*/ 818181 w 818181"/>
              <a:gd name="connsiteY3" fmla="*/ 1065743 h 113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181" h="1132542">
                <a:moveTo>
                  <a:pt x="145081" y="68793"/>
                </a:moveTo>
                <a:cubicBezTo>
                  <a:pt x="366537" y="4499"/>
                  <a:pt x="587994" y="-59795"/>
                  <a:pt x="564181" y="100543"/>
                </a:cubicBezTo>
                <a:cubicBezTo>
                  <a:pt x="540369" y="260881"/>
                  <a:pt x="-40127" y="869951"/>
                  <a:pt x="2206" y="1030818"/>
                </a:cubicBezTo>
                <a:cubicBezTo>
                  <a:pt x="44539" y="1191685"/>
                  <a:pt x="431360" y="1128714"/>
                  <a:pt x="818181" y="1065743"/>
                </a:cubicBezTo>
              </a:path>
            </a:pathLst>
          </a:custGeom>
          <a:noFill/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83F9FF-D117-B60E-A988-B391B7BBB732}"/>
                  </a:ext>
                </a:extLst>
              </p:cNvPr>
              <p:cNvSpPr/>
              <p:nvPr/>
            </p:nvSpPr>
            <p:spPr>
              <a:xfrm>
                <a:off x="6120861" y="4961416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83F9FF-D117-B60E-A988-B391B7BBB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61" y="4961416"/>
                <a:ext cx="510076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81BFAE5-85FA-C599-939C-4201190598DA}"/>
                  </a:ext>
                </a:extLst>
              </p:cNvPr>
              <p:cNvSpPr/>
              <p:nvPr/>
            </p:nvSpPr>
            <p:spPr>
              <a:xfrm>
                <a:off x="9177727" y="4972118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81BFAE5-85FA-C599-939C-420119059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727" y="4972118"/>
                <a:ext cx="510076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20F1F84-A9D3-42CC-C8EC-BEBA0ADB40B4}"/>
                  </a:ext>
                </a:extLst>
              </p:cNvPr>
              <p:cNvSpPr/>
              <p:nvPr/>
            </p:nvSpPr>
            <p:spPr>
              <a:xfrm>
                <a:off x="7296754" y="5570654"/>
                <a:ext cx="796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20F1F84-A9D3-42CC-C8EC-BEBA0ADB4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54" y="5570654"/>
                <a:ext cx="796757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7AED50-87BA-3D5B-1C27-E248D585B39E}"/>
                  </a:ext>
                </a:extLst>
              </p:cNvPr>
              <p:cNvSpPr txBox="1"/>
              <p:nvPr/>
            </p:nvSpPr>
            <p:spPr>
              <a:xfrm>
                <a:off x="518311" y="4914147"/>
                <a:ext cx="32337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해당하는 정점들이 </a:t>
                </a:r>
                <a:endParaRPr lang="en-US" altLang="ko-KR" sz="2000" dirty="0"/>
              </a:p>
              <a:p>
                <a:r>
                  <a:rPr lang="ko-KR" altLang="en-US" sz="2000" dirty="0"/>
                  <a:t>최단경로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위에 존재하므로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7AED50-87BA-3D5B-1C27-E248D585B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1" y="4914147"/>
                <a:ext cx="3233770" cy="707886"/>
              </a:xfrm>
              <a:prstGeom prst="rect">
                <a:avLst/>
              </a:prstGeom>
              <a:blipFill>
                <a:blip r:embed="rId9"/>
                <a:stretch>
                  <a:fillRect l="-1887" t="-3448" r="-1887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AFF0BBF-52CC-FD85-FAD7-14D60FBF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64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정확성 증명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7321" y="2265886"/>
                <a:ext cx="5641449" cy="3997148"/>
              </a:xfrm>
            </p:spPr>
            <p:txBody>
              <a:bodyPr>
                <a:normAutofit/>
              </a:bodyPr>
              <a:lstStyle/>
              <a:p>
                <a:pPr marL="228600" lvl="2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000" dirty="0"/>
                  <a:t>Claim 2. </a:t>
                </a:r>
                <a:r>
                  <a:rPr lang="ko-KR" altLang="en-US" sz="2000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000" i="1" dirty="0"/>
                  <a:t> 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000" i="1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ko-KR" sz="2000" dirty="0"/>
                  <a:t>(a)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~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(e)</a:t>
                </a:r>
                <a:r>
                  <a:rPr lang="ko-KR" altLang="en-US" sz="2000" dirty="0"/>
                  <a:t>에 의해</a:t>
                </a:r>
                <a:endParaRPr lang="en-US" altLang="ko-KR" sz="2000" dirty="0"/>
              </a:p>
              <a:p>
                <a:pPr marL="6858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ko-KR" alt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2400" b="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457200" lvl="3" indent="0">
                  <a:lnSpc>
                    <a:spcPct val="15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ko-KR" sz="24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457200" lvl="3" indent="0">
                  <a:lnSpc>
                    <a:spcPct val="150000"/>
                  </a:lnSpc>
                  <a:spcBef>
                    <a:spcPts val="1000"/>
                  </a:spcBef>
                  <a:buNone/>
                </a:pPr>
                <a:r>
                  <a:rPr lang="en-US" altLang="ko-KR" sz="2400" b="0" dirty="0">
                    <a:solidFill>
                      <a:srgbClr val="FFFF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ko-KR" sz="2400" i="1" dirty="0"/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321" y="2265886"/>
                <a:ext cx="5641449" cy="3997148"/>
              </a:xfrm>
              <a:blipFill>
                <a:blip r:embed="rId3"/>
                <a:stretch>
                  <a:fillRect l="-972" r="-2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ECD22F-CA62-17D8-C0BC-706A537B80F8}"/>
                  </a:ext>
                </a:extLst>
              </p:cNvPr>
              <p:cNvSpPr txBox="1"/>
              <p:nvPr/>
            </p:nvSpPr>
            <p:spPr>
              <a:xfrm>
                <a:off x="6380284" y="2442055"/>
                <a:ext cx="5641449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이는 우리가 가정한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“</a:t>
                </a:r>
                <a:r>
                  <a:rPr lang="ko-KR" altLang="en-US" sz="2000" dirty="0"/>
                  <a:t>정점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첫 정점이다</a:t>
                </a:r>
                <a:r>
                  <a:rPr lang="en-US" altLang="ko-KR" sz="2000" dirty="0"/>
                  <a:t>”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과 </a:t>
                </a:r>
                <a:r>
                  <a:rPr lang="ko-KR" altLang="en-US" sz="2000" dirty="0">
                    <a:solidFill>
                      <a:schemeClr val="accent1"/>
                    </a:solidFill>
                  </a:rPr>
                  <a:t>모순</a:t>
                </a:r>
                <a:r>
                  <a:rPr lang="ko-KR" altLang="en-US" sz="2000" dirty="0"/>
                  <a:t>되므로 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유지조건에서 주장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는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참</a:t>
                </a:r>
                <a:r>
                  <a:rPr lang="ko-KR" altLang="en-US" sz="2000" dirty="0"/>
                  <a:t>이 된다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종료 조건</a:t>
                </a:r>
                <a:r>
                  <a:rPr lang="en-US" altLang="ko-KR" sz="2000" dirty="0"/>
                  <a:t>: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이때의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2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모든 정점에서 우리의 주장이 모두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참</a:t>
                </a:r>
                <a:r>
                  <a:rPr lang="ko-KR" altLang="en-US" sz="2000" dirty="0"/>
                  <a:t>이라 할 수 있다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ECD22F-CA62-17D8-C0BC-706A537B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284" y="2442055"/>
                <a:ext cx="5641449" cy="4062651"/>
              </a:xfrm>
              <a:prstGeom prst="rect">
                <a:avLst/>
              </a:prstGeom>
              <a:blipFill>
                <a:blip r:embed="rId4"/>
                <a:stretch>
                  <a:fillRect l="-1189" r="-1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119F0098-53C7-4BDE-27C3-570F6196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1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(</a:t>
            </a:r>
            <a:r>
              <a:rPr lang="ko-KR" altLang="en-US" dirty="0"/>
              <a:t>배열 기반 우선순위 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76456" y="2207293"/>
                <a:ext cx="6353954" cy="4140344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개의 정점의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20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2000" dirty="0"/>
                  <a:t>와 집합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초기화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dirty="0"/>
                  <a:t> 우선 순위 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 모든 정점을 삽입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20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2000" dirty="0"/>
                  <a:t>가 가장 작은 정점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추출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dirty="0"/>
                  <a:t> 정점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와 인접한 모든 간선을 </a:t>
                </a:r>
                <a:r>
                  <a:rPr lang="ko-KR" altLang="en-US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완화</a:t>
                </a:r>
                <a:endPara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에서 </a:t>
                </a:r>
                <a:r>
                  <a:rPr lang="en-US" altLang="ko-KR" sz="1800" dirty="0"/>
                  <a:t>top</a:t>
                </a:r>
                <a:r>
                  <a:rPr lang="ko-KR" altLang="en-US" sz="1800" dirty="0"/>
                  <a:t>값을 갱신하는 횟수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우선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순위 큐의 </a:t>
                </a:r>
                <a:r>
                  <a:rPr lang="en-US" altLang="ko-KR" dirty="0"/>
                  <a:t>top </a:t>
                </a:r>
                <a:r>
                  <a:rPr lang="ko-KR" altLang="en-US" dirty="0"/>
                  <a:t>값을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번 갱신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2000" dirty="0"/>
              </a:p>
              <a:p>
                <a:pPr lvl="2">
                  <a:lnSpc>
                    <a:spcPct val="20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456" y="2207293"/>
                <a:ext cx="6353954" cy="4140344"/>
              </a:xfrm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272051" y="5392112"/>
                <a:ext cx="1911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51" y="5392112"/>
                <a:ext cx="19116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70940"/>
              </p:ext>
            </p:extLst>
          </p:nvPr>
        </p:nvGraphicFramePr>
        <p:xfrm>
          <a:off x="6880443" y="2642208"/>
          <a:ext cx="4762208" cy="56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76">
                  <a:extLst>
                    <a:ext uri="{9D8B030D-6E8A-4147-A177-3AD203B41FA5}">
                      <a16:colId xmlns:a16="http://schemas.microsoft.com/office/drawing/2014/main" val="2004748070"/>
                    </a:ext>
                  </a:extLst>
                </a:gridCol>
                <a:gridCol w="595276">
                  <a:extLst>
                    <a:ext uri="{9D8B030D-6E8A-4147-A177-3AD203B41FA5}">
                      <a16:colId xmlns:a16="http://schemas.microsoft.com/office/drawing/2014/main" val="2417552804"/>
                    </a:ext>
                  </a:extLst>
                </a:gridCol>
                <a:gridCol w="595276">
                  <a:extLst>
                    <a:ext uri="{9D8B030D-6E8A-4147-A177-3AD203B41FA5}">
                      <a16:colId xmlns:a16="http://schemas.microsoft.com/office/drawing/2014/main" val="931343050"/>
                    </a:ext>
                  </a:extLst>
                </a:gridCol>
                <a:gridCol w="595276">
                  <a:extLst>
                    <a:ext uri="{9D8B030D-6E8A-4147-A177-3AD203B41FA5}">
                      <a16:colId xmlns:a16="http://schemas.microsoft.com/office/drawing/2014/main" val="2209500102"/>
                    </a:ext>
                  </a:extLst>
                </a:gridCol>
                <a:gridCol w="595276">
                  <a:extLst>
                    <a:ext uri="{9D8B030D-6E8A-4147-A177-3AD203B41FA5}">
                      <a16:colId xmlns:a16="http://schemas.microsoft.com/office/drawing/2014/main" val="1728746312"/>
                    </a:ext>
                  </a:extLst>
                </a:gridCol>
                <a:gridCol w="595276">
                  <a:extLst>
                    <a:ext uri="{9D8B030D-6E8A-4147-A177-3AD203B41FA5}">
                      <a16:colId xmlns:a16="http://schemas.microsoft.com/office/drawing/2014/main" val="835270488"/>
                    </a:ext>
                  </a:extLst>
                </a:gridCol>
                <a:gridCol w="595276">
                  <a:extLst>
                    <a:ext uri="{9D8B030D-6E8A-4147-A177-3AD203B41FA5}">
                      <a16:colId xmlns:a16="http://schemas.microsoft.com/office/drawing/2014/main" val="3224345241"/>
                    </a:ext>
                  </a:extLst>
                </a:gridCol>
                <a:gridCol w="595276">
                  <a:extLst>
                    <a:ext uri="{9D8B030D-6E8A-4147-A177-3AD203B41FA5}">
                      <a16:colId xmlns:a16="http://schemas.microsoft.com/office/drawing/2014/main" val="534378823"/>
                    </a:ext>
                  </a:extLst>
                </a:gridCol>
              </a:tblGrid>
              <a:tr h="568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93951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3470AB-A586-27D8-4C67-7B836D6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3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r>
              <a:rPr lang="en-US" altLang="ko-KR" dirty="0"/>
              <a:t> </a:t>
            </a:r>
            <a:r>
              <a:rPr lang="ko-KR" altLang="en-US" dirty="0"/>
              <a:t>기반 우선순위 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76456" y="2207293"/>
                <a:ext cx="6353954" cy="4140344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개의 정점의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집합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초기화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dirty="0"/>
                  <a:t> 우선 순위 큐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 모든 정점을 삽입</a:t>
                </a:r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𝑉𝑙𝑜𝑔𝑉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20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2000" dirty="0"/>
                  <a:t>가 가장 작은 정점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추출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𝑉𝑙𝑜𝑔𝑉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dirty="0"/>
                  <a:t> 정점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와 인접한 모든 간선을 </a:t>
                </a:r>
                <a:r>
                  <a:rPr lang="ko-KR" altLang="en-US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완화</a:t>
                </a:r>
                <a:endPara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에서 </a:t>
                </a:r>
                <a:r>
                  <a:rPr lang="en-US" altLang="ko-KR" sz="1800" dirty="0"/>
                  <a:t>top</a:t>
                </a:r>
                <a:r>
                  <a:rPr lang="ko-KR" altLang="en-US" sz="1800" dirty="0"/>
                  <a:t>값을 갱신하는 횟수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우선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순위 큐의 </a:t>
                </a:r>
                <a:r>
                  <a:rPr lang="en-US" altLang="ko-KR" dirty="0"/>
                  <a:t>top </a:t>
                </a:r>
                <a:r>
                  <a:rPr lang="ko-KR" altLang="en-US" dirty="0"/>
                  <a:t>값을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번 갱신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𝑙𝑜𝑔𝑉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2000" dirty="0"/>
              </a:p>
              <a:p>
                <a:pPr lvl="2">
                  <a:lnSpc>
                    <a:spcPct val="20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456" y="2207293"/>
                <a:ext cx="6353954" cy="4140344"/>
              </a:xfrm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846672" y="5402744"/>
                <a:ext cx="34598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𝑙𝑜𝑔𝑉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72" y="5402744"/>
                <a:ext cx="34598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/>
          <p:cNvSpPr/>
          <p:nvPr/>
        </p:nvSpPr>
        <p:spPr>
          <a:xfrm>
            <a:off x="9731284" y="2482848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9" name="타원 8"/>
          <p:cNvSpPr/>
          <p:nvPr/>
        </p:nvSpPr>
        <p:spPr>
          <a:xfrm>
            <a:off x="9037974" y="3432721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10" name="타원 9"/>
          <p:cNvSpPr/>
          <p:nvPr/>
        </p:nvSpPr>
        <p:spPr>
          <a:xfrm>
            <a:off x="10423336" y="3432721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8458197" y="4520785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2" name="타원 11"/>
          <p:cNvSpPr/>
          <p:nvPr/>
        </p:nvSpPr>
        <p:spPr>
          <a:xfrm>
            <a:off x="9441395" y="4520786"/>
            <a:ext cx="579777" cy="5933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y</a:t>
            </a:r>
            <a:endParaRPr lang="ko-KR" altLang="en-US" sz="2800" dirty="0"/>
          </a:p>
        </p:txBody>
      </p:sp>
      <p:cxnSp>
        <p:nvCxnSpPr>
          <p:cNvPr id="13" name="직선 연결선 12"/>
          <p:cNvCxnSpPr>
            <a:stCxn id="8" idx="3"/>
            <a:endCxn id="9" idx="7"/>
          </p:cNvCxnSpPr>
          <p:nvPr/>
        </p:nvCxnSpPr>
        <p:spPr>
          <a:xfrm flipH="1">
            <a:off x="9532845" y="2989300"/>
            <a:ext cx="283345" cy="530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5"/>
            <a:endCxn id="10" idx="1"/>
          </p:cNvCxnSpPr>
          <p:nvPr/>
        </p:nvCxnSpPr>
        <p:spPr>
          <a:xfrm>
            <a:off x="10226155" y="2989300"/>
            <a:ext cx="282087" cy="530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0"/>
            <a:endCxn id="9" idx="5"/>
          </p:cNvCxnSpPr>
          <p:nvPr/>
        </p:nvCxnSpPr>
        <p:spPr>
          <a:xfrm flipH="1" flipV="1">
            <a:off x="9532845" y="3939173"/>
            <a:ext cx="198439" cy="581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0"/>
            <a:endCxn id="9" idx="3"/>
          </p:cNvCxnSpPr>
          <p:nvPr/>
        </p:nvCxnSpPr>
        <p:spPr>
          <a:xfrm flipV="1">
            <a:off x="8748086" y="3939173"/>
            <a:ext cx="374794" cy="5816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00F4C-BB73-3071-AF7F-0513795B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0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89023" y="2199639"/>
                <a:ext cx="11066849" cy="155348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다익스트라 알고리즘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Dijkstra’s</a:t>
                </a:r>
                <a:r>
                  <a:rPr lang="en-US" altLang="ko-KR" dirty="0"/>
                  <a:t> Algorithm)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ko-KR" altLang="en-US" dirty="0"/>
                  <a:t>가중치가 있는 방향 그래프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에서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단일 출발점 </a:t>
                </a:r>
                <a:r>
                  <a:rPr lang="ko-KR" altLang="en-US" dirty="0">
                    <a:solidFill>
                      <a:srgbClr val="FFFF00"/>
                    </a:solidFill>
                  </a:rPr>
                  <a:t>최단 경로 </a:t>
                </a:r>
                <a:r>
                  <a:rPr lang="ko-KR" altLang="en-US" dirty="0"/>
                  <a:t>문제를 해결하는 알고리즘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ko-KR" altLang="en-US" dirty="0"/>
                  <a:t>간선의 가중치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>
                    <a:solidFill>
                      <a:srgbClr val="FFFF00"/>
                    </a:solidFill>
                  </a:rPr>
                  <a:t>음이 아닌 값을 </a:t>
                </a:r>
                <a:r>
                  <a:rPr lang="ko-KR" altLang="en-US" dirty="0"/>
                  <a:t>가져야 한다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023" y="2199639"/>
                <a:ext cx="11066849" cy="1553483"/>
              </a:xfrm>
              <a:blipFill>
                <a:blip r:embed="rId2"/>
                <a:stretch>
                  <a:fillRect l="-716" r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/>
          <p:cNvSpPr/>
          <p:nvPr/>
        </p:nvSpPr>
        <p:spPr>
          <a:xfrm>
            <a:off x="2144684" y="4888024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10" name="타원 9"/>
          <p:cNvSpPr/>
          <p:nvPr/>
        </p:nvSpPr>
        <p:spPr>
          <a:xfrm>
            <a:off x="3236423" y="3993020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1" name="타원 10"/>
          <p:cNvSpPr/>
          <p:nvPr/>
        </p:nvSpPr>
        <p:spPr>
          <a:xfrm>
            <a:off x="4286597" y="5555954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12" name="타원 11"/>
          <p:cNvSpPr/>
          <p:nvPr/>
        </p:nvSpPr>
        <p:spPr>
          <a:xfrm>
            <a:off x="6808126" y="5555954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3" name="타원 12"/>
          <p:cNvSpPr/>
          <p:nvPr/>
        </p:nvSpPr>
        <p:spPr>
          <a:xfrm>
            <a:off x="8531631" y="3890355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y</a:t>
            </a:r>
            <a:endParaRPr lang="ko-KR" altLang="en-US" sz="2800" dirty="0"/>
          </a:p>
        </p:txBody>
      </p:sp>
      <p:cxnSp>
        <p:nvCxnSpPr>
          <p:cNvPr id="15" name="직선 연결선 14"/>
          <p:cNvCxnSpPr>
            <a:stCxn id="10" idx="6"/>
            <a:endCxn id="13" idx="1"/>
          </p:cNvCxnSpPr>
          <p:nvPr/>
        </p:nvCxnSpPr>
        <p:spPr>
          <a:xfrm flipV="1">
            <a:off x="3943004" y="3993020"/>
            <a:ext cx="4692103" cy="350520"/>
          </a:xfrm>
          <a:prstGeom prst="line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7"/>
            <a:endCxn id="13" idx="3"/>
          </p:cNvCxnSpPr>
          <p:nvPr/>
        </p:nvCxnSpPr>
        <p:spPr>
          <a:xfrm flipV="1">
            <a:off x="7411231" y="4488730"/>
            <a:ext cx="1223876" cy="1169889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6"/>
            <a:endCxn id="12" idx="2"/>
          </p:cNvCxnSpPr>
          <p:nvPr/>
        </p:nvCxnSpPr>
        <p:spPr>
          <a:xfrm>
            <a:off x="4993178" y="5906474"/>
            <a:ext cx="181494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3"/>
            <a:endCxn id="6" idx="7"/>
          </p:cNvCxnSpPr>
          <p:nvPr/>
        </p:nvCxnSpPr>
        <p:spPr>
          <a:xfrm flipH="1">
            <a:off x="2747789" y="4591395"/>
            <a:ext cx="592110" cy="39929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5"/>
            <a:endCxn id="11" idx="2"/>
          </p:cNvCxnSpPr>
          <p:nvPr/>
        </p:nvCxnSpPr>
        <p:spPr>
          <a:xfrm>
            <a:off x="2747789" y="5486399"/>
            <a:ext cx="1538808" cy="42007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5"/>
            <a:endCxn id="11" idx="1"/>
          </p:cNvCxnSpPr>
          <p:nvPr/>
        </p:nvCxnSpPr>
        <p:spPr>
          <a:xfrm>
            <a:off x="3839528" y="4591395"/>
            <a:ext cx="550545" cy="106722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1" idx="6"/>
            <a:endCxn id="13" idx="2"/>
          </p:cNvCxnSpPr>
          <p:nvPr/>
        </p:nvCxnSpPr>
        <p:spPr>
          <a:xfrm flipV="1">
            <a:off x="4993178" y="4240875"/>
            <a:ext cx="3538453" cy="1665599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26453" y="44848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35889" y="5338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77576" y="37989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43365" y="47556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22448" y="5952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18994" y="50779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09859" y="48392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C57209-F987-322D-215E-40214F66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68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646265" y="2999523"/>
            <a:ext cx="3221827" cy="48795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/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8C3DB0-5F3A-83A2-8B35-14FD1E0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 경로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6499" y="2041696"/>
                <a:ext cx="9694749" cy="4382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2000" dirty="0"/>
                  <a:t> 경로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에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대해 경로를 이루는 </a:t>
                </a:r>
                <a:r>
                  <a:rPr lang="ko-KR" altLang="en-US" sz="2000" dirty="0">
                    <a:solidFill>
                      <a:srgbClr val="FFFF00"/>
                    </a:solidFill>
                  </a:rPr>
                  <a:t>간선들의 가중치의 합</a:t>
                </a:r>
                <a:endParaRPr lang="en-US" altLang="ko-KR" sz="2000" dirty="0">
                  <a:solidFill>
                    <a:srgbClr val="FFFF00"/>
                  </a:solidFill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000" dirty="0"/>
                  <a:t>(</a:t>
                </a:r>
                <a:r>
                  <a:rPr lang="ko-KR" altLang="en-US" sz="2000" dirty="0"/>
                  <a:t>최단 경로 가중치</a:t>
                </a:r>
                <a:r>
                  <a:rPr lang="en-US" altLang="ko-KR" sz="2000" dirty="0"/>
                  <a:t>) : </a:t>
                </a:r>
                <a:r>
                  <a:rPr lang="ko-KR" altLang="en-US" sz="2000" dirty="0"/>
                  <a:t>정점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로의 가능한</a:t>
                </a:r>
                <a:r>
                  <a:rPr lang="ko-KR" altLang="en-US" sz="2000" dirty="0">
                    <a:solidFill>
                      <a:srgbClr val="92D050"/>
                    </a:solidFill>
                  </a:rPr>
                  <a:t> </a:t>
                </a:r>
                <a:r>
                  <a:rPr lang="ko-KR" altLang="en-US" sz="2000" dirty="0"/>
                  <a:t>모든 경로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sz="2000" dirty="0"/>
                  <a:t>에 대해 </a:t>
                </a:r>
                <a:endParaRPr lang="en-US" altLang="ko-KR" sz="2000" dirty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i="1" dirty="0">
                    <a:solidFill>
                      <a:srgbClr val="FFFF00"/>
                    </a:solidFill>
                  </a:rPr>
                  <a:t> </a:t>
                </a:r>
                <a:r>
                  <a:rPr lang="en-US" altLang="ko-KR" i="1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i="1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i="1" dirty="0"/>
                  <a:t>로의 </a:t>
                </a:r>
                <a:r>
                  <a:rPr lang="ko-KR" altLang="en-US" i="1" dirty="0">
                    <a:solidFill>
                      <a:srgbClr val="92D050"/>
                    </a:solidFill>
                  </a:rPr>
                  <a:t>경로가 존재할 경우</a:t>
                </a:r>
                <a:r>
                  <a:rPr lang="en-US" altLang="ko-KR" i="1" dirty="0"/>
                  <a:t>) 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000" i="1" dirty="0"/>
                  <a:t> </a:t>
                </a:r>
                <a:r>
                  <a:rPr lang="en-US" altLang="ko-KR" i="1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i="1" dirty="0"/>
                  <a:t>에서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i="1" dirty="0"/>
                  <a:t>로의</a:t>
                </a:r>
                <a:r>
                  <a:rPr lang="ko-KR" altLang="en-US" dirty="0"/>
                  <a:t> </a:t>
                </a:r>
                <a:r>
                  <a:rPr lang="ko-KR" altLang="en-US" i="1" dirty="0">
                    <a:solidFill>
                      <a:srgbClr val="FF0000"/>
                    </a:solidFill>
                  </a:rPr>
                  <a:t>경로가 없는 </a:t>
                </a:r>
                <a:r>
                  <a:rPr lang="ko-KR" altLang="en-US" i="1" dirty="0"/>
                  <a:t>경우</a:t>
                </a:r>
                <a:r>
                  <a:rPr lang="en-US" altLang="ko-KR" i="1" dirty="0"/>
                  <a:t>)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로의 경로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begChr m:val=""/>
                        <m:endChr m:val="⟩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sz="2000" i="1" dirty="0"/>
                  <a:t>가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00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000" i="1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FFFF00"/>
                    </a:solidFill>
                  </a:rPr>
                  <a:t>를 만족하면 </a:t>
                </a:r>
                <a:endParaRPr lang="en-US" altLang="ko-KR" sz="2000" dirty="0">
                  <a:solidFill>
                    <a:srgbClr val="92D050"/>
                  </a:solidFill>
                </a:endParaRPr>
              </a:p>
              <a:p>
                <a:pPr marL="800100" lvl="1" indent="-342900">
                  <a:lnSpc>
                    <a:spcPct val="200000"/>
                  </a:lnSpc>
                  <a:buFont typeface="Batang" panose="02030600000101010101" pitchFamily="18" charset="-127"/>
                  <a:buChar char="→"/>
                </a:pPr>
                <a:r>
                  <a:rPr lang="ko-KR" altLang="en-US" sz="2000" dirty="0"/>
                  <a:t>정점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로의 </a:t>
                </a:r>
                <a:r>
                  <a:rPr lang="ko-KR" altLang="en-US" sz="2000" dirty="0">
                    <a:solidFill>
                      <a:schemeClr val="accent1"/>
                    </a:solidFill>
                  </a:rPr>
                  <a:t>최단 경로</a:t>
                </a:r>
                <a:r>
                  <a:rPr lang="ko-KR" altLang="en-US" sz="2000" dirty="0">
                    <a:solidFill>
                      <a:srgbClr val="FFFF00"/>
                    </a:solidFill>
                  </a:rPr>
                  <a:t>라고 </a:t>
                </a:r>
                <a:r>
                  <a:rPr lang="ko-KR" altLang="en-US" sz="2000" dirty="0"/>
                  <a:t>한다</a:t>
                </a:r>
                <a:r>
                  <a:rPr lang="en-US" altLang="ko-KR" sz="2000" dirty="0"/>
                  <a:t>.</a:t>
                </a:r>
                <a:endParaRPr lang="en-US" altLang="ko-KR" sz="20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99" y="2041696"/>
                <a:ext cx="9694749" cy="4382097"/>
              </a:xfrm>
              <a:prstGeom prst="rect">
                <a:avLst/>
              </a:prstGeom>
              <a:blipFill>
                <a:blip r:embed="rId2"/>
                <a:stretch>
                  <a:fillRect l="-1509" t="-11127" r="-189" b="-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/>
          <p:cNvSpPr/>
          <p:nvPr/>
        </p:nvSpPr>
        <p:spPr>
          <a:xfrm>
            <a:off x="10324080" y="2639243"/>
            <a:ext cx="557775" cy="5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46" name="타원 45"/>
          <p:cNvSpPr/>
          <p:nvPr/>
        </p:nvSpPr>
        <p:spPr>
          <a:xfrm>
            <a:off x="10324079" y="5625982"/>
            <a:ext cx="557775" cy="5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47" name="타원 46"/>
          <p:cNvSpPr/>
          <p:nvPr/>
        </p:nvSpPr>
        <p:spPr>
          <a:xfrm>
            <a:off x="11325831" y="4095750"/>
            <a:ext cx="557775" cy="5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cxnSp>
        <p:nvCxnSpPr>
          <p:cNvPr id="49" name="직선 연결선 48"/>
          <p:cNvCxnSpPr>
            <a:stCxn id="45" idx="4"/>
            <a:endCxn id="46" idx="0"/>
          </p:cNvCxnSpPr>
          <p:nvPr/>
        </p:nvCxnSpPr>
        <p:spPr>
          <a:xfrm flipH="1">
            <a:off x="10602967" y="3176621"/>
            <a:ext cx="1" cy="24493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5" idx="5"/>
            <a:endCxn id="47" idx="1"/>
          </p:cNvCxnSpPr>
          <p:nvPr/>
        </p:nvCxnSpPr>
        <p:spPr>
          <a:xfrm>
            <a:off x="10800171" y="3097924"/>
            <a:ext cx="607344" cy="1076523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3"/>
            <a:endCxn id="46" idx="7"/>
          </p:cNvCxnSpPr>
          <p:nvPr/>
        </p:nvCxnSpPr>
        <p:spPr>
          <a:xfrm flipH="1">
            <a:off x="10800170" y="4554431"/>
            <a:ext cx="607345" cy="1150248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26851" y="42327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19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185819" y="525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9</a:t>
            </a:r>
            <a:endParaRPr lang="ko-KR" altLang="en-U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7771489" y="4618299"/>
                <a:ext cx="27906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𝑖𝑛𝑖𝑚𝑢𝑚</m:t>
                      </m:r>
                      <m:r>
                        <a:rPr lang="en-US" altLang="ko-K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ko-KR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ko-KR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altLang="ko-KR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ko-KR" alt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89" y="4618299"/>
                <a:ext cx="2790636" cy="369332"/>
              </a:xfrm>
              <a:prstGeom prst="rect">
                <a:avLst/>
              </a:prstGeom>
              <a:blipFill>
                <a:blip r:embed="rId3"/>
                <a:stretch>
                  <a:fillRect t="-120000" r="-16157" b="-19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9113473" y="428352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19</a:t>
            </a:r>
            <a:r>
              <a:rPr lang="en-US" altLang="ko-KR" dirty="0"/>
              <a:t> &gt;</a:t>
            </a:r>
            <a:r>
              <a:rPr lang="en-US" altLang="ko-KR" dirty="0">
                <a:solidFill>
                  <a:srgbClr val="92D050"/>
                </a:solidFill>
              </a:rPr>
              <a:t>7+9=16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85819" y="31766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7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22D93-C515-AA8E-40B5-0D5E449A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1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16757" y="2146701"/>
                <a:ext cx="10841119" cy="37778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용어 설명</a:t>
                </a:r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출발점에 해당하는 정점 </a:t>
                </a:r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이미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부터 자기 자신까지의 </a:t>
                </a:r>
                <a:r>
                  <a:rPr lang="ko-KR" altLang="en-US" dirty="0">
                    <a:solidFill>
                      <a:srgbClr val="FFFF00"/>
                    </a:solidFill>
                  </a:rPr>
                  <a:t>최단 경로 가중치가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결정</a:t>
                </a:r>
                <a:r>
                  <a:rPr lang="ko-KR" altLang="en-US" dirty="0">
                    <a:solidFill>
                      <a:srgbClr val="FFFF00"/>
                    </a:solidFill>
                  </a:rPr>
                  <a:t>된 </a:t>
                </a:r>
                <a:r>
                  <a:rPr lang="ko-KR" altLang="en-US" dirty="0"/>
                  <a:t>정점들의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집합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 에 대해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부터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 까지의 </a:t>
                </a:r>
                <a:r>
                  <a:rPr lang="ko-KR" altLang="en-US" dirty="0">
                    <a:solidFill>
                      <a:srgbClr val="FFFF00"/>
                    </a:solidFill>
                  </a:rPr>
                  <a:t>최단 경로 가중치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FFFF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FFFF00"/>
                    </a:solidFill>
                  </a:rPr>
                  <a:t>의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추정 값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기준으로 하는 정점의 </a:t>
                </a:r>
                <a:r>
                  <a:rPr lang="ko-KR" altLang="en-US" dirty="0">
                    <a:solidFill>
                      <a:srgbClr val="00B0F0"/>
                    </a:solidFill>
                  </a:rPr>
                  <a:t>최소 우선순위 큐</a:t>
                </a:r>
                <a:endParaRPr lang="en-US" altLang="ko-K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757" y="2146701"/>
                <a:ext cx="10841119" cy="3777849"/>
              </a:xfrm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E9082-4E2D-D8DB-D9B6-68AE82A2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50057" y="2070501"/>
                <a:ext cx="11066849" cy="44064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개요</a:t>
                </a:r>
                <a:endParaRPr lang="en-US" altLang="ko-KR" dirty="0"/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400" dirty="0"/>
                  <a:t> </a:t>
                </a:r>
                <a:r>
                  <a:rPr lang="ko-KR" altLang="en-US" dirty="0"/>
                  <a:t>모든 정점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초기화 한다</a:t>
                </a:r>
                <a:r>
                  <a:rPr lang="en-US" altLang="ko-KR" dirty="0"/>
                  <a:t>. ( </a:t>
                </a:r>
                <a:r>
                  <a:rPr lang="ko-KR" altLang="en-US" dirty="0"/>
                  <a:t>출발점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, </a:t>
                </a:r>
                <a:r>
                  <a:rPr lang="ko-KR" altLang="en-US" dirty="0"/>
                  <a:t>그 외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집합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를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공집합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초기화 한다</a:t>
                </a:r>
                <a:r>
                  <a:rPr lang="en-US" altLang="ko-KR" dirty="0"/>
                  <a:t>. </a:t>
                </a: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ko-KR" altLang="en-US" dirty="0"/>
                  <a:t> 그래프의 모든 정점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i="1" dirty="0"/>
                  <a:t> </a:t>
                </a:r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를 기준으로 하는 </a:t>
                </a:r>
                <a:r>
                  <a:rPr lang="ko-KR" altLang="en-US" dirty="0">
                    <a:solidFill>
                      <a:srgbClr val="00B0F0"/>
                    </a:solidFill>
                  </a:rPr>
                  <a:t>최소 우선순위 큐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 에 삽입한다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빈 큐</a:t>
                </a:r>
                <a:r>
                  <a:rPr lang="ko-KR" altLang="en-US" dirty="0"/>
                  <a:t>가 될 때 까지 다음의 루프를 수행한다</a:t>
                </a:r>
                <a:r>
                  <a:rPr lang="en-US" altLang="ko-KR" dirty="0"/>
                  <a:t>. </a:t>
                </a:r>
              </a:p>
              <a:p>
                <a:pPr marL="1371600" lvl="2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가장 작은 </a:t>
                </a:r>
                <a:r>
                  <a:rPr lang="ko-KR" altLang="en-US" sz="2000" dirty="0"/>
                  <a:t>최단 경로 추정 값을 가지는 정점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을 꺼낸 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</a:t>
                </a:r>
                <a:r>
                  <a:rPr lang="ko-KR" altLang="en-US" sz="2000" dirty="0">
                    <a:solidFill>
                      <a:schemeClr val="accent1"/>
                    </a:solidFill>
                  </a:rPr>
                  <a:t>집합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2000" dirty="0"/>
                  <a:t> 에 삽입</a:t>
                </a:r>
                <a:r>
                  <a:rPr lang="en-US" altLang="ko-KR" sz="2000" dirty="0"/>
                  <a:t>.</a:t>
                </a:r>
              </a:p>
              <a:p>
                <a:pPr marL="1371600" lvl="2" indent="-457200">
                  <a:lnSpc>
                    <a:spcPct val="150000"/>
                  </a:lnSpc>
                  <a:buAutoNum type="arabicPeriod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정점</a:t>
                </a:r>
                <a:r>
                  <a:rPr lang="en-US" altLang="ko-KR" sz="20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와 인접한 모든 정점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i="1" dirty="0"/>
                  <a:t> </a:t>
                </a:r>
                <a:r>
                  <a:rPr lang="ko-KR" altLang="en-US" sz="2000" dirty="0"/>
                  <a:t>대해 간선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>
                    <a:solidFill>
                      <a:srgbClr val="92D050"/>
                    </a:solidFill>
                  </a:rPr>
                  <a:t>완화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계속</a:t>
                </a:r>
                <a:r>
                  <a:rPr lang="en-US" altLang="ko-KR" sz="2000" dirty="0"/>
                  <a:t>) 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057" y="2070501"/>
                <a:ext cx="11066849" cy="4406499"/>
              </a:xfrm>
              <a:blipFill>
                <a:blip r:embed="rId2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05460F-144C-C100-3327-B2145A6C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4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08363" y="2013352"/>
                <a:ext cx="11375243" cy="22252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간선</a:t>
                </a:r>
                <a:r>
                  <a:rPr lang="en-US" altLang="ko-KR" sz="20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>
                    <a:solidFill>
                      <a:srgbClr val="92D050"/>
                    </a:solidFill>
                  </a:rPr>
                  <a:t>완화</a:t>
                </a:r>
                <a:endParaRPr lang="en-US" altLang="ko-KR" sz="2000" dirty="0">
                  <a:solidFill>
                    <a:srgbClr val="92D050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ko-KR" altLang="en-US" dirty="0"/>
                  <a:t>탐색 시점까지 알려진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최단 경로 가중치의 추정 값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기존 값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ko-KR" altLang="en-US" dirty="0"/>
                  <a:t>탐색중인 정점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rgbClr val="FFFF00"/>
                    </a:solidFill>
                  </a:rPr>
                  <a:t>를 통해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까지 가는 경로의 가중치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>
                    <a:solidFill>
                      <a:srgbClr val="00B0F0"/>
                    </a:solidFill>
                  </a:rPr>
                  <a:t>후보 값 </a:t>
                </a:r>
                <a:endParaRPr lang="en-US" altLang="ko-KR" dirty="0">
                  <a:solidFill>
                    <a:srgbClr val="00B0F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Batang" panose="02030600000101010101" pitchFamily="18" charset="-127"/>
                  <a:buChar char="→"/>
                </a:pPr>
                <a:r>
                  <a:rPr lang="en-US" altLang="ko-KR" dirty="0"/>
                  <a:t>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기존 값</a:t>
                </a:r>
                <a:r>
                  <a:rPr lang="ko-KR" altLang="en-US" dirty="0"/>
                  <a:t>과 </a:t>
                </a:r>
                <a:r>
                  <a:rPr lang="ko-KR" altLang="en-US" dirty="0">
                    <a:solidFill>
                      <a:srgbClr val="00B0F0"/>
                    </a:solidFill>
                  </a:rPr>
                  <a:t>후보 값</a:t>
                </a:r>
                <a:r>
                  <a:rPr lang="ko-KR" altLang="en-US" dirty="0"/>
                  <a:t>을 비교해서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지금까지 계산된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최단 경로</a:t>
                </a:r>
                <a:r>
                  <a:rPr lang="ko-KR" altLang="en-US" dirty="0"/>
                  <a:t>를 </a:t>
                </a:r>
                <a:r>
                  <a:rPr lang="ko-KR" altLang="en-US" dirty="0">
                    <a:solidFill>
                      <a:srgbClr val="00B0F0"/>
                    </a:solidFill>
                  </a:rPr>
                  <a:t>개선</a:t>
                </a:r>
                <a:r>
                  <a:rPr lang="ko-KR" altLang="en-US" dirty="0"/>
                  <a:t>할 수 있을지 확인 후 </a:t>
                </a:r>
                <a:r>
                  <a:rPr lang="ko-KR" altLang="en-US" dirty="0">
                    <a:solidFill>
                      <a:srgbClr val="92D050"/>
                    </a:solidFill>
                  </a:rPr>
                  <a:t>갱신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  <a:buFont typeface="Batang" panose="02030600000101010101" pitchFamily="18" charset="-127"/>
                  <a:buChar char="→"/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363" y="2013352"/>
                <a:ext cx="11375243" cy="2225274"/>
              </a:xfrm>
              <a:blipFill>
                <a:blip r:embed="rId2"/>
                <a:stretch>
                  <a:fillRect l="-482" r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/>
          <p:cNvSpPr/>
          <p:nvPr/>
        </p:nvSpPr>
        <p:spPr>
          <a:xfrm>
            <a:off x="789555" y="5316387"/>
            <a:ext cx="557775" cy="5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9" name="타원 8"/>
          <p:cNvSpPr/>
          <p:nvPr/>
        </p:nvSpPr>
        <p:spPr>
          <a:xfrm>
            <a:off x="3432517" y="4508817"/>
            <a:ext cx="557775" cy="5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y</a:t>
            </a:r>
            <a:endParaRPr lang="ko-KR" altLang="en-US" sz="2800" dirty="0"/>
          </a:p>
        </p:txBody>
      </p:sp>
      <p:sp>
        <p:nvSpPr>
          <p:cNvPr id="10" name="타원 9"/>
          <p:cNvSpPr/>
          <p:nvPr/>
        </p:nvSpPr>
        <p:spPr>
          <a:xfrm>
            <a:off x="1865092" y="4508817"/>
            <a:ext cx="557775" cy="5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cxnSp>
        <p:nvCxnSpPr>
          <p:cNvPr id="25" name="직선 화살표 연결선 24"/>
          <p:cNvCxnSpPr>
            <a:stCxn id="10" idx="6"/>
            <a:endCxn id="9" idx="2"/>
          </p:cNvCxnSpPr>
          <p:nvPr/>
        </p:nvCxnSpPr>
        <p:spPr>
          <a:xfrm>
            <a:off x="2422867" y="4777506"/>
            <a:ext cx="100965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7"/>
            <a:endCxn id="10" idx="3"/>
          </p:cNvCxnSpPr>
          <p:nvPr/>
        </p:nvCxnSpPr>
        <p:spPr>
          <a:xfrm flipV="1">
            <a:off x="1265646" y="4967498"/>
            <a:ext cx="681130" cy="42758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6"/>
            <a:endCxn id="9" idx="3"/>
          </p:cNvCxnSpPr>
          <p:nvPr/>
        </p:nvCxnSpPr>
        <p:spPr>
          <a:xfrm flipV="1">
            <a:off x="1347330" y="4967498"/>
            <a:ext cx="2166871" cy="6175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89001" y="4777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21495" y="4417812"/>
            <a:ext cx="2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4071" y="5350089"/>
            <a:ext cx="4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03443" y="5182728"/>
            <a:ext cx="523875" cy="5373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직선 연결선 57"/>
          <p:cNvCxnSpPr>
            <a:stCxn id="56" idx="0"/>
            <a:endCxn id="9" idx="5"/>
          </p:cNvCxnSpPr>
          <p:nvPr/>
        </p:nvCxnSpPr>
        <p:spPr>
          <a:xfrm flipH="1" flipV="1">
            <a:off x="3908608" y="4967498"/>
            <a:ext cx="56773" cy="21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6895192" y="5395084"/>
            <a:ext cx="557775" cy="5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63" name="타원 62"/>
          <p:cNvSpPr/>
          <p:nvPr/>
        </p:nvSpPr>
        <p:spPr>
          <a:xfrm>
            <a:off x="9538154" y="4587514"/>
            <a:ext cx="557775" cy="5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y</a:t>
            </a:r>
            <a:endParaRPr lang="ko-KR" altLang="en-US" sz="2800" dirty="0"/>
          </a:p>
        </p:txBody>
      </p:sp>
      <p:sp>
        <p:nvSpPr>
          <p:cNvPr id="64" name="타원 63"/>
          <p:cNvSpPr/>
          <p:nvPr/>
        </p:nvSpPr>
        <p:spPr>
          <a:xfrm>
            <a:off x="7970729" y="4587514"/>
            <a:ext cx="557775" cy="537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cxnSp>
        <p:nvCxnSpPr>
          <p:cNvPr id="65" name="직선 화살표 연결선 64"/>
          <p:cNvCxnSpPr>
            <a:stCxn id="64" idx="6"/>
            <a:endCxn id="63" idx="2"/>
          </p:cNvCxnSpPr>
          <p:nvPr/>
        </p:nvCxnSpPr>
        <p:spPr>
          <a:xfrm>
            <a:off x="8528504" y="4856203"/>
            <a:ext cx="100965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7"/>
            <a:endCxn id="64" idx="3"/>
          </p:cNvCxnSpPr>
          <p:nvPr/>
        </p:nvCxnSpPr>
        <p:spPr>
          <a:xfrm flipV="1">
            <a:off x="7371283" y="5046195"/>
            <a:ext cx="681130" cy="42758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2" idx="6"/>
            <a:endCxn id="63" idx="3"/>
          </p:cNvCxnSpPr>
          <p:nvPr/>
        </p:nvCxnSpPr>
        <p:spPr>
          <a:xfrm flipV="1">
            <a:off x="7452967" y="5046195"/>
            <a:ext cx="2166871" cy="61757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94638" y="48562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7132" y="4496509"/>
            <a:ext cx="2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39708" y="5428786"/>
            <a:ext cx="4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20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58903" y="5266066"/>
            <a:ext cx="523875" cy="5373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16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72" name="직선 연결선 71"/>
          <p:cNvCxnSpPr>
            <a:stCxn id="71" idx="0"/>
            <a:endCxn id="63" idx="5"/>
          </p:cNvCxnSpPr>
          <p:nvPr/>
        </p:nvCxnSpPr>
        <p:spPr>
          <a:xfrm flipH="1" flipV="1">
            <a:off x="10014245" y="5046195"/>
            <a:ext cx="106596" cy="21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오른쪽 화살표 74"/>
          <p:cNvSpPr/>
          <p:nvPr/>
        </p:nvSpPr>
        <p:spPr>
          <a:xfrm>
            <a:off x="5451122" y="4888801"/>
            <a:ext cx="904875" cy="696275"/>
          </a:xfrm>
          <a:prstGeom prst="rightArrow">
            <a:avLst/>
          </a:prstGeom>
          <a:solidFill>
            <a:srgbClr val="92D050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4216704" y="5259988"/>
                <a:ext cx="857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04" y="5259988"/>
                <a:ext cx="857991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10414446" y="5325448"/>
                <a:ext cx="857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446" y="5325448"/>
                <a:ext cx="857991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6DEA3-CA92-BEA8-3449-6B75BBEB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6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과정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</a:p>
        </p:txBody>
      </p:sp>
      <p:sp>
        <p:nvSpPr>
          <p:cNvPr id="89" name="타원 88"/>
          <p:cNvSpPr/>
          <p:nvPr/>
        </p:nvSpPr>
        <p:spPr>
          <a:xfrm>
            <a:off x="5721382" y="3506899"/>
            <a:ext cx="706581" cy="7010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90" name="타원 89"/>
          <p:cNvSpPr/>
          <p:nvPr/>
        </p:nvSpPr>
        <p:spPr>
          <a:xfrm>
            <a:off x="6813121" y="2611895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91" name="타원 90"/>
          <p:cNvSpPr/>
          <p:nvPr/>
        </p:nvSpPr>
        <p:spPr>
          <a:xfrm>
            <a:off x="7863295" y="4174829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92" name="타원 91"/>
          <p:cNvSpPr/>
          <p:nvPr/>
        </p:nvSpPr>
        <p:spPr>
          <a:xfrm>
            <a:off x="10384824" y="4174829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93" name="타원 92"/>
          <p:cNvSpPr/>
          <p:nvPr/>
        </p:nvSpPr>
        <p:spPr>
          <a:xfrm>
            <a:off x="10376164" y="2402734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94" name="직선 연결선 93"/>
          <p:cNvCxnSpPr>
            <a:endCxn id="93" idx="2"/>
          </p:cNvCxnSpPr>
          <p:nvPr/>
        </p:nvCxnSpPr>
        <p:spPr>
          <a:xfrm flipV="1">
            <a:off x="7511042" y="2753254"/>
            <a:ext cx="2865122" cy="9333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2" idx="0"/>
            <a:endCxn id="93" idx="4"/>
          </p:cNvCxnSpPr>
          <p:nvPr/>
        </p:nvCxnSpPr>
        <p:spPr>
          <a:xfrm flipH="1" flipV="1">
            <a:off x="10729455" y="3103774"/>
            <a:ext cx="8660" cy="1071055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1" idx="6"/>
            <a:endCxn id="92" idx="2"/>
          </p:cNvCxnSpPr>
          <p:nvPr/>
        </p:nvCxnSpPr>
        <p:spPr>
          <a:xfrm>
            <a:off x="8569876" y="4525349"/>
            <a:ext cx="181494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3"/>
            <a:endCxn id="89" idx="7"/>
          </p:cNvCxnSpPr>
          <p:nvPr/>
        </p:nvCxnSpPr>
        <p:spPr>
          <a:xfrm flipH="1">
            <a:off x="6324487" y="3210270"/>
            <a:ext cx="592110" cy="399294"/>
          </a:xfrm>
          <a:prstGeom prst="line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5"/>
            <a:endCxn id="91" idx="2"/>
          </p:cNvCxnSpPr>
          <p:nvPr/>
        </p:nvCxnSpPr>
        <p:spPr>
          <a:xfrm>
            <a:off x="6324487" y="4105274"/>
            <a:ext cx="1538808" cy="42007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0" idx="5"/>
            <a:endCxn id="91" idx="1"/>
          </p:cNvCxnSpPr>
          <p:nvPr/>
        </p:nvCxnSpPr>
        <p:spPr>
          <a:xfrm>
            <a:off x="7416226" y="3210270"/>
            <a:ext cx="550545" cy="106722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1" idx="7"/>
            <a:endCxn id="93" idx="3"/>
          </p:cNvCxnSpPr>
          <p:nvPr/>
        </p:nvCxnSpPr>
        <p:spPr>
          <a:xfrm flipV="1">
            <a:off x="8466400" y="3001109"/>
            <a:ext cx="2013240" cy="1276385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03151" y="31037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12587" y="3957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733772" y="2458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31206" y="3559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339473" y="4142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064398" y="33550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811206" y="3409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270950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39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270950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22" t="-2885" r="-404444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57" t="-2885" r="-302210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778" t="-2885" r="-203889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05" t="-2885" r="-102762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33" t="-2885" r="-3333" b="-72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1" name="모서리가 둥근 직사각형 110"/>
          <p:cNvSpPr/>
          <p:nvPr/>
        </p:nvSpPr>
        <p:spPr>
          <a:xfrm>
            <a:off x="971375" y="2841399"/>
            <a:ext cx="4539417" cy="102721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모서리가 둥근 직사각형 113"/>
          <p:cNvSpPr/>
          <p:nvPr/>
        </p:nvSpPr>
        <p:spPr>
          <a:xfrm>
            <a:off x="971374" y="5194048"/>
            <a:ext cx="4539417" cy="10272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149382" y="5355476"/>
            <a:ext cx="706581" cy="701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116" name="타원 115"/>
          <p:cNvSpPr/>
          <p:nvPr/>
        </p:nvSpPr>
        <p:spPr>
          <a:xfrm>
            <a:off x="1968196" y="5353712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17" name="타원 116"/>
          <p:cNvSpPr/>
          <p:nvPr/>
        </p:nvSpPr>
        <p:spPr>
          <a:xfrm>
            <a:off x="2831482" y="5353712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118" name="타원 117"/>
          <p:cNvSpPr/>
          <p:nvPr/>
        </p:nvSpPr>
        <p:spPr>
          <a:xfrm>
            <a:off x="3694768" y="5353712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19" name="타원 118"/>
          <p:cNvSpPr/>
          <p:nvPr/>
        </p:nvSpPr>
        <p:spPr>
          <a:xfrm>
            <a:off x="4529272" y="5344716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5D879-9F3C-F6D8-45AF-BD40F7B5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4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과정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</a:p>
        </p:txBody>
      </p:sp>
      <p:sp>
        <p:nvSpPr>
          <p:cNvPr id="89" name="타원 88"/>
          <p:cNvSpPr/>
          <p:nvPr/>
        </p:nvSpPr>
        <p:spPr>
          <a:xfrm>
            <a:off x="5721382" y="3506899"/>
            <a:ext cx="706581" cy="70104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90" name="타원 89"/>
          <p:cNvSpPr/>
          <p:nvPr/>
        </p:nvSpPr>
        <p:spPr>
          <a:xfrm>
            <a:off x="6813121" y="2611895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91" name="타원 90"/>
          <p:cNvSpPr/>
          <p:nvPr/>
        </p:nvSpPr>
        <p:spPr>
          <a:xfrm>
            <a:off x="7863295" y="4174829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92" name="타원 91"/>
          <p:cNvSpPr/>
          <p:nvPr/>
        </p:nvSpPr>
        <p:spPr>
          <a:xfrm>
            <a:off x="10384824" y="4174829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93" name="타원 92"/>
          <p:cNvSpPr/>
          <p:nvPr/>
        </p:nvSpPr>
        <p:spPr>
          <a:xfrm>
            <a:off x="10376164" y="2402734"/>
            <a:ext cx="706581" cy="70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94" name="직선 연결선 93"/>
          <p:cNvCxnSpPr>
            <a:endCxn id="93" idx="2"/>
          </p:cNvCxnSpPr>
          <p:nvPr/>
        </p:nvCxnSpPr>
        <p:spPr>
          <a:xfrm flipV="1">
            <a:off x="7511042" y="2753254"/>
            <a:ext cx="2865122" cy="9333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2" idx="0"/>
            <a:endCxn id="93" idx="4"/>
          </p:cNvCxnSpPr>
          <p:nvPr/>
        </p:nvCxnSpPr>
        <p:spPr>
          <a:xfrm flipH="1" flipV="1">
            <a:off x="10729455" y="3103774"/>
            <a:ext cx="8660" cy="1071055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1" idx="6"/>
            <a:endCxn id="92" idx="2"/>
          </p:cNvCxnSpPr>
          <p:nvPr/>
        </p:nvCxnSpPr>
        <p:spPr>
          <a:xfrm>
            <a:off x="8569876" y="4525349"/>
            <a:ext cx="181494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3"/>
            <a:endCxn id="89" idx="7"/>
          </p:cNvCxnSpPr>
          <p:nvPr/>
        </p:nvCxnSpPr>
        <p:spPr>
          <a:xfrm flipH="1">
            <a:off x="6324487" y="3210270"/>
            <a:ext cx="592110" cy="399294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5"/>
            <a:endCxn id="91" idx="2"/>
          </p:cNvCxnSpPr>
          <p:nvPr/>
        </p:nvCxnSpPr>
        <p:spPr>
          <a:xfrm>
            <a:off x="6324487" y="4105274"/>
            <a:ext cx="1538808" cy="420075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0" idx="5"/>
            <a:endCxn id="91" idx="1"/>
          </p:cNvCxnSpPr>
          <p:nvPr/>
        </p:nvCxnSpPr>
        <p:spPr>
          <a:xfrm>
            <a:off x="7416226" y="3210270"/>
            <a:ext cx="550545" cy="1067224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1" idx="7"/>
            <a:endCxn id="93" idx="3"/>
          </p:cNvCxnSpPr>
          <p:nvPr/>
        </p:nvCxnSpPr>
        <p:spPr>
          <a:xfrm flipV="1">
            <a:off x="8466400" y="3001109"/>
            <a:ext cx="2013240" cy="1276385"/>
          </a:xfrm>
          <a:prstGeom prst="line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03151" y="31037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12587" y="3957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733772" y="2458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31206" y="3559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339473" y="4142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064398" y="33550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811206" y="3409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188576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39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표 1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188576"/>
                  </p:ext>
                </p:extLst>
              </p:nvPr>
            </p:nvGraphicFramePr>
            <p:xfrm>
              <a:off x="5718330" y="5353712"/>
              <a:ext cx="5496140" cy="99595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99228">
                      <a:extLst>
                        <a:ext uri="{9D8B030D-6E8A-4147-A177-3AD203B41FA5}">
                          <a16:colId xmlns:a16="http://schemas.microsoft.com/office/drawing/2014/main" val="304384698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565888518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167825833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729630292"/>
                        </a:ext>
                      </a:extLst>
                    </a:gridCol>
                    <a:gridCol w="1099228">
                      <a:extLst>
                        <a:ext uri="{9D8B030D-6E8A-4147-A177-3AD203B41FA5}">
                          <a16:colId xmlns:a16="http://schemas.microsoft.com/office/drawing/2014/main" val="3585955546"/>
                        </a:ext>
                      </a:extLst>
                    </a:gridCol>
                  </a:tblGrid>
                  <a:tr h="6301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22" t="-2885" r="-404444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57" t="-2885" r="-302210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778" t="-2885" r="-203889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05" t="-2885" r="-102762" b="-72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33" t="-2885" r="-3333" b="-72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2091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s.d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u.d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w.d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x.d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i="0" dirty="0" err="1" smtClean="0">
                              <a:solidFill>
                                <a:schemeClr val="tx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v.d</a:t>
                          </a:r>
                          <a:endParaRPr lang="ko-KR" altLang="en-US" sz="1800" b="0" i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 anchorCtr="1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681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1" name="모서리가 둥근 직사각형 110"/>
          <p:cNvSpPr/>
          <p:nvPr/>
        </p:nvSpPr>
        <p:spPr>
          <a:xfrm>
            <a:off x="971375" y="2841399"/>
            <a:ext cx="4539417" cy="102721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/>
              <p:cNvSpPr/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직사각형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6" y="2931415"/>
                <a:ext cx="63030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/>
              <p:cNvSpPr/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직사각형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2" y="5353712"/>
                <a:ext cx="71365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모서리가 둥근 직사각형 113"/>
          <p:cNvSpPr/>
          <p:nvPr/>
        </p:nvSpPr>
        <p:spPr>
          <a:xfrm>
            <a:off x="971374" y="5194048"/>
            <a:ext cx="4539417" cy="10272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968196" y="5353712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17" name="타원 116"/>
          <p:cNvSpPr/>
          <p:nvPr/>
        </p:nvSpPr>
        <p:spPr>
          <a:xfrm>
            <a:off x="2831482" y="5353712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</a:t>
            </a:r>
            <a:endParaRPr lang="ko-KR" altLang="en-US" sz="2800" dirty="0"/>
          </a:p>
        </p:txBody>
      </p:sp>
      <p:sp>
        <p:nvSpPr>
          <p:cNvPr id="118" name="타원 117"/>
          <p:cNvSpPr/>
          <p:nvPr/>
        </p:nvSpPr>
        <p:spPr>
          <a:xfrm>
            <a:off x="3694768" y="5353712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x</a:t>
            </a:r>
            <a:endParaRPr lang="ko-KR" altLang="en-US" sz="2800" dirty="0"/>
          </a:p>
        </p:txBody>
      </p:sp>
      <p:sp>
        <p:nvSpPr>
          <p:cNvPr id="119" name="타원 118"/>
          <p:cNvSpPr/>
          <p:nvPr/>
        </p:nvSpPr>
        <p:spPr>
          <a:xfrm>
            <a:off x="4529272" y="5344716"/>
            <a:ext cx="706581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34" name="타원 33"/>
          <p:cNvSpPr/>
          <p:nvPr/>
        </p:nvSpPr>
        <p:spPr>
          <a:xfrm>
            <a:off x="1169009" y="3001109"/>
            <a:ext cx="706581" cy="701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98EB74-2A8B-5940-BE39-4E88CFAC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r>
              <a:rPr lang="en-US"/>
              <a:t>/29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27168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Trebuchet MS"/>
        <a:ea typeface="나눔스퀘어 네오 Bold"/>
        <a:cs typeface=""/>
      </a:majorFont>
      <a:minorFont>
        <a:latin typeface="Trebuchet MS"/>
        <a:ea typeface="나눔스퀘어 네오 Bold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rebuchet MS"/>
        <a:ea typeface="나눔스퀘어 네오 Bold"/>
        <a:cs typeface=""/>
      </a:majorFont>
      <a:minorFont>
        <a:latin typeface="Trebuchet MS"/>
        <a:ea typeface="나눔스퀘어 네오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1587</TotalTime>
  <Words>1056</Words>
  <Application>Microsoft Office PowerPoint</Application>
  <PresentationFormat>와이드스크린</PresentationFormat>
  <Paragraphs>434</Paragraphs>
  <Slides>30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Arial</vt:lpstr>
      <vt:lpstr>Batang</vt:lpstr>
      <vt:lpstr>나눔스퀘어 네오 Bold</vt:lpstr>
      <vt:lpstr>Trebuchet MS</vt:lpstr>
      <vt:lpstr>Wingdings</vt:lpstr>
      <vt:lpstr>Cambria Math</vt:lpstr>
      <vt:lpstr>베를린</vt:lpstr>
      <vt:lpstr>Dijkstra’s Algorithm 다익스트라 알고리즘</vt:lpstr>
      <vt:lpstr>Contents</vt:lpstr>
      <vt:lpstr>소개</vt:lpstr>
      <vt:lpstr>최단 경로 </vt:lpstr>
      <vt:lpstr>알고리즘의 과정</vt:lpstr>
      <vt:lpstr>알고리즘의 과정</vt:lpstr>
      <vt:lpstr>알고리즘의 과정</vt:lpstr>
      <vt:lpstr>알고리즘의 과정 – 예시</vt:lpstr>
      <vt:lpstr>알고리즘의 과정 – 예시</vt:lpstr>
      <vt:lpstr>알고리즘의 과정 – 예시</vt:lpstr>
      <vt:lpstr>알고리즘의 과정 – 예시</vt:lpstr>
      <vt:lpstr>알고리즘의 과정 – 예시</vt:lpstr>
      <vt:lpstr>알고리즘의 과정 – 예시</vt:lpstr>
      <vt:lpstr>정확성 증명</vt:lpstr>
      <vt:lpstr>정확성 증명</vt:lpstr>
      <vt:lpstr>정확성 증명</vt:lpstr>
      <vt:lpstr>정확성 증명</vt:lpstr>
      <vt:lpstr>정확성 증명</vt:lpstr>
      <vt:lpstr>정확성 증명</vt:lpstr>
      <vt:lpstr>정확성 증명</vt:lpstr>
      <vt:lpstr>정확성 증명</vt:lpstr>
      <vt:lpstr>정확성 증명</vt:lpstr>
      <vt:lpstr>정확성 증명</vt:lpstr>
      <vt:lpstr>정확성 증명</vt:lpstr>
      <vt:lpstr>정확성 증명</vt:lpstr>
      <vt:lpstr>정확성 증명</vt:lpstr>
      <vt:lpstr>정확성 증명</vt:lpstr>
      <vt:lpstr>시간 복잡도 (배열 기반 우선순위 큐)</vt:lpstr>
      <vt:lpstr>시간 복잡도 (최소 힙 기반 우선순위 큐)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 Algorithm</dc:title>
  <dc:creator>heo</dc:creator>
  <cp:lastModifiedBy>heo</cp:lastModifiedBy>
  <cp:revision>103</cp:revision>
  <dcterms:created xsi:type="dcterms:W3CDTF">2023-02-06T01:38:37Z</dcterms:created>
  <dcterms:modified xsi:type="dcterms:W3CDTF">2023-02-09T08:56:43Z</dcterms:modified>
</cp:coreProperties>
</file>