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9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82" r:id="rId23"/>
    <p:sldId id="287" r:id="rId24"/>
    <p:sldId id="284" r:id="rId25"/>
    <p:sldId id="288" r:id="rId26"/>
    <p:sldId id="289" r:id="rId27"/>
    <p:sldId id="285" r:id="rId28"/>
    <p:sldId id="290" r:id="rId29"/>
    <p:sldId id="291" r:id="rId30"/>
    <p:sldId id="292" r:id="rId31"/>
    <p:sldId id="294" r:id="rId32"/>
    <p:sldId id="299" r:id="rId33"/>
    <p:sldId id="293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280" r:id="rId42"/>
    <p:sldId id="281" r:id="rId43"/>
    <p:sldId id="277" r:id="rId44"/>
    <p:sldId id="286" r:id="rId45"/>
    <p:sldId id="283" r:id="rId46"/>
  </p:sldIdLst>
  <p:sldSz cx="12192000" cy="6858000"/>
  <p:notesSz cx="6858000" cy="9144000"/>
  <p:embeddedFontLst>
    <p:embeddedFont>
      <p:font typeface="Tw Cen MT" panose="020B0602020104020603" pitchFamily="34" charset="0"/>
      <p:regular r:id="rId49"/>
      <p:bold r:id="rId50"/>
      <p:italic r:id="rId51"/>
      <p:boldItalic r:id="rId52"/>
    </p:embeddedFont>
    <p:embeddedFont>
      <p:font typeface="나눔바른고딕" panose="020B0603020101020101" pitchFamily="50" charset="-127"/>
      <p:regular r:id="rId53"/>
      <p:bold r:id="rId54"/>
    </p:embeddedFont>
    <p:embeddedFont>
      <p:font typeface="Yu Gothic UI Light" panose="020B0300000000000000" pitchFamily="34" charset="-128"/>
      <p:regular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Cambria Math" panose="02040503050406030204" pitchFamily="18" charset="0"/>
      <p:regular r:id="rId58"/>
    </p:embeddedFont>
    <p:embeddedFont>
      <p:font typeface="Wingdings 3" panose="05040102010807070707" pitchFamily="18" charset="2"/>
      <p:regular r:id="rId59"/>
    </p:embeddedFont>
    <p:embeddedFont>
      <p:font typeface="Yu Gothic UI" panose="020B0500000000000000" pitchFamily="34" charset="-128"/>
      <p:regular r:id="rId60"/>
      <p:bold r:id="rId61"/>
    </p:embeddedFont>
    <p:embeddedFont>
      <p:font typeface="나눔바른고딕 UltraLight" panose="00000300000000000000" pitchFamily="2" charset="-127"/>
      <p:regular r:id="rId6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94309" autoAdjust="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694" y="-2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94F6-D03B-4409-A49E-DC383AD44F8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428C-1479-4D68-A9B6-3904257DB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82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50DE-B62D-4874-840D-5013096CEAC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93DA-4CFE-40E4-A4BA-C93F4544A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블랙 특성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를 수복하기 위해서는 가능한 경우를 </a:t>
            </a:r>
            <a:r>
              <a:rPr lang="en-US" altLang="ko-KR" baseline="0" dirty="0" smtClean="0"/>
              <a:t>z</a:t>
            </a:r>
            <a:r>
              <a:rPr lang="ko-KR" altLang="en-US" baseline="0" dirty="0" smtClean="0"/>
              <a:t>의 삼촌 노드의 색과</a:t>
            </a:r>
            <a:r>
              <a:rPr lang="en-US" altLang="ko-KR" baseline="0" dirty="0" smtClean="0"/>
              <a:t>, z</a:t>
            </a:r>
            <a:r>
              <a:rPr lang="ko-KR" altLang="en-US" baseline="0" dirty="0" smtClean="0"/>
              <a:t>가 왼쪽 자식인지 오른쪽 </a:t>
            </a:r>
            <a:r>
              <a:rPr lang="ko-KR" altLang="en-US" baseline="0" dirty="0" err="1" smtClean="0"/>
              <a:t>자식인지에</a:t>
            </a:r>
            <a:r>
              <a:rPr lang="ko-KR" altLang="en-US" baseline="0" dirty="0" smtClean="0"/>
              <a:t> 따라 나누어 </a:t>
            </a:r>
            <a:r>
              <a:rPr lang="ko-KR" altLang="en-US" baseline="0" dirty="0" err="1" smtClean="0"/>
              <a:t>리컬러링과</a:t>
            </a:r>
            <a:r>
              <a:rPr lang="ko-KR" altLang="en-US" baseline="0" dirty="0" smtClean="0"/>
              <a:t> 라스트럭처링을 진행해주면 됩니다</a:t>
            </a:r>
            <a:r>
              <a:rPr lang="en-US" altLang="ko-KR" baseline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0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9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2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블랙 특성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를 수복하기 위해서는 가능한 경우를 </a:t>
            </a:r>
            <a:r>
              <a:rPr lang="en-US" altLang="ko-KR" baseline="0" dirty="0" smtClean="0"/>
              <a:t>z</a:t>
            </a:r>
            <a:r>
              <a:rPr lang="ko-KR" altLang="en-US" baseline="0" dirty="0" smtClean="0"/>
              <a:t>의 삼촌 노드의 색과</a:t>
            </a:r>
            <a:r>
              <a:rPr lang="en-US" altLang="ko-KR" baseline="0" dirty="0" smtClean="0"/>
              <a:t>, z</a:t>
            </a:r>
            <a:r>
              <a:rPr lang="ko-KR" altLang="en-US" baseline="0" dirty="0" smtClean="0"/>
              <a:t>가 왼쪽 자식인지 오른쪽 </a:t>
            </a:r>
            <a:r>
              <a:rPr lang="ko-KR" altLang="en-US" baseline="0" dirty="0" err="1" smtClean="0"/>
              <a:t>자식인지에</a:t>
            </a:r>
            <a:r>
              <a:rPr lang="ko-KR" altLang="en-US" baseline="0" dirty="0" smtClean="0"/>
              <a:t> 따라 나누어 </a:t>
            </a:r>
            <a:r>
              <a:rPr lang="ko-KR" altLang="en-US" baseline="0" dirty="0" err="1" smtClean="0"/>
              <a:t>리컬러링과</a:t>
            </a:r>
            <a:r>
              <a:rPr lang="ko-KR" altLang="en-US" baseline="0" dirty="0" smtClean="0"/>
              <a:t> 라스트럭처링을 진행해주면 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4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4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2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7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3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9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3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93DA-4CFE-40E4-A4BA-C93F4544AEF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659EF9B-BB43-4183-B041-DD0B22E969F4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57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6D9D-0D19-4EDA-9DC3-46E206AE1B12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FE36-9E36-4FFA-A2C4-B5230196DF13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A760-7445-424F-960C-E25BC9651477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0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D6F5-563B-4DA3-86AF-C0B91D8299C0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44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E0D3-0891-4A47-B55E-80F894A054A8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6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45AA-13A8-49AB-9CED-7A52E6984F96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6D0F-451F-43C6-B1BC-6503C233006B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545F-4196-42DC-A781-F88AE9F8B299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6E49-1A4C-464C-BB40-7EF21CDFAD43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6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2A42-64F8-4694-8378-F2D9F52882B8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7DE59E-ABBE-4F5B-9BE4-AFE9DC32ABDE}" type="datetime1">
              <a:rPr lang="en-US" altLang="ko-KR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6327" y="585216"/>
            <a:ext cx="1095477" cy="51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/40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0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4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Red-Black tree&amp;</a:t>
            </a:r>
            <a:br>
              <a:rPr lang="en-US" altLang="ko-KR" dirty="0" smtClean="0"/>
            </a:br>
            <a:r>
              <a:rPr lang="en-US" altLang="ko-KR" dirty="0" smtClean="0"/>
              <a:t>order-statistic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Introduction to Algorithms </a:t>
            </a:r>
          </a:p>
          <a:p>
            <a:r>
              <a:rPr lang="en-US" altLang="ko-KR" dirty="0" smtClean="0"/>
              <a:t>13.1~3, 14.1~2</a:t>
            </a:r>
          </a:p>
          <a:p>
            <a:r>
              <a:rPr lang="en-US" altLang="ko-KR" dirty="0" smtClean="0"/>
              <a:t>Heo </a:t>
            </a:r>
            <a:r>
              <a:rPr lang="en-US" altLang="ko-KR" dirty="0" err="1" smtClean="0"/>
              <a:t>Dae</a:t>
            </a:r>
            <a:r>
              <a:rPr lang="en-US" altLang="ko-KR" dirty="0" smtClean="0"/>
              <a:t>-Hyun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192" y="2201007"/>
            <a:ext cx="10598303" cy="4066790"/>
          </a:xfrm>
        </p:spPr>
        <p:txBody>
          <a:bodyPr>
            <a:noAutofit/>
          </a:bodyPr>
          <a:lstStyle/>
          <a:p>
            <a:pPr marL="516636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When operations modify the tree, it is possible to violate Red-Black Properties. So, We need to restore these properties with Rotation and Recoloring.</a:t>
            </a:r>
          </a:p>
          <a:p>
            <a:pPr marL="516636" lvl="1" indent="-342900">
              <a:lnSpc>
                <a:spcPct val="100000"/>
              </a:lnSpc>
            </a:pPr>
            <a:endParaRPr lang="en-US" altLang="ko-KR" sz="2400" dirty="0"/>
          </a:p>
          <a:p>
            <a:pPr marL="516636" lvl="1" indent="-342900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Rotation</a:t>
            </a:r>
            <a:r>
              <a:rPr lang="en-US" altLang="ko-KR" sz="2400" dirty="0" smtClean="0"/>
              <a:t> : Change the pointer </a:t>
            </a:r>
            <a:r>
              <a:rPr lang="en-US" altLang="ko-KR" sz="2400" dirty="0"/>
              <a:t>s</a:t>
            </a:r>
            <a:r>
              <a:rPr lang="en-US" altLang="ko-KR" sz="2400" dirty="0" smtClean="0"/>
              <a:t>tructure.</a:t>
            </a:r>
          </a:p>
          <a:p>
            <a:pPr marL="516636" lvl="1" indent="-342900">
              <a:lnSpc>
                <a:spcPct val="100000"/>
              </a:lnSpc>
            </a:pPr>
            <a:endParaRPr lang="en-US" altLang="ko-KR" sz="2400" dirty="0"/>
          </a:p>
          <a:p>
            <a:pPr marL="516636" lvl="1" indent="-342900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Recoloring</a:t>
            </a:r>
            <a:r>
              <a:rPr lang="en-US" altLang="ko-KR" sz="2400" dirty="0" smtClean="0"/>
              <a:t> : Change the color of some nodes.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Rotation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1860186"/>
            <a:ext cx="11146943" cy="1057582"/>
          </a:xfrm>
        </p:spPr>
        <p:txBody>
          <a:bodyPr>
            <a:noAutofit/>
          </a:bodyPr>
          <a:lstStyle/>
          <a:p>
            <a:pPr marL="516636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It is a partial operation which maintains </a:t>
            </a:r>
            <a:r>
              <a:rPr lang="en-US" altLang="ko-KR" sz="2400" dirty="0"/>
              <a:t>Binary Search Tree’s </a:t>
            </a:r>
            <a:r>
              <a:rPr lang="en-US" altLang="ko-KR" sz="2400" dirty="0" smtClean="0"/>
              <a:t>Characteristics.</a:t>
            </a:r>
          </a:p>
          <a:p>
            <a:pPr marL="516636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There are two kinds of Rotation : </a:t>
            </a:r>
            <a:r>
              <a:rPr lang="en-US" altLang="ko-KR" sz="2400" b="1" dirty="0" smtClean="0">
                <a:latin typeface="+mj-lt"/>
              </a:rPr>
              <a:t>Left-Rotate, Right-Rotate.</a:t>
            </a:r>
          </a:p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ko-KR" sz="2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5614974" y="4412103"/>
            <a:ext cx="831850" cy="675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025852" y="4003146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52" y="4003146"/>
                <a:ext cx="2243243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2809883" y="3519031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p:sp>
        <p:nvSpPr>
          <p:cNvPr id="59" name="타원 58"/>
          <p:cNvSpPr/>
          <p:nvPr/>
        </p:nvSpPr>
        <p:spPr>
          <a:xfrm>
            <a:off x="3514726" y="4406126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이등변 삼각형 6"/>
              <p:cNvSpPr/>
              <p:nvPr/>
            </p:nvSpPr>
            <p:spPr>
              <a:xfrm>
                <a:off x="2159559" y="4439773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이등변 삼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59" y="4439773"/>
                <a:ext cx="650324" cy="613743"/>
              </a:xfrm>
              <a:prstGeom prst="triangle">
                <a:avLst/>
              </a:prstGeom>
              <a:blipFill>
                <a:blip r:embed="rId3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이등변 삼각형 59"/>
              <p:cNvSpPr/>
              <p:nvPr/>
            </p:nvSpPr>
            <p:spPr>
              <a:xfrm>
                <a:off x="2997994" y="5510635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이등변 삼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94" y="5510635"/>
                <a:ext cx="650324" cy="613743"/>
              </a:xfrm>
              <a:prstGeom prst="triangle">
                <a:avLst/>
              </a:prstGeom>
              <a:blipFill>
                <a:blip r:embed="rId4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이등변 삼각형 60"/>
              <p:cNvSpPr/>
              <p:nvPr/>
            </p:nvSpPr>
            <p:spPr>
              <a:xfrm>
                <a:off x="4102068" y="5510635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1" name="이등변 삼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68" y="5510635"/>
                <a:ext cx="650324" cy="613743"/>
              </a:xfrm>
              <a:prstGeom prst="triangle">
                <a:avLst/>
              </a:prstGeom>
              <a:blipFill>
                <a:blip r:embed="rId5"/>
                <a:stretch>
                  <a:fillRect b="-16981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6" idx="3"/>
            <a:endCxn id="7" idx="0"/>
          </p:cNvCxnSpPr>
          <p:nvPr/>
        </p:nvCxnSpPr>
        <p:spPr>
          <a:xfrm flipH="1">
            <a:off x="2484721" y="4100333"/>
            <a:ext cx="426292" cy="33944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59" idx="0"/>
          </p:cNvCxnSpPr>
          <p:nvPr/>
        </p:nvCxnSpPr>
        <p:spPr>
          <a:xfrm>
            <a:off x="3399315" y="4100333"/>
            <a:ext cx="460692" cy="305793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9" idx="3"/>
            <a:endCxn id="60" idx="0"/>
          </p:cNvCxnSpPr>
          <p:nvPr/>
        </p:nvCxnSpPr>
        <p:spPr>
          <a:xfrm flipH="1">
            <a:off x="3323156" y="4987428"/>
            <a:ext cx="292700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5"/>
            <a:endCxn id="61" idx="0"/>
          </p:cNvCxnSpPr>
          <p:nvPr/>
        </p:nvCxnSpPr>
        <p:spPr>
          <a:xfrm>
            <a:off x="4104158" y="4987428"/>
            <a:ext cx="323072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8119545" y="4372478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p:sp>
        <p:nvSpPr>
          <p:cNvPr id="83" name="타원 82"/>
          <p:cNvSpPr/>
          <p:nvPr/>
        </p:nvSpPr>
        <p:spPr>
          <a:xfrm>
            <a:off x="8810107" y="3519031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이등변 삼각형 83"/>
              <p:cNvSpPr/>
              <p:nvPr/>
            </p:nvSpPr>
            <p:spPr>
              <a:xfrm>
                <a:off x="7562899" y="5410899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4" name="이등변 삼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99" y="5410899"/>
                <a:ext cx="650324" cy="613743"/>
              </a:xfrm>
              <a:prstGeom prst="triangle">
                <a:avLst/>
              </a:prstGeom>
              <a:blipFill>
                <a:blip r:embed="rId6"/>
                <a:stretch>
                  <a:fillRect b="-381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이등변 삼각형 84"/>
              <p:cNvSpPr/>
              <p:nvPr/>
            </p:nvSpPr>
            <p:spPr>
              <a:xfrm>
                <a:off x="8666973" y="5410899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5" name="이등변 삼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73" y="5410899"/>
                <a:ext cx="650324" cy="613743"/>
              </a:xfrm>
              <a:prstGeom prst="triangle">
                <a:avLst/>
              </a:prstGeom>
              <a:blipFill>
                <a:blip r:embed="rId7"/>
                <a:stretch>
                  <a:fillRect b="-24762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이등변 삼각형 85"/>
              <p:cNvSpPr/>
              <p:nvPr/>
            </p:nvSpPr>
            <p:spPr>
              <a:xfrm>
                <a:off x="9661912" y="4372478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6" name="이등변 삼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912" y="4372478"/>
                <a:ext cx="650324" cy="613743"/>
              </a:xfrm>
              <a:prstGeom prst="triangle">
                <a:avLst/>
              </a:prstGeom>
              <a:blipFill>
                <a:blip r:embed="rId8"/>
                <a:stretch>
                  <a:fillRect b="-16981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연결선 86"/>
          <p:cNvCxnSpPr>
            <a:stCxn id="82" idx="3"/>
            <a:endCxn id="84" idx="0"/>
          </p:cNvCxnSpPr>
          <p:nvPr/>
        </p:nvCxnSpPr>
        <p:spPr>
          <a:xfrm flipH="1">
            <a:off x="7888061" y="4953780"/>
            <a:ext cx="332614" cy="457119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5"/>
            <a:endCxn id="85" idx="0"/>
          </p:cNvCxnSpPr>
          <p:nvPr/>
        </p:nvCxnSpPr>
        <p:spPr>
          <a:xfrm>
            <a:off x="8708977" y="4953780"/>
            <a:ext cx="283158" cy="457119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3" idx="3"/>
            <a:endCxn id="82" idx="0"/>
          </p:cNvCxnSpPr>
          <p:nvPr/>
        </p:nvCxnSpPr>
        <p:spPr>
          <a:xfrm flipH="1">
            <a:off x="8464826" y="4100333"/>
            <a:ext cx="446411" cy="272145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5"/>
            <a:endCxn id="86" idx="0"/>
          </p:cNvCxnSpPr>
          <p:nvPr/>
        </p:nvCxnSpPr>
        <p:spPr>
          <a:xfrm>
            <a:off x="9399539" y="4100333"/>
            <a:ext cx="587535" cy="272145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Rotation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460" y="1857214"/>
            <a:ext cx="11146943" cy="1057582"/>
          </a:xfrm>
        </p:spPr>
        <p:txBody>
          <a:bodyPr>
            <a:noAutofit/>
          </a:bodyPr>
          <a:lstStyle/>
          <a:p>
            <a:pPr marL="516636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It is a partial operation which maintains Binary Search Tree’s Characteristics.</a:t>
            </a:r>
          </a:p>
          <a:p>
            <a:pPr marL="516636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There are two kinds of Rotation : </a:t>
            </a:r>
            <a:r>
              <a:rPr lang="en-US" altLang="ko-KR" sz="2400" b="1" dirty="0" smtClean="0">
                <a:latin typeface="+mj-lt"/>
              </a:rPr>
              <a:t>Left-Rotate, Right-Rotate.</a:t>
            </a:r>
          </a:p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ko-KR" sz="2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5614974" y="4412103"/>
            <a:ext cx="831850" cy="675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962534" y="4042771"/>
                <a:ext cx="236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534" y="4042771"/>
                <a:ext cx="236988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타원 51"/>
          <p:cNvSpPr/>
          <p:nvPr/>
        </p:nvSpPr>
        <p:spPr>
          <a:xfrm>
            <a:off x="1985445" y="4349618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53" name="타원 52"/>
          <p:cNvSpPr/>
          <p:nvPr/>
        </p:nvSpPr>
        <p:spPr>
          <a:xfrm>
            <a:off x="2676007" y="3496171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이등변 삼각형 53"/>
              <p:cNvSpPr/>
              <p:nvPr/>
            </p:nvSpPr>
            <p:spPr>
              <a:xfrm>
                <a:off x="1428799" y="5388039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이등변 삼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99" y="5388039"/>
                <a:ext cx="650324" cy="613743"/>
              </a:xfrm>
              <a:prstGeom prst="triangle">
                <a:avLst/>
              </a:prstGeom>
              <a:blipFill>
                <a:blip r:embed="rId3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이등변 삼각형 54"/>
              <p:cNvSpPr/>
              <p:nvPr/>
            </p:nvSpPr>
            <p:spPr>
              <a:xfrm>
                <a:off x="2532873" y="5388039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이등변 삼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73" y="5388039"/>
                <a:ext cx="650324" cy="613743"/>
              </a:xfrm>
              <a:prstGeom prst="triangle">
                <a:avLst/>
              </a:prstGeom>
              <a:blipFill>
                <a:blip r:embed="rId4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이등변 삼각형 55"/>
              <p:cNvSpPr/>
              <p:nvPr/>
            </p:nvSpPr>
            <p:spPr>
              <a:xfrm>
                <a:off x="3527812" y="4349618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6" name="이등변 삼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12" y="4349618"/>
                <a:ext cx="650324" cy="613743"/>
              </a:xfrm>
              <a:prstGeom prst="triangle">
                <a:avLst/>
              </a:prstGeom>
              <a:blipFill>
                <a:blip r:embed="rId5"/>
                <a:stretch>
                  <a:fillRect b="-1809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연결선 56"/>
          <p:cNvCxnSpPr>
            <a:stCxn id="52" idx="3"/>
            <a:endCxn id="54" idx="0"/>
          </p:cNvCxnSpPr>
          <p:nvPr/>
        </p:nvCxnSpPr>
        <p:spPr>
          <a:xfrm flipH="1">
            <a:off x="1753961" y="4930920"/>
            <a:ext cx="332614" cy="457119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5"/>
            <a:endCxn id="55" idx="0"/>
          </p:cNvCxnSpPr>
          <p:nvPr/>
        </p:nvCxnSpPr>
        <p:spPr>
          <a:xfrm>
            <a:off x="2574877" y="4930920"/>
            <a:ext cx="283158" cy="457119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3" idx="3"/>
            <a:endCxn id="52" idx="0"/>
          </p:cNvCxnSpPr>
          <p:nvPr/>
        </p:nvCxnSpPr>
        <p:spPr>
          <a:xfrm flipH="1">
            <a:off x="2330726" y="4077473"/>
            <a:ext cx="446411" cy="272145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5"/>
            <a:endCxn id="56" idx="0"/>
          </p:cNvCxnSpPr>
          <p:nvPr/>
        </p:nvCxnSpPr>
        <p:spPr>
          <a:xfrm>
            <a:off x="3265439" y="4077473"/>
            <a:ext cx="587535" cy="272145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296283" y="3396435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62" name="타원 61"/>
          <p:cNvSpPr/>
          <p:nvPr/>
        </p:nvSpPr>
        <p:spPr>
          <a:xfrm>
            <a:off x="9001126" y="4283530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이등변 삼각형 62"/>
              <p:cNvSpPr/>
              <p:nvPr/>
            </p:nvSpPr>
            <p:spPr>
              <a:xfrm>
                <a:off x="7645959" y="4317177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이등변 삼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959" y="4317177"/>
                <a:ext cx="650324" cy="613743"/>
              </a:xfrm>
              <a:prstGeom prst="triangle">
                <a:avLst/>
              </a:prstGeom>
              <a:blipFill>
                <a:blip r:embed="rId6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이등변 삼각형 63"/>
              <p:cNvSpPr/>
              <p:nvPr/>
            </p:nvSpPr>
            <p:spPr>
              <a:xfrm>
                <a:off x="8484394" y="5388039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4" name="이등변 삼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394" y="5388039"/>
                <a:ext cx="650324" cy="613743"/>
              </a:xfrm>
              <a:prstGeom prst="triangle">
                <a:avLst/>
              </a:prstGeom>
              <a:blipFill>
                <a:blip r:embed="rId7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이등변 삼각형 64"/>
              <p:cNvSpPr/>
              <p:nvPr/>
            </p:nvSpPr>
            <p:spPr>
              <a:xfrm>
                <a:off x="9588468" y="5388039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5" name="이등변 삼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68" y="5388039"/>
                <a:ext cx="650324" cy="613743"/>
              </a:xfrm>
              <a:prstGeom prst="triangle">
                <a:avLst/>
              </a:prstGeom>
              <a:blipFill>
                <a:blip r:embed="rId8"/>
                <a:stretch>
                  <a:fillRect b="-16981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/>
          <p:cNvCxnSpPr>
            <a:stCxn id="61" idx="3"/>
            <a:endCxn id="63" idx="0"/>
          </p:cNvCxnSpPr>
          <p:nvPr/>
        </p:nvCxnSpPr>
        <p:spPr>
          <a:xfrm flipH="1">
            <a:off x="7971121" y="3977737"/>
            <a:ext cx="426292" cy="33944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1" idx="5"/>
            <a:endCxn id="62" idx="0"/>
          </p:cNvCxnSpPr>
          <p:nvPr/>
        </p:nvCxnSpPr>
        <p:spPr>
          <a:xfrm>
            <a:off x="8885715" y="3977737"/>
            <a:ext cx="460692" cy="305793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3"/>
            <a:endCxn id="64" idx="0"/>
          </p:cNvCxnSpPr>
          <p:nvPr/>
        </p:nvCxnSpPr>
        <p:spPr>
          <a:xfrm flipH="1">
            <a:off x="8809556" y="4864832"/>
            <a:ext cx="292700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5"/>
            <a:endCxn id="65" idx="0"/>
          </p:cNvCxnSpPr>
          <p:nvPr/>
        </p:nvCxnSpPr>
        <p:spPr>
          <a:xfrm>
            <a:off x="9590558" y="4864832"/>
            <a:ext cx="323072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019" y="848434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Rotation(Example)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190758" y="2776081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p:sp>
        <p:nvSpPr>
          <p:cNvPr id="26" name="타원 25"/>
          <p:cNvSpPr/>
          <p:nvPr/>
        </p:nvSpPr>
        <p:spPr>
          <a:xfrm>
            <a:off x="2895601" y="3663176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이등변 삼각형 26"/>
              <p:cNvSpPr/>
              <p:nvPr/>
            </p:nvSpPr>
            <p:spPr>
              <a:xfrm>
                <a:off x="1540434" y="3696823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이등변 삼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34" y="3696823"/>
                <a:ext cx="650324" cy="613743"/>
              </a:xfrm>
              <a:prstGeom prst="triangle">
                <a:avLst/>
              </a:prstGeom>
              <a:blipFill>
                <a:blip r:embed="rId2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이등변 삼각형 27"/>
              <p:cNvSpPr/>
              <p:nvPr/>
            </p:nvSpPr>
            <p:spPr>
              <a:xfrm>
                <a:off x="2378869" y="4767685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이등변 삼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69" y="4767685"/>
                <a:ext cx="650324" cy="613743"/>
              </a:xfrm>
              <a:prstGeom prst="triangle">
                <a:avLst/>
              </a:prstGeom>
              <a:blipFill>
                <a:blip r:embed="rId3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이등변 삼각형 28"/>
              <p:cNvSpPr/>
              <p:nvPr/>
            </p:nvSpPr>
            <p:spPr>
              <a:xfrm>
                <a:off x="3482943" y="4767685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이등변 삼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43" y="4767685"/>
                <a:ext cx="650324" cy="613743"/>
              </a:xfrm>
              <a:prstGeom prst="triangle">
                <a:avLst/>
              </a:prstGeom>
              <a:blipFill>
                <a:blip r:embed="rId4"/>
                <a:stretch>
                  <a:fillRect b="-16981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>
            <a:stCxn id="25" idx="3"/>
            <a:endCxn id="27" idx="0"/>
          </p:cNvCxnSpPr>
          <p:nvPr/>
        </p:nvCxnSpPr>
        <p:spPr>
          <a:xfrm flipH="1">
            <a:off x="1865596" y="3357383"/>
            <a:ext cx="426292" cy="33944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5"/>
            <a:endCxn id="26" idx="0"/>
          </p:cNvCxnSpPr>
          <p:nvPr/>
        </p:nvCxnSpPr>
        <p:spPr>
          <a:xfrm>
            <a:off x="2780190" y="3357383"/>
            <a:ext cx="460692" cy="305793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3"/>
            <a:endCxn id="28" idx="0"/>
          </p:cNvCxnSpPr>
          <p:nvPr/>
        </p:nvCxnSpPr>
        <p:spPr>
          <a:xfrm flipH="1">
            <a:off x="2704031" y="4244478"/>
            <a:ext cx="292700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5"/>
            <a:endCxn id="29" idx="0"/>
          </p:cNvCxnSpPr>
          <p:nvPr/>
        </p:nvCxnSpPr>
        <p:spPr>
          <a:xfrm>
            <a:off x="3485033" y="4244478"/>
            <a:ext cx="323072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26" idx="7"/>
          </p:cNvCxnSpPr>
          <p:nvPr/>
        </p:nvCxnSpPr>
        <p:spPr>
          <a:xfrm flipH="1">
            <a:off x="3485033" y="2924175"/>
            <a:ext cx="1086968" cy="838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1999" y="2522981"/>
            <a:ext cx="415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Select x’s right child as y.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05750" y="5196762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0" y="5196762"/>
                <a:ext cx="361913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>
            <a:stCxn id="25" idx="0"/>
            <a:endCxn id="25" idx="0"/>
          </p:cNvCxnSpPr>
          <p:nvPr/>
        </p:nvCxnSpPr>
        <p:spPr>
          <a:xfrm>
            <a:off x="2536039" y="27760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5" idx="0"/>
            <a:endCxn id="49" idx="2"/>
          </p:cNvCxnSpPr>
          <p:nvPr/>
        </p:nvCxnSpPr>
        <p:spPr>
          <a:xfrm flipV="1">
            <a:off x="2536039" y="2358054"/>
            <a:ext cx="0" cy="41802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6205" y="1988722"/>
            <a:ext cx="18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’s parent node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Rotation(Example)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190758" y="2776081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p:sp>
        <p:nvSpPr>
          <p:cNvPr id="26" name="타원 25"/>
          <p:cNvSpPr/>
          <p:nvPr/>
        </p:nvSpPr>
        <p:spPr>
          <a:xfrm>
            <a:off x="2895601" y="3663176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이등변 삼각형 26"/>
              <p:cNvSpPr/>
              <p:nvPr/>
            </p:nvSpPr>
            <p:spPr>
              <a:xfrm>
                <a:off x="1540434" y="3696823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이등변 삼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34" y="3696823"/>
                <a:ext cx="650324" cy="613743"/>
              </a:xfrm>
              <a:prstGeom prst="triangle">
                <a:avLst/>
              </a:prstGeom>
              <a:blipFill>
                <a:blip r:embed="rId2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이등변 삼각형 27"/>
              <p:cNvSpPr/>
              <p:nvPr/>
            </p:nvSpPr>
            <p:spPr>
              <a:xfrm>
                <a:off x="2378869" y="4767685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이등변 삼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69" y="4767685"/>
                <a:ext cx="650324" cy="613743"/>
              </a:xfrm>
              <a:prstGeom prst="triangle">
                <a:avLst/>
              </a:prstGeom>
              <a:blipFill>
                <a:blip r:embed="rId3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이등변 삼각형 28"/>
              <p:cNvSpPr/>
              <p:nvPr/>
            </p:nvSpPr>
            <p:spPr>
              <a:xfrm>
                <a:off x="3482943" y="4767685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이등변 삼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43" y="4767685"/>
                <a:ext cx="650324" cy="613743"/>
              </a:xfrm>
              <a:prstGeom prst="triangle">
                <a:avLst/>
              </a:prstGeom>
              <a:blipFill>
                <a:blip r:embed="rId4"/>
                <a:stretch>
                  <a:fillRect b="-16981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>
            <a:stCxn id="25" idx="3"/>
            <a:endCxn id="27" idx="0"/>
          </p:cNvCxnSpPr>
          <p:nvPr/>
        </p:nvCxnSpPr>
        <p:spPr>
          <a:xfrm flipH="1">
            <a:off x="1865596" y="3357383"/>
            <a:ext cx="426292" cy="33944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5"/>
            <a:endCxn id="28" idx="0"/>
          </p:cNvCxnSpPr>
          <p:nvPr/>
        </p:nvCxnSpPr>
        <p:spPr>
          <a:xfrm flipH="1">
            <a:off x="2704031" y="3357383"/>
            <a:ext cx="76159" cy="1410302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5"/>
            <a:endCxn id="29" idx="0"/>
          </p:cNvCxnSpPr>
          <p:nvPr/>
        </p:nvCxnSpPr>
        <p:spPr>
          <a:xfrm>
            <a:off x="3485033" y="4244478"/>
            <a:ext cx="323072" cy="523207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2780190" y="2924175"/>
            <a:ext cx="1791811" cy="700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1999" y="2522981"/>
            <a:ext cx="38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Turn </a:t>
            </a:r>
            <a:r>
              <a:rPr lang="en-US" altLang="ko-KR" sz="2400" dirty="0" err="1" smtClean="0"/>
              <a:t>y.left</a:t>
            </a:r>
            <a:r>
              <a:rPr lang="en-US" altLang="ko-KR" sz="2400" dirty="0" smtClean="0"/>
              <a:t> into </a:t>
            </a:r>
            <a:r>
              <a:rPr lang="en-US" altLang="ko-KR" sz="2400" dirty="0" err="1" smtClean="0"/>
              <a:t>x.right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05750" y="5196762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0" y="5196762"/>
                <a:ext cx="361913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/>
          <p:nvPr/>
        </p:nvCxnSpPr>
        <p:spPr>
          <a:xfrm>
            <a:off x="2536039" y="27760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23" idx="2"/>
          </p:cNvCxnSpPr>
          <p:nvPr/>
        </p:nvCxnSpPr>
        <p:spPr>
          <a:xfrm flipV="1">
            <a:off x="2536039" y="2358054"/>
            <a:ext cx="0" cy="418028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36039" y="27760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6205" y="1988722"/>
            <a:ext cx="18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’s parent node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Rotation(Example)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606172" y="3361280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p:sp>
        <p:nvSpPr>
          <p:cNvPr id="26" name="타원 25"/>
          <p:cNvSpPr/>
          <p:nvPr/>
        </p:nvSpPr>
        <p:spPr>
          <a:xfrm>
            <a:off x="2643050" y="2568618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이등변 삼각형 26"/>
              <p:cNvSpPr/>
              <p:nvPr/>
            </p:nvSpPr>
            <p:spPr>
              <a:xfrm>
                <a:off x="1158084" y="4465038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이등변 삼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84" y="4465038"/>
                <a:ext cx="650324" cy="613743"/>
              </a:xfrm>
              <a:prstGeom prst="triangle">
                <a:avLst/>
              </a:prstGeom>
              <a:blipFill>
                <a:blip r:embed="rId2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이등변 삼각형 27"/>
              <p:cNvSpPr/>
              <p:nvPr/>
            </p:nvSpPr>
            <p:spPr>
              <a:xfrm>
                <a:off x="2091786" y="4465038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이등변 삼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86" y="4465038"/>
                <a:ext cx="650324" cy="613743"/>
              </a:xfrm>
              <a:prstGeom prst="triangle">
                <a:avLst/>
              </a:prstGeom>
              <a:blipFill>
                <a:blip r:embed="rId3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이등변 삼각형 28"/>
              <p:cNvSpPr/>
              <p:nvPr/>
            </p:nvSpPr>
            <p:spPr>
              <a:xfrm>
                <a:off x="3440292" y="3735446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이등변 삼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92" y="3735446"/>
                <a:ext cx="650324" cy="613743"/>
              </a:xfrm>
              <a:prstGeom prst="triangle">
                <a:avLst/>
              </a:prstGeom>
              <a:blipFill>
                <a:blip r:embed="rId4"/>
                <a:stretch>
                  <a:fillRect b="-1809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>
            <a:stCxn id="25" idx="3"/>
            <a:endCxn id="27" idx="0"/>
          </p:cNvCxnSpPr>
          <p:nvPr/>
        </p:nvCxnSpPr>
        <p:spPr>
          <a:xfrm flipH="1">
            <a:off x="1483246" y="3942582"/>
            <a:ext cx="224056" cy="522456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5"/>
            <a:endCxn id="28" idx="0"/>
          </p:cNvCxnSpPr>
          <p:nvPr/>
        </p:nvCxnSpPr>
        <p:spPr>
          <a:xfrm>
            <a:off x="2195604" y="3942582"/>
            <a:ext cx="221344" cy="5224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5"/>
            <a:endCxn id="29" idx="0"/>
          </p:cNvCxnSpPr>
          <p:nvPr/>
        </p:nvCxnSpPr>
        <p:spPr>
          <a:xfrm>
            <a:off x="3232482" y="3149920"/>
            <a:ext cx="532972" cy="585526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7" idx="1"/>
          </p:cNvCxnSpPr>
          <p:nvPr/>
        </p:nvCxnSpPr>
        <p:spPr>
          <a:xfrm flipH="1" flipV="1">
            <a:off x="2742110" y="2239041"/>
            <a:ext cx="3430090" cy="1145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315344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Link x’s parent to y.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05750" y="5196762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0" y="5196762"/>
                <a:ext cx="361913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/>
          <p:cNvCxnSpPr>
            <a:stCxn id="26" idx="0"/>
            <a:endCxn id="48" idx="2"/>
          </p:cNvCxnSpPr>
          <p:nvPr/>
        </p:nvCxnSpPr>
        <p:spPr>
          <a:xfrm flipH="1" flipV="1">
            <a:off x="2416948" y="2122724"/>
            <a:ext cx="571383" cy="44589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16948" y="2540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97114" y="1753392"/>
            <a:ext cx="18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’s parent node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Rotation(Example)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606172" y="3361280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  <p:sp>
        <p:nvSpPr>
          <p:cNvPr id="26" name="타원 25"/>
          <p:cNvSpPr/>
          <p:nvPr/>
        </p:nvSpPr>
        <p:spPr>
          <a:xfrm>
            <a:off x="2643050" y="2568618"/>
            <a:ext cx="690562" cy="681038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이등변 삼각형 26"/>
              <p:cNvSpPr/>
              <p:nvPr/>
            </p:nvSpPr>
            <p:spPr>
              <a:xfrm>
                <a:off x="1158084" y="4465038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이등변 삼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84" y="4465038"/>
                <a:ext cx="650324" cy="613743"/>
              </a:xfrm>
              <a:prstGeom prst="triangle">
                <a:avLst/>
              </a:prstGeom>
              <a:blipFill>
                <a:blip r:embed="rId2"/>
                <a:stretch>
                  <a:fillRect b="-2830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이등변 삼각형 27"/>
              <p:cNvSpPr/>
              <p:nvPr/>
            </p:nvSpPr>
            <p:spPr>
              <a:xfrm>
                <a:off x="2091786" y="4465038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이등변 삼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86" y="4465038"/>
                <a:ext cx="650324" cy="613743"/>
              </a:xfrm>
              <a:prstGeom prst="triangle">
                <a:avLst/>
              </a:prstGeom>
              <a:blipFill>
                <a:blip r:embed="rId3"/>
                <a:stretch>
                  <a:fillRect b="-2358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이등변 삼각형 28"/>
              <p:cNvSpPr/>
              <p:nvPr/>
            </p:nvSpPr>
            <p:spPr>
              <a:xfrm>
                <a:off x="3440292" y="3735446"/>
                <a:ext cx="650324" cy="613743"/>
              </a:xfrm>
              <a:prstGeom prst="triangle">
                <a:avLst/>
              </a:prstGeom>
              <a:solidFill>
                <a:srgbClr val="7030A0"/>
              </a:solidFill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이등변 삼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92" y="3735446"/>
                <a:ext cx="650324" cy="613743"/>
              </a:xfrm>
              <a:prstGeom prst="triangle">
                <a:avLst/>
              </a:prstGeom>
              <a:blipFill>
                <a:blip r:embed="rId4"/>
                <a:stretch>
                  <a:fillRect b="-18095"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>
            <a:stCxn id="25" idx="3"/>
            <a:endCxn id="27" idx="0"/>
          </p:cNvCxnSpPr>
          <p:nvPr/>
        </p:nvCxnSpPr>
        <p:spPr>
          <a:xfrm flipH="1">
            <a:off x="1483246" y="3942582"/>
            <a:ext cx="224056" cy="522456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5"/>
            <a:endCxn id="28" idx="0"/>
          </p:cNvCxnSpPr>
          <p:nvPr/>
        </p:nvCxnSpPr>
        <p:spPr>
          <a:xfrm>
            <a:off x="2195604" y="3942582"/>
            <a:ext cx="221344" cy="5224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5"/>
            <a:endCxn id="29" idx="0"/>
          </p:cNvCxnSpPr>
          <p:nvPr/>
        </p:nvCxnSpPr>
        <p:spPr>
          <a:xfrm>
            <a:off x="3232482" y="3149920"/>
            <a:ext cx="532972" cy="585526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8280" y="1951073"/>
            <a:ext cx="254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 Put x on </a:t>
            </a:r>
            <a:r>
              <a:rPr lang="en-US" altLang="ko-KR" sz="2400" dirty="0" err="1" smtClean="0"/>
              <a:t>y.left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34" name="직선 연결선 33"/>
          <p:cNvCxnSpPr>
            <a:stCxn id="26" idx="0"/>
            <a:endCxn id="48" idx="2"/>
          </p:cNvCxnSpPr>
          <p:nvPr/>
        </p:nvCxnSpPr>
        <p:spPr>
          <a:xfrm flipH="1" flipV="1">
            <a:off x="2416948" y="2122724"/>
            <a:ext cx="571383" cy="44589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16948" y="2540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97114" y="1753392"/>
            <a:ext cx="18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’s parent node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25" idx="7"/>
            <a:endCxn id="26" idx="3"/>
          </p:cNvCxnSpPr>
          <p:nvPr/>
        </p:nvCxnSpPr>
        <p:spPr>
          <a:xfrm flipV="1">
            <a:off x="2195604" y="3149920"/>
            <a:ext cx="548576" cy="31109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2"/>
          </p:cNvCxnSpPr>
          <p:nvPr/>
        </p:nvCxnSpPr>
        <p:spPr>
          <a:xfrm rot="5400000">
            <a:off x="3964789" y="917841"/>
            <a:ext cx="929349" cy="3919142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2884" y="5151803"/>
            <a:ext cx="4992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The process of Right-Rotate is symmetric.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912643" y="2919838"/>
                <a:ext cx="331314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The Running time of Rotation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000" dirty="0" smtClean="0"/>
                  <a:t>. 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Only Pointers are changed during Operation.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643" y="2919838"/>
                <a:ext cx="3313146" cy="1631216"/>
              </a:xfrm>
              <a:prstGeom prst="rect">
                <a:avLst/>
              </a:prstGeom>
              <a:blipFill>
                <a:blip r:embed="rId5"/>
                <a:stretch>
                  <a:fillRect l="-1838" t="-2612" b="-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11146943" cy="1057582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To insert node to Red-Black Tree, we use modified version of Insertion for Ordinary Binary Search Tree.</a:t>
            </a:r>
          </a:p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내용 개체 틀 2"/>
              <p:cNvSpPr txBox="1">
                <a:spLocks/>
              </p:cNvSpPr>
              <p:nvPr/>
            </p:nvSpPr>
            <p:spPr>
              <a:xfrm>
                <a:off x="574003" y="3657996"/>
                <a:ext cx="11146943" cy="226655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13816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400" dirty="0" smtClean="0"/>
                  <a:t> Insert New node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 to Tree (same to ordinary binary search tree)</a:t>
                </a:r>
              </a:p>
              <a:p>
                <a:pPr marL="813816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400" dirty="0" smtClean="0"/>
                  <a:t> Assume that the color of node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 is Red. </a:t>
                </a:r>
                <a:endParaRPr lang="en-US" altLang="ko-KR" sz="2400" dirty="0"/>
              </a:p>
              <a:p>
                <a:pPr marL="813816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400" dirty="0" smtClean="0"/>
                  <a:t> Initialize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children to NIL.</a:t>
                </a:r>
              </a:p>
              <a:p>
                <a:pPr marL="813816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400" dirty="0" smtClean="0"/>
                  <a:t> Check Red–Black Properties of the Tree. </a:t>
                </a:r>
                <a:endParaRPr lang="en-US" altLang="ko-KR" sz="2400" dirty="0"/>
              </a:p>
              <a:p>
                <a:pPr marL="813816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400" dirty="0" smtClean="0"/>
                  <a:t> Restore Red-Black Properties of the Tree.</a:t>
                </a:r>
              </a:p>
            </p:txBody>
          </p:sp>
        </mc:Choice>
        <mc:Fallback xmlns="">
          <p:sp>
            <p:nvSpPr>
              <p:cNvPr id="2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3" y="3657996"/>
                <a:ext cx="11146943" cy="2266553"/>
              </a:xfrm>
              <a:prstGeom prst="rect">
                <a:avLst/>
              </a:prstGeom>
              <a:blipFill>
                <a:blip r:embed="rId2"/>
                <a:stretch>
                  <a:fillRect t="-2151" b="-4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Check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3939005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Violation detection</a:t>
            </a:r>
          </a:p>
        </p:txBody>
      </p:sp>
      <p:sp>
        <p:nvSpPr>
          <p:cNvPr id="6" name="타원 5"/>
          <p:cNvSpPr/>
          <p:nvPr/>
        </p:nvSpPr>
        <p:spPr>
          <a:xfrm>
            <a:off x="2004403" y="3054652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44006" y="3759290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3"/>
            <a:endCxn id="7" idx="0"/>
          </p:cNvCxnSpPr>
          <p:nvPr/>
        </p:nvCxnSpPr>
        <p:spPr>
          <a:xfrm flipH="1">
            <a:off x="1393904" y="3644001"/>
            <a:ext cx="712982" cy="1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039106" y="3745117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5"/>
            <a:endCxn id="9" idx="0"/>
          </p:cNvCxnSpPr>
          <p:nvPr/>
        </p:nvCxnSpPr>
        <p:spPr>
          <a:xfrm>
            <a:off x="2601716" y="3644001"/>
            <a:ext cx="787288" cy="101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99921" y="4455285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9" idx="5"/>
            <a:endCxn id="12" idx="0"/>
          </p:cNvCxnSpPr>
          <p:nvPr/>
        </p:nvCxnSpPr>
        <p:spPr>
          <a:xfrm>
            <a:off x="3636419" y="4334466"/>
            <a:ext cx="313400" cy="120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5589" y="2918060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9" y="2918060"/>
                <a:ext cx="59400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23507" y="2171381"/>
                <a:ext cx="622351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When we insert new node to Red-Black Tree, </a:t>
                </a:r>
              </a:p>
              <a:p>
                <a:r>
                  <a:rPr lang="en-US" altLang="ko-KR" sz="2000" dirty="0" smtClean="0"/>
                  <a:t>1,3,5 of Red-Black Properties would not be violated.</a:t>
                </a:r>
              </a:p>
              <a:p>
                <a:endParaRPr lang="en-US" altLang="ko-KR" sz="200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Property 1</a:t>
                </a:r>
                <a:r>
                  <a:rPr lang="en-US" altLang="ko-KR" sz="2000" dirty="0" smtClean="0"/>
                  <a:t>: There can’t be other colors except Red and Black.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Property 3</a:t>
                </a:r>
                <a:r>
                  <a:rPr lang="en-US" altLang="ko-KR" sz="2000" dirty="0" smtClean="0"/>
                  <a:t>: Every leaf node is Still Black (NIL is treated as Black)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Property 5</a:t>
                </a:r>
                <a:r>
                  <a:rPr lang="en-US" altLang="ko-KR" sz="2000" dirty="0" smtClean="0"/>
                  <a:t>: Because new Node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 smtClean="0"/>
                  <a:t> replace NIL Node,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 smtClean="0"/>
                  <a:t>’s children are also NIL.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07" y="2171381"/>
                <a:ext cx="6223519" cy="3785652"/>
              </a:xfrm>
              <a:prstGeom prst="rect">
                <a:avLst/>
              </a:prstGeom>
              <a:blipFill>
                <a:blip r:embed="rId3"/>
                <a:stretch>
                  <a:fillRect l="-1273" t="-644" r="-294" b="-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428441" y="4455285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1515524" y="4455285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26" name="직선 연결선 25"/>
          <p:cNvCxnSpPr>
            <a:stCxn id="7" idx="3"/>
            <a:endCxn id="23" idx="0"/>
          </p:cNvCxnSpPr>
          <p:nvPr/>
        </p:nvCxnSpPr>
        <p:spPr>
          <a:xfrm flipH="1">
            <a:off x="778339" y="4348639"/>
            <a:ext cx="368150" cy="1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5"/>
            <a:endCxn id="24" idx="0"/>
          </p:cNvCxnSpPr>
          <p:nvPr/>
        </p:nvCxnSpPr>
        <p:spPr>
          <a:xfrm>
            <a:off x="1641319" y="4348639"/>
            <a:ext cx="224103" cy="1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43138" y="446291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56" name="직선 연결선 55"/>
          <p:cNvCxnSpPr>
            <a:stCxn id="9" idx="3"/>
            <a:endCxn id="54" idx="0"/>
          </p:cNvCxnSpPr>
          <p:nvPr/>
        </p:nvCxnSpPr>
        <p:spPr>
          <a:xfrm flipH="1">
            <a:off x="2793036" y="4334466"/>
            <a:ext cx="348553" cy="1284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944040" y="526656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60" name="타원 59"/>
          <p:cNvSpPr/>
          <p:nvPr/>
        </p:nvSpPr>
        <p:spPr>
          <a:xfrm>
            <a:off x="4163110" y="526656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61" name="직선 연결선 60"/>
          <p:cNvCxnSpPr>
            <a:stCxn id="12" idx="3"/>
            <a:endCxn id="59" idx="0"/>
          </p:cNvCxnSpPr>
          <p:nvPr/>
        </p:nvCxnSpPr>
        <p:spPr>
          <a:xfrm flipH="1">
            <a:off x="3293938" y="5044634"/>
            <a:ext cx="408466" cy="2219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2" idx="5"/>
            <a:endCxn id="60" idx="0"/>
          </p:cNvCxnSpPr>
          <p:nvPr/>
        </p:nvCxnSpPr>
        <p:spPr>
          <a:xfrm>
            <a:off x="4197234" y="5044634"/>
            <a:ext cx="315774" cy="2219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Check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3939005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Violation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5589" y="2918060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9" y="2918060"/>
                <a:ext cx="59400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9641" y="2994484"/>
                <a:ext cx="622351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When we insert new node to Red-Black Tree, </a:t>
                </a:r>
              </a:p>
              <a:p>
                <a:r>
                  <a:rPr lang="en-US" altLang="ko-KR" sz="2000" dirty="0" smtClean="0"/>
                  <a:t>2,4 of Red-Black Properties can be violated.</a:t>
                </a:r>
              </a:p>
              <a:p>
                <a:endParaRPr lang="en-US" altLang="ko-KR" sz="2000" dirty="0" smtClean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Property 2:</a:t>
                </a:r>
                <a:r>
                  <a:rPr lang="en-US" altLang="ko-KR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 smtClean="0"/>
                  <a:t> is root node of the tree. This property can be violated.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41" y="2994484"/>
                <a:ext cx="6223519" cy="1938992"/>
              </a:xfrm>
              <a:prstGeom prst="rect">
                <a:avLst/>
              </a:prstGeom>
              <a:blipFill>
                <a:blip r:embed="rId3"/>
                <a:stretch>
                  <a:fillRect l="-979" t="-1258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2436139" y="3374631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616701" y="418591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3204335" y="418591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31" name="직선 연결선 30"/>
          <p:cNvCxnSpPr>
            <a:stCxn id="27" idx="3"/>
            <a:endCxn id="29" idx="0"/>
          </p:cNvCxnSpPr>
          <p:nvPr/>
        </p:nvCxnSpPr>
        <p:spPr>
          <a:xfrm flipH="1">
            <a:off x="1966599" y="3963980"/>
            <a:ext cx="572023" cy="221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5"/>
            <a:endCxn id="30" idx="0"/>
          </p:cNvCxnSpPr>
          <p:nvPr/>
        </p:nvCxnSpPr>
        <p:spPr>
          <a:xfrm>
            <a:off x="3033452" y="3963980"/>
            <a:ext cx="520781" cy="221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316497" y="3226138"/>
            <a:ext cx="950404" cy="959776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36" idx="2"/>
            <a:endCxn id="41" idx="0"/>
          </p:cNvCxnSpPr>
          <p:nvPr/>
        </p:nvCxnSpPr>
        <p:spPr>
          <a:xfrm flipH="1">
            <a:off x="2786037" y="4185914"/>
            <a:ext cx="5662" cy="1471180"/>
          </a:xfrm>
          <a:prstGeom prst="line">
            <a:avLst/>
          </a:prstGeom>
          <a:ln w="444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01120" y="5657094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Root node’s Color is Red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6178" y="882677"/>
            <a:ext cx="9720072" cy="778174"/>
          </a:xfrm>
        </p:spPr>
        <p:txBody>
          <a:bodyPr/>
          <a:lstStyle/>
          <a:p>
            <a:r>
              <a:rPr lang="en-US" altLang="ko-KR" dirty="0" smtClean="0"/>
              <a:t>Contents_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178" y="1791479"/>
            <a:ext cx="4173022" cy="457722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/>
              <a:t>Red-Black Tree</a:t>
            </a:r>
          </a:p>
          <a:p>
            <a:pPr marL="630936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Introduction </a:t>
            </a:r>
          </a:p>
          <a:p>
            <a:pPr marL="630936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Property</a:t>
            </a:r>
          </a:p>
          <a:p>
            <a:pPr marL="699516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Red-Black Property</a:t>
            </a:r>
          </a:p>
          <a:p>
            <a:pPr marL="699516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Maximum Height of Tree</a:t>
            </a:r>
          </a:p>
          <a:p>
            <a:pPr marL="630936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Operations </a:t>
            </a:r>
          </a:p>
          <a:p>
            <a:pPr marL="813816" lvl="2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Rotation </a:t>
            </a:r>
          </a:p>
          <a:p>
            <a:pPr marL="813816" lvl="2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Insertion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76862" y="1791478"/>
            <a:ext cx="5867742" cy="457722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2800" dirty="0" smtClean="0"/>
              <a:t>Order-Statistic Tree</a:t>
            </a:r>
          </a:p>
          <a:p>
            <a:pPr marL="630936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Introduction </a:t>
            </a:r>
          </a:p>
          <a:p>
            <a:pPr marL="630936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Augmented Operations </a:t>
            </a:r>
            <a:endParaRPr lang="en-US" altLang="ko-KR" sz="2000" dirty="0" smtClean="0"/>
          </a:p>
          <a:p>
            <a:pPr marL="813816" lvl="2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Finding an Element with a given rank</a:t>
            </a:r>
          </a:p>
          <a:p>
            <a:pPr marL="813816" lvl="2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Determining the rank of an element</a:t>
            </a:r>
          </a:p>
          <a:p>
            <a:pPr marL="813816" lvl="2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Maintaining subtree sizes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069" y="837719"/>
            <a:ext cx="9937101" cy="914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Check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3939005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Violation detection</a:t>
            </a:r>
          </a:p>
        </p:txBody>
      </p:sp>
      <p:sp>
        <p:nvSpPr>
          <p:cNvPr id="6" name="타원 5"/>
          <p:cNvSpPr/>
          <p:nvPr/>
        </p:nvSpPr>
        <p:spPr>
          <a:xfrm>
            <a:off x="2004403" y="3054652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44006" y="3759290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3"/>
            <a:endCxn id="7" idx="0"/>
          </p:cNvCxnSpPr>
          <p:nvPr/>
        </p:nvCxnSpPr>
        <p:spPr>
          <a:xfrm flipH="1">
            <a:off x="1393904" y="3644001"/>
            <a:ext cx="712982" cy="1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039106" y="3745117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5"/>
            <a:endCxn id="9" idx="0"/>
          </p:cNvCxnSpPr>
          <p:nvPr/>
        </p:nvCxnSpPr>
        <p:spPr>
          <a:xfrm>
            <a:off x="2601716" y="3644001"/>
            <a:ext cx="787288" cy="101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99921" y="4455285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9" idx="5"/>
            <a:endCxn id="12" idx="0"/>
          </p:cNvCxnSpPr>
          <p:nvPr/>
        </p:nvCxnSpPr>
        <p:spPr>
          <a:xfrm>
            <a:off x="3636419" y="4334466"/>
            <a:ext cx="313400" cy="120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5589" y="2918060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9" y="2918060"/>
                <a:ext cx="59400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03373" y="3054652"/>
                <a:ext cx="622351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When we insert new node to Red-Black Tree, </a:t>
                </a:r>
              </a:p>
              <a:p>
                <a:r>
                  <a:rPr lang="en-US" altLang="ko-KR" sz="2000" dirty="0" smtClean="0"/>
                  <a:t>2,4 of Red-Black Properties can be violated.</a:t>
                </a:r>
              </a:p>
              <a:p>
                <a:endParaRPr lang="en-US" altLang="ko-KR" sz="2000" dirty="0" smtClean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Property 4:</a:t>
                </a:r>
                <a:r>
                  <a:rPr lang="en-US" altLang="ko-KR" sz="2000" dirty="0" smtClean="0"/>
                  <a:t> if parent node’s color is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ko-KR" sz="2000" dirty="0" smtClean="0"/>
                  <a:t>, it can be violated because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 smtClean="0"/>
                  <a:t>’s color is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ko-KR" sz="2000" dirty="0" smtClean="0"/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373" y="3054652"/>
                <a:ext cx="6223519" cy="1938992"/>
              </a:xfrm>
              <a:prstGeom prst="rect">
                <a:avLst/>
              </a:prstGeom>
              <a:blipFill>
                <a:blip r:embed="rId3"/>
                <a:stretch>
                  <a:fillRect l="-979" t="-1258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428441" y="4455285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1515524" y="4455285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26" name="직선 연결선 25"/>
          <p:cNvCxnSpPr>
            <a:stCxn id="7" idx="3"/>
            <a:endCxn id="23" idx="0"/>
          </p:cNvCxnSpPr>
          <p:nvPr/>
        </p:nvCxnSpPr>
        <p:spPr>
          <a:xfrm flipH="1">
            <a:off x="778339" y="4348639"/>
            <a:ext cx="368150" cy="1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5"/>
            <a:endCxn id="24" idx="0"/>
          </p:cNvCxnSpPr>
          <p:nvPr/>
        </p:nvCxnSpPr>
        <p:spPr>
          <a:xfrm>
            <a:off x="1641319" y="4348639"/>
            <a:ext cx="224103" cy="1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43138" y="446291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56" name="직선 연결선 55"/>
          <p:cNvCxnSpPr>
            <a:stCxn id="9" idx="3"/>
            <a:endCxn id="54" idx="0"/>
          </p:cNvCxnSpPr>
          <p:nvPr/>
        </p:nvCxnSpPr>
        <p:spPr>
          <a:xfrm flipH="1">
            <a:off x="2793036" y="4334466"/>
            <a:ext cx="348553" cy="1284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944040" y="526656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60" name="타원 59"/>
          <p:cNvSpPr/>
          <p:nvPr/>
        </p:nvSpPr>
        <p:spPr>
          <a:xfrm>
            <a:off x="4163110" y="526656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61" name="직선 연결선 60"/>
          <p:cNvCxnSpPr>
            <a:stCxn id="12" idx="3"/>
            <a:endCxn id="59" idx="0"/>
          </p:cNvCxnSpPr>
          <p:nvPr/>
        </p:nvCxnSpPr>
        <p:spPr>
          <a:xfrm flipH="1">
            <a:off x="3293938" y="5044634"/>
            <a:ext cx="408466" cy="2219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2" idx="5"/>
            <a:endCxn id="60" idx="0"/>
          </p:cNvCxnSpPr>
          <p:nvPr/>
        </p:nvCxnSpPr>
        <p:spPr>
          <a:xfrm>
            <a:off x="4197234" y="5044634"/>
            <a:ext cx="315774" cy="2219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973179" y="3614446"/>
            <a:ext cx="1456510" cy="1622567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76" idx="2"/>
            <a:endCxn id="22" idx="3"/>
          </p:cNvCxnSpPr>
          <p:nvPr/>
        </p:nvCxnSpPr>
        <p:spPr>
          <a:xfrm rot="5400000">
            <a:off x="2618510" y="4982657"/>
            <a:ext cx="856185" cy="138460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6005" y="5872217"/>
            <a:ext cx="173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Double Red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11146943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Restore Property 2</a:t>
            </a:r>
          </a:p>
        </p:txBody>
      </p:sp>
      <p:sp>
        <p:nvSpPr>
          <p:cNvPr id="6" name="타원 5"/>
          <p:cNvSpPr/>
          <p:nvPr/>
        </p:nvSpPr>
        <p:spPr>
          <a:xfrm>
            <a:off x="1079277" y="3537137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6896" y="2911780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6" y="2911780"/>
                <a:ext cx="59400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192333" y="3640369"/>
            <a:ext cx="652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By Changing the color of root node from Red to Black, </a:t>
            </a:r>
          </a:p>
          <a:p>
            <a:pPr>
              <a:lnSpc>
                <a:spcPct val="200000"/>
              </a:lnSpc>
            </a:pPr>
            <a:r>
              <a:rPr lang="en-US" altLang="ko-KR" sz="2200" dirty="0" smtClean="0"/>
              <a:t>Red Black Property 2 can be restored.</a:t>
            </a:r>
          </a:p>
        </p:txBody>
      </p:sp>
      <p:sp>
        <p:nvSpPr>
          <p:cNvPr id="27" name="타원 26"/>
          <p:cNvSpPr/>
          <p:nvPr/>
        </p:nvSpPr>
        <p:spPr>
          <a:xfrm>
            <a:off x="3709321" y="3503902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4003" y="440766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1574107" y="440766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12" name="직선 연결선 11"/>
          <p:cNvCxnSpPr>
            <a:stCxn id="6" idx="3"/>
            <a:endCxn id="10" idx="0"/>
          </p:cNvCxnSpPr>
          <p:nvPr/>
        </p:nvCxnSpPr>
        <p:spPr>
          <a:xfrm flipH="1">
            <a:off x="923901" y="4126486"/>
            <a:ext cx="257859" cy="2811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1" idx="0"/>
          </p:cNvCxnSpPr>
          <p:nvPr/>
        </p:nvCxnSpPr>
        <p:spPr>
          <a:xfrm>
            <a:off x="1676590" y="4126486"/>
            <a:ext cx="247415" cy="2811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198000" y="440141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4234168" y="4396617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16" name="직선 연결선 15"/>
          <p:cNvCxnSpPr>
            <a:stCxn id="27" idx="3"/>
            <a:endCxn id="14" idx="0"/>
          </p:cNvCxnSpPr>
          <p:nvPr/>
        </p:nvCxnSpPr>
        <p:spPr>
          <a:xfrm flipH="1">
            <a:off x="3547898" y="4093251"/>
            <a:ext cx="263906" cy="308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27" idx="5"/>
            <a:endCxn id="15" idx="0"/>
          </p:cNvCxnSpPr>
          <p:nvPr/>
        </p:nvCxnSpPr>
        <p:spPr>
          <a:xfrm>
            <a:off x="4306634" y="4093251"/>
            <a:ext cx="277432" cy="303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2361443" y="3949954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1898392"/>
            <a:ext cx="11146943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Restore Property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234" y="2460683"/>
            <a:ext cx="108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Check the case Then, Execute Recoloring or Restructuring (include Rotation) While the tree isn’t satisfied Red-Black Properties completely.</a:t>
            </a:r>
          </a:p>
        </p:txBody>
      </p:sp>
      <p:sp>
        <p:nvSpPr>
          <p:cNvPr id="19" name="타원 18"/>
          <p:cNvSpPr/>
          <p:nvPr/>
        </p:nvSpPr>
        <p:spPr>
          <a:xfrm>
            <a:off x="1459114" y="4170292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541466" y="4170292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000290" y="3426553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7119" y="4971017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23" idx="3"/>
            <a:endCxn id="19" idx="7"/>
          </p:cNvCxnSpPr>
          <p:nvPr/>
        </p:nvCxnSpPr>
        <p:spPr>
          <a:xfrm flipH="1">
            <a:off x="1921037" y="3896439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2" idx="1"/>
          </p:cNvCxnSpPr>
          <p:nvPr/>
        </p:nvCxnSpPr>
        <p:spPr>
          <a:xfrm>
            <a:off x="2462213" y="3896439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3"/>
            <a:endCxn id="24" idx="7"/>
          </p:cNvCxnSpPr>
          <p:nvPr/>
        </p:nvCxnSpPr>
        <p:spPr>
          <a:xfrm flipH="1">
            <a:off x="1329042" y="4640178"/>
            <a:ext cx="209325" cy="4114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598937" y="4218274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81289" y="4218274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40113" y="3474535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057761" y="4954306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32" idx="3"/>
            <a:endCxn id="30" idx="7"/>
          </p:cNvCxnSpPr>
          <p:nvPr/>
        </p:nvCxnSpPr>
        <p:spPr>
          <a:xfrm flipH="1">
            <a:off x="5060860" y="3944421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5"/>
            <a:endCxn id="31" idx="1"/>
          </p:cNvCxnSpPr>
          <p:nvPr/>
        </p:nvCxnSpPr>
        <p:spPr>
          <a:xfrm>
            <a:off x="5602036" y="3944421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0" idx="3"/>
            <a:endCxn id="33" idx="7"/>
          </p:cNvCxnSpPr>
          <p:nvPr/>
        </p:nvCxnSpPr>
        <p:spPr>
          <a:xfrm flipH="1">
            <a:off x="4519684" y="4688160"/>
            <a:ext cx="158506" cy="3467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01961" y="480998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05401" y="480998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359233" y="480229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3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7803546" y="4218274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8885898" y="4218274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8344722" y="3474535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8361686" y="4948424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82" name="직선 연결선 81"/>
          <p:cNvCxnSpPr>
            <a:stCxn id="80" idx="3"/>
            <a:endCxn id="78" idx="7"/>
          </p:cNvCxnSpPr>
          <p:nvPr/>
        </p:nvCxnSpPr>
        <p:spPr>
          <a:xfrm flipH="1">
            <a:off x="8265469" y="3944421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80" idx="5"/>
            <a:endCxn id="79" idx="1"/>
          </p:cNvCxnSpPr>
          <p:nvPr/>
        </p:nvCxnSpPr>
        <p:spPr>
          <a:xfrm>
            <a:off x="8806645" y="3944421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5"/>
            <a:endCxn id="81" idx="1"/>
          </p:cNvCxnSpPr>
          <p:nvPr/>
        </p:nvCxnSpPr>
        <p:spPr>
          <a:xfrm>
            <a:off x="8265469" y="4688160"/>
            <a:ext cx="175470" cy="3408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05" idx="1"/>
            <a:endCxn id="79" idx="7"/>
          </p:cNvCxnSpPr>
          <p:nvPr/>
        </p:nvCxnSpPr>
        <p:spPr>
          <a:xfrm flipH="1">
            <a:off x="9347821" y="3789247"/>
            <a:ext cx="379822" cy="5096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9727643" y="3327582"/>
                <a:ext cx="21531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 smtClean="0">
                    <a:latin typeface="+mj-lt"/>
                  </a:rPr>
                  <a:t>’s uncle node </a:t>
                </a:r>
                <a:r>
                  <a:rPr lang="en-US" altLang="ko-KR" dirty="0" smtClean="0"/>
                  <a:t>: </a:t>
                </a:r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 err="1" smtClean="0"/>
                  <a:t>sibiling</a:t>
                </a:r>
                <a:r>
                  <a:rPr lang="en-US" altLang="ko-KR" dirty="0" smtClean="0"/>
                  <a:t> node of 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 smtClean="0"/>
                  <a:t>’s parent node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43" y="3327582"/>
                <a:ext cx="2153154" cy="923330"/>
              </a:xfrm>
              <a:prstGeom prst="rect">
                <a:avLst/>
              </a:prstGeom>
              <a:blipFill>
                <a:blip r:embed="rId3"/>
                <a:stretch>
                  <a:fillRect l="-2550" t="-3311" r="-1416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378648" y="5747131"/>
                <a:ext cx="7350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We can distinguish case 1 from case 2 and 3 by the color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 smtClean="0"/>
                  <a:t>’s uncle node.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48" y="5747131"/>
                <a:ext cx="7350089" cy="369332"/>
              </a:xfrm>
              <a:prstGeom prst="rect">
                <a:avLst/>
              </a:prstGeom>
              <a:blipFill>
                <a:blip r:embed="rId4"/>
                <a:stretch>
                  <a:fillRect l="-663" t="-8333" r="-498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연결선 110"/>
          <p:cNvCxnSpPr>
            <a:stCxn id="23" idx="0"/>
          </p:cNvCxnSpPr>
          <p:nvPr/>
        </p:nvCxnSpPr>
        <p:spPr>
          <a:xfrm flipH="1" flipV="1">
            <a:off x="2266950" y="3238500"/>
            <a:ext cx="3928" cy="188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32" idx="0"/>
          </p:cNvCxnSpPr>
          <p:nvPr/>
        </p:nvCxnSpPr>
        <p:spPr>
          <a:xfrm flipV="1">
            <a:off x="5410701" y="3238501"/>
            <a:ext cx="0" cy="23603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80" idx="0"/>
          </p:cNvCxnSpPr>
          <p:nvPr/>
        </p:nvCxnSpPr>
        <p:spPr>
          <a:xfrm flipH="1" flipV="1">
            <a:off x="8611382" y="3271020"/>
            <a:ext cx="3928" cy="2035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4003" y="1898392"/>
                <a:ext cx="7417472" cy="625723"/>
              </a:xfrm>
            </p:spPr>
            <p:txBody>
              <a:bodyPr>
                <a:noAutofit/>
              </a:bodyPr>
              <a:lstStyle/>
              <a:p>
                <a:pPr marL="699516" lvl="2" indent="-342900">
                  <a:lnSpc>
                    <a:spcPct val="1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400" dirty="0" smtClean="0"/>
                  <a:t> Case 1)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uncle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 smtClean="0"/>
                  <a:t> is red. </a:t>
                </a:r>
                <a:r>
                  <a:rPr lang="en-US" altLang="ko-KR" sz="2400" b="1" dirty="0" smtClean="0">
                    <a:latin typeface="+mj-lt"/>
                  </a:rPr>
                  <a:t>(Recoloring)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3" y="1898392"/>
                <a:ext cx="7417472" cy="625723"/>
              </a:xfrm>
              <a:blipFill>
                <a:blip r:embed="rId3"/>
                <a:stretch>
                  <a:fillRect t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1459114" y="3667681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541466" y="3667681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000290" y="2923942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7119" y="4468406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23" idx="3"/>
            <a:endCxn id="19" idx="7"/>
          </p:cNvCxnSpPr>
          <p:nvPr/>
        </p:nvCxnSpPr>
        <p:spPr>
          <a:xfrm flipH="1">
            <a:off x="1921037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2" idx="1"/>
          </p:cNvCxnSpPr>
          <p:nvPr/>
        </p:nvCxnSpPr>
        <p:spPr>
          <a:xfrm>
            <a:off x="2462213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3"/>
            <a:endCxn id="24" idx="7"/>
          </p:cNvCxnSpPr>
          <p:nvPr/>
        </p:nvCxnSpPr>
        <p:spPr>
          <a:xfrm flipH="1">
            <a:off x="1329042" y="4137567"/>
            <a:ext cx="209325" cy="4114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52490" y="619301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3124" y="61140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NIL node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06814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4" idx="3"/>
            <a:endCxn id="39" idx="0"/>
          </p:cNvCxnSpPr>
          <p:nvPr/>
        </p:nvCxnSpPr>
        <p:spPr>
          <a:xfrm flipH="1">
            <a:off x="805478" y="4938292"/>
            <a:ext cx="14089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329042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4" idx="5"/>
            <a:endCxn id="40" idx="0"/>
          </p:cNvCxnSpPr>
          <p:nvPr/>
        </p:nvCxnSpPr>
        <p:spPr>
          <a:xfrm>
            <a:off x="1329042" y="4938292"/>
            <a:ext cx="9866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33034" y="444328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19" idx="5"/>
            <a:endCxn id="45" idx="0"/>
          </p:cNvCxnSpPr>
          <p:nvPr/>
        </p:nvCxnSpPr>
        <p:spPr>
          <a:xfrm>
            <a:off x="1921037" y="4137567"/>
            <a:ext cx="110661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94957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22" idx="3"/>
            <a:endCxn id="48" idx="0"/>
          </p:cNvCxnSpPr>
          <p:nvPr/>
        </p:nvCxnSpPr>
        <p:spPr>
          <a:xfrm flipH="1">
            <a:off x="2493621" y="4137567"/>
            <a:ext cx="127098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17185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22" idx="5"/>
            <a:endCxn id="50" idx="0"/>
          </p:cNvCxnSpPr>
          <p:nvPr/>
        </p:nvCxnSpPr>
        <p:spPr>
          <a:xfrm>
            <a:off x="3003389" y="4137567"/>
            <a:ext cx="112460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5278445" y="3667681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6360797" y="3667681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819621" y="2923942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686450" y="4468406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61" name="직선 연결선 60"/>
          <p:cNvCxnSpPr>
            <a:stCxn id="56" idx="3"/>
            <a:endCxn id="54" idx="7"/>
          </p:cNvCxnSpPr>
          <p:nvPr/>
        </p:nvCxnSpPr>
        <p:spPr>
          <a:xfrm flipH="1">
            <a:off x="5740368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6" idx="5"/>
            <a:endCxn id="55" idx="1"/>
          </p:cNvCxnSpPr>
          <p:nvPr/>
        </p:nvCxnSpPr>
        <p:spPr>
          <a:xfrm>
            <a:off x="6281544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4" idx="3"/>
            <a:endCxn id="57" idx="7"/>
          </p:cNvCxnSpPr>
          <p:nvPr/>
        </p:nvCxnSpPr>
        <p:spPr>
          <a:xfrm flipH="1">
            <a:off x="5148373" y="4137567"/>
            <a:ext cx="209325" cy="4114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526145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57" idx="3"/>
            <a:endCxn id="64" idx="0"/>
          </p:cNvCxnSpPr>
          <p:nvPr/>
        </p:nvCxnSpPr>
        <p:spPr>
          <a:xfrm flipH="1">
            <a:off x="4624809" y="4938292"/>
            <a:ext cx="14089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148373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7" idx="5"/>
            <a:endCxn id="66" idx="0"/>
          </p:cNvCxnSpPr>
          <p:nvPr/>
        </p:nvCxnSpPr>
        <p:spPr>
          <a:xfrm>
            <a:off x="5148373" y="4938292"/>
            <a:ext cx="9866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752365" y="444328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54" idx="5"/>
            <a:endCxn id="68" idx="0"/>
          </p:cNvCxnSpPr>
          <p:nvPr/>
        </p:nvCxnSpPr>
        <p:spPr>
          <a:xfrm>
            <a:off x="5740368" y="4137567"/>
            <a:ext cx="110661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214288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55" idx="3"/>
            <a:endCxn id="70" idx="0"/>
          </p:cNvCxnSpPr>
          <p:nvPr/>
        </p:nvCxnSpPr>
        <p:spPr>
          <a:xfrm flipH="1">
            <a:off x="6312952" y="4137567"/>
            <a:ext cx="127098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36516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55" idx="5"/>
            <a:endCxn id="72" idx="0"/>
          </p:cNvCxnSpPr>
          <p:nvPr/>
        </p:nvCxnSpPr>
        <p:spPr>
          <a:xfrm>
            <a:off x="6822720" y="4137567"/>
            <a:ext cx="112460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화살표 73"/>
          <p:cNvSpPr/>
          <p:nvPr/>
        </p:nvSpPr>
        <p:spPr>
          <a:xfrm>
            <a:off x="3816686" y="3748301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53018" y="2798833"/>
                <a:ext cx="363410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Change the color of z’s Parent and Uncle to Restore Property 4. </a:t>
                </a:r>
                <a:endParaRPr lang="en-US" altLang="ko-KR" sz="2000" dirty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To hold Property 5, </a:t>
                </a:r>
              </a:p>
              <a:p>
                <a:r>
                  <a:rPr lang="en-US" altLang="ko-KR" sz="2000" dirty="0" smtClean="0"/>
                  <a:t>We should also change the color of z’s grand-parent.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Then, We check the Red-Black Property for grand-parent </a:t>
                </a:r>
                <a:r>
                  <a:rPr lang="en-US" altLang="ko-KR" sz="2000" dirty="0"/>
                  <a:t>of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/>
                  <a:t> as the new node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018" y="2798833"/>
                <a:ext cx="3634107" cy="3170099"/>
              </a:xfrm>
              <a:prstGeom prst="rect">
                <a:avLst/>
              </a:prstGeom>
              <a:blipFill>
                <a:blip r:embed="rId4"/>
                <a:stretch>
                  <a:fillRect l="-1675" t="-769" r="-4188" b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23" idx="0"/>
          </p:cNvCxnSpPr>
          <p:nvPr/>
        </p:nvCxnSpPr>
        <p:spPr>
          <a:xfrm flipH="1" flipV="1">
            <a:off x="2266950" y="2644775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6" idx="0"/>
          </p:cNvCxnSpPr>
          <p:nvPr/>
        </p:nvCxnSpPr>
        <p:spPr>
          <a:xfrm flipH="1" flipV="1">
            <a:off x="6086281" y="2644775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721951" y="4335656"/>
            <a:ext cx="823297" cy="80072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674632" y="2798833"/>
            <a:ext cx="823297" cy="80072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4002" y="1898392"/>
                <a:ext cx="10132097" cy="625723"/>
              </a:xfrm>
            </p:spPr>
            <p:txBody>
              <a:bodyPr>
                <a:noAutofit/>
              </a:bodyPr>
              <a:lstStyle/>
              <a:p>
                <a:pPr marL="699516" lvl="2" indent="-342900">
                  <a:lnSpc>
                    <a:spcPct val="1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400" dirty="0" smtClean="0"/>
                  <a:t> Case 2)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uncle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 smtClean="0"/>
                  <a:t> is black.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 is a left child </a:t>
                </a:r>
                <a:r>
                  <a:rPr lang="en-US" altLang="ko-KR" sz="2400" b="1" dirty="0" smtClean="0">
                    <a:latin typeface="+mj-lt"/>
                  </a:rPr>
                  <a:t>(Restructuring)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" y="1898392"/>
                <a:ext cx="10132097" cy="625723"/>
              </a:xfrm>
              <a:blipFill>
                <a:blip r:embed="rId3"/>
                <a:stretch>
                  <a:fillRect t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655276" y="6177779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5910" y="609885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NIL node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507636" y="3433377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493621" y="3433377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2000290" y="2923942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1041340" y="3912975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60" name="직선 연결선 59"/>
          <p:cNvCxnSpPr>
            <a:stCxn id="58" idx="3"/>
            <a:endCxn id="52" idx="7"/>
          </p:cNvCxnSpPr>
          <p:nvPr/>
        </p:nvCxnSpPr>
        <p:spPr>
          <a:xfrm flipH="1">
            <a:off x="1969559" y="3393828"/>
            <a:ext cx="109984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58" idx="5"/>
            <a:endCxn id="53" idx="1"/>
          </p:cNvCxnSpPr>
          <p:nvPr/>
        </p:nvCxnSpPr>
        <p:spPr>
          <a:xfrm>
            <a:off x="2462213" y="3393828"/>
            <a:ext cx="110661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2" idx="3"/>
            <a:endCxn id="59" idx="7"/>
          </p:cNvCxnSpPr>
          <p:nvPr/>
        </p:nvCxnSpPr>
        <p:spPr>
          <a:xfrm flipH="1">
            <a:off x="1503263" y="3903263"/>
            <a:ext cx="83626" cy="903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9" idx="3"/>
            <a:endCxn id="92" idx="7"/>
          </p:cNvCxnSpPr>
          <p:nvPr/>
        </p:nvCxnSpPr>
        <p:spPr>
          <a:xfrm flipH="1">
            <a:off x="1033552" y="4382861"/>
            <a:ext cx="87041" cy="9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9" idx="5"/>
            <a:endCxn id="103" idx="0"/>
          </p:cNvCxnSpPr>
          <p:nvPr/>
        </p:nvCxnSpPr>
        <p:spPr>
          <a:xfrm>
            <a:off x="1503263" y="4382861"/>
            <a:ext cx="128351" cy="22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2" idx="5"/>
            <a:endCxn id="105" idx="0"/>
          </p:cNvCxnSpPr>
          <p:nvPr/>
        </p:nvCxnSpPr>
        <p:spPr>
          <a:xfrm>
            <a:off x="1969559" y="3903263"/>
            <a:ext cx="102732" cy="22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3" idx="3"/>
            <a:endCxn id="108" idx="0"/>
          </p:cNvCxnSpPr>
          <p:nvPr/>
        </p:nvCxnSpPr>
        <p:spPr>
          <a:xfrm flipH="1">
            <a:off x="2490034" y="3903263"/>
            <a:ext cx="82840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3" idx="5"/>
            <a:endCxn id="111" idx="0"/>
          </p:cNvCxnSpPr>
          <p:nvPr/>
        </p:nvCxnSpPr>
        <p:spPr>
          <a:xfrm>
            <a:off x="2955544" y="3903263"/>
            <a:ext cx="94783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8" idx="0"/>
          </p:cNvCxnSpPr>
          <p:nvPr/>
        </p:nvCxnSpPr>
        <p:spPr>
          <a:xfrm flipH="1" flipV="1">
            <a:off x="2266950" y="2644775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71629" y="4392573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1532950" y="4607862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973627" y="4132489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391370" y="412840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951663" y="412840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꺾인 연결선 138"/>
          <p:cNvCxnSpPr>
            <a:stCxn id="142" idx="1"/>
            <a:endCxn id="105" idx="2"/>
          </p:cNvCxnSpPr>
          <p:nvPr/>
        </p:nvCxnSpPr>
        <p:spPr>
          <a:xfrm rot="10800000">
            <a:off x="2072292" y="4343981"/>
            <a:ext cx="319079" cy="12441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077311" y="4332676"/>
                <a:ext cx="224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11" y="4332676"/>
                <a:ext cx="224275" cy="369332"/>
              </a:xfrm>
              <a:prstGeom prst="rect">
                <a:avLst/>
              </a:prstGeom>
              <a:blipFill>
                <a:blip r:embed="rId4"/>
                <a:stretch>
                  <a:fillRect r="-3513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391370" y="5295787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 this example, z’s uncle is NIL node</a:t>
            </a:r>
          </a:p>
          <a:p>
            <a:r>
              <a:rPr lang="en-US" altLang="ko-KR" sz="1600" dirty="0"/>
              <a:t>w</a:t>
            </a:r>
            <a:r>
              <a:rPr lang="en-US" altLang="ko-KR" sz="1600" dirty="0" smtClean="0"/>
              <a:t>hich color is Black. </a:t>
            </a:r>
            <a:endParaRPr lang="ko-KR" altLang="en-US" sz="1600" dirty="0"/>
          </a:p>
        </p:txBody>
      </p:sp>
      <p:sp>
        <p:nvSpPr>
          <p:cNvPr id="150" name="오른쪽 화살표 149"/>
          <p:cNvSpPr/>
          <p:nvPr/>
        </p:nvSpPr>
        <p:spPr>
          <a:xfrm>
            <a:off x="3816686" y="3748301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717686" y="3270233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6703671" y="3270233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6210340" y="2760798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5251390" y="3749831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156" name="직선 연결선 155"/>
          <p:cNvCxnSpPr>
            <a:stCxn id="154" idx="3"/>
            <a:endCxn id="152" idx="7"/>
          </p:cNvCxnSpPr>
          <p:nvPr/>
        </p:nvCxnSpPr>
        <p:spPr>
          <a:xfrm flipH="1">
            <a:off x="6179609" y="3230684"/>
            <a:ext cx="109984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54" idx="5"/>
            <a:endCxn id="153" idx="1"/>
          </p:cNvCxnSpPr>
          <p:nvPr/>
        </p:nvCxnSpPr>
        <p:spPr>
          <a:xfrm>
            <a:off x="6672263" y="3230684"/>
            <a:ext cx="110661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52" idx="3"/>
            <a:endCxn id="155" idx="7"/>
          </p:cNvCxnSpPr>
          <p:nvPr/>
        </p:nvCxnSpPr>
        <p:spPr>
          <a:xfrm flipH="1">
            <a:off x="5713313" y="3740119"/>
            <a:ext cx="83626" cy="903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5" idx="3"/>
            <a:endCxn id="165" idx="7"/>
          </p:cNvCxnSpPr>
          <p:nvPr/>
        </p:nvCxnSpPr>
        <p:spPr>
          <a:xfrm flipH="1">
            <a:off x="5243602" y="4219717"/>
            <a:ext cx="87041" cy="9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55" idx="5"/>
            <a:endCxn id="166" idx="0"/>
          </p:cNvCxnSpPr>
          <p:nvPr/>
        </p:nvCxnSpPr>
        <p:spPr>
          <a:xfrm>
            <a:off x="5713313" y="4219717"/>
            <a:ext cx="128351" cy="22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2" idx="5"/>
            <a:endCxn id="167" idx="0"/>
          </p:cNvCxnSpPr>
          <p:nvPr/>
        </p:nvCxnSpPr>
        <p:spPr>
          <a:xfrm>
            <a:off x="6179609" y="3740119"/>
            <a:ext cx="102732" cy="22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3" idx="3"/>
            <a:endCxn id="168" idx="0"/>
          </p:cNvCxnSpPr>
          <p:nvPr/>
        </p:nvCxnSpPr>
        <p:spPr>
          <a:xfrm flipH="1">
            <a:off x="6700084" y="3740119"/>
            <a:ext cx="82840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3" idx="5"/>
            <a:endCxn id="169" idx="0"/>
          </p:cNvCxnSpPr>
          <p:nvPr/>
        </p:nvCxnSpPr>
        <p:spPr>
          <a:xfrm>
            <a:off x="7165594" y="3740119"/>
            <a:ext cx="94783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54" idx="0"/>
          </p:cNvCxnSpPr>
          <p:nvPr/>
        </p:nvCxnSpPr>
        <p:spPr>
          <a:xfrm flipH="1" flipV="1">
            <a:off x="6477000" y="2481631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4781679" y="4229429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5743000" y="444471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6183677" y="396934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6601420" y="396526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7161713" y="396526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287361" y="4169532"/>
                <a:ext cx="224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61" y="4169532"/>
                <a:ext cx="224275" cy="369332"/>
              </a:xfrm>
              <a:prstGeom prst="rect">
                <a:avLst/>
              </a:prstGeom>
              <a:blipFill>
                <a:blip r:embed="rId5"/>
                <a:stretch>
                  <a:fillRect r="-35135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타원 170"/>
          <p:cNvSpPr/>
          <p:nvPr/>
        </p:nvSpPr>
        <p:spPr>
          <a:xfrm>
            <a:off x="461838" y="4276575"/>
            <a:ext cx="750853" cy="7629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7894965" y="2976646"/>
            <a:ext cx="3634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Change the Color of z’s grand-parent and z’s parent.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(So, We can avoid the violation of Red-Black Property 4) </a:t>
            </a:r>
            <a:endParaRPr lang="en-US" altLang="ko-KR" sz="2000" dirty="0"/>
          </a:p>
        </p:txBody>
      </p:sp>
      <p:sp>
        <p:nvSpPr>
          <p:cNvPr id="174" name="직사각형 173"/>
          <p:cNvSpPr/>
          <p:nvPr/>
        </p:nvSpPr>
        <p:spPr>
          <a:xfrm>
            <a:off x="1059699" y="506606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92" idx="5"/>
            <a:endCxn id="174" idx="0"/>
          </p:cNvCxnSpPr>
          <p:nvPr/>
        </p:nvCxnSpPr>
        <p:spPr>
          <a:xfrm>
            <a:off x="1033552" y="4862459"/>
            <a:ext cx="124811" cy="20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428356" y="506606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>
            <a:stCxn id="92" idx="3"/>
            <a:endCxn id="179" idx="0"/>
          </p:cNvCxnSpPr>
          <p:nvPr/>
        </p:nvCxnSpPr>
        <p:spPr>
          <a:xfrm flipH="1">
            <a:off x="527020" y="4862459"/>
            <a:ext cx="123862" cy="20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5284586" y="487764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>
            <a:stCxn id="165" idx="5"/>
            <a:endCxn id="183" idx="0"/>
          </p:cNvCxnSpPr>
          <p:nvPr/>
        </p:nvCxnSpPr>
        <p:spPr>
          <a:xfrm>
            <a:off x="5243602" y="4699315"/>
            <a:ext cx="139648" cy="1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653243" y="487764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/>
          <p:cNvCxnSpPr>
            <a:stCxn id="165" idx="3"/>
            <a:endCxn id="185" idx="0"/>
          </p:cNvCxnSpPr>
          <p:nvPr/>
        </p:nvCxnSpPr>
        <p:spPr>
          <a:xfrm flipH="1">
            <a:off x="4751907" y="4699315"/>
            <a:ext cx="109025" cy="1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4002" y="1898392"/>
                <a:ext cx="10132097" cy="625723"/>
              </a:xfrm>
            </p:spPr>
            <p:txBody>
              <a:bodyPr>
                <a:noAutofit/>
              </a:bodyPr>
              <a:lstStyle/>
              <a:p>
                <a:pPr marL="699516" lvl="2" indent="-342900">
                  <a:lnSpc>
                    <a:spcPct val="1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400" dirty="0" smtClean="0"/>
                  <a:t> Case 2)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uncle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 smtClean="0"/>
                  <a:t> is black.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 is a left child </a:t>
                </a:r>
                <a:r>
                  <a:rPr lang="en-US" altLang="ko-KR" sz="2400" b="1" dirty="0" smtClean="0">
                    <a:latin typeface="+mj-lt"/>
                  </a:rPr>
                  <a:t>(Restructuring)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" y="1898392"/>
                <a:ext cx="10132097" cy="625723"/>
              </a:xfrm>
              <a:blipFill>
                <a:blip r:embed="rId3"/>
                <a:stretch>
                  <a:fillRect t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655276" y="6177779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5910" y="609885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NIL node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726408" y="3239319"/>
            <a:ext cx="3957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 Right-Rotation of z’s grand-parent node to hold Property 5.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After this moment, z’s parent isn’t Red. </a:t>
            </a:r>
            <a:r>
              <a:rPr lang="en-US" altLang="ko-KR" sz="2000" dirty="0" smtClean="0">
                <a:sym typeface="Wingdings" panose="05000000000000000000" pitchFamily="2" charset="2"/>
              </a:rPr>
              <a:t> Termi</a:t>
            </a:r>
            <a:r>
              <a:rPr lang="en-US" altLang="ko-KR" sz="2000" dirty="0">
                <a:sym typeface="Wingdings" panose="05000000000000000000" pitchFamily="2" charset="2"/>
              </a:rPr>
              <a:t>n</a:t>
            </a:r>
            <a:r>
              <a:rPr lang="en-US" altLang="ko-KR" sz="2000" dirty="0" smtClean="0">
                <a:sym typeface="Wingdings" panose="05000000000000000000" pitchFamily="2" charset="2"/>
              </a:rPr>
              <a:t>ate.</a:t>
            </a:r>
            <a:endParaRPr lang="en-US" altLang="ko-KR" sz="2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1719719" y="3432158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2705704" y="3432158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2212373" y="2922723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53423" y="3911756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82" name="직선 연결선 81"/>
          <p:cNvCxnSpPr>
            <a:stCxn id="78" idx="3"/>
            <a:endCxn id="74" idx="7"/>
          </p:cNvCxnSpPr>
          <p:nvPr/>
        </p:nvCxnSpPr>
        <p:spPr>
          <a:xfrm flipH="1">
            <a:off x="2181642" y="3392609"/>
            <a:ext cx="109984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5"/>
            <a:endCxn id="75" idx="1"/>
          </p:cNvCxnSpPr>
          <p:nvPr/>
        </p:nvCxnSpPr>
        <p:spPr>
          <a:xfrm>
            <a:off x="2674296" y="3392609"/>
            <a:ext cx="110661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4" idx="3"/>
            <a:endCxn id="80" idx="7"/>
          </p:cNvCxnSpPr>
          <p:nvPr/>
        </p:nvCxnSpPr>
        <p:spPr>
          <a:xfrm flipH="1">
            <a:off x="1715346" y="3902044"/>
            <a:ext cx="83626" cy="903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0" idx="3"/>
            <a:endCxn id="96" idx="7"/>
          </p:cNvCxnSpPr>
          <p:nvPr/>
        </p:nvCxnSpPr>
        <p:spPr>
          <a:xfrm flipH="1">
            <a:off x="1245635" y="4381642"/>
            <a:ext cx="87041" cy="90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0" idx="5"/>
            <a:endCxn id="97" idx="0"/>
          </p:cNvCxnSpPr>
          <p:nvPr/>
        </p:nvCxnSpPr>
        <p:spPr>
          <a:xfrm>
            <a:off x="1715346" y="4381642"/>
            <a:ext cx="128351" cy="22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4" idx="5"/>
            <a:endCxn id="98" idx="0"/>
          </p:cNvCxnSpPr>
          <p:nvPr/>
        </p:nvCxnSpPr>
        <p:spPr>
          <a:xfrm>
            <a:off x="2181642" y="3902044"/>
            <a:ext cx="102732" cy="22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5" idx="3"/>
            <a:endCxn id="99" idx="0"/>
          </p:cNvCxnSpPr>
          <p:nvPr/>
        </p:nvCxnSpPr>
        <p:spPr>
          <a:xfrm flipH="1">
            <a:off x="2702117" y="3902044"/>
            <a:ext cx="82840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5" idx="5"/>
            <a:endCxn id="100" idx="0"/>
          </p:cNvCxnSpPr>
          <p:nvPr/>
        </p:nvCxnSpPr>
        <p:spPr>
          <a:xfrm>
            <a:off x="3167627" y="3902044"/>
            <a:ext cx="94783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8" idx="0"/>
          </p:cNvCxnSpPr>
          <p:nvPr/>
        </p:nvCxnSpPr>
        <p:spPr>
          <a:xfrm flipH="1" flipV="1">
            <a:off x="2479033" y="2643556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783712" y="4391354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45033" y="460664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185710" y="413127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603453" y="412718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163746" y="412718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286619" y="503956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stCxn id="96" idx="5"/>
            <a:endCxn id="102" idx="0"/>
          </p:cNvCxnSpPr>
          <p:nvPr/>
        </p:nvCxnSpPr>
        <p:spPr>
          <a:xfrm>
            <a:off x="1245635" y="4861240"/>
            <a:ext cx="139648" cy="1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55276" y="503956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>
            <a:stCxn id="96" idx="3"/>
            <a:endCxn id="106" idx="0"/>
          </p:cNvCxnSpPr>
          <p:nvPr/>
        </p:nvCxnSpPr>
        <p:spPr>
          <a:xfrm flipH="1">
            <a:off x="753940" y="4861240"/>
            <a:ext cx="109025" cy="1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오른쪽 화살표 108"/>
          <p:cNvSpPr/>
          <p:nvPr/>
        </p:nvSpPr>
        <p:spPr>
          <a:xfrm>
            <a:off x="3816686" y="3748301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855848" y="4218889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5882668" y="2902372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5314672" y="3568714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4773496" y="4232934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6721251" y="3568714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cxnSp>
        <p:nvCxnSpPr>
          <p:cNvPr id="116" name="직선 연결선 115"/>
          <p:cNvCxnSpPr>
            <a:stCxn id="112" idx="3"/>
            <a:endCxn id="113" idx="7"/>
          </p:cNvCxnSpPr>
          <p:nvPr/>
        </p:nvCxnSpPr>
        <p:spPr>
          <a:xfrm flipH="1">
            <a:off x="5776595" y="3372258"/>
            <a:ext cx="185326" cy="2770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3" idx="3"/>
          </p:cNvCxnSpPr>
          <p:nvPr/>
        </p:nvCxnSpPr>
        <p:spPr>
          <a:xfrm flipH="1">
            <a:off x="5196693" y="4038600"/>
            <a:ext cx="197232" cy="2530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3" idx="5"/>
            <a:endCxn id="110" idx="1"/>
          </p:cNvCxnSpPr>
          <p:nvPr/>
        </p:nvCxnSpPr>
        <p:spPr>
          <a:xfrm>
            <a:off x="5776595" y="4038600"/>
            <a:ext cx="158506" cy="26090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2" idx="5"/>
            <a:endCxn id="115" idx="1"/>
          </p:cNvCxnSpPr>
          <p:nvPr/>
        </p:nvCxnSpPr>
        <p:spPr>
          <a:xfrm>
            <a:off x="6344591" y="3372258"/>
            <a:ext cx="455913" cy="2770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252536" y="490507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114" idx="5"/>
            <a:endCxn id="120" idx="0"/>
          </p:cNvCxnSpPr>
          <p:nvPr/>
        </p:nvCxnSpPr>
        <p:spPr>
          <a:xfrm>
            <a:off x="5235419" y="4702820"/>
            <a:ext cx="115781" cy="2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4621193" y="490507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14" idx="3"/>
            <a:endCxn id="122" idx="0"/>
          </p:cNvCxnSpPr>
          <p:nvPr/>
        </p:nvCxnSpPr>
        <p:spPr>
          <a:xfrm flipH="1">
            <a:off x="4719857" y="4702820"/>
            <a:ext cx="132892" cy="2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341737" y="490507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4" idx="0"/>
          </p:cNvCxnSpPr>
          <p:nvPr/>
        </p:nvCxnSpPr>
        <p:spPr>
          <a:xfrm>
            <a:off x="6324620" y="4702820"/>
            <a:ext cx="115781" cy="2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710394" y="490507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endCxn id="126" idx="0"/>
          </p:cNvCxnSpPr>
          <p:nvPr/>
        </p:nvCxnSpPr>
        <p:spPr>
          <a:xfrm flipH="1">
            <a:off x="5809058" y="4702820"/>
            <a:ext cx="132892" cy="2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7148617" y="428682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stCxn id="115" idx="5"/>
            <a:endCxn id="128" idx="0"/>
          </p:cNvCxnSpPr>
          <p:nvPr/>
        </p:nvCxnSpPr>
        <p:spPr>
          <a:xfrm>
            <a:off x="7183174" y="4038600"/>
            <a:ext cx="64107" cy="248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634698" y="426900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115" idx="3"/>
            <a:endCxn id="130" idx="0"/>
          </p:cNvCxnSpPr>
          <p:nvPr/>
        </p:nvCxnSpPr>
        <p:spPr>
          <a:xfrm flipH="1">
            <a:off x="6733362" y="4038600"/>
            <a:ext cx="67142" cy="23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H="1" flipV="1">
            <a:off x="6174515" y="2627106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1614880" y="3322254"/>
            <a:ext cx="750853" cy="7629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/>
          <p:cNvSpPr/>
          <p:nvPr/>
        </p:nvSpPr>
        <p:spPr>
          <a:xfrm>
            <a:off x="5185363" y="3427817"/>
            <a:ext cx="797012" cy="750155"/>
          </a:xfrm>
          <a:prstGeom prst="arc">
            <a:avLst>
              <a:gd name="adj1" fmla="val 10828242"/>
              <a:gd name="adj2" fmla="val 525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316115" y="3495445"/>
                <a:ext cx="18805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15" y="3495445"/>
                <a:ext cx="1880579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4002" y="1898392"/>
                <a:ext cx="10132097" cy="625723"/>
              </a:xfrm>
            </p:spPr>
            <p:txBody>
              <a:bodyPr>
                <a:noAutofit/>
              </a:bodyPr>
              <a:lstStyle/>
              <a:p>
                <a:pPr marL="699516" lvl="2" indent="-342900">
                  <a:lnSpc>
                    <a:spcPct val="1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400" dirty="0" smtClean="0"/>
                  <a:t> Case 3)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uncle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 smtClean="0"/>
                  <a:t> is black.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 is a right child </a:t>
                </a:r>
                <a:r>
                  <a:rPr lang="en-US" altLang="ko-KR" sz="2400" b="1" dirty="0" smtClean="0">
                    <a:latin typeface="+mj-lt"/>
                  </a:rPr>
                  <a:t>(Restructuring)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" y="1898392"/>
                <a:ext cx="10132097" cy="625723"/>
              </a:xfrm>
              <a:blipFill>
                <a:blip r:embed="rId3"/>
                <a:stretch>
                  <a:fillRect t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655276" y="6177779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5910" y="609885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NIL node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281798" y="3388155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493621" y="3433377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1854380" y="2769106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07149" y="3930762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60" name="직선 연결선 59"/>
          <p:cNvCxnSpPr>
            <a:stCxn id="58" idx="3"/>
            <a:endCxn id="52" idx="7"/>
          </p:cNvCxnSpPr>
          <p:nvPr/>
        </p:nvCxnSpPr>
        <p:spPr>
          <a:xfrm flipH="1">
            <a:off x="1743721" y="3238992"/>
            <a:ext cx="189912" cy="2297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58" idx="5"/>
            <a:endCxn id="53" idx="1"/>
          </p:cNvCxnSpPr>
          <p:nvPr/>
        </p:nvCxnSpPr>
        <p:spPr>
          <a:xfrm>
            <a:off x="2316303" y="3238992"/>
            <a:ext cx="256571" cy="2750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2" idx="3"/>
            <a:endCxn id="59" idx="7"/>
          </p:cNvCxnSpPr>
          <p:nvPr/>
        </p:nvCxnSpPr>
        <p:spPr>
          <a:xfrm flipH="1">
            <a:off x="1169072" y="3858041"/>
            <a:ext cx="191979" cy="1533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9" idx="3"/>
            <a:endCxn id="103" idx="0"/>
          </p:cNvCxnSpPr>
          <p:nvPr/>
        </p:nvCxnSpPr>
        <p:spPr>
          <a:xfrm flipH="1">
            <a:off x="527364" y="4400648"/>
            <a:ext cx="259038" cy="34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2" idx="5"/>
            <a:endCxn id="105" idx="0"/>
          </p:cNvCxnSpPr>
          <p:nvPr/>
        </p:nvCxnSpPr>
        <p:spPr>
          <a:xfrm>
            <a:off x="1743721" y="3858041"/>
            <a:ext cx="276805" cy="26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3" idx="3"/>
            <a:endCxn id="108" idx="0"/>
          </p:cNvCxnSpPr>
          <p:nvPr/>
        </p:nvCxnSpPr>
        <p:spPr>
          <a:xfrm flipH="1">
            <a:off x="2490034" y="3903263"/>
            <a:ext cx="82840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3" idx="5"/>
            <a:endCxn id="111" idx="0"/>
          </p:cNvCxnSpPr>
          <p:nvPr/>
        </p:nvCxnSpPr>
        <p:spPr>
          <a:xfrm>
            <a:off x="2955544" y="3903263"/>
            <a:ext cx="94783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8" idx="0"/>
          </p:cNvCxnSpPr>
          <p:nvPr/>
        </p:nvCxnSpPr>
        <p:spPr>
          <a:xfrm flipV="1">
            <a:off x="2124968" y="2507413"/>
            <a:ext cx="0" cy="2616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222925" y="4635877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28700" y="474915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921862" y="412773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391370" y="412840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951663" y="412840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꺾인 연결선 138"/>
          <p:cNvCxnSpPr>
            <a:stCxn id="142" idx="1"/>
            <a:endCxn id="105" idx="2"/>
          </p:cNvCxnSpPr>
          <p:nvPr/>
        </p:nvCxnSpPr>
        <p:spPr>
          <a:xfrm rot="10800000">
            <a:off x="2020527" y="4339230"/>
            <a:ext cx="1255945" cy="14396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077311" y="4332676"/>
                <a:ext cx="224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11" y="4332676"/>
                <a:ext cx="224275" cy="369332"/>
              </a:xfrm>
              <a:prstGeom prst="rect">
                <a:avLst/>
              </a:prstGeom>
              <a:blipFill>
                <a:blip r:embed="rId4"/>
                <a:stretch>
                  <a:fillRect r="-3513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3276471" y="5486504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 this example, z’s uncle is NIL node</a:t>
            </a:r>
          </a:p>
          <a:p>
            <a:r>
              <a:rPr lang="en-US" altLang="ko-KR" sz="1600" dirty="0"/>
              <a:t>w</a:t>
            </a:r>
            <a:r>
              <a:rPr lang="en-US" altLang="ko-KR" sz="1600" dirty="0" smtClean="0"/>
              <a:t>hich color is Black. </a:t>
            </a:r>
            <a:endParaRPr lang="ko-KR" altLang="en-US" sz="1600" dirty="0"/>
          </a:p>
        </p:txBody>
      </p:sp>
      <p:sp>
        <p:nvSpPr>
          <p:cNvPr id="150" name="오른쪽 화살표 149"/>
          <p:cNvSpPr/>
          <p:nvPr/>
        </p:nvSpPr>
        <p:spPr>
          <a:xfrm>
            <a:off x="3588387" y="3701905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717686" y="3270233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6703671" y="3270233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6210340" y="2760798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5032773" y="3818088"/>
            <a:ext cx="541176" cy="55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156" name="직선 연결선 155"/>
          <p:cNvCxnSpPr>
            <a:stCxn id="154" idx="3"/>
            <a:endCxn id="152" idx="7"/>
          </p:cNvCxnSpPr>
          <p:nvPr/>
        </p:nvCxnSpPr>
        <p:spPr>
          <a:xfrm flipH="1">
            <a:off x="6179609" y="3230684"/>
            <a:ext cx="109984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54" idx="5"/>
            <a:endCxn id="153" idx="1"/>
          </p:cNvCxnSpPr>
          <p:nvPr/>
        </p:nvCxnSpPr>
        <p:spPr>
          <a:xfrm>
            <a:off x="6672263" y="3230684"/>
            <a:ext cx="110661" cy="120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52" idx="3"/>
            <a:endCxn id="155" idx="7"/>
          </p:cNvCxnSpPr>
          <p:nvPr/>
        </p:nvCxnSpPr>
        <p:spPr>
          <a:xfrm flipH="1">
            <a:off x="5494696" y="3740119"/>
            <a:ext cx="302243" cy="1585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5" idx="3"/>
            <a:endCxn id="165" idx="7"/>
          </p:cNvCxnSpPr>
          <p:nvPr/>
        </p:nvCxnSpPr>
        <p:spPr>
          <a:xfrm flipH="1">
            <a:off x="4946873" y="4287974"/>
            <a:ext cx="165153" cy="153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55" idx="5"/>
            <a:endCxn id="166" idx="0"/>
          </p:cNvCxnSpPr>
          <p:nvPr/>
        </p:nvCxnSpPr>
        <p:spPr>
          <a:xfrm>
            <a:off x="5494696" y="4287974"/>
            <a:ext cx="311807" cy="30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2" idx="5"/>
            <a:endCxn id="167" idx="0"/>
          </p:cNvCxnSpPr>
          <p:nvPr/>
        </p:nvCxnSpPr>
        <p:spPr>
          <a:xfrm>
            <a:off x="6179609" y="3740119"/>
            <a:ext cx="102732" cy="22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3" idx="3"/>
            <a:endCxn id="168" idx="0"/>
          </p:cNvCxnSpPr>
          <p:nvPr/>
        </p:nvCxnSpPr>
        <p:spPr>
          <a:xfrm flipH="1">
            <a:off x="6700084" y="3740119"/>
            <a:ext cx="82840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3" idx="5"/>
            <a:endCxn id="169" idx="0"/>
          </p:cNvCxnSpPr>
          <p:nvPr/>
        </p:nvCxnSpPr>
        <p:spPr>
          <a:xfrm>
            <a:off x="7165594" y="3740119"/>
            <a:ext cx="94783" cy="2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54" idx="0"/>
          </p:cNvCxnSpPr>
          <p:nvPr/>
        </p:nvCxnSpPr>
        <p:spPr>
          <a:xfrm flipH="1" flipV="1">
            <a:off x="6477000" y="2481631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4484950" y="4360624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5707839" y="4593551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6183677" y="396934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6601420" y="396526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7161713" y="396526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287361" y="4169532"/>
                <a:ext cx="224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61" y="4169532"/>
                <a:ext cx="224275" cy="369332"/>
              </a:xfrm>
              <a:prstGeom prst="rect">
                <a:avLst/>
              </a:prstGeom>
              <a:blipFill>
                <a:blip r:embed="rId5"/>
                <a:stretch>
                  <a:fillRect r="-35135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>
            <a:off x="7842266" y="3263988"/>
            <a:ext cx="3634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 </a:t>
            </a:r>
            <a:r>
              <a:rPr lang="en-US" altLang="ko-KR" sz="2000" dirty="0" smtClean="0"/>
              <a:t>Left-Rotation of z</a:t>
            </a:r>
          </a:p>
          <a:p>
            <a:r>
              <a:rPr lang="en-US" altLang="ko-KR" sz="2000" dirty="0"/>
              <a:t>t</a:t>
            </a:r>
            <a:r>
              <a:rPr lang="en-US" altLang="ko-KR" sz="2000" dirty="0" smtClean="0"/>
              <a:t>o change this case into Case 2.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After this moment,</a:t>
            </a:r>
          </a:p>
          <a:p>
            <a:r>
              <a:rPr lang="en-US" altLang="ko-KR" sz="2000" dirty="0" smtClean="0"/>
              <a:t>Restoring Process is same with Case 2 of changed tree.</a:t>
            </a:r>
            <a:endParaRPr lang="en-US" altLang="ko-KR" sz="2000" dirty="0"/>
          </a:p>
        </p:txBody>
      </p:sp>
      <p:sp>
        <p:nvSpPr>
          <p:cNvPr id="174" name="직사각형 173"/>
          <p:cNvSpPr/>
          <p:nvPr/>
        </p:nvSpPr>
        <p:spPr>
          <a:xfrm>
            <a:off x="1701629" y="552322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92" idx="5"/>
            <a:endCxn id="174" idx="0"/>
          </p:cNvCxnSpPr>
          <p:nvPr/>
        </p:nvCxnSpPr>
        <p:spPr>
          <a:xfrm>
            <a:off x="1684848" y="5105763"/>
            <a:ext cx="115445" cy="41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070286" y="5523227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>
            <a:stCxn id="92" idx="3"/>
            <a:endCxn id="179" idx="0"/>
          </p:cNvCxnSpPr>
          <p:nvPr/>
        </p:nvCxnSpPr>
        <p:spPr>
          <a:xfrm flipH="1">
            <a:off x="1168950" y="5105763"/>
            <a:ext cx="133228" cy="41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4987857" y="500883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>
            <a:stCxn id="165" idx="5"/>
            <a:endCxn id="183" idx="0"/>
          </p:cNvCxnSpPr>
          <p:nvPr/>
        </p:nvCxnSpPr>
        <p:spPr>
          <a:xfrm>
            <a:off x="4946873" y="4830510"/>
            <a:ext cx="139648" cy="1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356514" y="500883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/>
          <p:cNvCxnSpPr>
            <a:stCxn id="165" idx="3"/>
            <a:endCxn id="185" idx="0"/>
          </p:cNvCxnSpPr>
          <p:nvPr/>
        </p:nvCxnSpPr>
        <p:spPr>
          <a:xfrm flipH="1">
            <a:off x="4455178" y="4830510"/>
            <a:ext cx="109025" cy="1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9" idx="5"/>
            <a:endCxn id="92" idx="1"/>
          </p:cNvCxnSpPr>
          <p:nvPr/>
        </p:nvCxnSpPr>
        <p:spPr>
          <a:xfrm>
            <a:off x="1169072" y="4400648"/>
            <a:ext cx="133106" cy="315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112404" y="4520624"/>
            <a:ext cx="750853" cy="7629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379876" y="4244822"/>
            <a:ext cx="750853" cy="7629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원호 134"/>
          <p:cNvSpPr/>
          <p:nvPr/>
        </p:nvSpPr>
        <p:spPr>
          <a:xfrm>
            <a:off x="4889943" y="3656378"/>
            <a:ext cx="797012" cy="750155"/>
          </a:xfrm>
          <a:prstGeom prst="arc">
            <a:avLst>
              <a:gd name="adj1" fmla="val 10828242"/>
              <a:gd name="adj2" fmla="val 52537"/>
            </a:avLst>
          </a:prstGeom>
          <a:ln w="317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120796" y="3446740"/>
                <a:ext cx="1780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𝑅𝑜𝑡𝑎𝑡𝑒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96" y="3446740"/>
                <a:ext cx="178048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Time Complexity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28735" y="2379259"/>
                <a:ext cx="112991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400" dirty="0" smtClean="0"/>
                  <a:t>Insert new node to the tree ( in Binary Search tree’s order ) :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 smtClean="0"/>
                  <a:t>time.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400" dirty="0" smtClean="0"/>
                  <a:t>Check and Restore Red-Black properties of the tree: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Recoloring</a:t>
                </a:r>
                <a:r>
                  <a:rPr lang="en-US" altLang="ko-KR" sz="2400" dirty="0" smtClean="0"/>
                  <a:t> : Repeat while double-red occurs </a:t>
                </a:r>
                <a:r>
                  <a:rPr lang="en-US" altLang="ko-KR" sz="2400" dirty="0" smtClean="0">
                    <a:latin typeface="+mj-lt"/>
                  </a:rPr>
                  <a:t>( Case 1 ) 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/>
                  <a:t>time</a:t>
                </a:r>
                <a:r>
                  <a:rPr lang="en-US" altLang="ko-KR" sz="2400" dirty="0" smtClean="0"/>
                  <a:t>.</a:t>
                </a:r>
                <a:endParaRPr lang="en-US" altLang="ko-KR" sz="2400" dirty="0" smtClean="0"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Restructuring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 : Run only one time. And Rotation takes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(1)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time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. :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(1)</m:t>
                    </m:r>
                  </m:oMath>
                </a14:m>
                <a:r>
                  <a:rPr lang="en-US" altLang="ko-KR" sz="2400" dirty="0" smtClean="0">
                    <a:sym typeface="Wingdings" panose="05000000000000000000" pitchFamily="2" charset="2"/>
                  </a:rPr>
                  <a:t> time.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endParaRPr lang="en-US" altLang="ko-KR" sz="24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𝐼𝑛𝑠𝑒𝑟𝑡𝑖𝑜𝑛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𝐶𝑜𝑚𝑝𝑙𝑒𝑥𝑖𝑡𝑦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35" y="2379259"/>
                <a:ext cx="11299183" cy="3416320"/>
              </a:xfrm>
              <a:prstGeom prst="rect">
                <a:avLst/>
              </a:prstGeom>
              <a:blipFill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2.order-statistic tree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Augmented Operation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6370669" cy="914400"/>
          </a:xfrm>
        </p:spPr>
        <p:txBody>
          <a:bodyPr/>
          <a:lstStyle/>
          <a:p>
            <a:r>
              <a:rPr lang="en-US" altLang="ko-KR" dirty="0" smtClean="0"/>
              <a:t>Order statistic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9074" y="1942709"/>
                <a:ext cx="11220431" cy="113547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  “The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</a:t>
                </a:r>
                <a:r>
                  <a:rPr lang="en-US" altLang="ko-KR" b="1" dirty="0" smtClean="0">
                    <a:latin typeface="+mj-lt"/>
                  </a:rPr>
                  <a:t>order statistic</a:t>
                </a:r>
                <a:r>
                  <a:rPr lang="en-US" altLang="ko-KR" b="1" dirty="0" smtClean="0"/>
                  <a:t> </a:t>
                </a:r>
                <a:r>
                  <a:rPr lang="en-US" altLang="ko-KR" dirty="0" smtClean="0"/>
                  <a:t>of a set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elements” means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smallest element in the set.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074" y="1942709"/>
                <a:ext cx="11220431" cy="1135470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839755" y="3793401"/>
            <a:ext cx="3349782" cy="89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+mj-lt"/>
              </a:rPr>
              <a:t>2</a:t>
            </a:r>
            <a:r>
              <a:rPr lang="en-US" altLang="ko-KR" sz="2800" dirty="0" smtClean="0"/>
              <a:t>, 5, 1, 14, 0, -1, 8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67057" y="3607133"/>
                <a:ext cx="5891356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From an unordered set, we can find an order-statistic</a:t>
                </a:r>
              </a:p>
              <a:p>
                <a:r>
                  <a:rPr lang="en-US" altLang="ko-KR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000" dirty="0" smtClean="0"/>
                  <a:t>time. </a:t>
                </a:r>
              </a:p>
              <a:p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altLang="ko-KR" sz="2000" dirty="0" smtClean="0">
                    <a:sym typeface="Wingdings" panose="05000000000000000000" pitchFamily="2" charset="2"/>
                  </a:rPr>
                  <a:t>By Modifying Red-Black Tree, We can determine</a:t>
                </a:r>
              </a:p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Any order-statistic in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sym typeface="Wingdings" panose="05000000000000000000" pitchFamily="2" charset="2"/>
                  </a:rPr>
                  <a:t> time.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057" y="3607133"/>
                <a:ext cx="5891356" cy="1631216"/>
              </a:xfrm>
              <a:prstGeom prst="rect">
                <a:avLst/>
              </a:prstGeom>
              <a:blipFill>
                <a:blip r:embed="rId7"/>
                <a:stretch>
                  <a:fillRect l="-1035" t="-1873" r="-414" b="-6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2751" y="3100729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1" y="3100729"/>
                <a:ext cx="59400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58273" y="4776684"/>
            <a:ext cx="4620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The 4th </a:t>
            </a:r>
            <a:r>
              <a:rPr lang="en-US" altLang="ko-KR" sz="2400" dirty="0">
                <a:latin typeface="+mj-lt"/>
              </a:rPr>
              <a:t>order </a:t>
            </a:r>
            <a:r>
              <a:rPr lang="en-US" altLang="ko-KR" sz="2400" dirty="0" smtClean="0">
                <a:latin typeface="+mj-lt"/>
              </a:rPr>
              <a:t>statistic </a:t>
            </a:r>
            <a:r>
              <a:rPr lang="en-US" altLang="ko-KR" sz="2400" dirty="0" smtClean="0"/>
              <a:t>of </a:t>
            </a:r>
            <a:r>
              <a:rPr lang="en-US" altLang="ko-KR" sz="2400" dirty="0"/>
              <a:t>a </a:t>
            </a:r>
            <a:r>
              <a:rPr lang="en-US" altLang="ko-KR" sz="2400" dirty="0" smtClean="0"/>
              <a:t>set : </a:t>
            </a:r>
            <a:r>
              <a:rPr lang="en-US" altLang="ko-KR" sz="2400" dirty="0" smtClean="0">
                <a:latin typeface="+mj-lt"/>
              </a:rPr>
              <a:t>2 </a:t>
            </a:r>
            <a:endParaRPr lang="ko-KR" alt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88767" y="3433998"/>
                <a:ext cx="7363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𝑆𝑒𝑡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67" y="3433998"/>
                <a:ext cx="7363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1.Red-black tree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Property</a:t>
            </a:r>
          </a:p>
          <a:p>
            <a:r>
              <a:rPr lang="en-US" altLang="ko-KR" dirty="0" smtClean="0"/>
              <a:t>Operation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6370669" cy="914400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49898" y="2006082"/>
                <a:ext cx="7629042" cy="43499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000" dirty="0" smtClean="0"/>
                  <a:t> </a:t>
                </a:r>
                <a:r>
                  <a:rPr lang="en-US" altLang="ko-KR" sz="2000" b="1" dirty="0" smtClean="0">
                    <a:latin typeface="+mj-lt"/>
                  </a:rPr>
                  <a:t>Order-Statistic Tree: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/>
                  <a:t> A Red-Black Tree with additional information stored in each node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 which is named “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ko-KR" sz="2000" dirty="0" smtClean="0"/>
                  <a:t>”.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ko-KR" sz="2000" dirty="0" smtClean="0"/>
                  <a:t> : contains the number of internal nodes in the subtree rooted at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/>
                  <a:t> If node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𝑛𝑜𝑑𝑒</m:t>
                    </m:r>
                  </m:oMath>
                </a14:m>
                <a:r>
                  <a:rPr lang="en-US" altLang="ko-KR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/>
                  <a:t> So, We can have the identity:</a:t>
                </a:r>
                <a:endParaRPr lang="en-US" altLang="ko-KR" sz="20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altLang="ko-KR" sz="2000" dirty="0" smtClean="0"/>
                  <a:t>(if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 isn’t NIL node)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898" y="2006082"/>
                <a:ext cx="7629042" cy="4349931"/>
              </a:xfrm>
              <a:blipFill>
                <a:blip r:embed="rId2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9375811" y="173549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  <a:p>
            <a:pPr algn="ctr"/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48" name="타원 47"/>
          <p:cNvSpPr/>
          <p:nvPr/>
        </p:nvSpPr>
        <p:spPr>
          <a:xfrm>
            <a:off x="8463937" y="2575380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연결선 48"/>
          <p:cNvCxnSpPr>
            <a:stCxn id="47" idx="3"/>
            <a:endCxn id="48" idx="7"/>
          </p:cNvCxnSpPr>
          <p:nvPr/>
        </p:nvCxnSpPr>
        <p:spPr>
          <a:xfrm flipH="1">
            <a:off x="9061250" y="2324842"/>
            <a:ext cx="417044" cy="351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0395490" y="258729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47" idx="5"/>
            <a:endCxn id="52" idx="1"/>
          </p:cNvCxnSpPr>
          <p:nvPr/>
        </p:nvCxnSpPr>
        <p:spPr>
          <a:xfrm>
            <a:off x="9973124" y="2324842"/>
            <a:ext cx="524849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0882604" y="3990572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>
            <a:stCxn id="52" idx="5"/>
            <a:endCxn id="54" idx="0"/>
          </p:cNvCxnSpPr>
          <p:nvPr/>
        </p:nvCxnSpPr>
        <p:spPr>
          <a:xfrm>
            <a:off x="10992803" y="3176642"/>
            <a:ext cx="239699" cy="813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014923" y="399057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57" name="타원 56"/>
          <p:cNvSpPr/>
          <p:nvPr/>
        </p:nvSpPr>
        <p:spPr>
          <a:xfrm>
            <a:off x="8931648" y="399057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58" name="직선 연결선 57"/>
          <p:cNvCxnSpPr>
            <a:stCxn id="48" idx="3"/>
            <a:endCxn id="56" idx="0"/>
          </p:cNvCxnSpPr>
          <p:nvPr/>
        </p:nvCxnSpPr>
        <p:spPr>
          <a:xfrm flipH="1">
            <a:off x="8364821" y="3164729"/>
            <a:ext cx="201599" cy="82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8" idx="5"/>
            <a:endCxn id="57" idx="0"/>
          </p:cNvCxnSpPr>
          <p:nvPr/>
        </p:nvCxnSpPr>
        <p:spPr>
          <a:xfrm>
            <a:off x="9061250" y="3164729"/>
            <a:ext cx="220296" cy="82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9907126" y="395971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61" name="직선 연결선 60"/>
          <p:cNvCxnSpPr>
            <a:stCxn id="52" idx="3"/>
            <a:endCxn id="60" idx="0"/>
          </p:cNvCxnSpPr>
          <p:nvPr/>
        </p:nvCxnSpPr>
        <p:spPr>
          <a:xfrm flipH="1">
            <a:off x="10257024" y="3176642"/>
            <a:ext cx="240949" cy="783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0398758" y="5216621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63" name="타원 62"/>
          <p:cNvSpPr/>
          <p:nvPr/>
        </p:nvSpPr>
        <p:spPr>
          <a:xfrm>
            <a:off x="11280198" y="5216620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64" name="직선 연결선 63"/>
          <p:cNvCxnSpPr>
            <a:stCxn id="54" idx="3"/>
            <a:endCxn id="62" idx="0"/>
          </p:cNvCxnSpPr>
          <p:nvPr/>
        </p:nvCxnSpPr>
        <p:spPr>
          <a:xfrm flipH="1">
            <a:off x="10748656" y="4579921"/>
            <a:ext cx="236431" cy="63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5"/>
            <a:endCxn id="63" idx="0"/>
          </p:cNvCxnSpPr>
          <p:nvPr/>
        </p:nvCxnSpPr>
        <p:spPr>
          <a:xfrm>
            <a:off x="11479917" y="4579921"/>
            <a:ext cx="150179" cy="636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47" idx="2"/>
            <a:endCxn id="47" idx="6"/>
          </p:cNvCxnSpPr>
          <p:nvPr/>
        </p:nvCxnSpPr>
        <p:spPr>
          <a:xfrm>
            <a:off x="9375811" y="2080726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8" idx="2"/>
            <a:endCxn id="48" idx="6"/>
          </p:cNvCxnSpPr>
          <p:nvPr/>
        </p:nvCxnSpPr>
        <p:spPr>
          <a:xfrm>
            <a:off x="8463937" y="2920613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2" idx="2"/>
            <a:endCxn id="52" idx="6"/>
          </p:cNvCxnSpPr>
          <p:nvPr/>
        </p:nvCxnSpPr>
        <p:spPr>
          <a:xfrm>
            <a:off x="10395490" y="2932526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4" idx="2"/>
            <a:endCxn id="54" idx="6"/>
          </p:cNvCxnSpPr>
          <p:nvPr/>
        </p:nvCxnSpPr>
        <p:spPr>
          <a:xfrm>
            <a:off x="10882604" y="4335805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Augmented Operation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13673" y="2155740"/>
                <a:ext cx="10374135" cy="3520783"/>
              </a:xfrm>
            </p:spPr>
            <p:txBody>
              <a:bodyPr>
                <a:noAutofit/>
              </a:bodyPr>
              <a:lstStyle/>
              <a:p>
                <a:pPr marL="516636" lvl="1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 smtClean="0"/>
                  <a:t>Using Order-Statistic Tree, We can augment more operation related with Rank of Elements. </a:t>
                </a:r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3200" dirty="0" smtClean="0"/>
              </a:p>
              <a:p>
                <a:pPr marL="813816" lvl="2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/>
                  <a:t>Finding an Element with a given </a:t>
                </a:r>
                <a:r>
                  <a:rPr lang="en-US" altLang="ko-KR" sz="2400" dirty="0" smtClean="0"/>
                  <a:t>rank. 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</m:oMath>
                </a14:m>
                <a:r>
                  <a:rPr lang="en-US" altLang="ko-KR" sz="2400" dirty="0" smtClean="0"/>
                  <a:t>)</a:t>
                </a:r>
                <a:endParaRPr lang="en-US" altLang="ko-KR" sz="2400" dirty="0"/>
              </a:p>
              <a:p>
                <a:pPr marL="813816" lvl="2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/>
                  <a:t>Determining the rank of an </a:t>
                </a:r>
                <a:r>
                  <a:rPr lang="en-US" altLang="ko-KR" sz="2400" dirty="0" smtClean="0"/>
                  <a:t>element. 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𝑅𝑎𝑛𝑘</m:t>
                    </m:r>
                  </m:oMath>
                </a14:m>
                <a:r>
                  <a:rPr lang="en-US" altLang="ko-KR" sz="2400" dirty="0" smtClean="0"/>
                  <a:t>)</a:t>
                </a:r>
                <a:endParaRPr lang="en-US" altLang="ko-KR" sz="2400" dirty="0"/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2800" dirty="0"/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673" y="2155740"/>
                <a:ext cx="10374135" cy="35207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Augmented Operation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13673" y="2155740"/>
                <a:ext cx="10374135" cy="3520783"/>
              </a:xfrm>
            </p:spPr>
            <p:txBody>
              <a:bodyPr>
                <a:noAutofit/>
              </a:bodyPr>
              <a:lstStyle/>
              <a:p>
                <a:pPr marL="516636" lvl="1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 smtClean="0"/>
                  <a:t>Using Order-Statistic Tree, We can augment more operation related with Rank of Elements. </a:t>
                </a:r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3200" dirty="0" smtClean="0"/>
              </a:p>
              <a:p>
                <a:pPr marL="813816" lvl="2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/>
                  <a:t>Finding an Element with a given </a:t>
                </a:r>
                <a:r>
                  <a:rPr lang="en-US" altLang="ko-KR" sz="2400" dirty="0" smtClean="0"/>
                  <a:t>rank. 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</m:oMath>
                </a14:m>
                <a:r>
                  <a:rPr lang="en-US" altLang="ko-KR" sz="2400" dirty="0" smtClean="0"/>
                  <a:t>)</a:t>
                </a:r>
                <a:endParaRPr lang="en-US" altLang="ko-KR" sz="2400" dirty="0"/>
              </a:p>
              <a:p>
                <a:pPr marL="813816" lvl="2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/>
                  <a:t>Determining the rank of an </a:t>
                </a:r>
                <a:r>
                  <a:rPr lang="en-US" altLang="ko-KR" sz="2400" dirty="0" smtClean="0"/>
                  <a:t>element. 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𝑅𝑎𝑛𝑘</m:t>
                    </m:r>
                  </m:oMath>
                </a14:m>
                <a:r>
                  <a:rPr lang="en-US" altLang="ko-KR" sz="2400" dirty="0" smtClean="0"/>
                  <a:t>)</a:t>
                </a:r>
                <a:endParaRPr lang="en-US" altLang="ko-KR" sz="2400" dirty="0"/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2800" dirty="0"/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673" y="2155740"/>
                <a:ext cx="10374135" cy="35207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606220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Finding an Element </a:t>
            </a:r>
            <a:r>
              <a:rPr lang="en-US" altLang="ko-KR" sz="4000" dirty="0" smtClean="0"/>
              <a:t>with a </a:t>
            </a:r>
            <a:r>
              <a:rPr lang="en-US" altLang="ko-KR" sz="4000" dirty="0"/>
              <a:t>given </a:t>
            </a:r>
            <a:r>
              <a:rPr lang="en-US" altLang="ko-KR" sz="4000" dirty="0" smtClean="0"/>
              <a:t>rank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147301" y="2383597"/>
                <a:ext cx="3565979" cy="336535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 “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</m:oMath>
                </a14:m>
                <a:r>
                  <a:rPr lang="en-US" altLang="ko-KR" dirty="0" smtClean="0"/>
                  <a:t>” returns a pointer to the node containing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smallest key value in the subtree rooted at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01" y="2383597"/>
                <a:ext cx="3565979" cy="3365354"/>
              </a:xfrm>
              <a:blipFill>
                <a:blip r:embed="rId2"/>
                <a:stretch>
                  <a:fillRect l="-3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154" y="2590369"/>
                <a:ext cx="741837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ko-KR" sz="200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en-US" altLang="ko-KR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+ 1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ko-KR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return  x.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ko-KR" sz="2000" dirty="0" smtClean="0"/>
                  <a:t>Else 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000" dirty="0" smtClean="0"/>
                  <a:t>recursively call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Tx/>
                  <a:buAutoNum type="arabicPeriod"/>
                </a:pPr>
                <a:r>
                  <a:rPr lang="en-US" altLang="ko-KR" sz="2000" dirty="0"/>
                  <a:t>Else if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20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000" dirty="0"/>
                  <a:t>recursively call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000" i="1" dirty="0" err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𝑟𝑎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4" y="2590369"/>
                <a:ext cx="7418374" cy="2554545"/>
              </a:xfrm>
              <a:prstGeom prst="rect">
                <a:avLst/>
              </a:prstGeom>
              <a:blipFill>
                <a:blip r:embed="rId3"/>
                <a:stretch>
                  <a:fillRect l="-1068" r="-1726" b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7999528" y="2383597"/>
            <a:ext cx="0" cy="323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606220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Finding an Element </a:t>
            </a:r>
            <a:r>
              <a:rPr lang="en-US" altLang="ko-KR" sz="4000" dirty="0" smtClean="0"/>
              <a:t>with a </a:t>
            </a:r>
            <a:r>
              <a:rPr lang="en-US" altLang="ko-KR" sz="4000" dirty="0"/>
              <a:t>given </a:t>
            </a:r>
            <a:r>
              <a:rPr lang="en-US" altLang="ko-KR" sz="4000" dirty="0" smtClean="0"/>
              <a:t>rank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645122" y="1882377"/>
                <a:ext cx="11021790" cy="45390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 smtClean="0"/>
                  <a:t> is same with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in the subtree rooted 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Because,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ko-KR" dirty="0" smtClean="0"/>
                  <a:t> is the number of nodes that smaller than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in the subtree.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  So</a:t>
                </a:r>
                <a:r>
                  <a:rPr lang="en-US" altLang="ko-KR" dirty="0"/>
                  <a:t>, 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, node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would be the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smallest element in the subtree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  And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the the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smallest element is in the left subtree of x. 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/>
                  <a:t>     call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  else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the the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smallest element is in the right subtree of x. 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     </a:t>
                </a:r>
                <a:r>
                  <a:rPr lang="en-US" altLang="ko-KR" sz="2000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𝑟𝑎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22" y="1882377"/>
                <a:ext cx="11021790" cy="4539031"/>
              </a:xfrm>
              <a:blipFill>
                <a:blip r:embed="rId2"/>
                <a:stretch>
                  <a:fillRect l="-11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606220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Finding an Element with a given rank</a:t>
            </a:r>
            <a:endParaRPr lang="ko-KR" altLang="en-US" sz="4000" dirty="0"/>
          </a:p>
        </p:txBody>
      </p:sp>
      <p:sp>
        <p:nvSpPr>
          <p:cNvPr id="6" name="타원 5"/>
          <p:cNvSpPr/>
          <p:nvPr/>
        </p:nvSpPr>
        <p:spPr>
          <a:xfrm>
            <a:off x="2531807" y="2280362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  <a:p>
            <a:pPr algn="ctr"/>
            <a:r>
              <a:rPr lang="en-US" altLang="ko-KR" dirty="0"/>
              <a:t>8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1619933" y="312024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3"/>
            <a:endCxn id="7" idx="7"/>
          </p:cNvCxnSpPr>
          <p:nvPr/>
        </p:nvCxnSpPr>
        <p:spPr>
          <a:xfrm flipH="1">
            <a:off x="2217246" y="2869711"/>
            <a:ext cx="417044" cy="351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551486" y="3132162"/>
            <a:ext cx="699796" cy="690465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5"/>
            <a:endCxn id="9" idx="1"/>
          </p:cNvCxnSpPr>
          <p:nvPr/>
        </p:nvCxnSpPr>
        <p:spPr>
          <a:xfrm>
            <a:off x="3129120" y="2869711"/>
            <a:ext cx="524849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073678" y="408507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9" idx="5"/>
            <a:endCxn id="11" idx="0"/>
          </p:cNvCxnSpPr>
          <p:nvPr/>
        </p:nvCxnSpPr>
        <p:spPr>
          <a:xfrm>
            <a:off x="4148799" y="3721511"/>
            <a:ext cx="274777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074132" y="4116000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37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4" name="직선 연결선 13"/>
          <p:cNvCxnSpPr>
            <a:stCxn id="7" idx="3"/>
            <a:endCxn id="26" idx="0"/>
          </p:cNvCxnSpPr>
          <p:nvPr/>
        </p:nvCxnSpPr>
        <p:spPr>
          <a:xfrm flipH="1">
            <a:off x="1337205" y="3709598"/>
            <a:ext cx="385211" cy="406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13" idx="0"/>
          </p:cNvCxnSpPr>
          <p:nvPr/>
        </p:nvCxnSpPr>
        <p:spPr>
          <a:xfrm>
            <a:off x="2217246" y="3709598"/>
            <a:ext cx="206784" cy="4064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023984" y="4085078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42</a:t>
            </a:r>
          </a:p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cxnSp>
        <p:nvCxnSpPr>
          <p:cNvPr id="17" name="직선 연결선 16"/>
          <p:cNvCxnSpPr>
            <a:stCxn id="9" idx="3"/>
            <a:endCxn id="16" idx="0"/>
          </p:cNvCxnSpPr>
          <p:nvPr/>
        </p:nvCxnSpPr>
        <p:spPr>
          <a:xfrm flipH="1">
            <a:off x="3373882" y="3721511"/>
            <a:ext cx="280087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87307" y="4115999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32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13925" y="5111386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43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62" name="직선 연결선 61"/>
          <p:cNvCxnSpPr>
            <a:stCxn id="29" idx="1"/>
            <a:endCxn id="16" idx="4"/>
          </p:cNvCxnSpPr>
          <p:nvPr/>
        </p:nvCxnSpPr>
        <p:spPr>
          <a:xfrm flipH="1" flipV="1">
            <a:off x="3373882" y="4775543"/>
            <a:ext cx="242526" cy="436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" idx="2"/>
            <a:endCxn id="6" idx="6"/>
          </p:cNvCxnSpPr>
          <p:nvPr/>
        </p:nvCxnSpPr>
        <p:spPr>
          <a:xfrm>
            <a:off x="2531807" y="2625595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" idx="2"/>
            <a:endCxn id="7" idx="6"/>
          </p:cNvCxnSpPr>
          <p:nvPr/>
        </p:nvCxnSpPr>
        <p:spPr>
          <a:xfrm>
            <a:off x="1619933" y="3465482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9" idx="2"/>
            <a:endCxn id="9" idx="6"/>
          </p:cNvCxnSpPr>
          <p:nvPr/>
        </p:nvCxnSpPr>
        <p:spPr>
          <a:xfrm>
            <a:off x="3551486" y="3477395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3" idx="2"/>
            <a:endCxn id="13" idx="6"/>
          </p:cNvCxnSpPr>
          <p:nvPr/>
        </p:nvCxnSpPr>
        <p:spPr>
          <a:xfrm>
            <a:off x="2074132" y="4461233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6" idx="2"/>
            <a:endCxn id="26" idx="6"/>
          </p:cNvCxnSpPr>
          <p:nvPr/>
        </p:nvCxnSpPr>
        <p:spPr>
          <a:xfrm>
            <a:off x="987307" y="4461232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6" idx="2"/>
            <a:endCxn id="16" idx="6"/>
          </p:cNvCxnSpPr>
          <p:nvPr/>
        </p:nvCxnSpPr>
        <p:spPr>
          <a:xfrm>
            <a:off x="3023984" y="4430311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1" idx="2"/>
            <a:endCxn id="11" idx="6"/>
          </p:cNvCxnSpPr>
          <p:nvPr/>
        </p:nvCxnSpPr>
        <p:spPr>
          <a:xfrm>
            <a:off x="4073678" y="4430311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513925" y="5456618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6313270" y="2080743"/>
                <a:ext cx="256358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70" y="2080743"/>
                <a:ext cx="2563587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202815" y="2106736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15" y="2106736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663128" y="2233755"/>
                <a:ext cx="193303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 5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28" y="2233755"/>
                <a:ext cx="193303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4673648" y="3155072"/>
                <a:ext cx="2503666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 1 (5−4)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48" y="3155072"/>
                <a:ext cx="25036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/>
          <p:cNvCxnSpPr>
            <a:stCxn id="6" idx="5"/>
            <a:endCxn id="9" idx="1"/>
          </p:cNvCxnSpPr>
          <p:nvPr/>
        </p:nvCxnSpPr>
        <p:spPr>
          <a:xfrm>
            <a:off x="3129120" y="2869711"/>
            <a:ext cx="524849" cy="363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" idx="3"/>
            <a:endCxn id="16" idx="0"/>
          </p:cNvCxnSpPr>
          <p:nvPr/>
        </p:nvCxnSpPr>
        <p:spPr>
          <a:xfrm flipH="1">
            <a:off x="3373882" y="3721511"/>
            <a:ext cx="280087" cy="36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9" idx="3"/>
            <a:endCxn id="16" idx="0"/>
          </p:cNvCxnSpPr>
          <p:nvPr/>
        </p:nvCxnSpPr>
        <p:spPr>
          <a:xfrm flipH="1">
            <a:off x="3373882" y="3721511"/>
            <a:ext cx="280087" cy="363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210461" y="5134986"/>
                <a:ext cx="186475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altLang="ko-KR" sz="16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61" y="5134986"/>
                <a:ext cx="18647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타원 147"/>
          <p:cNvSpPr/>
          <p:nvPr/>
        </p:nvSpPr>
        <p:spPr>
          <a:xfrm>
            <a:off x="5964509" y="5111385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42</a:t>
            </a:r>
          </a:p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cxnSp>
        <p:nvCxnSpPr>
          <p:cNvPr id="149" name="직선 연결선 148"/>
          <p:cNvCxnSpPr>
            <a:stCxn id="148" idx="2"/>
            <a:endCxn id="148" idx="6"/>
          </p:cNvCxnSpPr>
          <p:nvPr/>
        </p:nvCxnSpPr>
        <p:spPr>
          <a:xfrm>
            <a:off x="5964509" y="5456618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748235" y="5265965"/>
                <a:ext cx="1154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dirty="0" smtClean="0"/>
                  <a:t> Answer)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35" y="5265965"/>
                <a:ext cx="1154483" cy="369332"/>
              </a:xfrm>
              <a:prstGeom prst="rect">
                <a:avLst/>
              </a:prstGeom>
              <a:blipFill>
                <a:blip r:embed="rId7"/>
                <a:stretch>
                  <a:fillRect t="-8333" r="-4762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7074857" y="4157969"/>
                <a:ext cx="45132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Because each recursive call goes down</a:t>
                </a:r>
              </a:p>
              <a:p>
                <a:r>
                  <a:rPr lang="en-US" altLang="ko-KR" dirty="0"/>
                  <a:t>o</a:t>
                </a:r>
                <a:r>
                  <a:rPr lang="en-US" altLang="ko-KR" dirty="0" smtClean="0"/>
                  <a:t>ne level in the tree, </a:t>
                </a:r>
              </a:p>
              <a:p>
                <a:r>
                  <a:rPr lang="en-US" altLang="ko-KR" dirty="0" smtClean="0"/>
                  <a:t>The total time is proportional to tree’s height.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57" y="4157969"/>
                <a:ext cx="4513251" cy="1477328"/>
              </a:xfrm>
              <a:prstGeom prst="rect">
                <a:avLst/>
              </a:prstGeom>
              <a:blipFill>
                <a:blip r:embed="rId8"/>
                <a:stretch>
                  <a:fillRect l="-1216" t="-1653" r="-1081" b="-3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816" y="448279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Determining the rank </a:t>
            </a:r>
            <a:r>
              <a:rPr lang="en-US" altLang="ko-KR" sz="4000" dirty="0" smtClean="0"/>
              <a:t>of </a:t>
            </a:r>
            <a:br>
              <a:rPr lang="en-US" altLang="ko-KR" sz="4000" dirty="0" smtClean="0"/>
            </a:br>
            <a:r>
              <a:rPr lang="en-US" altLang="ko-KR" sz="4000" dirty="0" smtClean="0"/>
              <a:t>an element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440111" y="2319775"/>
                <a:ext cx="3565979" cy="336535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 “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𝑅𝑎𝑛𝑘</m:t>
                    </m:r>
                  </m:oMath>
                </a14:m>
                <a:r>
                  <a:rPr lang="en-US" altLang="ko-KR" dirty="0" smtClean="0"/>
                  <a:t>” returns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in the tree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(show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number of nodes preceding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/>
                  <a:t>.)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0111" y="2319775"/>
                <a:ext cx="3565979" cy="3365354"/>
              </a:xfrm>
              <a:blipFill>
                <a:blip r:embed="rId2"/>
                <a:stretch>
                  <a:fillRect l="-3590" r="-1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728" y="1878793"/>
                <a:ext cx="793865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en-US" altLang="ko-KR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+ 1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 smtClean="0"/>
                  <a:t>Initialize the pointer node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 smtClean="0"/>
                  <a:t>Until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is the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en-US" altLang="ko-KR" sz="2000" dirty="0" smtClean="0"/>
                  <a:t>update it </a:t>
                </a:r>
                <a:r>
                  <a:rPr lang="en-US" altLang="ko-KR" sz="2000" dirty="0"/>
                  <a:t>to </a:t>
                </a:r>
                <a:r>
                  <a:rPr lang="en-US" altLang="ko-KR" sz="2000" dirty="0" smtClean="0"/>
                  <a:t>its parent </a:t>
                </a:r>
                <a:r>
                  <a:rPr lang="en-US" altLang="ko-KR" sz="2000" dirty="0"/>
                  <a:t>and update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𝑎𝑛𝑘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If the current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is</a:t>
                </a:r>
                <a:r>
                  <a:rPr lang="ko-KR" altLang="en-US" sz="20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ko-KR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right child</a:t>
                </a:r>
                <a:r>
                  <a:rPr lang="en-US" altLang="ko-KR" sz="2000" dirty="0" smtClean="0"/>
                  <a:t>, all the nodes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and y’s parent node are preceding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So, there are more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000" dirty="0" smtClean="0"/>
                  <a:t> nodes that precede x in this moment.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Else if the current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is </a:t>
                </a:r>
                <a:r>
                  <a:rPr lang="en-US" altLang="ko-KR" sz="20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+mj-lt"/>
                  </a:rPr>
                  <a:t>left child</a:t>
                </a:r>
                <a:r>
                  <a:rPr lang="en-US" altLang="ko-KR" sz="2000" dirty="0" smtClean="0"/>
                  <a:t>, all the nodes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altLang="ko-KR" sz="2000" dirty="0" smtClean="0"/>
                  <a:t> are not preceding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. (Not need to update)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8" y="1878793"/>
                <a:ext cx="7938653" cy="4247317"/>
              </a:xfrm>
              <a:prstGeom prst="rect">
                <a:avLst/>
              </a:prstGeom>
              <a:blipFill>
                <a:blip r:embed="rId3"/>
                <a:stretch>
                  <a:fillRect l="-1075" b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8300651" y="2383597"/>
            <a:ext cx="0" cy="323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606220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Determining the rank of </a:t>
            </a:r>
            <a:br>
              <a:rPr lang="en-US" altLang="ko-KR" sz="4000" dirty="0"/>
            </a:br>
            <a:r>
              <a:rPr lang="en-US" altLang="ko-KR" sz="4000" dirty="0"/>
              <a:t>an element</a:t>
            </a:r>
            <a:endParaRPr lang="ko-KR" altLang="en-US" sz="4000" dirty="0"/>
          </a:p>
        </p:txBody>
      </p:sp>
      <p:sp>
        <p:nvSpPr>
          <p:cNvPr id="6" name="타원 5"/>
          <p:cNvSpPr/>
          <p:nvPr/>
        </p:nvSpPr>
        <p:spPr>
          <a:xfrm>
            <a:off x="2531807" y="2280362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  <a:p>
            <a:pPr algn="ctr"/>
            <a:r>
              <a:rPr lang="en-US" altLang="ko-KR" dirty="0"/>
              <a:t>8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1619933" y="312024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3"/>
            <a:endCxn id="7" idx="7"/>
          </p:cNvCxnSpPr>
          <p:nvPr/>
        </p:nvCxnSpPr>
        <p:spPr>
          <a:xfrm flipH="1">
            <a:off x="2217246" y="2869711"/>
            <a:ext cx="417044" cy="351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551486" y="3132162"/>
            <a:ext cx="699796" cy="690465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5"/>
            <a:endCxn id="9" idx="1"/>
          </p:cNvCxnSpPr>
          <p:nvPr/>
        </p:nvCxnSpPr>
        <p:spPr>
          <a:xfrm>
            <a:off x="3129120" y="2869711"/>
            <a:ext cx="524849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073678" y="408507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9" idx="5"/>
            <a:endCxn id="11" idx="0"/>
          </p:cNvCxnSpPr>
          <p:nvPr/>
        </p:nvCxnSpPr>
        <p:spPr>
          <a:xfrm>
            <a:off x="4148799" y="3721511"/>
            <a:ext cx="274777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074132" y="4116000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37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4" name="직선 연결선 13"/>
          <p:cNvCxnSpPr>
            <a:stCxn id="7" idx="3"/>
            <a:endCxn id="26" idx="0"/>
          </p:cNvCxnSpPr>
          <p:nvPr/>
        </p:nvCxnSpPr>
        <p:spPr>
          <a:xfrm flipH="1">
            <a:off x="1337205" y="3709598"/>
            <a:ext cx="385211" cy="406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13" idx="0"/>
          </p:cNvCxnSpPr>
          <p:nvPr/>
        </p:nvCxnSpPr>
        <p:spPr>
          <a:xfrm>
            <a:off x="2217246" y="3709598"/>
            <a:ext cx="206784" cy="4064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023984" y="4085078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42</a:t>
            </a:r>
          </a:p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cxnSp>
        <p:nvCxnSpPr>
          <p:cNvPr id="17" name="직선 연결선 16"/>
          <p:cNvCxnSpPr>
            <a:stCxn id="9" idx="3"/>
            <a:endCxn id="16" idx="0"/>
          </p:cNvCxnSpPr>
          <p:nvPr/>
        </p:nvCxnSpPr>
        <p:spPr>
          <a:xfrm flipH="1">
            <a:off x="3373882" y="3721511"/>
            <a:ext cx="280087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87307" y="4115999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32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13925" y="5111386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43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62" name="직선 연결선 61"/>
          <p:cNvCxnSpPr>
            <a:stCxn id="29" idx="1"/>
            <a:endCxn id="16" idx="4"/>
          </p:cNvCxnSpPr>
          <p:nvPr/>
        </p:nvCxnSpPr>
        <p:spPr>
          <a:xfrm flipH="1" flipV="1">
            <a:off x="3373882" y="4775543"/>
            <a:ext cx="242526" cy="436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" idx="2"/>
            <a:endCxn id="6" idx="6"/>
          </p:cNvCxnSpPr>
          <p:nvPr/>
        </p:nvCxnSpPr>
        <p:spPr>
          <a:xfrm>
            <a:off x="2531807" y="2625595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" idx="2"/>
            <a:endCxn id="7" idx="6"/>
          </p:cNvCxnSpPr>
          <p:nvPr/>
        </p:nvCxnSpPr>
        <p:spPr>
          <a:xfrm>
            <a:off x="1619933" y="3465482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9" idx="2"/>
            <a:endCxn id="9" idx="6"/>
          </p:cNvCxnSpPr>
          <p:nvPr/>
        </p:nvCxnSpPr>
        <p:spPr>
          <a:xfrm>
            <a:off x="3551486" y="3477395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3" idx="2"/>
            <a:endCxn id="13" idx="6"/>
          </p:cNvCxnSpPr>
          <p:nvPr/>
        </p:nvCxnSpPr>
        <p:spPr>
          <a:xfrm>
            <a:off x="2074132" y="4461233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6" idx="2"/>
            <a:endCxn id="26" idx="6"/>
          </p:cNvCxnSpPr>
          <p:nvPr/>
        </p:nvCxnSpPr>
        <p:spPr>
          <a:xfrm>
            <a:off x="987307" y="4461232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6" idx="2"/>
            <a:endCxn id="16" idx="6"/>
          </p:cNvCxnSpPr>
          <p:nvPr/>
        </p:nvCxnSpPr>
        <p:spPr>
          <a:xfrm>
            <a:off x="3023984" y="4430311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1" idx="2"/>
            <a:endCxn id="11" idx="6"/>
          </p:cNvCxnSpPr>
          <p:nvPr/>
        </p:nvCxnSpPr>
        <p:spPr>
          <a:xfrm>
            <a:off x="4073678" y="4430311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513925" y="5456618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6556283" y="2023912"/>
                <a:ext cx="249600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83" y="2023912"/>
                <a:ext cx="2496004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773912" y="3758981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12" y="3758981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화살표 연결선 134"/>
          <p:cNvCxnSpPr>
            <a:stCxn id="9" idx="3"/>
            <a:endCxn id="16" idx="0"/>
          </p:cNvCxnSpPr>
          <p:nvPr/>
        </p:nvCxnSpPr>
        <p:spPr>
          <a:xfrm flipH="1">
            <a:off x="3373882" y="3721511"/>
            <a:ext cx="280087" cy="3635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822464" y="5111386"/>
                <a:ext cx="1588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dirty="0" smtClean="0"/>
                  <a:t> Answer)    </a:t>
                </a:r>
                <a:r>
                  <a:rPr lang="en-US" altLang="ko-KR" sz="2800" dirty="0" smtClean="0"/>
                  <a:t>5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64" y="5111386"/>
                <a:ext cx="1588897" cy="523220"/>
              </a:xfrm>
              <a:prstGeom prst="rect">
                <a:avLst/>
              </a:prstGeom>
              <a:blipFill>
                <a:blip r:embed="rId4"/>
                <a:stretch>
                  <a:fillRect t="-11628" r="-7280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655702" y="3603971"/>
                <a:ext cx="51164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Because each iteration goes up</a:t>
                </a:r>
              </a:p>
              <a:p>
                <a:r>
                  <a:rPr lang="en-US" altLang="ko-KR" dirty="0"/>
                  <a:t>o</a:t>
                </a:r>
                <a:r>
                  <a:rPr lang="en-US" altLang="ko-KR" dirty="0" smtClean="0"/>
                  <a:t>ne level in the tree, </a:t>
                </a:r>
              </a:p>
              <a:p>
                <a:r>
                  <a:rPr lang="en-US" altLang="ko-KR" dirty="0" smtClean="0"/>
                  <a:t>The total time is also proportional to tree’s height.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02" y="3603971"/>
                <a:ext cx="5116421" cy="1477328"/>
              </a:xfrm>
              <a:prstGeom prst="rect">
                <a:avLst/>
              </a:prstGeom>
              <a:blipFill>
                <a:blip r:embed="rId5"/>
                <a:stretch>
                  <a:fillRect l="-1073" t="-1646" b="-3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76925" y="5081299"/>
                <a:ext cx="155876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25" y="5081299"/>
                <a:ext cx="1558760" cy="369332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23576" y="3259026"/>
                <a:ext cx="1610056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= 1 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576" y="3259026"/>
                <a:ext cx="1610056" cy="369332"/>
              </a:xfrm>
              <a:prstGeom prst="rect">
                <a:avLst/>
              </a:prstGeom>
              <a:blipFill>
                <a:blip r:embed="rId7"/>
                <a:stretch>
                  <a:fillRect b="-1269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16" idx="0"/>
            <a:endCxn id="9" idx="3"/>
          </p:cNvCxnSpPr>
          <p:nvPr/>
        </p:nvCxnSpPr>
        <p:spPr>
          <a:xfrm flipV="1">
            <a:off x="3373882" y="3721511"/>
            <a:ext cx="280087" cy="363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408693" y="2180075"/>
                <a:ext cx="161005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= 5 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(1+3+1)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693" y="2180075"/>
                <a:ext cx="1610056" cy="646331"/>
              </a:xfrm>
              <a:prstGeom prst="rect">
                <a:avLst/>
              </a:prstGeom>
              <a:blipFill>
                <a:blip r:embed="rId8"/>
                <a:stretch>
                  <a:fillRect b="-64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9" idx="1"/>
            <a:endCxn id="6" idx="5"/>
          </p:cNvCxnSpPr>
          <p:nvPr/>
        </p:nvCxnSpPr>
        <p:spPr>
          <a:xfrm flipH="1" flipV="1">
            <a:off x="3129120" y="2869711"/>
            <a:ext cx="524849" cy="363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Maintaining subtree sizes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13673" y="2155740"/>
                <a:ext cx="10374135" cy="3520783"/>
              </a:xfrm>
            </p:spPr>
            <p:txBody>
              <a:bodyPr>
                <a:noAutofit/>
              </a:bodyPr>
              <a:lstStyle/>
              <a:p>
                <a:pPr marL="516636" lvl="1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 smtClean="0"/>
                  <a:t>To operate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𝑆𝑒𝑙𝑒𝑐𝑡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𝑂𝑆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𝑅𝑎𝑛𝑘</m:t>
                    </m:r>
                  </m:oMath>
                </a14:m>
                <a:r>
                  <a:rPr lang="en-US" altLang="ko-KR" sz="2400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time, we should maintain subtree sizes during the modifying operations of the tree.</a:t>
                </a:r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3200" dirty="0" smtClean="0"/>
              </a:p>
              <a:p>
                <a:pPr marL="813816" lvl="2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 smtClean="0"/>
                  <a:t>Now we show that it is able to maintain these properties while we insert new node to the order-statistic tree. </a:t>
                </a:r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673" y="2155740"/>
                <a:ext cx="10374135" cy="35207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Maintaining subtree sizes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31807" y="2280362"/>
            <a:ext cx="699796" cy="690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</a:p>
          <a:p>
            <a:pPr algn="ctr"/>
            <a:r>
              <a:rPr lang="en-US" altLang="ko-KR" sz="1600" dirty="0" smtClean="0"/>
              <a:t>7+1</a:t>
            </a:r>
          </a:p>
        </p:txBody>
      </p:sp>
      <p:sp>
        <p:nvSpPr>
          <p:cNvPr id="6" name="타원 5"/>
          <p:cNvSpPr/>
          <p:nvPr/>
        </p:nvSpPr>
        <p:spPr>
          <a:xfrm>
            <a:off x="1619933" y="312024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5" idx="3"/>
            <a:endCxn id="6" idx="7"/>
          </p:cNvCxnSpPr>
          <p:nvPr/>
        </p:nvCxnSpPr>
        <p:spPr>
          <a:xfrm flipH="1">
            <a:off x="2217246" y="2869711"/>
            <a:ext cx="417044" cy="351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586391" y="3105296"/>
            <a:ext cx="699796" cy="690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45</a:t>
            </a:r>
          </a:p>
          <a:p>
            <a:pPr algn="ctr"/>
            <a:r>
              <a:rPr lang="en-US" altLang="ko-KR" sz="1600" dirty="0" smtClean="0"/>
              <a:t>3+1</a:t>
            </a:r>
            <a:endParaRPr lang="ko-KR" altLang="en-US" sz="1600" dirty="0"/>
          </a:p>
        </p:txBody>
      </p:sp>
      <p:cxnSp>
        <p:nvCxnSpPr>
          <p:cNvPr id="9" name="직선 연결선 8"/>
          <p:cNvCxnSpPr>
            <a:stCxn id="5" idx="5"/>
            <a:endCxn id="8" idx="1"/>
          </p:cNvCxnSpPr>
          <p:nvPr/>
        </p:nvCxnSpPr>
        <p:spPr>
          <a:xfrm>
            <a:off x="3129120" y="2869711"/>
            <a:ext cx="559754" cy="336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073678" y="4085078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8" idx="5"/>
            <a:endCxn id="10" idx="0"/>
          </p:cNvCxnSpPr>
          <p:nvPr/>
        </p:nvCxnSpPr>
        <p:spPr>
          <a:xfrm>
            <a:off x="4183704" y="3694645"/>
            <a:ext cx="239872" cy="3904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074132" y="4116000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37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13" name="직선 연결선 12"/>
          <p:cNvCxnSpPr>
            <a:stCxn id="6" idx="3"/>
            <a:endCxn id="17" idx="0"/>
          </p:cNvCxnSpPr>
          <p:nvPr/>
        </p:nvCxnSpPr>
        <p:spPr>
          <a:xfrm flipH="1">
            <a:off x="1337205" y="3709598"/>
            <a:ext cx="385211" cy="406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12" idx="0"/>
          </p:cNvCxnSpPr>
          <p:nvPr/>
        </p:nvCxnSpPr>
        <p:spPr>
          <a:xfrm>
            <a:off x="2217246" y="3709598"/>
            <a:ext cx="206784" cy="4064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023984" y="4085078"/>
            <a:ext cx="699796" cy="69046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42</a:t>
            </a:r>
          </a:p>
          <a:p>
            <a:pPr algn="ctr"/>
            <a:r>
              <a:rPr lang="en-US" altLang="ko-KR" sz="1600" dirty="0" smtClean="0"/>
              <a:t>1+1</a:t>
            </a:r>
            <a:endParaRPr lang="ko-KR" altLang="en-US" sz="1600" dirty="0"/>
          </a:p>
        </p:txBody>
      </p:sp>
      <p:cxnSp>
        <p:nvCxnSpPr>
          <p:cNvPr id="16" name="직선 연결선 15"/>
          <p:cNvCxnSpPr>
            <a:stCxn id="8" idx="3"/>
            <a:endCxn id="15" idx="0"/>
          </p:cNvCxnSpPr>
          <p:nvPr/>
        </p:nvCxnSpPr>
        <p:spPr>
          <a:xfrm flipH="1">
            <a:off x="3373882" y="3694645"/>
            <a:ext cx="314992" cy="3904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87307" y="4115999"/>
            <a:ext cx="699796" cy="690465"/>
          </a:xfrm>
          <a:prstGeom prst="ellipse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32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586391" y="5357253"/>
            <a:ext cx="699796" cy="69046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43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20" name="직선 연결선 19"/>
          <p:cNvCxnSpPr>
            <a:stCxn id="5" idx="2"/>
            <a:endCxn id="5" idx="6"/>
          </p:cNvCxnSpPr>
          <p:nvPr/>
        </p:nvCxnSpPr>
        <p:spPr>
          <a:xfrm>
            <a:off x="2531807" y="2625595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6" idx="6"/>
          </p:cNvCxnSpPr>
          <p:nvPr/>
        </p:nvCxnSpPr>
        <p:spPr>
          <a:xfrm>
            <a:off x="1619933" y="3465482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8" idx="6"/>
          </p:cNvCxnSpPr>
          <p:nvPr/>
        </p:nvCxnSpPr>
        <p:spPr>
          <a:xfrm>
            <a:off x="3586391" y="3450529"/>
            <a:ext cx="69979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2"/>
            <a:endCxn id="12" idx="6"/>
          </p:cNvCxnSpPr>
          <p:nvPr/>
        </p:nvCxnSpPr>
        <p:spPr>
          <a:xfrm>
            <a:off x="2074132" y="4461233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2"/>
            <a:endCxn id="17" idx="6"/>
          </p:cNvCxnSpPr>
          <p:nvPr/>
        </p:nvCxnSpPr>
        <p:spPr>
          <a:xfrm>
            <a:off x="987307" y="4461232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  <a:endCxn id="15" idx="6"/>
          </p:cNvCxnSpPr>
          <p:nvPr/>
        </p:nvCxnSpPr>
        <p:spPr>
          <a:xfrm>
            <a:off x="3023984" y="4430311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2"/>
            <a:endCxn id="10" idx="6"/>
          </p:cNvCxnSpPr>
          <p:nvPr/>
        </p:nvCxnSpPr>
        <p:spPr>
          <a:xfrm>
            <a:off x="4073678" y="4430311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3"/>
            <a:endCxn id="15" idx="0"/>
          </p:cNvCxnSpPr>
          <p:nvPr/>
        </p:nvCxnSpPr>
        <p:spPr>
          <a:xfrm flipH="1">
            <a:off x="3373882" y="3694645"/>
            <a:ext cx="314992" cy="39043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86391" y="5727243"/>
            <a:ext cx="69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5"/>
            <a:endCxn id="8" idx="1"/>
          </p:cNvCxnSpPr>
          <p:nvPr/>
        </p:nvCxnSpPr>
        <p:spPr>
          <a:xfrm>
            <a:off x="3129120" y="2869711"/>
            <a:ext cx="559754" cy="336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3"/>
            <a:endCxn id="15" idx="0"/>
          </p:cNvCxnSpPr>
          <p:nvPr/>
        </p:nvCxnSpPr>
        <p:spPr>
          <a:xfrm flipH="1">
            <a:off x="3373882" y="3694645"/>
            <a:ext cx="314992" cy="390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4"/>
            <a:endCxn id="18" idx="0"/>
          </p:cNvCxnSpPr>
          <p:nvPr/>
        </p:nvCxnSpPr>
        <p:spPr>
          <a:xfrm>
            <a:off x="3373882" y="4775543"/>
            <a:ext cx="562407" cy="581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52849" y="2494931"/>
                <a:ext cx="5589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2000" b="1" dirty="0" smtClean="0">
                    <a:latin typeface="+mj-lt"/>
                  </a:rPr>
                  <a:t>Insert </a:t>
                </a:r>
                <a:r>
                  <a:rPr lang="en-US" altLang="ko-KR" sz="2000" b="1" dirty="0">
                    <a:latin typeface="+mj-lt"/>
                  </a:rPr>
                  <a:t>New node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sz="2000" b="1" dirty="0">
                    <a:latin typeface="+mj-lt"/>
                  </a:rPr>
                  <a:t> to </a:t>
                </a:r>
                <a:r>
                  <a:rPr lang="en-US" altLang="ko-KR" sz="2000" b="1" dirty="0" smtClean="0">
                    <a:latin typeface="+mj-lt"/>
                  </a:rPr>
                  <a:t>Tree</a:t>
                </a:r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Increment each node’s size field on a simple path traversed from root to leaf.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000" dirty="0" smtClean="0"/>
                  <a:t>nodes on the traversed path.</a:t>
                </a:r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So, increment of each node’s field takes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000" dirty="0" smtClean="0"/>
                  <a:t>time.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849" y="2494931"/>
                <a:ext cx="5589037" cy="2862322"/>
              </a:xfrm>
              <a:prstGeom prst="rect">
                <a:avLst/>
              </a:prstGeom>
              <a:blipFill>
                <a:blip r:embed="rId3"/>
                <a:stretch>
                  <a:fillRect l="-1527" t="-2340" b="-2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2751" y="2080726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1" y="2080726"/>
                <a:ext cx="59400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6370669" cy="914400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898" y="2006082"/>
            <a:ext cx="7450494" cy="4349931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One of Balanced Binary Search Trees.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Each Node has an additional bit for storing “Color” that represents </a:t>
            </a:r>
            <a:r>
              <a:rPr lang="en-US" altLang="ko-KR" sz="2400" dirty="0" smtClean="0">
                <a:solidFill>
                  <a:schemeClr val="accent1"/>
                </a:solidFill>
              </a:rPr>
              <a:t>“Red” </a:t>
            </a:r>
            <a:r>
              <a:rPr lang="en-US" altLang="ko-KR" sz="2400" dirty="0" smtClean="0"/>
              <a:t>or 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“Black”.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By Limiting the node colors on any simple path from root to a leaf</a:t>
            </a:r>
          </a:p>
          <a:p>
            <a:pPr marL="630936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Ensures that no such path is more than twice as long as any other. </a:t>
            </a:r>
            <a:r>
              <a:rPr lang="en-US" altLang="ko-KR" sz="2400" dirty="0" smtClean="0">
                <a:solidFill>
                  <a:srgbClr val="FFFF00"/>
                </a:solidFill>
              </a:rPr>
              <a:t>(Approximately Balanced)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7" name="타원 46"/>
          <p:cNvSpPr/>
          <p:nvPr/>
        </p:nvSpPr>
        <p:spPr>
          <a:xfrm>
            <a:off x="9375811" y="173549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8463937" y="2575380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cxnSp>
        <p:nvCxnSpPr>
          <p:cNvPr id="49" name="직선 연결선 48"/>
          <p:cNvCxnSpPr>
            <a:stCxn id="47" idx="3"/>
            <a:endCxn id="48" idx="7"/>
          </p:cNvCxnSpPr>
          <p:nvPr/>
        </p:nvCxnSpPr>
        <p:spPr>
          <a:xfrm flipH="1">
            <a:off x="9061250" y="2324842"/>
            <a:ext cx="417044" cy="351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0395490" y="258729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47" idx="5"/>
            <a:endCxn id="52" idx="1"/>
          </p:cNvCxnSpPr>
          <p:nvPr/>
        </p:nvCxnSpPr>
        <p:spPr>
          <a:xfrm>
            <a:off x="9973124" y="2324842"/>
            <a:ext cx="524849" cy="363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0882604" y="3990572"/>
            <a:ext cx="699796" cy="690465"/>
          </a:xfrm>
          <a:prstGeom prst="ellipse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55" name="직선 연결선 54"/>
          <p:cNvCxnSpPr>
            <a:stCxn id="52" idx="5"/>
            <a:endCxn id="54" idx="0"/>
          </p:cNvCxnSpPr>
          <p:nvPr/>
        </p:nvCxnSpPr>
        <p:spPr>
          <a:xfrm>
            <a:off x="10992803" y="3176642"/>
            <a:ext cx="239699" cy="813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014923" y="399057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57" name="타원 56"/>
          <p:cNvSpPr/>
          <p:nvPr/>
        </p:nvSpPr>
        <p:spPr>
          <a:xfrm>
            <a:off x="8931648" y="399057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58" name="직선 연결선 57"/>
          <p:cNvCxnSpPr>
            <a:stCxn id="48" idx="3"/>
            <a:endCxn id="56" idx="0"/>
          </p:cNvCxnSpPr>
          <p:nvPr/>
        </p:nvCxnSpPr>
        <p:spPr>
          <a:xfrm flipH="1">
            <a:off x="8364821" y="3164729"/>
            <a:ext cx="201599" cy="82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8" idx="5"/>
            <a:endCxn id="57" idx="0"/>
          </p:cNvCxnSpPr>
          <p:nvPr/>
        </p:nvCxnSpPr>
        <p:spPr>
          <a:xfrm>
            <a:off x="9061250" y="3164729"/>
            <a:ext cx="220296" cy="82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9907126" y="395971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61" name="직선 연결선 60"/>
          <p:cNvCxnSpPr>
            <a:stCxn id="52" idx="3"/>
            <a:endCxn id="60" idx="0"/>
          </p:cNvCxnSpPr>
          <p:nvPr/>
        </p:nvCxnSpPr>
        <p:spPr>
          <a:xfrm flipH="1">
            <a:off x="10257024" y="3176642"/>
            <a:ext cx="240949" cy="783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0398758" y="5216621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63" name="타원 62"/>
          <p:cNvSpPr/>
          <p:nvPr/>
        </p:nvSpPr>
        <p:spPr>
          <a:xfrm>
            <a:off x="11280198" y="5216620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64" name="직선 연결선 63"/>
          <p:cNvCxnSpPr>
            <a:stCxn id="54" idx="3"/>
            <a:endCxn id="62" idx="0"/>
          </p:cNvCxnSpPr>
          <p:nvPr/>
        </p:nvCxnSpPr>
        <p:spPr>
          <a:xfrm flipH="1">
            <a:off x="10748656" y="4579921"/>
            <a:ext cx="236431" cy="63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5"/>
            <a:endCxn id="63" idx="0"/>
          </p:cNvCxnSpPr>
          <p:nvPr/>
        </p:nvCxnSpPr>
        <p:spPr>
          <a:xfrm>
            <a:off x="11479917" y="4579921"/>
            <a:ext cx="150179" cy="636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Maintaining subtree sizes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08107" y="2547253"/>
            <a:ext cx="4280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 Check </a:t>
            </a:r>
            <a:r>
              <a:rPr lang="en-US" altLang="ko-KR" sz="2000" b="1" dirty="0">
                <a:latin typeface="+mj-lt"/>
              </a:rPr>
              <a:t>and Restore Red-Black properties of the </a:t>
            </a:r>
            <a:r>
              <a:rPr lang="en-US" altLang="ko-KR" sz="2000" b="1" dirty="0" smtClean="0">
                <a:latin typeface="+mj-lt"/>
              </a:rPr>
              <a:t>tree.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only structural changes are caused by </a:t>
            </a:r>
            <a:r>
              <a:rPr lang="en-US" altLang="ko-KR" sz="2000" dirty="0" smtClean="0"/>
              <a:t>Rotations.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79564" y="2064141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4" y="2064141"/>
                <a:ext cx="59400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5852182" y="2434398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  <a:p>
            <a:pPr algn="ctr"/>
            <a:r>
              <a:rPr lang="en-US" altLang="ko-KR" dirty="0"/>
              <a:t>9</a:t>
            </a:r>
            <a:endParaRPr lang="en-US" altLang="ko-KR" dirty="0" smtClean="0"/>
          </a:p>
        </p:txBody>
      </p:sp>
      <p:sp>
        <p:nvSpPr>
          <p:cNvPr id="57" name="타원 56"/>
          <p:cNvSpPr/>
          <p:nvPr/>
        </p:nvSpPr>
        <p:spPr>
          <a:xfrm>
            <a:off x="5100934" y="323339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56" idx="3"/>
            <a:endCxn id="57" idx="7"/>
          </p:cNvCxnSpPr>
          <p:nvPr/>
        </p:nvCxnSpPr>
        <p:spPr>
          <a:xfrm flipH="1">
            <a:off x="5698247" y="3023747"/>
            <a:ext cx="256418" cy="310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6" idx="5"/>
            <a:endCxn id="27" idx="0"/>
          </p:cNvCxnSpPr>
          <p:nvPr/>
        </p:nvCxnSpPr>
        <p:spPr>
          <a:xfrm>
            <a:off x="6449495" y="3023747"/>
            <a:ext cx="240751" cy="237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3"/>
            <a:endCxn id="82" idx="0"/>
          </p:cNvCxnSpPr>
          <p:nvPr/>
        </p:nvCxnSpPr>
        <p:spPr>
          <a:xfrm flipH="1">
            <a:off x="4926723" y="3822742"/>
            <a:ext cx="276694" cy="217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5"/>
            <a:endCxn id="81" idx="0"/>
          </p:cNvCxnSpPr>
          <p:nvPr/>
        </p:nvCxnSpPr>
        <p:spPr>
          <a:xfrm>
            <a:off x="5698247" y="3822742"/>
            <a:ext cx="220475" cy="217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6" idx="2"/>
            <a:endCxn id="56" idx="6"/>
          </p:cNvCxnSpPr>
          <p:nvPr/>
        </p:nvCxnSpPr>
        <p:spPr>
          <a:xfrm>
            <a:off x="5852182" y="2779631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7" idx="2"/>
            <a:endCxn id="57" idx="6"/>
          </p:cNvCxnSpPr>
          <p:nvPr/>
        </p:nvCxnSpPr>
        <p:spPr>
          <a:xfrm>
            <a:off x="5100934" y="3578626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81770" y="3289577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770" y="3289577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405778" y="2432121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78" y="2432121"/>
                <a:ext cx="446404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이등변 삼각형 26"/>
          <p:cNvSpPr/>
          <p:nvPr/>
        </p:nvSpPr>
        <p:spPr>
          <a:xfrm>
            <a:off x="6314622" y="3261667"/>
            <a:ext cx="751248" cy="6339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1" name="이등변 삼각형 80"/>
          <p:cNvSpPr/>
          <p:nvPr/>
        </p:nvSpPr>
        <p:spPr>
          <a:xfrm>
            <a:off x="5543098" y="4040291"/>
            <a:ext cx="751248" cy="6339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82" name="이등변 삼각형 81"/>
          <p:cNvSpPr/>
          <p:nvPr/>
        </p:nvSpPr>
        <p:spPr>
          <a:xfrm>
            <a:off x="4551099" y="4040291"/>
            <a:ext cx="751248" cy="6339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2139420" y="3261745"/>
            <a:ext cx="699796" cy="690465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  <a:p>
            <a:pPr algn="ctr"/>
            <a:r>
              <a:rPr lang="en-US" altLang="ko-KR" dirty="0"/>
              <a:t>7</a:t>
            </a:r>
            <a:endParaRPr lang="en-US" altLang="ko-KR" dirty="0" smtClean="0"/>
          </a:p>
        </p:txBody>
      </p:sp>
      <p:sp>
        <p:nvSpPr>
          <p:cNvPr id="99" name="타원 98"/>
          <p:cNvSpPr/>
          <p:nvPr/>
        </p:nvSpPr>
        <p:spPr>
          <a:xfrm>
            <a:off x="1373573" y="2571279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00" name="직선 연결선 99"/>
          <p:cNvCxnSpPr>
            <a:stCxn id="98" idx="1"/>
            <a:endCxn id="99" idx="5"/>
          </p:cNvCxnSpPr>
          <p:nvPr/>
        </p:nvCxnSpPr>
        <p:spPr>
          <a:xfrm flipH="1" flipV="1">
            <a:off x="1970886" y="3160628"/>
            <a:ext cx="271017" cy="202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8" idx="5"/>
            <a:endCxn id="108" idx="0"/>
          </p:cNvCxnSpPr>
          <p:nvPr/>
        </p:nvCxnSpPr>
        <p:spPr>
          <a:xfrm>
            <a:off x="2736733" y="3851094"/>
            <a:ext cx="128209" cy="315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9" idx="3"/>
            <a:endCxn id="110" idx="0"/>
          </p:cNvCxnSpPr>
          <p:nvPr/>
        </p:nvCxnSpPr>
        <p:spPr>
          <a:xfrm flipH="1">
            <a:off x="1263261" y="3160628"/>
            <a:ext cx="212795" cy="129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8" idx="3"/>
            <a:endCxn id="109" idx="0"/>
          </p:cNvCxnSpPr>
          <p:nvPr/>
        </p:nvCxnSpPr>
        <p:spPr>
          <a:xfrm flipH="1">
            <a:off x="2035292" y="3851094"/>
            <a:ext cx="206611" cy="315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8" idx="2"/>
            <a:endCxn id="98" idx="6"/>
          </p:cNvCxnSpPr>
          <p:nvPr/>
        </p:nvCxnSpPr>
        <p:spPr>
          <a:xfrm>
            <a:off x="2139420" y="3606978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9" idx="2"/>
            <a:endCxn id="99" idx="6"/>
          </p:cNvCxnSpPr>
          <p:nvPr/>
        </p:nvCxnSpPr>
        <p:spPr>
          <a:xfrm>
            <a:off x="1373573" y="2916512"/>
            <a:ext cx="69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65093" y="2628319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3" y="2628319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4942" y="3160628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42" y="3160628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이등변 삼각형 107"/>
          <p:cNvSpPr/>
          <p:nvPr/>
        </p:nvSpPr>
        <p:spPr>
          <a:xfrm>
            <a:off x="2489318" y="4166937"/>
            <a:ext cx="751248" cy="6339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9" name="이등변 삼각형 108"/>
          <p:cNvSpPr/>
          <p:nvPr/>
        </p:nvSpPr>
        <p:spPr>
          <a:xfrm>
            <a:off x="1659668" y="4166937"/>
            <a:ext cx="751248" cy="6339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110" name="이등변 삼각형 109"/>
          <p:cNvSpPr/>
          <p:nvPr/>
        </p:nvSpPr>
        <p:spPr>
          <a:xfrm>
            <a:off x="887637" y="3290018"/>
            <a:ext cx="751248" cy="6339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139" name="오른쪽 화살표 138"/>
          <p:cNvSpPr/>
          <p:nvPr/>
        </p:nvSpPr>
        <p:spPr>
          <a:xfrm>
            <a:off x="3476474" y="3513651"/>
            <a:ext cx="735301" cy="319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933131" y="5076603"/>
                <a:ext cx="10562183" cy="871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+1. </m:t>
                    </m:r>
                  </m:oMath>
                </a14:m>
                <a:r>
                  <a:rPr lang="en-US" altLang="ko-KR" dirty="0" smtClean="0"/>
                  <a:t>(When Rotation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Occurred)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It takes just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dirty="0" smtClean="0"/>
                  <a:t> additional time. Therefore, We can maintain subtree sizes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time.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1" y="5076603"/>
                <a:ext cx="10562183" cy="871713"/>
              </a:xfrm>
              <a:prstGeom prst="rect">
                <a:avLst/>
              </a:prstGeom>
              <a:blipFill>
                <a:blip r:embed="rId8"/>
                <a:stretch>
                  <a:fillRect l="-462" b="-10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슬라이드 번호 개체 틀 1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235" y="3032726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Thank you for Listening!</a:t>
            </a:r>
            <a:endParaRPr lang="ko-KR" altLang="en-US" sz="36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11146943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Restore Property 2</a:t>
            </a:r>
          </a:p>
        </p:txBody>
      </p:sp>
      <p:sp>
        <p:nvSpPr>
          <p:cNvPr id="6" name="타원 5"/>
          <p:cNvSpPr/>
          <p:nvPr/>
        </p:nvSpPr>
        <p:spPr>
          <a:xfrm>
            <a:off x="1022495" y="3552693"/>
            <a:ext cx="699796" cy="690465"/>
          </a:xfrm>
          <a:prstGeom prst="ellipse">
            <a:avLst/>
          </a:prstGeom>
          <a:solidFill>
            <a:srgbClr val="FF000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0114" y="2927336"/>
                <a:ext cx="59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4" y="2927336"/>
                <a:ext cx="59400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451381" y="3735326"/>
            <a:ext cx="5968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By Changing the color of root node from Red to Black,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Red Black Property 2 can be restored.</a:t>
            </a:r>
          </a:p>
        </p:txBody>
      </p:sp>
      <p:sp>
        <p:nvSpPr>
          <p:cNvPr id="27" name="타원 26"/>
          <p:cNvSpPr/>
          <p:nvPr/>
        </p:nvSpPr>
        <p:spPr>
          <a:xfrm>
            <a:off x="3652539" y="3519458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7221" y="4423224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1517325" y="4423224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12" name="직선 연결선 11"/>
          <p:cNvCxnSpPr>
            <a:stCxn id="6" idx="3"/>
            <a:endCxn id="10" idx="0"/>
          </p:cNvCxnSpPr>
          <p:nvPr/>
        </p:nvCxnSpPr>
        <p:spPr>
          <a:xfrm flipH="1">
            <a:off x="867119" y="4142042"/>
            <a:ext cx="257859" cy="2811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1" idx="0"/>
          </p:cNvCxnSpPr>
          <p:nvPr/>
        </p:nvCxnSpPr>
        <p:spPr>
          <a:xfrm>
            <a:off x="1619808" y="4142042"/>
            <a:ext cx="247415" cy="2811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141218" y="4416974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4177386" y="4412173"/>
            <a:ext cx="699796" cy="690465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NIL</a:t>
            </a:r>
            <a:endParaRPr lang="ko-KR" altLang="en-US" sz="1600" dirty="0"/>
          </a:p>
        </p:txBody>
      </p:sp>
      <p:cxnSp>
        <p:nvCxnSpPr>
          <p:cNvPr id="16" name="직선 연결선 15"/>
          <p:cNvCxnSpPr>
            <a:stCxn id="27" idx="3"/>
            <a:endCxn id="14" idx="0"/>
          </p:cNvCxnSpPr>
          <p:nvPr/>
        </p:nvCxnSpPr>
        <p:spPr>
          <a:xfrm flipH="1">
            <a:off x="3491116" y="4108807"/>
            <a:ext cx="263906" cy="308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27" idx="5"/>
            <a:endCxn id="15" idx="0"/>
          </p:cNvCxnSpPr>
          <p:nvPr/>
        </p:nvCxnSpPr>
        <p:spPr>
          <a:xfrm>
            <a:off x="4249852" y="4108807"/>
            <a:ext cx="277432" cy="303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2304661" y="3965510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003" y="2176267"/>
            <a:ext cx="11146943" cy="625723"/>
          </a:xfrm>
        </p:spPr>
        <p:txBody>
          <a:bodyPr>
            <a:noAutofit/>
          </a:bodyPr>
          <a:lstStyle/>
          <a:p>
            <a:pPr marL="699516" lvl="2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Restore Property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0560" y="2801990"/>
            <a:ext cx="1085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Case 1)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4003" y="1898392"/>
                <a:ext cx="7417472" cy="625723"/>
              </a:xfrm>
            </p:spPr>
            <p:txBody>
              <a:bodyPr>
                <a:noAutofit/>
              </a:bodyPr>
              <a:lstStyle/>
              <a:p>
                <a:pPr marL="699516" lvl="2" indent="-342900">
                  <a:lnSpc>
                    <a:spcPct val="1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400" dirty="0" smtClean="0"/>
                  <a:t> Case 1)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uncle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 smtClean="0"/>
                  <a:t> is red. (Recoloring)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3" y="1898392"/>
                <a:ext cx="7417472" cy="625723"/>
              </a:xfrm>
              <a:blipFill>
                <a:blip r:embed="rId3"/>
                <a:stretch>
                  <a:fillRect t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1459114" y="3667681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541466" y="3667681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000290" y="2923942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7119" y="4468406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23" idx="3"/>
            <a:endCxn id="19" idx="7"/>
          </p:cNvCxnSpPr>
          <p:nvPr/>
        </p:nvCxnSpPr>
        <p:spPr>
          <a:xfrm flipH="1">
            <a:off x="1921037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2" idx="1"/>
          </p:cNvCxnSpPr>
          <p:nvPr/>
        </p:nvCxnSpPr>
        <p:spPr>
          <a:xfrm>
            <a:off x="2462213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3"/>
            <a:endCxn id="24" idx="7"/>
          </p:cNvCxnSpPr>
          <p:nvPr/>
        </p:nvCxnSpPr>
        <p:spPr>
          <a:xfrm flipH="1">
            <a:off x="1329042" y="4137567"/>
            <a:ext cx="209325" cy="4114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52490" y="6193013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3124" y="61140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NIL node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06814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4" idx="3"/>
            <a:endCxn id="39" idx="0"/>
          </p:cNvCxnSpPr>
          <p:nvPr/>
        </p:nvCxnSpPr>
        <p:spPr>
          <a:xfrm flipH="1">
            <a:off x="805478" y="4938292"/>
            <a:ext cx="14089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329042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4" idx="5"/>
            <a:endCxn id="40" idx="0"/>
          </p:cNvCxnSpPr>
          <p:nvPr/>
        </p:nvCxnSpPr>
        <p:spPr>
          <a:xfrm>
            <a:off x="1329042" y="4938292"/>
            <a:ext cx="9866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33034" y="444328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19" idx="5"/>
            <a:endCxn id="45" idx="0"/>
          </p:cNvCxnSpPr>
          <p:nvPr/>
        </p:nvCxnSpPr>
        <p:spPr>
          <a:xfrm>
            <a:off x="1921037" y="4137567"/>
            <a:ext cx="110661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94957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22" idx="3"/>
            <a:endCxn id="48" idx="0"/>
          </p:cNvCxnSpPr>
          <p:nvPr/>
        </p:nvCxnSpPr>
        <p:spPr>
          <a:xfrm flipH="1">
            <a:off x="2493621" y="4137567"/>
            <a:ext cx="127098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17185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22" idx="5"/>
            <a:endCxn id="50" idx="0"/>
          </p:cNvCxnSpPr>
          <p:nvPr/>
        </p:nvCxnSpPr>
        <p:spPr>
          <a:xfrm>
            <a:off x="3003389" y="4137567"/>
            <a:ext cx="112460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5278445" y="3667681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6360797" y="3667681"/>
            <a:ext cx="541176" cy="5505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819621" y="2923942"/>
            <a:ext cx="541176" cy="55050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686450" y="4468406"/>
            <a:ext cx="541176" cy="550506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61" name="직선 연결선 60"/>
          <p:cNvCxnSpPr>
            <a:stCxn id="56" idx="3"/>
            <a:endCxn id="54" idx="7"/>
          </p:cNvCxnSpPr>
          <p:nvPr/>
        </p:nvCxnSpPr>
        <p:spPr>
          <a:xfrm flipH="1">
            <a:off x="5740368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6" idx="5"/>
            <a:endCxn id="55" idx="1"/>
          </p:cNvCxnSpPr>
          <p:nvPr/>
        </p:nvCxnSpPr>
        <p:spPr>
          <a:xfrm>
            <a:off x="6281544" y="3393828"/>
            <a:ext cx="158506" cy="354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4" idx="3"/>
            <a:endCxn id="57" idx="7"/>
          </p:cNvCxnSpPr>
          <p:nvPr/>
        </p:nvCxnSpPr>
        <p:spPr>
          <a:xfrm flipH="1">
            <a:off x="5148373" y="4137567"/>
            <a:ext cx="209325" cy="4114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526145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57" idx="3"/>
            <a:endCxn id="64" idx="0"/>
          </p:cNvCxnSpPr>
          <p:nvPr/>
        </p:nvCxnSpPr>
        <p:spPr>
          <a:xfrm flipH="1">
            <a:off x="4624809" y="4938292"/>
            <a:ext cx="14089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148373" y="5244005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7" idx="5"/>
            <a:endCxn id="66" idx="0"/>
          </p:cNvCxnSpPr>
          <p:nvPr/>
        </p:nvCxnSpPr>
        <p:spPr>
          <a:xfrm>
            <a:off x="5148373" y="4938292"/>
            <a:ext cx="98664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752365" y="4443280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54" idx="5"/>
            <a:endCxn id="68" idx="0"/>
          </p:cNvCxnSpPr>
          <p:nvPr/>
        </p:nvCxnSpPr>
        <p:spPr>
          <a:xfrm>
            <a:off x="5740368" y="4137567"/>
            <a:ext cx="110661" cy="3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214288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55" idx="3"/>
            <a:endCxn id="70" idx="0"/>
          </p:cNvCxnSpPr>
          <p:nvPr/>
        </p:nvCxnSpPr>
        <p:spPr>
          <a:xfrm flipH="1">
            <a:off x="6312952" y="4137567"/>
            <a:ext cx="127098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36516" y="4453298"/>
            <a:ext cx="197328" cy="21149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55" idx="5"/>
            <a:endCxn id="72" idx="0"/>
          </p:cNvCxnSpPr>
          <p:nvPr/>
        </p:nvCxnSpPr>
        <p:spPr>
          <a:xfrm>
            <a:off x="6822720" y="4137567"/>
            <a:ext cx="112460" cy="3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화살표 73"/>
          <p:cNvSpPr/>
          <p:nvPr/>
        </p:nvSpPr>
        <p:spPr>
          <a:xfrm>
            <a:off x="3816686" y="3748301"/>
            <a:ext cx="836557" cy="45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53018" y="2798833"/>
                <a:ext cx="363410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Change the color of z’s Parent and Uncle to Restore Property 4. </a:t>
                </a:r>
                <a:endParaRPr lang="en-US" altLang="ko-KR" sz="2000" dirty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To hold Property 5, </a:t>
                </a:r>
              </a:p>
              <a:p>
                <a:r>
                  <a:rPr lang="en-US" altLang="ko-KR" sz="2000" dirty="0" smtClean="0"/>
                  <a:t>We should also change the color of z’s grand-parent.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Then, We check the Red-Black Property for grand-parent </a:t>
                </a:r>
                <a:r>
                  <a:rPr lang="en-US" altLang="ko-KR" sz="2000" dirty="0"/>
                  <a:t>of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/>
                  <a:t> as the new node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018" y="2798833"/>
                <a:ext cx="3634107" cy="3170099"/>
              </a:xfrm>
              <a:prstGeom prst="rect">
                <a:avLst/>
              </a:prstGeom>
              <a:blipFill>
                <a:blip r:embed="rId4"/>
                <a:stretch>
                  <a:fillRect l="-1675" t="-769" r="-4188" b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23" idx="0"/>
          </p:cNvCxnSpPr>
          <p:nvPr/>
        </p:nvCxnSpPr>
        <p:spPr>
          <a:xfrm flipH="1" flipV="1">
            <a:off x="2266950" y="2644775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6" idx="0"/>
          </p:cNvCxnSpPr>
          <p:nvPr/>
        </p:nvCxnSpPr>
        <p:spPr>
          <a:xfrm flipH="1" flipV="1">
            <a:off x="6086281" y="2644775"/>
            <a:ext cx="3928" cy="27916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721951" y="4335656"/>
            <a:ext cx="823297" cy="8007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674632" y="2798833"/>
            <a:ext cx="823297" cy="8007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19" y="735928"/>
            <a:ext cx="9937101" cy="11303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Restore Red-black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4003" y="1898392"/>
                <a:ext cx="7417472" cy="625723"/>
              </a:xfrm>
            </p:spPr>
            <p:txBody>
              <a:bodyPr>
                <a:noAutofit/>
              </a:bodyPr>
              <a:lstStyle/>
              <a:p>
                <a:pPr marL="699516" lvl="2" indent="-342900">
                  <a:lnSpc>
                    <a:spcPct val="1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400" dirty="0" smtClean="0"/>
                  <a:t> Case 1)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 smtClean="0"/>
                  <a:t>’s uncle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 smtClean="0"/>
                  <a:t> is red. (Recoloring)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3" y="1898392"/>
                <a:ext cx="7417472" cy="625723"/>
              </a:xfrm>
              <a:blipFill>
                <a:blip r:embed="rId5"/>
                <a:stretch>
                  <a:fillRect t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1812623" y="2556252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077836" y="2950339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2487536" y="2950339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80436" y="3430233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1477886" y="3453746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125711" y="3414827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1005674" y="3957154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931155" y="3941085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480436" y="4449673"/>
            <a:ext cx="4000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04445" cy="914400"/>
          </a:xfrm>
        </p:spPr>
        <p:txBody>
          <a:bodyPr/>
          <a:lstStyle/>
          <a:p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188" y="1884785"/>
            <a:ext cx="11070772" cy="43499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/>
                </a:solidFill>
              </a:rPr>
              <a:t>Red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Black</a:t>
            </a:r>
            <a:r>
              <a:rPr lang="en-US" altLang="ko-KR" dirty="0" smtClean="0"/>
              <a:t> Tree follows </a:t>
            </a:r>
            <a:r>
              <a:rPr lang="en-US" altLang="ko-KR" b="1" dirty="0" smtClean="0">
                <a:latin typeface="+mj-lt"/>
              </a:rPr>
              <a:t>“</a:t>
            </a:r>
            <a:r>
              <a:rPr lang="en-US" altLang="ko-KR" b="1" dirty="0" smtClean="0">
                <a:solidFill>
                  <a:schemeClr val="accent1"/>
                </a:solidFill>
                <a:latin typeface="+mj-lt"/>
              </a:rPr>
              <a:t>Red</a:t>
            </a:r>
            <a:r>
              <a:rPr lang="en-US" altLang="ko-KR" b="1" dirty="0" smtClean="0">
                <a:latin typeface="+mj-lt"/>
              </a:rPr>
              <a:t>-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lack</a:t>
            </a:r>
            <a:r>
              <a:rPr lang="en-US" altLang="ko-KR" b="1" dirty="0" smtClean="0">
                <a:latin typeface="+mj-lt"/>
              </a:rPr>
              <a:t> Properties” </a:t>
            </a:r>
            <a:r>
              <a:rPr lang="en-US" altLang="ko-KR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Every node is either </a:t>
            </a:r>
            <a:r>
              <a:rPr lang="en-US" altLang="ko-KR" dirty="0" smtClean="0">
                <a:solidFill>
                  <a:schemeClr val="accent1"/>
                </a:solidFill>
              </a:rPr>
              <a:t>Red</a:t>
            </a:r>
            <a:r>
              <a:rPr lang="en-US" altLang="ko-KR" dirty="0" smtClean="0"/>
              <a:t> or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Black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The root is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Black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Every leaf (NIL) is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Black</a:t>
            </a:r>
            <a:r>
              <a:rPr lang="en-US" altLang="ko-KR" dirty="0" smtClean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If a node is </a:t>
            </a:r>
            <a:r>
              <a:rPr lang="en-US" altLang="ko-KR" dirty="0" smtClean="0">
                <a:solidFill>
                  <a:schemeClr val="accent1"/>
                </a:solidFill>
              </a:rPr>
              <a:t>Red</a:t>
            </a:r>
            <a:r>
              <a:rPr lang="en-US" altLang="ko-KR" dirty="0" smtClean="0"/>
              <a:t>, then both its children are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Black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For each node, all simple path from the node to descendant contain the same number of black nodes (Except itself)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Maximum height of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40999" y="2707746"/>
                <a:ext cx="11471988" cy="25874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600" dirty="0" smtClean="0"/>
                  <a:t> </a:t>
                </a:r>
                <a:r>
                  <a:rPr lang="en-US" altLang="ko-KR" sz="2600" b="1" dirty="0" smtClean="0">
                    <a:latin typeface="+mj-lt"/>
                  </a:rPr>
                  <a:t>Terminology </a:t>
                </a:r>
                <a:endParaRPr lang="en-US" altLang="ko-KR" sz="2600" b="1" dirty="0">
                  <a:latin typeface="+mj-lt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/>
                  <a:t> </a:t>
                </a:r>
                <a:r>
                  <a:rPr lang="en-US" altLang="ko-KR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j-lt"/>
                  </a:rPr>
                  <a:t>Height</a:t>
                </a:r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) : the number of maximum nodes of the path from node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to leaf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/>
                  <a:t> </a:t>
                </a:r>
                <a:r>
                  <a:rPr lang="en-US" altLang="ko-KR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j-lt"/>
                  </a:rPr>
                  <a:t>Black–Height</a:t>
                </a:r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) : </a:t>
                </a:r>
                <a:r>
                  <a:rPr lang="en-US" altLang="ko-KR" sz="2400" dirty="0"/>
                  <a:t>the number of </a:t>
                </a:r>
                <a:r>
                  <a:rPr lang="en-US" altLang="ko-KR" sz="2400" dirty="0" smtClean="0"/>
                  <a:t>maximum black </a:t>
                </a:r>
                <a:r>
                  <a:rPr lang="en-US" altLang="ko-KR" sz="2400" dirty="0"/>
                  <a:t>nodes of the path </a:t>
                </a:r>
                <a:r>
                  <a:rPr lang="en-US" altLang="ko-KR" sz="2400" dirty="0" smtClean="0"/>
                  <a:t>from node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to leaf </a:t>
                </a:r>
                <a:r>
                  <a:rPr lang="en-US" altLang="ko-KR" sz="2400" dirty="0" smtClean="0"/>
                  <a:t>(without itself)</a:t>
                </a:r>
              </a:p>
              <a:p>
                <a:pPr marL="310896" lvl="2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99" y="2707746"/>
                <a:ext cx="11471988" cy="2587462"/>
              </a:xfrm>
              <a:blipFill>
                <a:blip r:embed="rId2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Maximum height of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24126" y="1934998"/>
                <a:ext cx="11429575" cy="444086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400" dirty="0" smtClean="0">
                    <a:latin typeface="+mj-lt"/>
                  </a:rPr>
                  <a:t> </a:t>
                </a:r>
                <a:r>
                  <a:rPr lang="en-US" altLang="ko-KR" sz="2400" b="1" dirty="0" smtClean="0">
                    <a:latin typeface="+mj-lt"/>
                  </a:rPr>
                  <a:t>Lemma 13.1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/>
                  <a:t> A Red-Black Tree with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 internal nodes has height(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400" dirty="0" smtClean="0"/>
                  <a:t>) at most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 sz="2400" i="1" dirty="0" smtClean="0"/>
                  <a:t>.</a:t>
                </a:r>
              </a:p>
              <a:p>
                <a:pPr marL="128016" lvl="1" indent="0">
                  <a:lnSpc>
                    <a:spcPct val="100000"/>
                  </a:lnSpc>
                  <a:buNone/>
                </a:pPr>
                <a:endParaRPr lang="en-US" altLang="ko-KR" sz="2400" i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 smtClean="0"/>
                  <a:t> This Lemma shows why Red-Black Trees make good search trees. 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 smtClean="0"/>
                  <a:t> Dynamic-set Operation ( Search, Minimum, Maximum, Successor, Predecessor) Which operation time is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can be ensured to operate in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 smtClean="0"/>
                  <a:t>time.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126" y="1934998"/>
                <a:ext cx="11429575" cy="4440864"/>
              </a:xfrm>
              <a:blipFill>
                <a:blip r:embed="rId2"/>
                <a:stretch>
                  <a:fillRect l="-1120"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Maximum height of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61854" y="1885122"/>
                <a:ext cx="10731306" cy="449905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000" b="1" dirty="0" smtClean="0">
                    <a:latin typeface="+mj-lt"/>
                  </a:rPr>
                  <a:t> Proof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 smtClean="0"/>
                  <a:t> First, Prove that </a:t>
                </a:r>
                <a:r>
                  <a:rPr lang="en-US" altLang="ko-KR" sz="2000" dirty="0" smtClean="0">
                    <a:latin typeface="+mj-lt"/>
                  </a:rPr>
                  <a:t>“the subtree rooted at node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>
                    <a:latin typeface="+mj-lt"/>
                  </a:rPr>
                  <a:t>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sz="2000" dirty="0" smtClean="0">
                    <a:latin typeface="+mj-lt"/>
                  </a:rPr>
                  <a:t>nodes”.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000" b="1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</a:rPr>
                  <a:t>base step)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en-US" altLang="ko-KR" sz="2000" dirty="0" smtClean="0"/>
              </a:p>
              <a:p>
                <a:pPr lvl="1">
                  <a:lnSpc>
                    <a:spcPct val="150000"/>
                  </a:lnSpc>
                  <a:buFont typeface="Batang" panose="02030600000101010101" pitchFamily="18" charset="-127"/>
                  <a:buChar char="→"/>
                </a:pPr>
                <a:r>
                  <a:rPr lang="en-US" altLang="ko-KR" sz="2000" dirty="0" smtClean="0"/>
                  <a:t> in this case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 means leaf node (which is NIL), subtree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b="1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</a:rPr>
                  <a:t>Inductive step)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&gt; 0,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𝑒𝑥𝑖𝑠𝑡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dirty="0" smtClean="0"/>
              </a:p>
              <a:p>
                <a:pPr lvl="1">
                  <a:lnSpc>
                    <a:spcPct val="100000"/>
                  </a:lnSpc>
                  <a:buFont typeface="Batang" panose="02030600000101010101" pitchFamily="18" charset="-127"/>
                  <a:buChar char="→"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in this case, each child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’s Black-height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)−1 </m:t>
                    </m:r>
                  </m:oMath>
                </a14:m>
                <a:r>
                  <a:rPr lang="en-US" altLang="ko-KR" sz="2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(depends on its color). </a:t>
                </a:r>
                <a:endPara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Batang" panose="02030600000101010101" pitchFamily="18" charset="-127"/>
                  <a:buChar char="→"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Since the height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’s child is less than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, the subtree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 smtClean="0"/>
                  <a:t>’s child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sz="2000" dirty="0" smtClean="0"/>
                  <a:t>nodes. (By applying inductive hypothesis) [Continue]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854" y="1885122"/>
                <a:ext cx="10731306" cy="4499053"/>
              </a:xfrm>
              <a:blipFill>
                <a:blip r:embed="rId2"/>
                <a:stretch>
                  <a:fillRect l="-1193" r="-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56" y="821093"/>
            <a:ext cx="9937101" cy="914400"/>
          </a:xfrm>
        </p:spPr>
        <p:txBody>
          <a:bodyPr/>
          <a:lstStyle/>
          <a:p>
            <a:r>
              <a:rPr lang="en-US" altLang="ko-KR" dirty="0" smtClean="0"/>
              <a:t>Maximum height of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74250" y="2159444"/>
                <a:ext cx="11429575" cy="4066790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00000"/>
                  </a:lnSpc>
                  <a:buFont typeface="Batang" panose="02030600000101010101" pitchFamily="18" charset="-127"/>
                  <a:buChar char="→"/>
                </a:pPr>
                <a:r>
                  <a:rPr lang="en-US" altLang="ko-KR" sz="2000" dirty="0" smtClean="0"/>
                  <a:t>  </a:t>
                </a:r>
                <a:r>
                  <a:rPr lang="en-US" altLang="ko-KR" sz="2200" dirty="0" smtClean="0"/>
                  <a:t>Thus</a:t>
                </a:r>
                <a:r>
                  <a:rPr lang="en-US" altLang="ko-KR" sz="2200" dirty="0"/>
                  <a:t>, subtree rooted at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/>
                  <a:t> contain at least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−1 </m:t>
                        </m:r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2+1= </m:t>
                    </m:r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200" dirty="0"/>
                  <a:t> nodes. (Proved)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According </a:t>
                </a:r>
                <a:r>
                  <a:rPr lang="en-US" altLang="ko-KR" dirty="0"/>
                  <a:t>to Red-Black Property 4, at least half nodes on a path from root to leaf (without root) must be Black.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altLang="ko-KR" sz="2400" dirty="0"/>
              </a:p>
              <a:p>
                <a:pPr lvl="2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−1 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𝑛𝑜𝑑𝑒𝑠</m:t>
                        </m:r>
                      </m:e>
                    </m:d>
                  </m:oMath>
                </a14:m>
                <a:endParaRPr lang="en-US" altLang="ko-KR" sz="2400" dirty="0"/>
              </a:p>
              <a:p>
                <a:pPr lvl="2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+1≥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+1)≥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+1)≥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 (Proved)</a:t>
                </a:r>
                <a:endParaRPr lang="en-US" altLang="ko-KR" sz="2400" dirty="0"/>
              </a:p>
              <a:p>
                <a:pPr marL="173736" lvl="1" indent="0">
                  <a:lnSpc>
                    <a:spcPct val="100000"/>
                  </a:lnSpc>
                  <a:buNone/>
                </a:pPr>
                <a:endParaRPr lang="en-US" altLang="ko-KR" sz="2400" dirty="0" smtClean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50" y="2159444"/>
                <a:ext cx="11429575" cy="4066790"/>
              </a:xfrm>
              <a:blipFill>
                <a:blip r:embed="rId2"/>
                <a:stretch>
                  <a:fillRect l="-1120" t="-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사용자 지정 7">
      <a:dk1>
        <a:srgbClr val="242424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D348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사용자 지정 4">
      <a:majorFont>
        <a:latin typeface="Yu Gothic UI"/>
        <a:ea typeface="나눔바른고딕"/>
        <a:cs typeface=""/>
      </a:majorFont>
      <a:minorFont>
        <a:latin typeface="Yu Gothic UI Light"/>
        <a:ea typeface="나눔바른고딕 UltraLight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1818</TotalTime>
  <Words>2737</Words>
  <Application>Microsoft Office PowerPoint</Application>
  <PresentationFormat>와이드스크린</PresentationFormat>
  <Paragraphs>600</Paragraphs>
  <Slides>45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Tw Cen MT</vt:lpstr>
      <vt:lpstr>Wingdings</vt:lpstr>
      <vt:lpstr>나눔바른고딕</vt:lpstr>
      <vt:lpstr>Yu Gothic UI Light</vt:lpstr>
      <vt:lpstr>맑은 고딕</vt:lpstr>
      <vt:lpstr>Cambria Math</vt:lpstr>
      <vt:lpstr>Wingdings 3</vt:lpstr>
      <vt:lpstr>Yu Gothic UI</vt:lpstr>
      <vt:lpstr>Arial</vt:lpstr>
      <vt:lpstr>Batang</vt:lpstr>
      <vt:lpstr>나눔바른고딕 UltraLight</vt:lpstr>
      <vt:lpstr>전체</vt:lpstr>
      <vt:lpstr>Red-Black tree&amp; order-statistic tree</vt:lpstr>
      <vt:lpstr>Contents_</vt:lpstr>
      <vt:lpstr>1.Red-black tree</vt:lpstr>
      <vt:lpstr>Introduction</vt:lpstr>
      <vt:lpstr>Property</vt:lpstr>
      <vt:lpstr>Maximum height of tree</vt:lpstr>
      <vt:lpstr>Maximum height of tree</vt:lpstr>
      <vt:lpstr>Maximum height of tree</vt:lpstr>
      <vt:lpstr>Maximum height of tree</vt:lpstr>
      <vt:lpstr>Operation</vt:lpstr>
      <vt:lpstr>Rotation</vt:lpstr>
      <vt:lpstr>Rotation</vt:lpstr>
      <vt:lpstr>Rotation(Example)</vt:lpstr>
      <vt:lpstr>Rotation(Example)</vt:lpstr>
      <vt:lpstr>Rotation(Example)</vt:lpstr>
      <vt:lpstr>Rotation(Example)</vt:lpstr>
      <vt:lpstr>Insertion</vt:lpstr>
      <vt:lpstr>Check Red-black properties</vt:lpstr>
      <vt:lpstr>Check Red-black properties</vt:lpstr>
      <vt:lpstr>Check Red-black properties</vt:lpstr>
      <vt:lpstr>Restore Red-black properties</vt:lpstr>
      <vt:lpstr>Restore Red-black properties</vt:lpstr>
      <vt:lpstr>Restore Red-black properties</vt:lpstr>
      <vt:lpstr>Restore Red-black properties</vt:lpstr>
      <vt:lpstr>Restore Red-black properties</vt:lpstr>
      <vt:lpstr>Restore Red-black properties</vt:lpstr>
      <vt:lpstr>Time Complexity</vt:lpstr>
      <vt:lpstr>2.order-statistic tree</vt:lpstr>
      <vt:lpstr>Order statistic</vt:lpstr>
      <vt:lpstr>Introduction</vt:lpstr>
      <vt:lpstr>Augmented Operation</vt:lpstr>
      <vt:lpstr>Augmented Operation</vt:lpstr>
      <vt:lpstr>Finding an Element with a given rank</vt:lpstr>
      <vt:lpstr>Finding an Element with a given rank</vt:lpstr>
      <vt:lpstr>Finding an Element with a given rank</vt:lpstr>
      <vt:lpstr>Determining the rank of  an element</vt:lpstr>
      <vt:lpstr>Determining the rank of  an element</vt:lpstr>
      <vt:lpstr>Maintaining subtree sizes</vt:lpstr>
      <vt:lpstr>Maintaining subtree sizes</vt:lpstr>
      <vt:lpstr>Maintaining subtree sizes</vt:lpstr>
      <vt:lpstr>PowerPoint 프레젠테이션</vt:lpstr>
      <vt:lpstr>Restore Red-black properties</vt:lpstr>
      <vt:lpstr>Restore Red-black properties</vt:lpstr>
      <vt:lpstr>Restore Red-black properties</vt:lpstr>
      <vt:lpstr>Restore Red-black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tree&amp; order-statistic tree</dc:title>
  <dc:creator>heo</dc:creator>
  <cp:lastModifiedBy>heo</cp:lastModifiedBy>
  <cp:revision>140</cp:revision>
  <dcterms:created xsi:type="dcterms:W3CDTF">2023-02-13T06:02:03Z</dcterms:created>
  <dcterms:modified xsi:type="dcterms:W3CDTF">2023-02-16T05:39:44Z</dcterms:modified>
</cp:coreProperties>
</file>