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313" r:id="rId31"/>
    <p:sldId id="290" r:id="rId32"/>
    <p:sldId id="285" r:id="rId33"/>
    <p:sldId id="286" r:id="rId34"/>
    <p:sldId id="293" r:id="rId35"/>
    <p:sldId id="287" r:id="rId36"/>
    <p:sldId id="289" r:id="rId37"/>
    <p:sldId id="312" r:id="rId38"/>
    <p:sldId id="304" r:id="rId39"/>
    <p:sldId id="305" r:id="rId40"/>
    <p:sldId id="306" r:id="rId41"/>
    <p:sldId id="308" r:id="rId42"/>
    <p:sldId id="309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64"/>
    <p:restoredTop sz="87714"/>
  </p:normalViewPr>
  <p:slideViewPr>
    <p:cSldViewPr snapToGrid="0">
      <p:cViewPr>
        <p:scale>
          <a:sx n="125" d="100"/>
          <a:sy n="125" d="100"/>
        </p:scale>
        <p:origin x="74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982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want to prove, abstractly, that any island update performed in terms of the</a:t>
            </a:r>
          </a:p>
          <a:p>
            <a:r>
              <a:rPr lang="en-US" dirty="0"/>
              <a:t>      sub-STS is valid in terms of the original STS.  Intuitively, we'd like to think</a:t>
            </a:r>
          </a:p>
          <a:p>
            <a:r>
              <a:rPr lang="en-US" dirty="0"/>
              <a:t>      of an update in terms of the sub-STS as equivalent to a combination of</a:t>
            </a:r>
          </a:p>
          <a:p>
            <a:r>
              <a:rPr lang="en-US" dirty="0"/>
              <a:t>      consequence, local anti-frame (on tokens), and island update on the original.</a:t>
            </a:r>
          </a:p>
          <a:p>
            <a:r>
              <a:rPr lang="en-US" dirty="0"/>
              <a:t>      (Eventually, we'd also like to include an analog of anti-frame on invariants</a:t>
            </a:r>
          </a:p>
          <a:p>
            <a:r>
              <a:rPr lang="en-US" dirty="0"/>
              <a:t>      to permit ignoring unaffected state).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20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[l]𝑃: 𝑃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Semantic) a modalized assertions is true </a:t>
            </a:r>
            <a:r>
              <a:rPr lang="en-US" b="1" i="1" dirty="0"/>
              <a:t>on the assertion itself</a:t>
            </a:r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or with the rules above &lt;m&gt;Q</a:t>
            </a:r>
          </a:p>
          <a:p>
            <a:pPr lvl="1"/>
            <a:r>
              <a:rPr lang="en-US" dirty="0">
                <a:sym typeface="Wingdings" pitchFamily="2" charset="2"/>
              </a:rPr>
              <a:t>[e]Q  &lt;m&gt;Q ?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baseline="-25000" dirty="0"/>
              <a:t> , </a:t>
            </a:r>
            <a:r>
              <a:rPr lang="en-US" dirty="0"/>
              <a:t>s</a:t>
            </a:r>
            <a:r>
              <a:rPr lang="en-US" baseline="-25000" dirty="0"/>
              <a:t>o</a:t>
            </a:r>
            <a:r>
              <a:rPr lang="en-US" dirty="0"/>
              <a:t>) is element of </a:t>
            </a:r>
            <a:r>
              <a:rPr lang="en-US" dirty="0" err="1"/>
              <a:t>R</a:t>
            </a:r>
            <a:r>
              <a:rPr lang="en-US" baseline="-25000" dirty="0" err="1"/>
              <a:t>open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generate a </a:t>
            </a:r>
            <a:r>
              <a:rPr lang="en-US" dirty="0" err="1"/>
              <a:t>submodel</a:t>
            </a:r>
            <a:r>
              <a:rPr lang="en-US" dirty="0"/>
              <a:t> from a state [s</a:t>
            </a:r>
            <a:r>
              <a:rPr lang="en-US" baseline="-25000" dirty="0"/>
              <a:t>o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   with relations </a:t>
            </a:r>
            <a:r>
              <a:rPr lang="en-US" dirty="0" err="1"/>
              <a:t>R</a:t>
            </a:r>
            <a:r>
              <a:rPr lang="en-US" baseline="-25000" dirty="0" err="1"/>
              <a:t>read</a:t>
            </a:r>
            <a:r>
              <a:rPr lang="en-US" baseline="-25000" dirty="0"/>
              <a:t> </a:t>
            </a:r>
            <a:r>
              <a:rPr lang="en-US" dirty="0"/>
              <a:t>and </a:t>
            </a:r>
            <a:r>
              <a:rPr lang="en-US" dirty="0" err="1"/>
              <a:t>R</a:t>
            </a:r>
            <a:r>
              <a:rPr lang="en-US" baseline="-25000" dirty="0" err="1"/>
              <a:t>write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7E4078-7A19-9BF1-304C-8ECA76D7681B}"/>
              </a:ext>
            </a:extLst>
          </p:cNvPr>
          <p:cNvSpPr/>
          <p:nvPr/>
        </p:nvSpPr>
        <p:spPr>
          <a:xfrm>
            <a:off x="8335626" y="78633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5E7C6-BD68-6E8E-ABEC-6B5A5C689E82}"/>
              </a:ext>
            </a:extLst>
          </p:cNvPr>
          <p:cNvSpPr/>
          <p:nvPr/>
        </p:nvSpPr>
        <p:spPr>
          <a:xfrm>
            <a:off x="8305146" y="18747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E21EC6-6985-EF58-5BEC-911E99F0D9D9}"/>
              </a:ext>
            </a:extLst>
          </p:cNvPr>
          <p:cNvSpPr/>
          <p:nvPr/>
        </p:nvSpPr>
        <p:spPr>
          <a:xfrm>
            <a:off x="8315306" y="30093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733D211-ED99-3F97-9219-D1D4AB5906AF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8580419" y="1336249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5960FFE-9F5E-1791-F64D-7887152183DF}"/>
              </a:ext>
            </a:extLst>
          </p:cNvPr>
          <p:cNvSpPr txBox="1"/>
          <p:nvPr/>
        </p:nvSpPr>
        <p:spPr>
          <a:xfrm>
            <a:off x="8235032" y="141510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3C0B0F-9642-5B69-BAAD-0A5BBBF6C500}"/>
              </a:ext>
            </a:extLst>
          </p:cNvPr>
          <p:cNvSpPr txBox="1"/>
          <p:nvPr/>
        </p:nvSpPr>
        <p:spPr>
          <a:xfrm>
            <a:off x="8233429" y="249964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8AFBF2C-C20A-A9BC-214E-98D1B7F52467}"/>
              </a:ext>
            </a:extLst>
          </p:cNvPr>
          <p:cNvCxnSpPr>
            <a:cxnSpLocks/>
            <a:stCxn id="5" idx="6"/>
            <a:endCxn id="5" idx="7"/>
          </p:cNvCxnSpPr>
          <p:nvPr/>
        </p:nvCxnSpPr>
        <p:spPr>
          <a:xfrm flipH="1" flipV="1">
            <a:off x="8775066" y="19552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273373-FA05-0977-8B68-06829984568C}"/>
              </a:ext>
            </a:extLst>
          </p:cNvPr>
          <p:cNvSpPr txBox="1"/>
          <p:nvPr/>
        </p:nvSpPr>
        <p:spPr>
          <a:xfrm>
            <a:off x="9658332" y="16190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CF65D2-80D7-4916-3C5E-E7F5B57A8ED3}"/>
              </a:ext>
            </a:extLst>
          </p:cNvPr>
          <p:cNvSpPr/>
          <p:nvPr/>
        </p:nvSpPr>
        <p:spPr>
          <a:xfrm>
            <a:off x="8233429" y="472100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83716B24-B4F2-5EBD-D4C1-3DED2575FF53}"/>
              </a:ext>
            </a:extLst>
          </p:cNvPr>
          <p:cNvCxnSpPr>
            <a:cxnSpLocks/>
            <a:stCxn id="12" idx="6"/>
            <a:endCxn id="12" idx="7"/>
          </p:cNvCxnSpPr>
          <p:nvPr/>
        </p:nvCxnSpPr>
        <p:spPr>
          <a:xfrm flipH="1" flipV="1">
            <a:off x="8703349" y="480153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62986CA-2F72-BB89-8DB6-E661098068D6}"/>
              </a:ext>
            </a:extLst>
          </p:cNvPr>
          <p:cNvSpPr txBox="1"/>
          <p:nvPr/>
        </p:nvSpPr>
        <p:spPr>
          <a:xfrm>
            <a:off x="9586615" y="446527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92A713-6149-4AD5-49D1-02813D7B3C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8580419" y="2424639"/>
            <a:ext cx="0" cy="585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/>
      <p:bldP spid="9" grpId="0"/>
      <p:bldP spid="11" grpId="0"/>
      <p:bldP spid="12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</a:t>
            </a:r>
          </a:p>
          <a:p>
            <a:pPr lvl="1"/>
            <a:r>
              <a:rPr lang="en-US" dirty="0"/>
              <a:t>Extended our address-space invariants to support:</a:t>
            </a:r>
          </a:p>
          <a:p>
            <a:pPr lvl="2"/>
            <a:r>
              <a:rPr lang="en-US" dirty="0">
                <a:effectLst/>
                <a:latin typeface="LinLibertineT"/>
              </a:rPr>
              <a:t>virtual address of any page used for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pPr lvl="1"/>
            <a:r>
              <a:rPr lang="en-US" b="1" i="1" dirty="0">
                <a:latin typeface="LinLibertineT"/>
              </a:rPr>
              <a:t>Almost done!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entry.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46604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AE73E66-7B52-B54E-B5FD-C0EF65FD1582}"/>
              </a:ext>
            </a:extLst>
          </p:cNvPr>
          <p:cNvCxnSpPr>
            <a:cxnSpLocks/>
          </p:cNvCxnSpPr>
          <p:nvPr/>
        </p:nvCxnSpPr>
        <p:spPr>
          <a:xfrm flipV="1">
            <a:off x="3484246" y="1592730"/>
            <a:ext cx="4277974" cy="3691855"/>
          </a:xfrm>
          <a:prstGeom prst="curvedConnector3">
            <a:avLst>
              <a:gd name="adj1" fmla="val 4762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F6651E1F-8777-6737-9A56-79465D7EB7C1}"/>
              </a:ext>
            </a:extLst>
          </p:cNvPr>
          <p:cNvCxnSpPr>
            <a:cxnSpLocks/>
          </p:cNvCxnSpPr>
          <p:nvPr/>
        </p:nvCxnSpPr>
        <p:spPr>
          <a:xfrm>
            <a:off x="3390627" y="1783915"/>
            <a:ext cx="3997677" cy="3500670"/>
          </a:xfrm>
          <a:prstGeom prst="curvedConnector3">
            <a:avLst>
              <a:gd name="adj1" fmla="val 533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C0F379FC-F26D-9843-0821-E82AFF5EA9D0}"/>
              </a:ext>
            </a:extLst>
          </p:cNvPr>
          <p:cNvSpPr/>
          <p:nvPr/>
        </p:nvSpPr>
        <p:spPr>
          <a:xfrm>
            <a:off x="8203247" y="3510453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reeform 83">
            <a:extLst>
              <a:ext uri="{FF2B5EF4-FFF2-40B4-BE49-F238E27FC236}">
                <a16:creationId xmlns:a16="http://schemas.microsoft.com/office/drawing/2014/main" id="{00C29268-3760-645A-6A9C-B9435D4A4079}"/>
              </a:ext>
            </a:extLst>
          </p:cNvPr>
          <p:cNvSpPr/>
          <p:nvPr/>
        </p:nvSpPr>
        <p:spPr>
          <a:xfrm>
            <a:off x="4716286" y="528320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Freeform 84">
            <a:extLst>
              <a:ext uri="{FF2B5EF4-FFF2-40B4-BE49-F238E27FC236}">
                <a16:creationId xmlns:a16="http://schemas.microsoft.com/office/drawing/2014/main" id="{1F5255D8-0E06-32A2-2EDC-FCD1FB4F1A67}"/>
              </a:ext>
            </a:extLst>
          </p:cNvPr>
          <p:cNvSpPr/>
          <p:nvPr/>
        </p:nvSpPr>
        <p:spPr>
          <a:xfrm>
            <a:off x="5177089" y="5664423"/>
            <a:ext cx="2123198" cy="804877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48131D58-1711-EE3D-4D41-F929417BCF29}"/>
              </a:ext>
            </a:extLst>
          </p:cNvPr>
          <p:cNvSpPr/>
          <p:nvPr/>
        </p:nvSpPr>
        <p:spPr>
          <a:xfrm>
            <a:off x="1167772" y="3495312"/>
            <a:ext cx="2661920" cy="931155"/>
          </a:xfrm>
          <a:custGeom>
            <a:avLst/>
            <a:gdLst>
              <a:gd name="connsiteX0" fmla="*/ 0 w 2661920"/>
              <a:gd name="connsiteY0" fmla="*/ 634676 h 931155"/>
              <a:gd name="connsiteX1" fmla="*/ 1148080 w 2661920"/>
              <a:gd name="connsiteY1" fmla="*/ 4756 h 931155"/>
              <a:gd name="connsiteX2" fmla="*/ 1584960 w 2661920"/>
              <a:gd name="connsiteY2" fmla="*/ 929316 h 931155"/>
              <a:gd name="connsiteX3" fmla="*/ 2661920 w 2661920"/>
              <a:gd name="connsiteY3" fmla="*/ 238436 h 931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1920" h="931155">
                <a:moveTo>
                  <a:pt x="0" y="634676"/>
                </a:moveTo>
                <a:cubicBezTo>
                  <a:pt x="441960" y="295162"/>
                  <a:pt x="883920" y="-44351"/>
                  <a:pt x="1148080" y="4756"/>
                </a:cubicBezTo>
                <a:cubicBezTo>
                  <a:pt x="1412240" y="53863"/>
                  <a:pt x="1332653" y="890369"/>
                  <a:pt x="1584960" y="929316"/>
                </a:cubicBezTo>
                <a:cubicBezTo>
                  <a:pt x="1837267" y="968263"/>
                  <a:pt x="2443480" y="377289"/>
                  <a:pt x="2661920" y="23843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4A9549D-220E-5689-C74B-15854C63CF08}"/>
              </a:ext>
            </a:extLst>
          </p:cNvPr>
          <p:cNvSpPr txBox="1"/>
          <p:nvPr/>
        </p:nvSpPr>
        <p:spPr>
          <a:xfrm>
            <a:off x="4988560" y="2854960"/>
            <a:ext cx="19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Iris, </a:t>
            </a:r>
            <a:r>
              <a:rPr lang="en-US" dirty="0" err="1"/>
              <a:t>CaReSL</a:t>
            </a:r>
            <a:r>
              <a:rPr lang="en-US" dirty="0"/>
              <a:t>, </a:t>
            </a:r>
            <a:r>
              <a:rPr lang="en-US" dirty="0" err="1"/>
              <a:t>iCap</a:t>
            </a:r>
            <a:r>
              <a:rPr lang="en-US" dirty="0"/>
              <a:t> ?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4F25F36-1A47-9151-66C8-0B589F7C7951}"/>
              </a:ext>
            </a:extLst>
          </p:cNvPr>
          <p:cNvSpPr txBox="1"/>
          <p:nvPr/>
        </p:nvSpPr>
        <p:spPr>
          <a:xfrm>
            <a:off x="5017969" y="3299159"/>
            <a:ext cx="77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FCSL ?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  <p:bldP spid="82" grpId="0" animBg="1"/>
      <p:bldP spid="84" grpId="0" animBg="1"/>
      <p:bldP spid="85" grpId="0" animBg="1"/>
      <p:bldP spid="86" grpId="0" animBg="1"/>
      <p:bldP spid="89" grpId="0"/>
      <p:bldP spid="9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</a:t>
            </a:r>
          </a:p>
          <a:p>
            <a:pPr lvl="2"/>
            <a:r>
              <a:rPr lang="en-US" dirty="0"/>
              <a:t>The Law of Tolerance</a:t>
            </a:r>
          </a:p>
          <a:p>
            <a:pPr lvl="2"/>
            <a:r>
              <a:rPr lang="en-US" dirty="0"/>
              <a:t>The Law of Conformance</a:t>
            </a:r>
          </a:p>
          <a:p>
            <a:pPr lvl="2"/>
            <a:r>
              <a:rPr lang="en-US" dirty="0"/>
              <a:t>The Law of Similarity</a:t>
            </a:r>
          </a:p>
          <a:p>
            <a:pPr lvl="1"/>
            <a:r>
              <a:rPr lang="en-US" dirty="0"/>
              <a:t>Linking to program logic through </a:t>
            </a:r>
          </a:p>
          <a:p>
            <a:pPr lvl="2"/>
            <a:r>
              <a:rPr lang="en-US" b="1" dirty="0"/>
              <a:t>Island-Update-Invariance </a:t>
            </a:r>
            <a:r>
              <a:rPr lang="en-US" dirty="0"/>
              <a:t>for soundness</a:t>
            </a:r>
            <a:endParaRPr lang="en-US" b="1" dirty="0"/>
          </a:p>
          <a:p>
            <a:pPr lvl="2"/>
            <a:r>
              <a:rPr lang="en-US" dirty="0"/>
              <a:t>Proof rules</a:t>
            </a:r>
          </a:p>
          <a:p>
            <a:pPr lvl="3"/>
            <a:r>
              <a:rPr lang="en-US" dirty="0"/>
              <a:t>Rule </a:t>
            </a:r>
            <a:r>
              <a:rPr lang="en-US" dirty="0" err="1"/>
              <a:t>Bisim</a:t>
            </a:r>
            <a:endParaRPr lang="en-US" dirty="0"/>
          </a:p>
          <a:p>
            <a:pPr lvl="3"/>
            <a:r>
              <a:rPr lang="en-US" dirty="0"/>
              <a:t>Rule </a:t>
            </a:r>
            <a:r>
              <a:rPr lang="en-US" dirty="0" err="1"/>
              <a:t>Submodel</a:t>
            </a: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</a:t>
            </a:r>
            <a:r>
              <a:rPr lang="en-US" dirty="0" err="1"/>
              <a:t>Bisimulation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an instance of our morphism definition</a:t>
            </a:r>
          </a:p>
          <a:p>
            <a:r>
              <a:rPr lang="en-US" dirty="0"/>
              <a:t>We denote transitions in the environment</a:t>
            </a:r>
            <a:endParaRPr lang="en-US" b="1" i="1" dirty="0"/>
          </a:p>
          <a:p>
            <a:pPr lvl="1"/>
            <a:endParaRPr lang="en-US" dirty="0"/>
          </a:p>
          <a:p>
            <a:pPr lvl="1"/>
            <a:r>
              <a:rPr lang="en-US" dirty="0"/>
              <a:t>Essentially 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 err="1"/>
              <a:t>AllTok</a:t>
            </a:r>
            <a:r>
              <a:rPr lang="en-US" dirty="0"/>
              <a:t>/</a:t>
            </a:r>
            <a:r>
              <a:rPr lang="en-US" b="1" i="1" dirty="0"/>
              <a:t>T</a:t>
            </a:r>
          </a:p>
          <a:p>
            <a:r>
              <a:rPr lang="en-US" dirty="0"/>
              <a:t>The guarantee (the generated </a:t>
            </a:r>
            <a:r>
              <a:rPr lang="en-US" dirty="0" err="1"/>
              <a:t>submodel</a:t>
            </a:r>
            <a:r>
              <a:rPr lang="en-US" dirty="0"/>
              <a:t> starting at [</a:t>
            </a:r>
            <a:r>
              <a:rPr lang="en-US" b="1" i="1" dirty="0"/>
              <a:t>s</a:t>
            </a:r>
            <a:r>
              <a:rPr lang="en-US" dirty="0"/>
              <a:t>] for </a:t>
            </a:r>
            <a:r>
              <a:rPr lang="en-US" b="1" i="1" dirty="0"/>
              <a:t>T</a:t>
            </a:r>
            <a:r>
              <a:rPr lang="en-US" dirty="0"/>
              <a:t>)</a:t>
            </a:r>
          </a:p>
          <a:p>
            <a:r>
              <a:rPr lang="en-US" dirty="0"/>
              <a:t>Intuitively speaking, we need to preserve the rely-start-end pairs exactly</a:t>
            </a:r>
          </a:p>
          <a:p>
            <a:pPr lvl="1"/>
            <a:r>
              <a:rPr lang="en-US" dirty="0"/>
              <a:t>Don’t drop plausible interference </a:t>
            </a:r>
          </a:p>
          <a:p>
            <a:pPr lvl="1"/>
            <a:r>
              <a:rPr lang="en-US" dirty="0"/>
              <a:t>Acknowledge valid starting points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symbol on a white background&#10;&#10;Description automatically generated">
            <a:extLst>
              <a:ext uri="{FF2B5EF4-FFF2-40B4-BE49-F238E27FC236}">
                <a16:creationId xmlns:a16="http://schemas.microsoft.com/office/drawing/2014/main" id="{9BD456DE-87EC-264F-CD42-E877935EF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0460" y="1869281"/>
            <a:ext cx="2311400" cy="330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720A00-16EE-7A0E-E1F3-B08BE8A48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520" y="2266949"/>
            <a:ext cx="741680" cy="7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Laws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6DD44075-41DC-404E-765D-794CAA96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5369"/>
            <a:ext cx="8346440" cy="2259465"/>
          </a:xfrm>
        </p:spPr>
      </p:pic>
      <p:pic>
        <p:nvPicPr>
          <p:cNvPr id="7" name="Picture 6" descr="A close-up of a math problem&#10;&#10;Description automatically generated">
            <a:extLst>
              <a:ext uri="{FF2B5EF4-FFF2-40B4-BE49-F238E27FC236}">
                <a16:creationId xmlns:a16="http://schemas.microsoft.com/office/drawing/2014/main" id="{86EE8642-5C9F-D441-E76E-EF4129C737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92065"/>
            <a:ext cx="6761480" cy="1138902"/>
          </a:xfrm>
          <a:prstGeom prst="rect">
            <a:avLst/>
          </a:prstGeom>
        </p:spPr>
      </p:pic>
      <p:pic>
        <p:nvPicPr>
          <p:cNvPr id="9" name="Picture 8" descr="A close-up of a white background&#10;&#10;Description automatically generated">
            <a:extLst>
              <a:ext uri="{FF2B5EF4-FFF2-40B4-BE49-F238E27FC236}">
                <a16:creationId xmlns:a16="http://schemas.microsoft.com/office/drawing/2014/main" id="{1FD2AAEE-A717-CB37-D744-3BAE709113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080" y="1676799"/>
            <a:ext cx="7834594" cy="11140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A87E02-3347-EB9E-B84C-A988A19D2CF7}"/>
              </a:ext>
            </a:extLst>
          </p:cNvPr>
          <p:cNvSpPr txBox="1"/>
          <p:nvPr/>
        </p:nvSpPr>
        <p:spPr>
          <a:xfrm>
            <a:off x="9184640" y="2678607"/>
            <a:ext cx="26376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Post-Relays corresponds and preserves facts of the interpretation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A188EC30-F1F3-44BE-727F-E59A50FB7F2D}"/>
              </a:ext>
            </a:extLst>
          </p:cNvPr>
          <p:cNvSpPr/>
          <p:nvPr/>
        </p:nvSpPr>
        <p:spPr>
          <a:xfrm>
            <a:off x="8601674" y="2072639"/>
            <a:ext cx="487680" cy="2158327"/>
          </a:xfrm>
          <a:prstGeom prst="rightBrace">
            <a:avLst>
              <a:gd name="adj1" fmla="val 5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Callout 13">
            <a:extLst>
              <a:ext uri="{FF2B5EF4-FFF2-40B4-BE49-F238E27FC236}">
                <a16:creationId xmlns:a16="http://schemas.microsoft.com/office/drawing/2014/main" id="{F22CF91C-D249-E194-B5F7-E2DDAEF47425}"/>
              </a:ext>
            </a:extLst>
          </p:cNvPr>
          <p:cNvSpPr/>
          <p:nvPr/>
        </p:nvSpPr>
        <p:spPr>
          <a:xfrm>
            <a:off x="7447280" y="4230966"/>
            <a:ext cx="4551680" cy="1478954"/>
          </a:xfrm>
          <a:prstGeom prst="wedgeEllipseCallout">
            <a:avLst>
              <a:gd name="adj1" fmla="val -109698"/>
              <a:gd name="adj2" fmla="val -110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F69D6-5415-752C-C930-39200E00BDE7}"/>
              </a:ext>
            </a:extLst>
          </p:cNvPr>
          <p:cNvSpPr txBox="1"/>
          <p:nvPr/>
        </p:nvSpPr>
        <p:spPr>
          <a:xfrm>
            <a:off x="8306089" y="4536829"/>
            <a:ext cx="3291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Guarantees in the </a:t>
            </a:r>
            <a:r>
              <a:rPr lang="en-US" dirty="0" err="1"/>
              <a:t>submodel</a:t>
            </a:r>
            <a:r>
              <a:rPr lang="en-US" dirty="0"/>
              <a:t> preserved in the original.</a:t>
            </a:r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14" grpId="0" animBg="1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to a Program Logic (Soundness)</a:t>
            </a:r>
          </a:p>
        </p:txBody>
      </p:sp>
      <p:pic>
        <p:nvPicPr>
          <p:cNvPr id="5" name="Content Placeholder 4" descr="A math equations and symbols&#10;&#10;Description automatically generated with medium confidence">
            <a:extLst>
              <a:ext uri="{FF2B5EF4-FFF2-40B4-BE49-F238E27FC236}">
                <a16:creationId xmlns:a16="http://schemas.microsoft.com/office/drawing/2014/main" id="{4D38B21C-8C3A-4AC4-DEDB-36FFF1112B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90688"/>
            <a:ext cx="8407400" cy="2781300"/>
          </a:xfrm>
        </p:spPr>
      </p:pic>
      <p:sp>
        <p:nvSpPr>
          <p:cNvPr id="6" name="Oval Callout 5">
            <a:extLst>
              <a:ext uri="{FF2B5EF4-FFF2-40B4-BE49-F238E27FC236}">
                <a16:creationId xmlns:a16="http://schemas.microsoft.com/office/drawing/2014/main" id="{0F5A7164-781E-2E5B-68DD-57D8375A99D2}"/>
              </a:ext>
            </a:extLst>
          </p:cNvPr>
          <p:cNvSpPr/>
          <p:nvPr/>
        </p:nvSpPr>
        <p:spPr>
          <a:xfrm>
            <a:off x="3779520" y="4561840"/>
            <a:ext cx="5618480" cy="2123440"/>
          </a:xfrm>
          <a:prstGeom prst="wedgeEllipseCallout">
            <a:avLst>
              <a:gd name="adj1" fmla="val -11424"/>
              <a:gd name="adj2" fmla="val -17430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550571-68E3-0631-77F9-A095340027AC}"/>
              </a:ext>
            </a:extLst>
          </p:cNvPr>
          <p:cNvSpPr txBox="1"/>
          <p:nvPr/>
        </p:nvSpPr>
        <p:spPr>
          <a:xfrm>
            <a:off x="4775200" y="4774525"/>
            <a:ext cx="3677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any two protocols conformance is essential as we would like to see an update in the </a:t>
            </a:r>
            <a:r>
              <a:rPr lang="en-US" dirty="0" err="1"/>
              <a:t>subSTS</a:t>
            </a:r>
            <a:r>
              <a:rPr lang="en-US" dirty="0"/>
              <a:t> equivalent to one in the original under a logical consequence on the tokens. Proof by almost </a:t>
            </a:r>
            <a:r>
              <a:rPr lang="en-US" b="1" dirty="0"/>
              <a:t>conformance.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pic>
        <p:nvPicPr>
          <p:cNvPr id="5" name="Content Placeholder 4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B45A46CA-0387-CF00-929F-A9FE65D9D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530" y="1619568"/>
            <a:ext cx="4080634" cy="1946592"/>
          </a:xfr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57ABFF9-F764-AF29-29FA-60D240A5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530" y="4277678"/>
            <a:ext cx="5249678" cy="1686877"/>
          </a:xfrm>
          <a:prstGeom prst="rect">
            <a:avLst/>
          </a:prstGeom>
        </p:spPr>
      </p:pic>
      <p:sp>
        <p:nvSpPr>
          <p:cNvPr id="8" name="Oval Callout 7">
            <a:extLst>
              <a:ext uri="{FF2B5EF4-FFF2-40B4-BE49-F238E27FC236}">
                <a16:creationId xmlns:a16="http://schemas.microsoft.com/office/drawing/2014/main" id="{C86FCA6B-71D3-BC3A-8DD8-23C208EF4FD4}"/>
              </a:ext>
            </a:extLst>
          </p:cNvPr>
          <p:cNvSpPr/>
          <p:nvPr/>
        </p:nvSpPr>
        <p:spPr>
          <a:xfrm>
            <a:off x="7406640" y="3032309"/>
            <a:ext cx="2844800" cy="2239141"/>
          </a:xfrm>
          <a:prstGeom prst="wedgeEllipseCallout">
            <a:avLst>
              <a:gd name="adj1" fmla="val -90119"/>
              <a:gd name="adj2" fmla="val 3759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Callout 8">
            <a:extLst>
              <a:ext uri="{FF2B5EF4-FFF2-40B4-BE49-F238E27FC236}">
                <a16:creationId xmlns:a16="http://schemas.microsoft.com/office/drawing/2014/main" id="{02744CD0-84DC-A710-942E-8D2D042DA03C}"/>
              </a:ext>
            </a:extLst>
          </p:cNvPr>
          <p:cNvSpPr/>
          <p:nvPr/>
        </p:nvSpPr>
        <p:spPr>
          <a:xfrm>
            <a:off x="6238240" y="1341120"/>
            <a:ext cx="3048000" cy="1590357"/>
          </a:xfrm>
          <a:prstGeom prst="wedgeEllipseCallout">
            <a:avLst>
              <a:gd name="adj1" fmla="val -81143"/>
              <a:gd name="adj2" fmla="val 3886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C8D568-119A-B809-D815-92BD5DA01E5E}"/>
              </a:ext>
            </a:extLst>
          </p:cNvPr>
          <p:cNvSpPr txBox="1"/>
          <p:nvPr/>
        </p:nvSpPr>
        <p:spPr>
          <a:xfrm>
            <a:off x="6703607" y="1586550"/>
            <a:ext cx="2410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Indistinguishable STS. Proof by the definition of </a:t>
            </a:r>
            <a:r>
              <a:rPr lang="en-US" dirty="0" err="1"/>
              <a:t>soundneess</a:t>
            </a:r>
            <a:r>
              <a:rPr lang="en-US" dirty="0"/>
              <a:t> for </a:t>
            </a:r>
            <a:r>
              <a:rPr lang="en-US" dirty="0" err="1"/>
              <a:t>CaReSL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A957FF-DAFF-5738-3DFB-9C3DB41B4E42}"/>
              </a:ext>
            </a:extLst>
          </p:cNvPr>
          <p:cNvSpPr txBox="1"/>
          <p:nvPr/>
        </p:nvSpPr>
        <p:spPr>
          <a:xfrm>
            <a:off x="7802880" y="3296920"/>
            <a:ext cx="21640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Possible rely-reachable in the original STS with the </a:t>
            </a:r>
            <a:r>
              <a:rPr lang="en-US" b="1" dirty="0"/>
              <a:t>local</a:t>
            </a:r>
            <a:r>
              <a:rPr lang="en-US" dirty="0"/>
              <a:t> </a:t>
            </a:r>
            <a:r>
              <a:rPr lang="en-US" b="1" dirty="0"/>
              <a:t>tokens </a:t>
            </a:r>
            <a:r>
              <a:rPr lang="en-US" dirty="0"/>
              <a:t>contains the </a:t>
            </a:r>
            <a:r>
              <a:rPr lang="en-US" b="1" dirty="0"/>
              <a:t>same </a:t>
            </a:r>
            <a:r>
              <a:rPr lang="en-US" dirty="0"/>
              <a:t>rely-reachable states</a:t>
            </a:r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/>
      <p:bldP spid="18" grpId="1"/>
      <p:bldP spid="19" grpId="0"/>
      <p:bldP spid="19" grpId="1"/>
      <p:bldP spid="23" grpId="0"/>
      <p:bldP spid="23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338" y="2836506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91" y="2869089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032" y="4771330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Jones introduced Rely-Guarantee reasoning</a:t>
            </a:r>
          </a:p>
          <a:p>
            <a:pPr lvl="2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2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3"/>
            <a:r>
              <a:rPr lang="en-US" dirty="0"/>
              <a:t>Local state is unchanged</a:t>
            </a:r>
          </a:p>
          <a:p>
            <a:pPr lvl="3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 </a:t>
            </a:r>
          </a:p>
          <a:p>
            <a:pPr lvl="1"/>
            <a:r>
              <a:rPr lang="en-US" dirty="0"/>
              <a:t>In addition to many others (in the paper), Iris from Jung </a:t>
            </a:r>
            <a:r>
              <a:rPr lang="en-US" dirty="0" err="1"/>
              <a:t>et.al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marL="914400" lvl="2" indent="0">
              <a:buNone/>
            </a:pPr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9182" y="3140890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Iris Invariants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20773</TotalTime>
  <Words>2507</Words>
  <Application>Microsoft Macintosh PowerPoint</Application>
  <PresentationFormat>Widescreen</PresentationFormat>
  <Paragraphs>483</Paragraphs>
  <Slides>46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Iris Invariants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More Experiments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Bisimulation </vt:lpstr>
      <vt:lpstr>RG-STS: The Laws</vt:lpstr>
      <vt:lpstr>Connecting to a Program Logic (Soundness)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163</cp:revision>
  <cp:lastPrinted>2024-02-24T18:03:06Z</cp:lastPrinted>
  <dcterms:created xsi:type="dcterms:W3CDTF">2023-04-28T17:43:58Z</dcterms:created>
  <dcterms:modified xsi:type="dcterms:W3CDTF">2024-02-26T13:55:18Z</dcterms:modified>
</cp:coreProperties>
</file>