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sldIdLst>
    <p:sldId id="256" r:id="rId2"/>
    <p:sldId id="300" r:id="rId3"/>
    <p:sldId id="282" r:id="rId4"/>
    <p:sldId id="299" r:id="rId5"/>
    <p:sldId id="281" r:id="rId6"/>
    <p:sldId id="283" r:id="rId7"/>
    <p:sldId id="298" r:id="rId8"/>
    <p:sldId id="292" r:id="rId9"/>
    <p:sldId id="302" r:id="rId10"/>
    <p:sldId id="291" r:id="rId11"/>
    <p:sldId id="296" r:id="rId12"/>
    <p:sldId id="297" r:id="rId13"/>
    <p:sldId id="311" r:id="rId14"/>
    <p:sldId id="303" r:id="rId15"/>
    <p:sldId id="310" r:id="rId16"/>
    <p:sldId id="284" r:id="rId17"/>
    <p:sldId id="278" r:id="rId18"/>
    <p:sldId id="277" r:id="rId19"/>
    <p:sldId id="260" r:id="rId20"/>
    <p:sldId id="273" r:id="rId21"/>
    <p:sldId id="272" r:id="rId22"/>
    <p:sldId id="279" r:id="rId23"/>
    <p:sldId id="259" r:id="rId24"/>
    <p:sldId id="261" r:id="rId25"/>
    <p:sldId id="262" r:id="rId26"/>
    <p:sldId id="275" r:id="rId27"/>
    <p:sldId id="263" r:id="rId28"/>
    <p:sldId id="269" r:id="rId29"/>
    <p:sldId id="276" r:id="rId30"/>
    <p:sldId id="290" r:id="rId31"/>
    <p:sldId id="285" r:id="rId32"/>
    <p:sldId id="286" r:id="rId33"/>
    <p:sldId id="293" r:id="rId34"/>
    <p:sldId id="287" r:id="rId35"/>
    <p:sldId id="289" r:id="rId36"/>
    <p:sldId id="304" r:id="rId37"/>
    <p:sldId id="305" r:id="rId38"/>
    <p:sldId id="306" r:id="rId39"/>
    <p:sldId id="307" r:id="rId40"/>
    <p:sldId id="308" r:id="rId41"/>
    <p:sldId id="309" r:id="rId42"/>
    <p:sldId id="295" r:id="rId43"/>
    <p:sldId id="288" r:id="rId44"/>
    <p:sldId id="268" r:id="rId45"/>
    <p:sldId id="274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03"/>
    <p:restoredTop sz="87657"/>
  </p:normalViewPr>
  <p:slideViewPr>
    <p:cSldViewPr snapToGrid="0">
      <p:cViewPr>
        <p:scale>
          <a:sx n="125" d="100"/>
          <a:sy n="125" d="100"/>
        </p:scale>
        <p:origin x="744" y="3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D3AF7-5EDA-3B4A-97E0-315D431B4E03}" type="datetimeFigureOut">
              <a:rPr lang="en-US" smtClean="0"/>
              <a:t>2/21/24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B0F4F-C4CA-F945-8BD8-C2A10415F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58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36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itchFamily="2" charset="2"/>
              </a:rPr>
              <a:t>What exactly is this accessibility relation </a:t>
            </a:r>
            <a:r>
              <a:rPr lang="en-US" i="1" dirty="0">
                <a:sym typeface="Wingdings" pitchFamily="2" charset="2"/>
              </a:rPr>
              <a:t>R</a:t>
            </a:r>
            <a:r>
              <a:rPr lang="en-US" dirty="0">
                <a:sym typeface="Wingdings" pitchFamily="2" charset="2"/>
              </a:rPr>
              <a:t>?</a:t>
            </a:r>
            <a:r>
              <a:rPr lang="en-US" i="1" dirty="0">
                <a:sym typeface="Wingdings" pitchFamily="2" charset="2"/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72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 startAt="491"/>
            </a:pPr>
            <a:r>
              <a:rPr lang="en-US" sz="1800" dirty="0">
                <a:effectLst/>
                <a:latin typeface="NimbusRomNo9L"/>
              </a:rPr>
              <a:t>Clearly this holds when for any </a:t>
            </a:r>
            <a:r>
              <a:rPr lang="en-US" sz="1800" dirty="0">
                <a:effectLst/>
                <a:latin typeface="LibertineMathMI"/>
              </a:rPr>
              <a:t>𝑤 </a:t>
            </a:r>
            <a:r>
              <a:rPr lang="en-US" sz="1800" dirty="0">
                <a:effectLst/>
                <a:latin typeface="NimbusRomNo9L"/>
              </a:rPr>
              <a:t>and </a:t>
            </a:r>
            <a:r>
              <a:rPr lang="en-US" sz="1800" dirty="0">
                <a:effectLst/>
                <a:latin typeface="LibertineMathMI"/>
              </a:rPr>
              <a:t>𝑚</a:t>
            </a:r>
            <a:r>
              <a:rPr lang="en-US" sz="1800" dirty="0">
                <a:effectLst/>
                <a:latin typeface="NimbusRomNo9L"/>
              </a:rPr>
              <a:t>, there is exactly one </a:t>
            </a:r>
            <a:r>
              <a:rPr lang="en-US" sz="1800" dirty="0">
                <a:effectLst/>
                <a:latin typeface="LibertineMathMI"/>
              </a:rPr>
              <a:t>𝑤</a:t>
            </a:r>
            <a:r>
              <a:rPr lang="en-US" sz="1800" dirty="0">
                <a:effectLst/>
                <a:latin typeface="txsys"/>
              </a:rPr>
              <a:t>′ </a:t>
            </a:r>
            <a:r>
              <a:rPr lang="en-US" sz="1800" dirty="0">
                <a:effectLst/>
                <a:latin typeface="NimbusRomNo9L"/>
              </a:rPr>
              <a:t>such that </a:t>
            </a:r>
            <a:r>
              <a:rPr lang="en-US" sz="1800" dirty="0">
                <a:effectLst/>
                <a:latin typeface="LibertineMathMI"/>
              </a:rPr>
              <a:t>𝑤𝑅</a:t>
            </a:r>
            <a:r>
              <a:rPr lang="en-US" sz="1800" dirty="0">
                <a:effectLst/>
                <a:latin typeface="LibertineMathMI7"/>
              </a:rPr>
              <a:t>𝑚</a:t>
            </a:r>
            <a:r>
              <a:rPr lang="en-US" sz="1800" dirty="0">
                <a:effectLst/>
                <a:latin typeface="LibertineMathMI"/>
              </a:rPr>
              <a:t>𝑤</a:t>
            </a:r>
            <a:r>
              <a:rPr lang="en-US" sz="1800" dirty="0">
                <a:effectLst/>
                <a:latin typeface="txsys"/>
              </a:rPr>
              <a:t>′</a:t>
            </a:r>
            <a:r>
              <a:rPr lang="en-US" sz="1800" dirty="0">
                <a:effectLst/>
                <a:latin typeface="NimbusRomNo9L"/>
              </a:rPr>
              <a:t>. </a:t>
            </a:r>
            <a:endParaRPr lang="en-US" dirty="0">
              <a:effectLst/>
            </a:endParaRPr>
          </a:p>
          <a:p>
            <a:pPr>
              <a:buFont typeface="+mj-lt"/>
              <a:buAutoNum type="arabicPeriod" startAt="491"/>
            </a:pPr>
            <a:r>
              <a:rPr lang="en-US" sz="1800" dirty="0">
                <a:solidFill>
                  <a:srgbClr val="FF0000"/>
                </a:solidFill>
                <a:effectLst/>
                <a:latin typeface="NimbusRomNo9L"/>
              </a:rPr>
              <a:t>500  </a:t>
            </a:r>
            <a:r>
              <a:rPr lang="en-US" sz="1800" dirty="0">
                <a:effectLst/>
                <a:latin typeface="NimbusRomNo9L"/>
              </a:rPr>
              <a:t>However, it also holds for a broad class of intuitively similar models: those where instead of requiring </a:t>
            </a:r>
            <a:endParaRPr lang="en-US" dirty="0">
              <a:effectLst/>
            </a:endParaRPr>
          </a:p>
          <a:p>
            <a:pPr>
              <a:buFont typeface="+mj-lt"/>
              <a:buAutoNum type="arabicPeriod" startAt="491"/>
            </a:pPr>
            <a:r>
              <a:rPr lang="en-US" sz="1800" dirty="0">
                <a:solidFill>
                  <a:srgbClr val="FF0000"/>
                </a:solidFill>
                <a:effectLst/>
                <a:latin typeface="NimbusRomNo9L"/>
              </a:rPr>
              <a:t>501  </a:t>
            </a:r>
            <a:r>
              <a:rPr lang="en-US" sz="1800" dirty="0">
                <a:effectLst/>
                <a:latin typeface="NimbusRomNo9L"/>
              </a:rPr>
              <a:t>that each state have exactly one successor for each relation, we instead require that when a world has </a:t>
            </a:r>
            <a:endParaRPr lang="en-US" dirty="0">
              <a:effectLst/>
            </a:endParaRPr>
          </a:p>
          <a:p>
            <a:pPr>
              <a:buFont typeface="+mj-lt"/>
              <a:buAutoNum type="arabicPeriod" startAt="491"/>
            </a:pPr>
            <a:r>
              <a:rPr lang="en-US" sz="1800" dirty="0">
                <a:solidFill>
                  <a:srgbClr val="FF0000"/>
                </a:solidFill>
                <a:effectLst/>
                <a:latin typeface="NimbusRomNo9L"/>
              </a:rPr>
              <a:t>502  </a:t>
            </a:r>
            <a:r>
              <a:rPr lang="en-US" sz="1800" dirty="0">
                <a:effectLst/>
                <a:latin typeface="NimbusRomNo9L"/>
              </a:rPr>
              <a:t>multiple </a:t>
            </a:r>
            <a:r>
              <a:rPr lang="en-US" sz="1800" dirty="0" err="1">
                <a:effectLst/>
                <a:latin typeface="NimbusRomNo9L"/>
              </a:rPr>
              <a:t>sucessor</a:t>
            </a:r>
            <a:r>
              <a:rPr lang="en-US" sz="1800" dirty="0">
                <a:effectLst/>
                <a:latin typeface="NimbusRomNo9L"/>
              </a:rPr>
              <a:t> states, they have all the same successors and the same propositional variables are </a:t>
            </a:r>
            <a:endParaRPr lang="en-US" dirty="0">
              <a:effectLst/>
            </a:endParaRPr>
          </a:p>
          <a:p>
            <a:pPr>
              <a:buFont typeface="+mj-lt"/>
              <a:buAutoNum type="arabicPeriod" startAt="491"/>
            </a:pPr>
            <a:r>
              <a:rPr lang="en-US" sz="1800" dirty="0">
                <a:solidFill>
                  <a:srgbClr val="FF0000"/>
                </a:solidFill>
                <a:effectLst/>
                <a:latin typeface="NimbusRomNo9L"/>
              </a:rPr>
              <a:t>503  </a:t>
            </a:r>
            <a:r>
              <a:rPr lang="en-US" sz="1800" dirty="0">
                <a:effectLst/>
                <a:latin typeface="NimbusRomNo9L"/>
              </a:rPr>
              <a:t>true in each: </a:t>
            </a:r>
            <a:endParaRPr lang="en-US" dirty="0">
              <a:effectLst/>
            </a:endParaRPr>
          </a:p>
          <a:p>
            <a:r>
              <a:rPr lang="en-US" sz="1800" dirty="0">
                <a:solidFill>
                  <a:srgbClr val="FF0000"/>
                </a:solidFill>
                <a:effectLst/>
                <a:latin typeface="NimbusRomNo9L"/>
              </a:rPr>
              <a:t>504</a:t>
            </a:r>
            <a:br>
              <a:rPr lang="en-US" sz="1800" dirty="0">
                <a:solidFill>
                  <a:srgbClr val="FF0000"/>
                </a:solidFill>
                <a:effectLst/>
                <a:latin typeface="NimbusRomNo9L"/>
              </a:rPr>
            </a:br>
            <a:r>
              <a:rPr lang="en-US" sz="1800" dirty="0">
                <a:solidFill>
                  <a:srgbClr val="FF0000"/>
                </a:solidFill>
                <a:effectLst/>
                <a:latin typeface="NimbusRomNo9L"/>
              </a:rPr>
              <a:t>505 </a:t>
            </a:r>
            <a:r>
              <a:rPr lang="en-US" sz="1800" dirty="0">
                <a:effectLst/>
                <a:latin typeface="txsys"/>
              </a:rPr>
              <a:t>∀</a:t>
            </a:r>
            <a:r>
              <a:rPr lang="en-US" sz="1800" dirty="0">
                <a:effectLst/>
                <a:latin typeface="LibertineMathMI"/>
              </a:rPr>
              <a:t>𝑤,𝑤</a:t>
            </a:r>
            <a:r>
              <a:rPr lang="en-US" sz="1800" dirty="0">
                <a:effectLst/>
                <a:latin typeface="txsys"/>
              </a:rPr>
              <a:t>′</a:t>
            </a:r>
            <a:r>
              <a:rPr lang="en-US" sz="1800" dirty="0">
                <a:effectLst/>
                <a:latin typeface="LibertineMathMI"/>
              </a:rPr>
              <a:t>,𝑤</a:t>
            </a:r>
            <a:r>
              <a:rPr lang="en-US" sz="1800" dirty="0">
                <a:effectLst/>
                <a:latin typeface="txsys"/>
              </a:rPr>
              <a:t>′′</a:t>
            </a:r>
            <a:r>
              <a:rPr lang="en-US" sz="1800" dirty="0">
                <a:effectLst/>
                <a:latin typeface="LibertineMathMI"/>
              </a:rPr>
              <a:t>,𝑚.𝑤𝑅</a:t>
            </a:r>
            <a:r>
              <a:rPr lang="en-US" sz="1800" dirty="0">
                <a:effectLst/>
                <a:latin typeface="LibertineMathMI7"/>
              </a:rPr>
              <a:t>𝑚</a:t>
            </a:r>
            <a:r>
              <a:rPr lang="en-US" sz="1800" dirty="0">
                <a:effectLst/>
                <a:latin typeface="LibertineMathMI"/>
              </a:rPr>
              <a:t>𝑤</a:t>
            </a:r>
            <a:r>
              <a:rPr lang="en-US" sz="1800" dirty="0">
                <a:effectLst/>
                <a:latin typeface="txsys"/>
              </a:rPr>
              <a:t>′ ∧</a:t>
            </a:r>
            <a:r>
              <a:rPr lang="en-US" sz="1800" dirty="0">
                <a:effectLst/>
                <a:latin typeface="LibertineMathMI"/>
              </a:rPr>
              <a:t>𝑤𝑅</a:t>
            </a:r>
            <a:r>
              <a:rPr lang="en-US" sz="1800" dirty="0">
                <a:effectLst/>
                <a:latin typeface="LibertineMathMI7"/>
              </a:rPr>
              <a:t>𝑚</a:t>
            </a:r>
            <a:r>
              <a:rPr lang="en-US" sz="1800" dirty="0">
                <a:effectLst/>
                <a:latin typeface="LibertineMathMI"/>
              </a:rPr>
              <a:t>𝑤</a:t>
            </a:r>
            <a:r>
              <a:rPr lang="en-US" sz="1800" dirty="0">
                <a:effectLst/>
                <a:latin typeface="txsys"/>
              </a:rPr>
              <a:t>′′ ⇒ (∀</a:t>
            </a:r>
            <a:r>
              <a:rPr lang="en-US" sz="1800" dirty="0">
                <a:effectLst/>
                <a:latin typeface="LibertineMathMI"/>
              </a:rPr>
              <a:t>𝑝.𝑤</a:t>
            </a:r>
            <a:r>
              <a:rPr lang="en-US" sz="1800" dirty="0">
                <a:effectLst/>
                <a:latin typeface="txsys"/>
              </a:rPr>
              <a:t>′ ∈ </a:t>
            </a:r>
            <a:r>
              <a:rPr lang="en-US" sz="1800" dirty="0">
                <a:effectLst/>
                <a:latin typeface="LibertineMathMI"/>
              </a:rPr>
              <a:t>𝑉 </a:t>
            </a:r>
            <a:r>
              <a:rPr lang="en-US" sz="1800" dirty="0">
                <a:effectLst/>
                <a:latin typeface="txsys"/>
              </a:rPr>
              <a:t>(</a:t>
            </a:r>
            <a:r>
              <a:rPr lang="en-US" sz="1800" dirty="0">
                <a:effectLst/>
                <a:latin typeface="LibertineMathMI"/>
              </a:rPr>
              <a:t>𝑝</a:t>
            </a:r>
            <a:r>
              <a:rPr lang="en-US" sz="1800" dirty="0">
                <a:effectLst/>
                <a:latin typeface="txsys"/>
              </a:rPr>
              <a:t>) ⇔ </a:t>
            </a:r>
            <a:r>
              <a:rPr lang="en-US" sz="1800" dirty="0">
                <a:effectLst/>
                <a:latin typeface="LibertineMathMI"/>
              </a:rPr>
              <a:t>𝑤</a:t>
            </a:r>
            <a:r>
              <a:rPr lang="en-US" sz="1800" dirty="0">
                <a:effectLst/>
                <a:latin typeface="txsys"/>
              </a:rPr>
              <a:t>′′ ∈ </a:t>
            </a:r>
            <a:r>
              <a:rPr lang="en-US" sz="1800" dirty="0">
                <a:effectLst/>
                <a:latin typeface="LibertineMathMI"/>
              </a:rPr>
              <a:t>𝑉 </a:t>
            </a:r>
            <a:r>
              <a:rPr lang="en-US" sz="1800" dirty="0">
                <a:effectLst/>
                <a:latin typeface="txsys"/>
              </a:rPr>
              <a:t>(</a:t>
            </a:r>
            <a:r>
              <a:rPr lang="en-US" sz="1800" dirty="0">
                <a:effectLst/>
                <a:latin typeface="LibertineMathMI"/>
              </a:rPr>
              <a:t>𝑝</a:t>
            </a:r>
            <a:r>
              <a:rPr lang="en-US" sz="1800" dirty="0">
                <a:effectLst/>
                <a:latin typeface="txsys"/>
              </a:rPr>
              <a:t>)) ∧ (∀</a:t>
            </a:r>
            <a:r>
              <a:rPr lang="en-US" sz="1800" dirty="0">
                <a:effectLst/>
                <a:latin typeface="LibertineMathMI"/>
              </a:rPr>
              <a:t>𝑠,𝑚</a:t>
            </a:r>
            <a:r>
              <a:rPr lang="en-US" sz="1800" dirty="0">
                <a:effectLst/>
                <a:latin typeface="txsys"/>
              </a:rPr>
              <a:t>′</a:t>
            </a:r>
            <a:r>
              <a:rPr lang="en-US" sz="1800" dirty="0">
                <a:effectLst/>
                <a:latin typeface="LibertineMathMI"/>
              </a:rPr>
              <a:t>.𝑤</a:t>
            </a:r>
            <a:r>
              <a:rPr lang="en-US" sz="1800" dirty="0">
                <a:effectLst/>
                <a:latin typeface="txsys"/>
              </a:rPr>
              <a:t>′</a:t>
            </a:r>
            <a:r>
              <a:rPr lang="en-US" sz="1800" dirty="0">
                <a:effectLst/>
                <a:latin typeface="LibertineMathMI"/>
              </a:rPr>
              <a:t>𝑅</a:t>
            </a:r>
            <a:r>
              <a:rPr lang="en-US" sz="1800" dirty="0">
                <a:effectLst/>
                <a:latin typeface="LibertineMathMI7"/>
              </a:rPr>
              <a:t>𝑚</a:t>
            </a:r>
            <a:r>
              <a:rPr lang="en-US" sz="1800" dirty="0">
                <a:effectLst/>
                <a:latin typeface="txsys"/>
              </a:rPr>
              <a:t>′</a:t>
            </a:r>
            <a:r>
              <a:rPr lang="en-US" sz="1800" dirty="0">
                <a:effectLst/>
                <a:latin typeface="LibertineMathMI"/>
              </a:rPr>
              <a:t>𝑠 </a:t>
            </a:r>
            <a:r>
              <a:rPr lang="en-US" sz="1800" dirty="0">
                <a:effectLst/>
                <a:latin typeface="txsys"/>
              </a:rPr>
              <a:t>⇔ </a:t>
            </a:r>
            <a:r>
              <a:rPr lang="en-US" sz="1800" dirty="0">
                <a:effectLst/>
                <a:latin typeface="LibertineMathMI"/>
              </a:rPr>
              <a:t>𝑤</a:t>
            </a:r>
            <a:r>
              <a:rPr lang="en-US" sz="1800" dirty="0">
                <a:effectLst/>
                <a:latin typeface="txsys"/>
              </a:rPr>
              <a:t>′′</a:t>
            </a:r>
            <a:r>
              <a:rPr lang="en-US" sz="1800" dirty="0">
                <a:effectLst/>
                <a:latin typeface="LibertineMathMI"/>
              </a:rPr>
              <a:t>𝑅</a:t>
            </a:r>
            <a:r>
              <a:rPr lang="en-US" sz="1800" dirty="0">
                <a:effectLst/>
                <a:latin typeface="LibertineMathMI7"/>
              </a:rPr>
              <a:t>𝑚</a:t>
            </a:r>
            <a:r>
              <a:rPr lang="en-US" sz="1800" dirty="0">
                <a:effectLst/>
                <a:latin typeface="txsys"/>
              </a:rPr>
              <a:t>′</a:t>
            </a:r>
            <a:r>
              <a:rPr lang="en-US" sz="1800" dirty="0">
                <a:effectLst/>
                <a:latin typeface="LibertineMathMI"/>
              </a:rPr>
              <a:t>𝑠</a:t>
            </a:r>
            <a:r>
              <a:rPr lang="en-US" sz="1800" dirty="0">
                <a:effectLst/>
                <a:latin typeface="txsys"/>
              </a:rPr>
              <a:t>)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074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see the carrier type STSS of a monoid encoding of state transition system with tokens. It is simply a triple of s set of all possible states  and a set of token used in </a:t>
            </a:r>
          </a:p>
          <a:p>
            <a:r>
              <a:rPr lang="en-US" dirty="0"/>
              <a:t>\phi intention on the state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132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945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230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218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886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988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586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91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Basically bringing math (so to say proofs) reasoning to convince yourself on the correctness of the programs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Tools to do – Logic Program logic, the most famous one Hoare</a:t>
            </a:r>
          </a:p>
          <a:p>
            <a:r>
              <a:rPr lang="en-US" dirty="0">
                <a:solidFill>
                  <a:srgbClr val="FF0000"/>
                </a:solidFill>
              </a:rPr>
              <a:t>Put </a:t>
            </a:r>
            <a:r>
              <a:rPr lang="en-US" dirty="0" err="1">
                <a:solidFill>
                  <a:srgbClr val="FF0000"/>
                </a:solidFill>
              </a:rPr>
              <a:t>hoare</a:t>
            </a:r>
            <a:r>
              <a:rPr lang="en-US" dirty="0">
                <a:solidFill>
                  <a:srgbClr val="FF0000"/>
                </a:solidFill>
              </a:rPr>
              <a:t> triple here and explain it simply and give one more</a:t>
            </a:r>
          </a:p>
          <a:p>
            <a:r>
              <a:rPr lang="en-US" dirty="0">
                <a:solidFill>
                  <a:srgbClr val="FF0000"/>
                </a:solidFill>
              </a:rPr>
              <a:t>explain -- while explaining just mention what a program state is (physical resources tbt a program </a:t>
            </a:r>
            <a:r>
              <a:rPr lang="en-US" dirty="0" err="1">
                <a:solidFill>
                  <a:srgbClr val="FF0000"/>
                </a:solidFill>
              </a:rPr>
              <a:t>utilizez</a:t>
            </a:r>
            <a:r>
              <a:rPr lang="en-US" dirty="0">
                <a:solidFill>
                  <a:srgbClr val="FF0000"/>
                </a:solidFill>
              </a:rPr>
              <a:t> – memory disk caches </a:t>
            </a:r>
            <a:r>
              <a:rPr lang="en-US" dirty="0" err="1">
                <a:solidFill>
                  <a:srgbClr val="FF0000"/>
                </a:solidFill>
              </a:rPr>
              <a:t>etc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556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823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030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13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backup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629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might want to defrag / compress page tables </a:t>
            </a:r>
          </a:p>
          <a:p>
            <a:r>
              <a:rPr lang="en-US" dirty="0"/>
              <a:t>changes internal page-tables would violate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21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Oses</a:t>
            </a:r>
            <a:r>
              <a:rPr lang="en-US" dirty="0"/>
              <a:t> are important </a:t>
            </a:r>
          </a:p>
          <a:p>
            <a:r>
              <a:rPr lang="en-US" dirty="0"/>
              <a:t>Speaking to the device</a:t>
            </a:r>
          </a:p>
          <a:p>
            <a:endParaRPr lang="en-US" dirty="0"/>
          </a:p>
          <a:p>
            <a:r>
              <a:rPr lang="en-US" dirty="0"/>
              <a:t>Pretty much everything relies on it</a:t>
            </a:r>
          </a:p>
          <a:p>
            <a:r>
              <a:rPr lang="en-US" dirty="0"/>
              <a:t>What are the samples? Long history of attempts to get – microkernel verification examples</a:t>
            </a:r>
          </a:p>
          <a:p>
            <a:r>
              <a:rPr lang="en-US" dirty="0"/>
              <a:t>--- still based on a lot assumptions, not general purpose microkernels – so can run a lot of stuff on the </a:t>
            </a:r>
            <a:r>
              <a:rPr lang="en-US" dirty="0" err="1"/>
              <a:t>userspace</a:t>
            </a:r>
            <a:endParaRPr lang="en-US" dirty="0"/>
          </a:p>
          <a:p>
            <a:r>
              <a:rPr lang="en-US" dirty="0"/>
              <a:t>-- In this thesis we focus on principles for relatively ignored p– and what we think as important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86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Put a general importance sentence</a:t>
            </a:r>
          </a:p>
          <a:p>
            <a:r>
              <a:rPr lang="en-US" dirty="0">
                <a:solidFill>
                  <a:srgbClr val="FF0000"/>
                </a:solidFill>
              </a:rPr>
              <a:t>What is systems software why it is more important</a:t>
            </a:r>
          </a:p>
          <a:p>
            <a:r>
              <a:rPr lang="en-US" dirty="0">
                <a:solidFill>
                  <a:srgbClr val="FF0000"/>
                </a:solidFill>
              </a:rPr>
              <a:t>A famous one OS KERNEL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13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 logic of resources obtained by a proper treatment on the Hoare Logic</a:t>
            </a:r>
          </a:p>
          <a:p>
            <a:r>
              <a:rPr lang="en-US" dirty="0">
                <a:solidFill>
                  <a:srgbClr val="FF0000"/>
                </a:solidFill>
              </a:rPr>
              <a:t>What I mean by treatment is basically introducing logical operators and proof rules that allows enforcing proper usage of resource, in its very raw form complete separation (isolation) </a:t>
            </a:r>
          </a:p>
          <a:p>
            <a:r>
              <a:rPr lang="en-US" dirty="0">
                <a:solidFill>
                  <a:srgbClr val="FF0000"/>
                </a:solidFill>
              </a:rPr>
              <a:t> Here we see the most famous rule frame rule utilizing a logical operator called separation conj.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90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components that had to be plumbed through all parts of the proof — even portions that were mostly thread-local. So work started to explore embedding the elements of interference control as resources within separation logic assertions.</a:t>
            </a:r>
          </a:p>
          <a:p>
            <a:endParaRPr lang="en-US" dirty="0"/>
          </a:p>
          <a:p>
            <a:r>
              <a:rPr lang="en-US" dirty="0"/>
              <a:t>Plumbing interference relation throughout the whole proof [TODO]</a:t>
            </a:r>
          </a:p>
          <a:p>
            <a:r>
              <a:rPr lang="en-US" dirty="0"/>
              <a:t>Cumbersome proof due to carrying all the bits on the local state [TODO]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01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Generalization on the notion of resource – with partial commutative monoids (PCM)s</a:t>
            </a:r>
          </a:p>
          <a:p>
            <a:pPr lvl="1"/>
            <a:r>
              <a:rPr lang="en-US" dirty="0"/>
              <a:t>This allows us to construct any resource that help us to reasoning </a:t>
            </a:r>
          </a:p>
          <a:p>
            <a:pPr lvl="1"/>
            <a:r>
              <a:rPr lang="en-US" dirty="0"/>
              <a:t>Iris is the frame work that allow us to obtain, we define abstract protocols defining how two different accesses are regulated into a resource </a:t>
            </a:r>
          </a:p>
          <a:p>
            <a:r>
              <a:rPr lang="en-US" dirty="0"/>
              <a:t>The second mechanism invariants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690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Capability of sharing knowledge: up until now we were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1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Contingency</a:t>
            </a:r>
          </a:p>
          <a:p>
            <a:r>
              <a:rPr lang="en-US" dirty="0">
                <a:solidFill>
                  <a:srgbClr val="FF0000"/>
                </a:solidFill>
              </a:rPr>
              <a:t>The modals we are interested in this paper are shaped around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Hybrid logic style understanding of 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[] satisfaction </a:t>
            </a:r>
            <a:r>
              <a:rPr lang="en-US" dirty="0" err="1">
                <a:solidFill>
                  <a:srgbClr val="FF0000"/>
                </a:solidFill>
              </a:rPr>
              <a:t>operatos</a:t>
            </a:r>
            <a:endParaRPr lang="en-US" dirty="0">
              <a:solidFill>
                <a:srgbClr val="FF0000"/>
              </a:solidFill>
            </a:endParaRPr>
          </a:p>
          <a:p>
            <a:pPr lvl="3"/>
            <a:r>
              <a:rPr lang="en-US" dirty="0">
                <a:solidFill>
                  <a:srgbClr val="FF0000"/>
                </a:solidFill>
              </a:rPr>
              <a:t>Unknown of other world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Interpreting </a:t>
            </a:r>
            <a:r>
              <a:rPr lang="en-US" dirty="0" err="1">
                <a:solidFill>
                  <a:srgbClr val="FF0000"/>
                </a:solidFill>
              </a:rPr>
              <a:t>Kripke</a:t>
            </a:r>
            <a:r>
              <a:rPr lang="en-US" dirty="0">
                <a:solidFill>
                  <a:srgbClr val="FF0000"/>
                </a:solidFill>
              </a:rPr>
              <a:t> models as </a:t>
            </a:r>
            <a:r>
              <a:rPr lang="en-US" dirty="0" err="1">
                <a:solidFill>
                  <a:srgbClr val="FF0000"/>
                </a:solidFill>
              </a:rPr>
              <a:t>stses</a:t>
            </a:r>
            <a:endParaRPr lang="en-US" dirty="0">
              <a:solidFill>
                <a:srgbClr val="FF0000"/>
              </a:solidFill>
            </a:endParaRPr>
          </a:p>
          <a:p>
            <a:pPr lvl="3"/>
            <a:r>
              <a:rPr lang="en-US" dirty="0">
                <a:solidFill>
                  <a:srgbClr val="FF0000"/>
                </a:solidFill>
              </a:rPr>
              <a:t>Multiple generated </a:t>
            </a:r>
            <a:r>
              <a:rPr lang="en-US" dirty="0" err="1">
                <a:solidFill>
                  <a:srgbClr val="FF0000"/>
                </a:solidFill>
              </a:rPr>
              <a:t>submodels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27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86747-8726-799C-D944-98482FF42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999B8A-1596-9525-1E18-BBF96DB8C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EE09B-E9AA-152B-C9E2-EB647428E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EC983-8E13-9F6B-AB75-5C1840C2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0C962-C6BE-AF89-528C-2F0F533BB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27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5C52D-9D41-897F-A7F7-EFC12E4F0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CBCE7-1004-E202-DC51-52681DDE3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0FF0E-E9B9-F52D-4E15-2632B83D5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69619-08DB-A4E2-89FA-A87092027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01BE5-6CF7-6AF8-BEDF-EFD4D1F1E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9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1CDB88-9F51-9DDD-C8EF-7CC57FA1E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5CB851-B7C4-1FA8-4D5B-39313C2BF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CCC46-C9DB-CDC5-B29F-4133436DF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BA57B-68BC-4FD0-ED7F-867B7D704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8C6FB-8FC5-D8B7-53BB-7B0C08A8B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04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8A38-C46E-CCD8-0E8A-135E0443E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D7DE4-1634-ED91-32ED-9A6867574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9A345-0B77-5390-FF83-6F9A26E78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62263-A59F-45BB-11C8-C5ABB00F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2C04F-5367-E760-FEA3-8C29E0E1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9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3B1A-8113-C0F9-946A-D01895BB3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7C6DA-16A7-B715-4ABB-2681A69A9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A6189-06C2-C14B-6684-669252B7D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49D9C-B2C0-5401-C4CF-C28715AC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DC93B-847E-0B50-556D-CFD5A149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0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EA817-4BE0-549F-181D-177A19D8B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CC94C-B5A9-2322-A65F-2655C45FC1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36C72-1AB5-F1EF-3527-A26A398C9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1EA9A-8D46-2490-C1B3-F86C0EBF8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51B84-676C-E75A-F1F1-33AA392A7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8DFA2-877C-7A27-AF88-CBE551C0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23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866C0-8BCF-D693-98AB-1E639C0DD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9D226-6ACE-D437-64B3-9200DCFC4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F6F32-7E4F-FF82-C44A-4C83F8357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8FC647-3730-0D6F-747C-E127107A9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E58A9F-9126-71DE-9670-0E2E53949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3BE7CA-6875-7657-0F80-4F64B8BBA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E56A1D-F7BC-24B1-F419-084EC8257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C812C3-4A79-6CA7-A56B-6DD0739ED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5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B22F6-76E6-C97E-C8C2-F405B381B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5273EB-E7A3-F854-BFE5-AA067681B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E5600-4163-656D-D0E5-272C08A3D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668AB-77C8-C8E9-6A7E-B148D2F05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4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D7043C-A720-9724-1FFC-12F8D5BAE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491F7F-3DE0-3D0E-5417-0E1816B9C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12432-0363-F227-A313-35A38C88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94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FAE4D-58BB-6C7F-433C-0AE2086EF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1F179-D3BA-3DC7-3D12-3132E3C2B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D1C88D-366F-94FB-5C5C-51A4C3079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99C87-42BB-0F69-DCF1-C6F605A5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1E6F9-B5E3-260F-1918-EDD887B86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2497F6-E3C4-2561-50C0-9E5497905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68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BA160-442C-3646-B45D-C1FB49227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98658C-E43A-09C9-BDCD-6F18DE0107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86A25-DF9C-BFD8-3D6F-2DA93B5EC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B0270-FA34-9143-2876-8E9F9A1DC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7B5D3-0380-A808-B4C1-7FE4263D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D0C53-14EC-63FA-04A9-A7F0E6BE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44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25BE0C-BAAD-8C85-6FD5-12D95AD1F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653BA-F99E-969E-8B0C-63C20919E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02A77-FBB6-E5D1-C9D0-84C91DFFB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6281D-6456-1DBE-119C-56B7ADBD9F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99EB7-99B7-5FC9-0192-75033BCAE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5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7.png"/><Relationship Id="rId4" Type="http://schemas.openxmlformats.org/officeDocument/2006/relationships/image" Target="../media/image30.png"/><Relationship Id="rId9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5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5B370-027B-D5CA-CFD9-FC2B1C25FD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effectLst/>
                <a:latin typeface="+mn-lt"/>
              </a:rPr>
              <a:t>Verifying OS Kernels with Modal Abstractions of Systems Concepts</a:t>
            </a:r>
            <a:endParaRPr lang="en-US" sz="32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C8DAF3-BA41-E676-118B-DFD77363A8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Ismail Kuru</a:t>
            </a:r>
            <a:endParaRPr lang="en-US" dirty="0"/>
          </a:p>
          <a:p>
            <a:r>
              <a:rPr lang="en-US" dirty="0"/>
              <a:t>Drexel University</a:t>
            </a:r>
          </a:p>
        </p:txBody>
      </p:sp>
    </p:spTree>
    <p:extLst>
      <p:ext uri="{BB962C8B-B14F-4D97-AF65-F5344CB8AC3E}">
        <p14:creationId xmlns:p14="http://schemas.microsoft.com/office/powerpoint/2010/main" val="441756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732FF-B4A8-7E52-65D3-018E5B5EF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Modal Logic: Contingency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F847F-F6D7-916A-E5A2-871AECF1F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 for contingent truth</a:t>
            </a:r>
          </a:p>
          <a:p>
            <a:r>
              <a:rPr lang="en-US" dirty="0"/>
              <a:t>Hybrid logic</a:t>
            </a:r>
          </a:p>
          <a:p>
            <a:pPr lvl="1"/>
            <a:r>
              <a:rPr lang="en-US" dirty="0"/>
              <a:t>Inspired by dynamic logic’s satisfaction operator</a:t>
            </a:r>
          </a:p>
          <a:p>
            <a:r>
              <a:rPr lang="en-US" dirty="0" err="1"/>
              <a:t>Kripke</a:t>
            </a:r>
            <a:r>
              <a:rPr lang="en-US" dirty="0"/>
              <a:t> models</a:t>
            </a:r>
          </a:p>
          <a:p>
            <a:pPr lvl="1"/>
            <a:r>
              <a:rPr lang="en-US" dirty="0"/>
              <a:t>Labelled transition systems (LTS)es,  state-transition-systems (STS)es</a:t>
            </a:r>
          </a:p>
          <a:p>
            <a:pPr lvl="1"/>
            <a:r>
              <a:rPr lang="en-US" dirty="0"/>
              <a:t>A model for a logic of propositions representing contingency	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2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7E965-FDCC-5723-1C3B-134E7A3D4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Modal Logic: </a:t>
            </a:r>
            <a:r>
              <a:rPr lang="en-US" dirty="0" err="1"/>
              <a:t>Kripke</a:t>
            </a:r>
            <a:r>
              <a:rPr lang="en-US" dirty="0"/>
              <a:t>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D67A9-79B1-9016-EFEA-28B4633CC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Kripke</a:t>
            </a:r>
            <a:r>
              <a:rPr lang="en-US" dirty="0"/>
              <a:t> Model (</a:t>
            </a:r>
            <a:r>
              <a:rPr lang="en-US" i="1" dirty="0" err="1"/>
              <a:t>W</a:t>
            </a:r>
            <a:r>
              <a:rPr lang="en-US" dirty="0" err="1"/>
              <a:t>,</a:t>
            </a:r>
            <a:r>
              <a:rPr lang="en-US" i="1" dirty="0" err="1"/>
              <a:t>R</a:t>
            </a:r>
            <a:r>
              <a:rPr lang="en-US" baseline="-25000" dirty="0" err="1"/>
              <a:t>i</a:t>
            </a:r>
            <a:r>
              <a:rPr lang="en-US" dirty="0" err="1"/>
              <a:t>,</a:t>
            </a:r>
            <a:r>
              <a:rPr lang="en-US" i="1" dirty="0" err="1"/>
              <a:t>V</a:t>
            </a:r>
            <a:r>
              <a:rPr lang="en-US" dirty="0"/>
              <a:t>)</a:t>
            </a:r>
          </a:p>
          <a:p>
            <a:pPr lvl="1"/>
            <a:r>
              <a:rPr lang="en-US" i="1" dirty="0"/>
              <a:t>W</a:t>
            </a:r>
            <a:r>
              <a:rPr lang="en-US" dirty="0"/>
              <a:t> is a set of worlds </a:t>
            </a:r>
          </a:p>
          <a:p>
            <a:pPr lvl="1"/>
            <a:r>
              <a:rPr lang="en-US" i="1" dirty="0"/>
              <a:t>R</a:t>
            </a:r>
            <a:r>
              <a:rPr lang="en-US" dirty="0"/>
              <a:t> is subset of </a:t>
            </a:r>
            <a:r>
              <a:rPr lang="en-US" i="1" dirty="0"/>
              <a:t>W</a:t>
            </a:r>
            <a:r>
              <a:rPr lang="en-US" dirty="0"/>
              <a:t> x </a:t>
            </a:r>
            <a:r>
              <a:rPr lang="en-US" i="1" dirty="0"/>
              <a:t>W  </a:t>
            </a:r>
            <a:r>
              <a:rPr lang="en-US" dirty="0"/>
              <a:t>-- accessibility relation between worlds</a:t>
            </a:r>
            <a:endParaRPr lang="en-US" i="1" dirty="0"/>
          </a:p>
          <a:p>
            <a:pPr lvl="1"/>
            <a:r>
              <a:rPr lang="en-US" i="1" dirty="0"/>
              <a:t>V</a:t>
            </a:r>
            <a:r>
              <a:rPr lang="en-US" dirty="0"/>
              <a:t> : </a:t>
            </a:r>
            <a:r>
              <a:rPr lang="en-US" dirty="0" err="1"/>
              <a:t>PropVar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P(W) gives for each propositional </a:t>
            </a:r>
            <a:r>
              <a:rPr lang="en-US" i="1" dirty="0">
                <a:sym typeface="Wingdings" pitchFamily="2" charset="2"/>
              </a:rPr>
              <a:t>p</a:t>
            </a:r>
            <a:r>
              <a:rPr lang="en-US" dirty="0">
                <a:sym typeface="Wingdings" pitchFamily="2" charset="2"/>
              </a:rPr>
              <a:t> a set of worlds </a:t>
            </a:r>
            <a:r>
              <a:rPr lang="en-US" i="1" dirty="0">
                <a:sym typeface="Wingdings" pitchFamily="2" charset="2"/>
              </a:rPr>
              <a:t>V(p)</a:t>
            </a:r>
          </a:p>
          <a:p>
            <a:pPr lvl="1"/>
            <a:endParaRPr lang="en-US" i="1" dirty="0">
              <a:sym typeface="Wingdings" pitchFamily="2" charset="2"/>
            </a:endParaRPr>
          </a:p>
          <a:p>
            <a:pPr lvl="1"/>
            <a:endParaRPr lang="en-US" i="1" dirty="0">
              <a:sym typeface="Wingdings" pitchFamily="2" charset="2"/>
            </a:endParaRPr>
          </a:p>
          <a:p>
            <a:pPr lvl="1"/>
            <a:endParaRPr lang="en-US" i="1" dirty="0">
              <a:sym typeface="Wingdings" pitchFamily="2" charset="2"/>
            </a:endParaRPr>
          </a:p>
          <a:p>
            <a:pPr lvl="1"/>
            <a:endParaRPr lang="en-US" i="1" dirty="0">
              <a:sym typeface="Wingdings" pitchFamily="2" charset="2"/>
            </a:endParaRPr>
          </a:p>
          <a:p>
            <a:pPr lvl="1"/>
            <a:endParaRPr lang="en-US" i="1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Going back Hoare triple: P =&gt; [e]Q   or with the rules above &lt;m&gt;Q</a:t>
            </a:r>
          </a:p>
          <a:p>
            <a:pPr lvl="1"/>
            <a:endParaRPr lang="en-US" i="1" dirty="0">
              <a:sym typeface="Wingdings" pitchFamily="2" charset="2"/>
            </a:endParaRPr>
          </a:p>
          <a:p>
            <a:pPr lvl="1"/>
            <a:endParaRPr lang="en-US" i="1" dirty="0">
              <a:sym typeface="Wingdings" pitchFamily="2" charset="2"/>
            </a:endParaRPr>
          </a:p>
          <a:p>
            <a:pPr lvl="1"/>
            <a:endParaRPr lang="en-US" i="1" dirty="0">
              <a:sym typeface="Wingdings" pitchFamily="2" charset="2"/>
            </a:endParaRPr>
          </a:p>
          <a:p>
            <a:pPr lvl="1"/>
            <a:endParaRPr lang="en-US" i="1" dirty="0">
              <a:sym typeface="Wingdings" pitchFamily="2" charset="2"/>
            </a:endParaRPr>
          </a:p>
        </p:txBody>
      </p:sp>
      <p:pic>
        <p:nvPicPr>
          <p:cNvPr id="5" name="Picture 4" descr="A group of black arrows&#10;&#10;Description automatically generated">
            <a:extLst>
              <a:ext uri="{FF2B5EF4-FFF2-40B4-BE49-F238E27FC236}">
                <a16:creationId xmlns:a16="http://schemas.microsoft.com/office/drawing/2014/main" id="{92E9D492-46A5-A3E9-100E-7320CD21E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509" y="3737610"/>
            <a:ext cx="7252399" cy="1443990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705C8F68-DBC9-7890-4259-A70936F3E187}"/>
              </a:ext>
            </a:extLst>
          </p:cNvPr>
          <p:cNvSpPr/>
          <p:nvPr/>
        </p:nvSpPr>
        <p:spPr>
          <a:xfrm>
            <a:off x="5394960" y="4612640"/>
            <a:ext cx="3905948" cy="436880"/>
          </a:xfrm>
          <a:prstGeom prst="frame">
            <a:avLst>
              <a:gd name="adj1" fmla="val 55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79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E24CE-1F4A-3FEE-0A3D-57318C282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Bisimulation</a:t>
            </a:r>
            <a:r>
              <a:rPr lang="en-US" dirty="0"/>
              <a:t> on </a:t>
            </a:r>
            <a:r>
              <a:rPr lang="en-US" dirty="0" err="1"/>
              <a:t>Kripke</a:t>
            </a:r>
            <a:r>
              <a:rPr lang="en-US" dirty="0"/>
              <a:t>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07FBB-7EBD-7136-52E1-05030488E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about having the same truth for another </a:t>
            </a:r>
            <a:r>
              <a:rPr lang="en-US" b="1" i="1" dirty="0"/>
              <a:t>similar</a:t>
            </a:r>
            <a:r>
              <a:rPr lang="en-US" dirty="0"/>
              <a:t> model?</a:t>
            </a:r>
          </a:p>
          <a:p>
            <a:pPr lvl="1"/>
            <a:r>
              <a:rPr lang="en-US" dirty="0"/>
              <a:t>&lt;m&gt;P only for a unique </a:t>
            </a:r>
            <a:r>
              <a:rPr lang="en-US" i="1" dirty="0"/>
              <a:t>w’</a:t>
            </a:r>
            <a:r>
              <a:rPr lang="en-US" dirty="0"/>
              <a:t> that can be accessed </a:t>
            </a:r>
            <a:r>
              <a:rPr lang="en-US" i="1" dirty="0"/>
              <a:t>w</a:t>
            </a:r>
            <a:r>
              <a:rPr lang="en-US" dirty="0"/>
              <a:t> </a:t>
            </a:r>
            <a:r>
              <a:rPr lang="en-US" i="1" dirty="0"/>
              <a:t>R</a:t>
            </a:r>
            <a:r>
              <a:rPr lang="en-US" baseline="-25000" dirty="0"/>
              <a:t>m </a:t>
            </a:r>
            <a:r>
              <a:rPr lang="en-US" i="1" dirty="0"/>
              <a:t>w’ </a:t>
            </a:r>
            <a:r>
              <a:rPr lang="en-US" dirty="0"/>
              <a:t>?</a:t>
            </a:r>
          </a:p>
          <a:p>
            <a:r>
              <a:rPr lang="en-US" dirty="0" err="1"/>
              <a:t>Bisimulation</a:t>
            </a:r>
            <a:r>
              <a:rPr lang="en-US" dirty="0"/>
              <a:t> of </a:t>
            </a:r>
            <a:r>
              <a:rPr lang="en-US" dirty="0" err="1"/>
              <a:t>Kripke</a:t>
            </a:r>
            <a:r>
              <a:rPr lang="en-US" dirty="0"/>
              <a:t> Structures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 descr="A close up of text&#10;&#10;Description automatically generated">
            <a:extLst>
              <a:ext uri="{FF2B5EF4-FFF2-40B4-BE49-F238E27FC236}">
                <a16:creationId xmlns:a16="http://schemas.microsoft.com/office/drawing/2014/main" id="{09C75229-A7F0-CE23-7408-D8682B2E4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84" y="3429000"/>
            <a:ext cx="11745231" cy="1833880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E284EC74-EA3E-ABAF-F84E-64F641290632}"/>
              </a:ext>
            </a:extLst>
          </p:cNvPr>
          <p:cNvSpPr/>
          <p:nvPr/>
        </p:nvSpPr>
        <p:spPr>
          <a:xfrm>
            <a:off x="1076960" y="4185920"/>
            <a:ext cx="7823200" cy="406400"/>
          </a:xfrm>
          <a:prstGeom prst="frame">
            <a:avLst>
              <a:gd name="adj1" fmla="val 75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645B7900-D6F4-DD3F-6285-7E583EC16371}"/>
              </a:ext>
            </a:extLst>
          </p:cNvPr>
          <p:cNvSpPr/>
          <p:nvPr/>
        </p:nvSpPr>
        <p:spPr>
          <a:xfrm>
            <a:off x="1076960" y="4572000"/>
            <a:ext cx="8859520" cy="406400"/>
          </a:xfrm>
          <a:prstGeom prst="frame">
            <a:avLst>
              <a:gd name="adj1" fmla="val 75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35804645-DB3C-3AAB-9A80-CC6450852CB3}"/>
              </a:ext>
            </a:extLst>
          </p:cNvPr>
          <p:cNvSpPr/>
          <p:nvPr/>
        </p:nvSpPr>
        <p:spPr>
          <a:xfrm>
            <a:off x="1076960" y="4937760"/>
            <a:ext cx="8859520" cy="406400"/>
          </a:xfrm>
          <a:prstGeom prst="frame">
            <a:avLst>
              <a:gd name="adj1" fmla="val 75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19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C6B2-A284-36C4-1EBB-59B9A1A41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(Sub)Models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0089F-D6C5-9835-5416-03E0CBE45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26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30A81-FF36-A76E-5825-EB785B3A0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Kripke</a:t>
            </a:r>
            <a:r>
              <a:rPr lang="en-US" dirty="0"/>
              <a:t> Models as Iris Invariant Constructions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3F07C-0B49-1BF6-DFDA-3D218416F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transition systems – a well-known specification method</a:t>
            </a:r>
          </a:p>
          <a:p>
            <a:r>
              <a:rPr lang="en-US" dirty="0"/>
              <a:t>Monoid encoding state-transition-systems (STS)es with Tokens</a:t>
            </a:r>
          </a:p>
          <a:p>
            <a:pPr lvl="1"/>
            <a:r>
              <a:rPr lang="en-US" dirty="0"/>
              <a:t>Tokens as modalities, states as worlds, and interpretations as world predicates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BD4194-B3A0-E694-C227-2C9B869AC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0018" y="6334388"/>
            <a:ext cx="4704701" cy="431907"/>
          </a:xfrm>
          <a:prstGeom prst="rect">
            <a:avLst/>
          </a:prstGeom>
        </p:spPr>
      </p:pic>
      <p:pic>
        <p:nvPicPr>
          <p:cNvPr id="7" name="Picture 6" descr="A close-up of math symbols&#10;&#10;Description automatically generated">
            <a:extLst>
              <a:ext uri="{FF2B5EF4-FFF2-40B4-BE49-F238E27FC236}">
                <a16:creationId xmlns:a16="http://schemas.microsoft.com/office/drawing/2014/main" id="{EA3F953F-772B-E169-67CD-72A3E28E77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0018" y="3446781"/>
            <a:ext cx="6736702" cy="2826054"/>
          </a:xfrm>
          <a:prstGeom prst="rect">
            <a:avLst/>
          </a:prstGeom>
        </p:spPr>
      </p:pic>
      <p:sp>
        <p:nvSpPr>
          <p:cNvPr id="8" name="Frame 7">
            <a:extLst>
              <a:ext uri="{FF2B5EF4-FFF2-40B4-BE49-F238E27FC236}">
                <a16:creationId xmlns:a16="http://schemas.microsoft.com/office/drawing/2014/main" id="{46B920BF-D7A9-FF71-43A4-45F790885763}"/>
              </a:ext>
            </a:extLst>
          </p:cNvPr>
          <p:cNvSpPr/>
          <p:nvPr/>
        </p:nvSpPr>
        <p:spPr>
          <a:xfrm>
            <a:off x="2569858" y="3474720"/>
            <a:ext cx="1748142" cy="396240"/>
          </a:xfrm>
          <a:prstGeom prst="frame">
            <a:avLst>
              <a:gd name="adj1" fmla="val 224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464FE9C2-CDBD-BCAD-318B-B2D176FCCE36}"/>
              </a:ext>
            </a:extLst>
          </p:cNvPr>
          <p:cNvSpPr/>
          <p:nvPr/>
        </p:nvSpPr>
        <p:spPr>
          <a:xfrm>
            <a:off x="5455298" y="3474720"/>
            <a:ext cx="2296782" cy="396240"/>
          </a:xfrm>
          <a:prstGeom prst="frame">
            <a:avLst>
              <a:gd name="adj1" fmla="val 224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299AD7FA-0C5E-74C8-87CE-A67D6D2C488D}"/>
              </a:ext>
            </a:extLst>
          </p:cNvPr>
          <p:cNvSpPr/>
          <p:nvPr/>
        </p:nvSpPr>
        <p:spPr>
          <a:xfrm>
            <a:off x="3352178" y="3878579"/>
            <a:ext cx="3668382" cy="396240"/>
          </a:xfrm>
          <a:prstGeom prst="frame">
            <a:avLst>
              <a:gd name="adj1" fmla="val 224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FC64A83B-2063-9FEC-E655-8BC7B60928BC}"/>
              </a:ext>
            </a:extLst>
          </p:cNvPr>
          <p:cNvSpPr/>
          <p:nvPr/>
        </p:nvSpPr>
        <p:spPr>
          <a:xfrm>
            <a:off x="3352178" y="4274819"/>
            <a:ext cx="5517502" cy="396240"/>
          </a:xfrm>
          <a:prstGeom prst="frame">
            <a:avLst>
              <a:gd name="adj1" fmla="val 224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8E35D13C-CD23-6838-A596-D45F861DEC47}"/>
              </a:ext>
            </a:extLst>
          </p:cNvPr>
          <p:cNvSpPr/>
          <p:nvPr/>
        </p:nvSpPr>
        <p:spPr>
          <a:xfrm>
            <a:off x="6603689" y="5044438"/>
            <a:ext cx="1239831" cy="396240"/>
          </a:xfrm>
          <a:prstGeom prst="frame">
            <a:avLst>
              <a:gd name="adj1" fmla="val 224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ADBE8EC2-1CC5-EFCE-6279-9F76028DCC07}"/>
              </a:ext>
            </a:extLst>
          </p:cNvPr>
          <p:cNvSpPr/>
          <p:nvPr/>
        </p:nvSpPr>
        <p:spPr>
          <a:xfrm>
            <a:off x="6491929" y="5440678"/>
            <a:ext cx="1422711" cy="396240"/>
          </a:xfrm>
          <a:prstGeom prst="frame">
            <a:avLst>
              <a:gd name="adj1" fmla="val 224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8D9A6778-47F6-941B-27CB-513B59137766}"/>
              </a:ext>
            </a:extLst>
          </p:cNvPr>
          <p:cNvSpPr/>
          <p:nvPr/>
        </p:nvSpPr>
        <p:spPr>
          <a:xfrm>
            <a:off x="3352178" y="5865165"/>
            <a:ext cx="4562462" cy="396240"/>
          </a:xfrm>
          <a:prstGeom prst="frame">
            <a:avLst>
              <a:gd name="adj1" fmla="val 224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CE974DF7-0A25-4884-7009-90CB67E9DE8C}"/>
              </a:ext>
            </a:extLst>
          </p:cNvPr>
          <p:cNvSpPr/>
          <p:nvPr/>
        </p:nvSpPr>
        <p:spPr>
          <a:xfrm>
            <a:off x="6766093" y="6375083"/>
            <a:ext cx="630854" cy="396240"/>
          </a:xfrm>
          <a:prstGeom prst="frame">
            <a:avLst>
              <a:gd name="adj1" fmla="val 224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F2F5FFD8-5DB8-A019-525A-1EAA02297334}"/>
              </a:ext>
            </a:extLst>
          </p:cNvPr>
          <p:cNvSpPr/>
          <p:nvPr/>
        </p:nvSpPr>
        <p:spPr>
          <a:xfrm>
            <a:off x="6908800" y="2783840"/>
            <a:ext cx="4445000" cy="426720"/>
          </a:xfrm>
          <a:prstGeom prst="frame">
            <a:avLst>
              <a:gd name="adj1" fmla="val 238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51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96342-FA73-0BB3-3D51-90A14848E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520" y="28543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+mn-lt"/>
              </a:rPr>
              <a:t>				Proposed Work</a:t>
            </a:r>
          </a:p>
        </p:txBody>
      </p:sp>
    </p:spTree>
    <p:extLst>
      <p:ext uri="{BB962C8B-B14F-4D97-AF65-F5344CB8AC3E}">
        <p14:creationId xmlns:p14="http://schemas.microsoft.com/office/powerpoint/2010/main" val="3913141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AB455-8132-4A8E-A737-B2D84D7A2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i="1" dirty="0"/>
              <a:t>           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DAD15-51B3-CFA4-F27F-0647853C7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" y="1825625"/>
            <a:ext cx="119824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		</a:t>
            </a:r>
          </a:p>
          <a:p>
            <a:pPr marL="0" indent="0">
              <a:buNone/>
            </a:pPr>
            <a:r>
              <a:rPr lang="en-US" sz="4800" dirty="0"/>
              <a:t>	</a:t>
            </a:r>
          </a:p>
          <a:p>
            <a:pPr marL="0" indent="0">
              <a:buNone/>
            </a:pPr>
            <a:r>
              <a:rPr lang="en-US" sz="4800" dirty="0"/>
              <a:t>Modal Understanding of Location Virtualization</a:t>
            </a:r>
          </a:p>
        </p:txBody>
      </p:sp>
    </p:spTree>
    <p:extLst>
      <p:ext uri="{BB962C8B-B14F-4D97-AF65-F5344CB8AC3E}">
        <p14:creationId xmlns:p14="http://schemas.microsoft.com/office/powerpoint/2010/main" val="3968974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FD919-CB97-01ED-BAB4-2E9822E93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648" y="819785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    </a:t>
            </a:r>
            <a:r>
              <a:rPr lang="en-US" sz="4800" dirty="0"/>
              <a:t>SYSTEM</a:t>
            </a:r>
          </a:p>
          <a:p>
            <a:pPr marL="0" indent="0">
              <a:buNone/>
            </a:pPr>
            <a:r>
              <a:rPr lang="en-US" sz="4800" dirty="0"/>
              <a:t>	      (Translation &amp; Management)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22990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F94B1-6BD0-0E36-4B5F-DBBF84D50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Location &amp;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FB991-70A6-459B-46DF-5D381F42E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we mean by virtualizing a memory location?</a:t>
            </a:r>
          </a:p>
          <a:p>
            <a:pPr lvl="1"/>
            <a:r>
              <a:rPr lang="en-US" dirty="0"/>
              <a:t>realizing a mechanism to address more memory locations than you physically (actually) have</a:t>
            </a:r>
          </a:p>
          <a:p>
            <a:r>
              <a:rPr lang="en-US" dirty="0"/>
              <a:t>What is the abstraction for virtualizing memory location in OSes?</a:t>
            </a:r>
          </a:p>
          <a:p>
            <a:pPr lvl="1"/>
            <a:r>
              <a:rPr lang="en-US" dirty="0"/>
              <a:t>an </a:t>
            </a:r>
            <a:r>
              <a:rPr lang="en-US" b="1" i="1" dirty="0"/>
              <a:t>address-space of a process </a:t>
            </a:r>
            <a:r>
              <a:rPr lang="en-US" dirty="0"/>
              <a:t>is a container of virtual-addresses used for memory referencing</a:t>
            </a:r>
          </a:p>
          <a:p>
            <a:r>
              <a:rPr lang="en-US" dirty="0"/>
              <a:t>How do we implement memory-location virtualization?</a:t>
            </a:r>
          </a:p>
          <a:p>
            <a:pPr lvl="1"/>
            <a:r>
              <a:rPr lang="en-US" b="1" i="1" dirty="0"/>
              <a:t>address-translation</a:t>
            </a:r>
            <a:r>
              <a:rPr lang="en-US" dirty="0"/>
              <a:t>: by using per-address-space page-tables – a tree like structure</a:t>
            </a:r>
          </a:p>
        </p:txBody>
      </p:sp>
    </p:spTree>
    <p:extLst>
      <p:ext uri="{BB962C8B-B14F-4D97-AF65-F5344CB8AC3E}">
        <p14:creationId xmlns:p14="http://schemas.microsoft.com/office/powerpoint/2010/main" val="257094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0B3C256F-96D5-CBE6-F800-D49BFFF29098}"/>
              </a:ext>
            </a:extLst>
          </p:cNvPr>
          <p:cNvSpPr/>
          <p:nvPr/>
        </p:nvSpPr>
        <p:spPr>
          <a:xfrm>
            <a:off x="2400447" y="2364610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lternate Process 11">
            <a:extLst>
              <a:ext uri="{FF2B5EF4-FFF2-40B4-BE49-F238E27FC236}">
                <a16:creationId xmlns:a16="http://schemas.microsoft.com/office/drawing/2014/main" id="{86DF122B-4671-60E7-67F8-8BFD148C9C88}"/>
              </a:ext>
            </a:extLst>
          </p:cNvPr>
          <p:cNvSpPr/>
          <p:nvPr/>
        </p:nvSpPr>
        <p:spPr>
          <a:xfrm>
            <a:off x="4028314" y="2386353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C893918D-04C5-2839-3712-17AEBC8E35C4}"/>
              </a:ext>
            </a:extLst>
          </p:cNvPr>
          <p:cNvSpPr/>
          <p:nvPr/>
        </p:nvSpPr>
        <p:spPr>
          <a:xfrm>
            <a:off x="5833880" y="2400435"/>
            <a:ext cx="981803" cy="3068143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lternate Process 13">
            <a:extLst>
              <a:ext uri="{FF2B5EF4-FFF2-40B4-BE49-F238E27FC236}">
                <a16:creationId xmlns:a16="http://schemas.microsoft.com/office/drawing/2014/main" id="{DEC875B5-C1DE-88E2-2375-461A26FA0CA2}"/>
              </a:ext>
            </a:extLst>
          </p:cNvPr>
          <p:cNvSpPr/>
          <p:nvPr/>
        </p:nvSpPr>
        <p:spPr>
          <a:xfrm>
            <a:off x="7484051" y="2364610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lternate Process 14">
            <a:extLst>
              <a:ext uri="{FF2B5EF4-FFF2-40B4-BE49-F238E27FC236}">
                <a16:creationId xmlns:a16="http://schemas.microsoft.com/office/drawing/2014/main" id="{BBD7CDF0-979A-1ADC-45E0-3F1D5E0D6766}"/>
              </a:ext>
            </a:extLst>
          </p:cNvPr>
          <p:cNvSpPr/>
          <p:nvPr/>
        </p:nvSpPr>
        <p:spPr>
          <a:xfrm>
            <a:off x="9149749" y="2376051"/>
            <a:ext cx="981803" cy="3092527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lternate Process 60">
            <a:extLst>
              <a:ext uri="{FF2B5EF4-FFF2-40B4-BE49-F238E27FC236}">
                <a16:creationId xmlns:a16="http://schemas.microsoft.com/office/drawing/2014/main" id="{FA4F5C2C-BB19-A7CF-224C-BD8CEB5834CD}"/>
              </a:ext>
            </a:extLst>
          </p:cNvPr>
          <p:cNvSpPr/>
          <p:nvPr/>
        </p:nvSpPr>
        <p:spPr>
          <a:xfrm>
            <a:off x="2415333" y="359525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9ADE95-07F8-D348-5C53-E60C221AA86F}"/>
              </a:ext>
            </a:extLst>
          </p:cNvPr>
          <p:cNvSpPr txBox="1"/>
          <p:nvPr/>
        </p:nvSpPr>
        <p:spPr>
          <a:xfrm>
            <a:off x="2485137" y="369233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L4-Entry</a:t>
            </a:r>
          </a:p>
        </p:txBody>
      </p:sp>
      <p:sp>
        <p:nvSpPr>
          <p:cNvPr id="63" name="Alternate Process 62">
            <a:extLst>
              <a:ext uri="{FF2B5EF4-FFF2-40B4-BE49-F238E27FC236}">
                <a16:creationId xmlns:a16="http://schemas.microsoft.com/office/drawing/2014/main" id="{7BA9AB57-ED76-8113-5343-BEAE93B036A8}"/>
              </a:ext>
            </a:extLst>
          </p:cNvPr>
          <p:cNvSpPr/>
          <p:nvPr/>
        </p:nvSpPr>
        <p:spPr>
          <a:xfrm>
            <a:off x="4036196" y="3543842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9114B43-DD06-5C23-CAF4-E68B003E329E}"/>
              </a:ext>
            </a:extLst>
          </p:cNvPr>
          <p:cNvSpPr txBox="1"/>
          <p:nvPr/>
        </p:nvSpPr>
        <p:spPr>
          <a:xfrm>
            <a:off x="4106000" y="3640927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L3-Entry</a:t>
            </a:r>
          </a:p>
        </p:txBody>
      </p:sp>
      <p:sp>
        <p:nvSpPr>
          <p:cNvPr id="65" name="Alternate Process 64">
            <a:extLst>
              <a:ext uri="{FF2B5EF4-FFF2-40B4-BE49-F238E27FC236}">
                <a16:creationId xmlns:a16="http://schemas.microsoft.com/office/drawing/2014/main" id="{B1B421CA-A22D-A797-B3C9-DBBD25291D48}"/>
              </a:ext>
            </a:extLst>
          </p:cNvPr>
          <p:cNvSpPr/>
          <p:nvPr/>
        </p:nvSpPr>
        <p:spPr>
          <a:xfrm>
            <a:off x="5835195" y="3786868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844243B-5CE9-F9D2-B28F-BC852CF2C3EB}"/>
              </a:ext>
            </a:extLst>
          </p:cNvPr>
          <p:cNvSpPr txBox="1"/>
          <p:nvPr/>
        </p:nvSpPr>
        <p:spPr>
          <a:xfrm>
            <a:off x="5904999" y="3883953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L2-Entry</a:t>
            </a:r>
          </a:p>
        </p:txBody>
      </p:sp>
      <p:sp>
        <p:nvSpPr>
          <p:cNvPr id="67" name="Alternate Process 66">
            <a:extLst>
              <a:ext uri="{FF2B5EF4-FFF2-40B4-BE49-F238E27FC236}">
                <a16:creationId xmlns:a16="http://schemas.microsoft.com/office/drawing/2014/main" id="{8C9F6036-3153-BC2B-E931-626D799678F0}"/>
              </a:ext>
            </a:extLst>
          </p:cNvPr>
          <p:cNvSpPr/>
          <p:nvPr/>
        </p:nvSpPr>
        <p:spPr>
          <a:xfrm>
            <a:off x="7487205" y="332093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CAABBDC-D4EF-F982-CC4D-B4BD5F6BD2F3}"/>
              </a:ext>
            </a:extLst>
          </p:cNvPr>
          <p:cNvSpPr txBox="1"/>
          <p:nvPr/>
        </p:nvSpPr>
        <p:spPr>
          <a:xfrm>
            <a:off x="7557009" y="341801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L1-Entry</a:t>
            </a:r>
          </a:p>
        </p:txBody>
      </p:sp>
      <p:sp>
        <p:nvSpPr>
          <p:cNvPr id="69" name="Alternate Process 68">
            <a:extLst>
              <a:ext uri="{FF2B5EF4-FFF2-40B4-BE49-F238E27FC236}">
                <a16:creationId xmlns:a16="http://schemas.microsoft.com/office/drawing/2014/main" id="{BC989DFD-AED3-81B3-7975-4D49C14833B2}"/>
              </a:ext>
            </a:extLst>
          </p:cNvPr>
          <p:cNvSpPr/>
          <p:nvPr/>
        </p:nvSpPr>
        <p:spPr>
          <a:xfrm>
            <a:off x="9151413" y="374765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428D5F1-EA3D-D24A-6326-8614EAC10F88}"/>
              </a:ext>
            </a:extLst>
          </p:cNvPr>
          <p:cNvSpPr txBox="1"/>
          <p:nvPr/>
        </p:nvSpPr>
        <p:spPr>
          <a:xfrm>
            <a:off x="9221217" y="3861125"/>
            <a:ext cx="882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Page </a:t>
            </a:r>
            <a:r>
              <a:rPr lang="en-US" sz="1400" dirty="0" err="1"/>
              <a:t>Addr</a:t>
            </a:r>
            <a:endParaRPr lang="en-US" sz="1400" dirty="0"/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4883A65D-F555-AE7B-02FF-04E92E317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428" y="5660568"/>
            <a:ext cx="8951537" cy="1023712"/>
          </a:xfrm>
          <a:prstGeom prst="rect">
            <a:avLst/>
          </a:prstGeom>
        </p:spPr>
      </p:pic>
      <p:pic>
        <p:nvPicPr>
          <p:cNvPr id="149" name="Picture 148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243F2CCF-0097-DB53-D187-0BE556A98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2501" y="2939526"/>
            <a:ext cx="346963" cy="306484"/>
          </a:xfrm>
          <a:prstGeom prst="rect">
            <a:avLst/>
          </a:prstGeom>
        </p:spPr>
      </p:pic>
      <p:pic>
        <p:nvPicPr>
          <p:cNvPr id="150" name="Picture 149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807ADCF0-3A4F-9040-81AC-C0737B459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6374" y="2888708"/>
            <a:ext cx="346963" cy="306484"/>
          </a:xfrm>
          <a:prstGeom prst="rect">
            <a:avLst/>
          </a:prstGeom>
        </p:spPr>
      </p:pic>
      <p:pic>
        <p:nvPicPr>
          <p:cNvPr id="151" name="Picture 150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54DC1E61-3B82-412C-CC73-16DD551E0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6215" y="2848404"/>
            <a:ext cx="346963" cy="306484"/>
          </a:xfrm>
          <a:prstGeom prst="rect">
            <a:avLst/>
          </a:prstGeom>
        </p:spPr>
      </p:pic>
      <p:pic>
        <p:nvPicPr>
          <p:cNvPr id="152" name="Picture 151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0427DF4B-FDD7-48C3-4C4B-E88D8BBC4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6104" y="2786284"/>
            <a:ext cx="346963" cy="306484"/>
          </a:xfrm>
          <a:prstGeom prst="rect">
            <a:avLst/>
          </a:prstGeom>
        </p:spPr>
      </p:pic>
      <p:pic>
        <p:nvPicPr>
          <p:cNvPr id="155" name="Picture 154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ECEA00E0-4E8D-25F8-BD2C-D9D663F51D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6374" y="2753248"/>
            <a:ext cx="415093" cy="303084"/>
          </a:xfrm>
          <a:prstGeom prst="rect">
            <a:avLst/>
          </a:prstGeom>
        </p:spPr>
      </p:pic>
      <p:pic>
        <p:nvPicPr>
          <p:cNvPr id="157" name="Picture 156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1903940E-2BFA-4C19-B948-E7EC9EC50F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3234" y="4786697"/>
            <a:ext cx="383115" cy="284033"/>
          </a:xfrm>
          <a:prstGeom prst="rect">
            <a:avLst/>
          </a:prstGeom>
        </p:spPr>
      </p:pic>
      <p:pic>
        <p:nvPicPr>
          <p:cNvPr id="158" name="Picture 157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D5C670AB-7C68-5269-9846-B5A3FB6FC6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0441" y="4823095"/>
            <a:ext cx="383115" cy="284033"/>
          </a:xfrm>
          <a:prstGeom prst="rect">
            <a:avLst/>
          </a:prstGeom>
        </p:spPr>
      </p:pic>
      <p:pic>
        <p:nvPicPr>
          <p:cNvPr id="159" name="Picture 158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26D6EBF0-0BF9-5E88-6039-038DEEDB9E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2811" y="4812009"/>
            <a:ext cx="383115" cy="284033"/>
          </a:xfrm>
          <a:prstGeom prst="rect">
            <a:avLst/>
          </a:prstGeom>
        </p:spPr>
      </p:pic>
      <p:pic>
        <p:nvPicPr>
          <p:cNvPr id="160" name="Picture 159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001F7FD6-E8E8-0BC9-9F80-02F8331144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6244" y="4806830"/>
            <a:ext cx="383115" cy="284033"/>
          </a:xfrm>
          <a:prstGeom prst="rect">
            <a:avLst/>
          </a:prstGeom>
        </p:spPr>
      </p:pic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0AD3C2B-AD25-18CE-6021-12C419CD9D63}"/>
              </a:ext>
            </a:extLst>
          </p:cNvPr>
          <p:cNvCxnSpPr>
            <a:cxnSpLocks/>
            <a:endCxn id="149" idx="0"/>
          </p:cNvCxnSpPr>
          <p:nvPr/>
        </p:nvCxnSpPr>
        <p:spPr>
          <a:xfrm flipH="1">
            <a:off x="2185983" y="1989571"/>
            <a:ext cx="381028" cy="949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8985EAAF-627A-FD43-CBAE-3DF07EE1A151}"/>
              </a:ext>
            </a:extLst>
          </p:cNvPr>
          <p:cNvCxnSpPr>
            <a:cxnSpLocks/>
            <a:stCxn id="149" idx="2"/>
          </p:cNvCxnSpPr>
          <p:nvPr/>
        </p:nvCxnSpPr>
        <p:spPr>
          <a:xfrm flipH="1">
            <a:off x="1921890" y="3246010"/>
            <a:ext cx="264093" cy="728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3C5BDF36-5D39-31B6-67E3-19977442EED0}"/>
              </a:ext>
            </a:extLst>
          </p:cNvPr>
          <p:cNvCxnSpPr>
            <a:cxnSpLocks/>
          </p:cNvCxnSpPr>
          <p:nvPr/>
        </p:nvCxnSpPr>
        <p:spPr>
          <a:xfrm flipH="1">
            <a:off x="361904" y="6016752"/>
            <a:ext cx="834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816B7934-5763-3F2B-ADA2-3851E2FB4407}"/>
              </a:ext>
            </a:extLst>
          </p:cNvPr>
          <p:cNvCxnSpPr>
            <a:cxnSpLocks/>
          </p:cNvCxnSpPr>
          <p:nvPr/>
        </p:nvCxnSpPr>
        <p:spPr>
          <a:xfrm flipV="1">
            <a:off x="361904" y="5412126"/>
            <a:ext cx="2053429" cy="604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84612FC6-18B9-F11D-9FAF-7EC99B5F7EC9}"/>
              </a:ext>
            </a:extLst>
          </p:cNvPr>
          <p:cNvCxnSpPr>
            <a:cxnSpLocks/>
          </p:cNvCxnSpPr>
          <p:nvPr/>
        </p:nvCxnSpPr>
        <p:spPr>
          <a:xfrm flipV="1">
            <a:off x="1954159" y="3896040"/>
            <a:ext cx="405305" cy="67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03C0F2D1-8AE4-5261-164F-49CD1662D4B0}"/>
              </a:ext>
            </a:extLst>
          </p:cNvPr>
          <p:cNvCxnSpPr>
            <a:cxnSpLocks/>
            <a:endCxn id="157" idx="0"/>
          </p:cNvCxnSpPr>
          <p:nvPr/>
        </p:nvCxnSpPr>
        <p:spPr>
          <a:xfrm>
            <a:off x="3397136" y="3806333"/>
            <a:ext cx="357656" cy="980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F60B6817-AC3C-762C-4298-339C3AB0B9E7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3754792" y="5070730"/>
            <a:ext cx="265640" cy="34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7FD5E6F3-4889-02B4-3D48-5771D63A4FB2}"/>
              </a:ext>
            </a:extLst>
          </p:cNvPr>
          <p:cNvCxnSpPr>
            <a:cxnSpLocks/>
            <a:endCxn id="150" idx="0"/>
          </p:cNvCxnSpPr>
          <p:nvPr/>
        </p:nvCxnSpPr>
        <p:spPr>
          <a:xfrm flipH="1">
            <a:off x="3749856" y="1989571"/>
            <a:ext cx="405749" cy="899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E750E260-95BB-1DBA-0334-606C68E912C9}"/>
              </a:ext>
            </a:extLst>
          </p:cNvPr>
          <p:cNvCxnSpPr>
            <a:cxnSpLocks/>
            <a:stCxn id="150" idx="2"/>
          </p:cNvCxnSpPr>
          <p:nvPr/>
        </p:nvCxnSpPr>
        <p:spPr>
          <a:xfrm>
            <a:off x="3749856" y="3195192"/>
            <a:ext cx="196493" cy="688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CDE96622-C291-5EE4-86FF-EA4294AE8372}"/>
              </a:ext>
            </a:extLst>
          </p:cNvPr>
          <p:cNvCxnSpPr>
            <a:cxnSpLocks/>
          </p:cNvCxnSpPr>
          <p:nvPr/>
        </p:nvCxnSpPr>
        <p:spPr>
          <a:xfrm flipH="1">
            <a:off x="5536273" y="1988421"/>
            <a:ext cx="314626" cy="859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64AD82B9-12CE-C422-E34D-4B503BFA6F85}"/>
              </a:ext>
            </a:extLst>
          </p:cNvPr>
          <p:cNvCxnSpPr>
            <a:cxnSpLocks/>
            <a:stCxn id="151" idx="2"/>
          </p:cNvCxnSpPr>
          <p:nvPr/>
        </p:nvCxnSpPr>
        <p:spPr>
          <a:xfrm>
            <a:off x="5499697" y="3154888"/>
            <a:ext cx="304816" cy="819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2F0E30CC-C8CD-29D7-87FF-C04760ACE845}"/>
              </a:ext>
            </a:extLst>
          </p:cNvPr>
          <p:cNvCxnSpPr>
            <a:cxnSpLocks/>
            <a:endCxn id="152" idx="0"/>
          </p:cNvCxnSpPr>
          <p:nvPr/>
        </p:nvCxnSpPr>
        <p:spPr>
          <a:xfrm flipH="1">
            <a:off x="7129586" y="1985200"/>
            <a:ext cx="313902" cy="801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5C8B49C2-26A8-6121-8F90-3CA78CE13FAE}"/>
              </a:ext>
            </a:extLst>
          </p:cNvPr>
          <p:cNvCxnSpPr>
            <a:cxnSpLocks/>
            <a:stCxn id="152" idx="2"/>
          </p:cNvCxnSpPr>
          <p:nvPr/>
        </p:nvCxnSpPr>
        <p:spPr>
          <a:xfrm>
            <a:off x="7129586" y="3092768"/>
            <a:ext cx="279773" cy="489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A3A7686D-5A06-FA24-0A32-8A4A4ADFE368}"/>
              </a:ext>
            </a:extLst>
          </p:cNvPr>
          <p:cNvCxnSpPr>
            <a:cxnSpLocks/>
            <a:endCxn id="155" idx="0"/>
          </p:cNvCxnSpPr>
          <p:nvPr/>
        </p:nvCxnSpPr>
        <p:spPr>
          <a:xfrm flipH="1">
            <a:off x="8833921" y="2041083"/>
            <a:ext cx="312886" cy="712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D624DABF-8474-A707-DB7C-14F899E96E59}"/>
              </a:ext>
            </a:extLst>
          </p:cNvPr>
          <p:cNvCxnSpPr>
            <a:cxnSpLocks/>
            <a:stCxn id="155" idx="2"/>
            <a:endCxn id="69" idx="1"/>
          </p:cNvCxnSpPr>
          <p:nvPr/>
        </p:nvCxnSpPr>
        <p:spPr>
          <a:xfrm>
            <a:off x="8833921" y="3056332"/>
            <a:ext cx="317492" cy="97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B893A7F9-8E9E-5ED7-2343-FDA15D1CE669}"/>
              </a:ext>
            </a:extLst>
          </p:cNvPr>
          <p:cNvCxnSpPr>
            <a:cxnSpLocks/>
            <a:stCxn id="64" idx="3"/>
            <a:endCxn id="158" idx="0"/>
          </p:cNvCxnSpPr>
          <p:nvPr/>
        </p:nvCxnSpPr>
        <p:spPr>
          <a:xfrm>
            <a:off x="4988632" y="3794816"/>
            <a:ext cx="433367" cy="1028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27AEF7FC-885D-4276-4E78-9090ACCFB50B}"/>
              </a:ext>
            </a:extLst>
          </p:cNvPr>
          <p:cNvCxnSpPr>
            <a:cxnSpLocks/>
            <a:stCxn id="158" idx="2"/>
          </p:cNvCxnSpPr>
          <p:nvPr/>
        </p:nvCxnSpPr>
        <p:spPr>
          <a:xfrm>
            <a:off x="5421999" y="5107128"/>
            <a:ext cx="408727" cy="30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91733125-5B1A-DB92-114D-6795AD729AD7}"/>
              </a:ext>
            </a:extLst>
          </p:cNvPr>
          <p:cNvCxnSpPr>
            <a:cxnSpLocks/>
            <a:stCxn id="159" idx="2"/>
          </p:cNvCxnSpPr>
          <p:nvPr/>
        </p:nvCxnSpPr>
        <p:spPr>
          <a:xfrm>
            <a:off x="7194369" y="5096042"/>
            <a:ext cx="284617" cy="27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F8C01BEB-DF27-5345-D29F-07FCC54BC495}"/>
              </a:ext>
            </a:extLst>
          </p:cNvPr>
          <p:cNvCxnSpPr>
            <a:cxnSpLocks/>
            <a:endCxn id="159" idx="0"/>
          </p:cNvCxnSpPr>
          <p:nvPr/>
        </p:nvCxnSpPr>
        <p:spPr>
          <a:xfrm>
            <a:off x="6822063" y="4035205"/>
            <a:ext cx="372306" cy="776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F7C5472E-FB29-6BDB-3791-6A1AC6F1BA32}"/>
              </a:ext>
            </a:extLst>
          </p:cNvPr>
          <p:cNvCxnSpPr>
            <a:cxnSpLocks/>
            <a:endCxn id="160" idx="0"/>
          </p:cNvCxnSpPr>
          <p:nvPr/>
        </p:nvCxnSpPr>
        <p:spPr>
          <a:xfrm>
            <a:off x="8487248" y="3545956"/>
            <a:ext cx="320554" cy="1260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A1201FA5-A7CC-7880-F74D-9F8550A59ABA}"/>
              </a:ext>
            </a:extLst>
          </p:cNvPr>
          <p:cNvCxnSpPr>
            <a:cxnSpLocks/>
          </p:cNvCxnSpPr>
          <p:nvPr/>
        </p:nvCxnSpPr>
        <p:spPr>
          <a:xfrm>
            <a:off x="8809809" y="5083850"/>
            <a:ext cx="284617" cy="27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Alternate Process 232">
            <a:extLst>
              <a:ext uri="{FF2B5EF4-FFF2-40B4-BE49-F238E27FC236}">
                <a16:creationId xmlns:a16="http://schemas.microsoft.com/office/drawing/2014/main" id="{8B774F6A-DFC8-B2A7-2219-428269051C48}"/>
              </a:ext>
            </a:extLst>
          </p:cNvPr>
          <p:cNvSpPr/>
          <p:nvPr/>
        </p:nvSpPr>
        <p:spPr>
          <a:xfrm>
            <a:off x="2394432" y="2384760"/>
            <a:ext cx="981803" cy="575109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F178E385-520C-8B73-CD91-3FE7E552FFC4}"/>
              </a:ext>
            </a:extLst>
          </p:cNvPr>
          <p:cNvSpPr txBox="1"/>
          <p:nvPr/>
        </p:nvSpPr>
        <p:spPr>
          <a:xfrm>
            <a:off x="2491233" y="2491424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L4-Table</a:t>
            </a:r>
          </a:p>
        </p:txBody>
      </p:sp>
      <p:sp>
        <p:nvSpPr>
          <p:cNvPr id="236" name="Alternate Process 235">
            <a:extLst>
              <a:ext uri="{FF2B5EF4-FFF2-40B4-BE49-F238E27FC236}">
                <a16:creationId xmlns:a16="http://schemas.microsoft.com/office/drawing/2014/main" id="{6EB9EAA9-0310-3BD1-821A-FA210E7F689F}"/>
              </a:ext>
            </a:extLst>
          </p:cNvPr>
          <p:cNvSpPr/>
          <p:nvPr/>
        </p:nvSpPr>
        <p:spPr>
          <a:xfrm>
            <a:off x="4036870" y="2400435"/>
            <a:ext cx="958362" cy="575109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0359B324-BA54-6332-59AA-30B1BEBE384B}"/>
              </a:ext>
            </a:extLst>
          </p:cNvPr>
          <p:cNvSpPr txBox="1"/>
          <p:nvPr/>
        </p:nvSpPr>
        <p:spPr>
          <a:xfrm>
            <a:off x="4143249" y="2515808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L3-Table</a:t>
            </a:r>
          </a:p>
        </p:txBody>
      </p:sp>
      <p:sp>
        <p:nvSpPr>
          <p:cNvPr id="239" name="Alternate Process 238">
            <a:extLst>
              <a:ext uri="{FF2B5EF4-FFF2-40B4-BE49-F238E27FC236}">
                <a16:creationId xmlns:a16="http://schemas.microsoft.com/office/drawing/2014/main" id="{073F89E6-717E-E125-3DA4-C1B44762F70D}"/>
              </a:ext>
            </a:extLst>
          </p:cNvPr>
          <p:cNvSpPr/>
          <p:nvPr/>
        </p:nvSpPr>
        <p:spPr>
          <a:xfrm>
            <a:off x="5847381" y="2413235"/>
            <a:ext cx="958333" cy="580597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230634E8-84DD-F36B-6816-73414FECF6F5}"/>
              </a:ext>
            </a:extLst>
          </p:cNvPr>
          <p:cNvSpPr txBox="1"/>
          <p:nvPr/>
        </p:nvSpPr>
        <p:spPr>
          <a:xfrm>
            <a:off x="5935473" y="253409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L2-Table</a:t>
            </a:r>
          </a:p>
        </p:txBody>
      </p:sp>
      <p:sp>
        <p:nvSpPr>
          <p:cNvPr id="241" name="Alternate Process 240">
            <a:extLst>
              <a:ext uri="{FF2B5EF4-FFF2-40B4-BE49-F238E27FC236}">
                <a16:creationId xmlns:a16="http://schemas.microsoft.com/office/drawing/2014/main" id="{70CADEB5-9D06-982B-0A7D-78B0E8F55C88}"/>
              </a:ext>
            </a:extLst>
          </p:cNvPr>
          <p:cNvSpPr/>
          <p:nvPr/>
        </p:nvSpPr>
        <p:spPr>
          <a:xfrm>
            <a:off x="7481925" y="2376052"/>
            <a:ext cx="976245" cy="569012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AAD0CEDD-08D5-E7E2-8019-D569C87D05D9}"/>
              </a:ext>
            </a:extLst>
          </p:cNvPr>
          <p:cNvSpPr txBox="1"/>
          <p:nvPr/>
        </p:nvSpPr>
        <p:spPr>
          <a:xfrm>
            <a:off x="7569201" y="2485328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L1-Table</a:t>
            </a:r>
          </a:p>
        </p:txBody>
      </p:sp>
      <p:sp>
        <p:nvSpPr>
          <p:cNvPr id="243" name="Alternate Process 242">
            <a:extLst>
              <a:ext uri="{FF2B5EF4-FFF2-40B4-BE49-F238E27FC236}">
                <a16:creationId xmlns:a16="http://schemas.microsoft.com/office/drawing/2014/main" id="{0E3DBEA0-A07C-01D1-F7D4-C8BBD643CBFC}"/>
              </a:ext>
            </a:extLst>
          </p:cNvPr>
          <p:cNvSpPr/>
          <p:nvPr/>
        </p:nvSpPr>
        <p:spPr>
          <a:xfrm>
            <a:off x="9155922" y="2383735"/>
            <a:ext cx="967946" cy="587301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9C40E9E2-64ED-B49D-95BE-7F1C2FD5DE11}"/>
              </a:ext>
            </a:extLst>
          </p:cNvPr>
          <p:cNvSpPr txBox="1"/>
          <p:nvPr/>
        </p:nvSpPr>
        <p:spPr>
          <a:xfrm>
            <a:off x="9251697" y="250361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Phy</a:t>
            </a:r>
            <a:r>
              <a:rPr lang="en-US" sz="1400" dirty="0"/>
              <a:t>. Page</a:t>
            </a:r>
          </a:p>
        </p:txBody>
      </p:sp>
      <p:pic>
        <p:nvPicPr>
          <p:cNvPr id="251" name="Picture 250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2C52F968-AA29-DF0B-62CD-CD795E234C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145" y="518560"/>
            <a:ext cx="9649218" cy="15527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7F81D7-16CD-7BE4-DBCC-3A46AB887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717" y="-298761"/>
            <a:ext cx="10515600" cy="1325563"/>
          </a:xfrm>
        </p:spPr>
        <p:txBody>
          <a:bodyPr/>
          <a:lstStyle/>
          <a:p>
            <a:r>
              <a:rPr lang="en-US" dirty="0"/>
              <a:t>L4_L1 Page Table Walk</a:t>
            </a:r>
          </a:p>
        </p:txBody>
      </p:sp>
    </p:spTree>
    <p:extLst>
      <p:ext uri="{BB962C8B-B14F-4D97-AF65-F5344CB8AC3E}">
        <p14:creationId xmlns:p14="http://schemas.microsoft.com/office/powerpoint/2010/main" val="383745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61" grpId="0" animBg="1"/>
      <p:bldP spid="62" grpId="0"/>
      <p:bldP spid="63" grpId="0" animBg="1"/>
      <p:bldP spid="64" grpId="0"/>
      <p:bldP spid="65" grpId="0" animBg="1"/>
      <p:bldP spid="66" grpId="0"/>
      <p:bldP spid="67" grpId="0" animBg="1"/>
      <p:bldP spid="68" grpId="0"/>
      <p:bldP spid="69" grpId="0" animBg="1"/>
      <p:bldP spid="70" grpId="0"/>
      <p:bldP spid="233" grpId="0" animBg="1"/>
      <p:bldP spid="234" grpId="0"/>
      <p:bldP spid="236" grpId="0" animBg="1"/>
      <p:bldP spid="237" grpId="0"/>
      <p:bldP spid="239" grpId="0" animBg="1"/>
      <p:bldP spid="240" grpId="0"/>
      <p:bldP spid="241" grpId="0" animBg="1"/>
      <p:bldP spid="242" grpId="0"/>
      <p:bldP spid="243" grpId="0" animBg="1"/>
      <p:bldP spid="2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EDF38-55D4-6AB5-5DA1-F84D912C7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635AD-CEB6-4832-4C82-4C84A74EF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pPr lvl="1"/>
            <a:r>
              <a:rPr lang="en-US" dirty="0"/>
              <a:t>Verification is important</a:t>
            </a:r>
          </a:p>
          <a:p>
            <a:pPr lvl="1"/>
            <a:r>
              <a:rPr lang="en-US" dirty="0"/>
              <a:t>Operating system kernels as well – some pieces maybe more</a:t>
            </a:r>
          </a:p>
          <a:p>
            <a:pPr lvl="1"/>
            <a:r>
              <a:rPr lang="en-US" dirty="0"/>
              <a:t>Program Logic</a:t>
            </a:r>
          </a:p>
          <a:p>
            <a:r>
              <a:rPr lang="en-US" dirty="0"/>
              <a:t>Proposed Work</a:t>
            </a:r>
          </a:p>
          <a:p>
            <a:pPr lvl="1"/>
            <a:r>
              <a:rPr lang="en-US" dirty="0"/>
              <a:t>Machine Model</a:t>
            </a:r>
          </a:p>
          <a:p>
            <a:pPr lvl="1"/>
            <a:r>
              <a:rPr lang="en-US" dirty="0"/>
              <a:t>Modal Understanding of Location Virtualization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690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E90B-B1AE-F888-6847-CC6DB7B9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/>
          <a:lstStyle/>
          <a:p>
            <a:r>
              <a:rPr lang="en-US" dirty="0"/>
              <a:t>Virtual Memory Managers 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72E47D76-5C6C-0F50-2998-044F6B8D3B4F}"/>
              </a:ext>
            </a:extLst>
          </p:cNvPr>
          <p:cNvSpPr/>
          <p:nvPr/>
        </p:nvSpPr>
        <p:spPr>
          <a:xfrm>
            <a:off x="4927600" y="1263968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9E6048BD-5700-D5B7-3513-CBB9BF90EA63}"/>
              </a:ext>
            </a:extLst>
          </p:cNvPr>
          <p:cNvSpPr/>
          <p:nvPr/>
        </p:nvSpPr>
        <p:spPr>
          <a:xfrm>
            <a:off x="995681" y="2279108"/>
            <a:ext cx="259079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FDAB197F-78F5-AFE2-AE7A-B9A66A07A673}"/>
              </a:ext>
            </a:extLst>
          </p:cNvPr>
          <p:cNvSpPr/>
          <p:nvPr/>
        </p:nvSpPr>
        <p:spPr>
          <a:xfrm>
            <a:off x="8043744" y="2311594"/>
            <a:ext cx="2489971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FE4842-B2E8-17BD-05E2-4AC28EC9E3FC}"/>
              </a:ext>
            </a:extLst>
          </p:cNvPr>
          <p:cNvSpPr txBox="1"/>
          <p:nvPr/>
        </p:nvSpPr>
        <p:spPr>
          <a:xfrm>
            <a:off x="1302104" y="242097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E3D27-5A39-66B8-C047-54B80A576099}"/>
              </a:ext>
            </a:extLst>
          </p:cNvPr>
          <p:cNvSpPr txBox="1"/>
          <p:nvPr/>
        </p:nvSpPr>
        <p:spPr>
          <a:xfrm>
            <a:off x="8279083" y="2441008"/>
            <a:ext cx="211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1 </a:t>
            </a:r>
            <a:r>
              <a:rPr lang="en-US" dirty="0"/>
              <a:t>(a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D0F86A-15FE-7799-8095-F4A0D0249527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flipH="1">
            <a:off x="2291081" y="1607344"/>
            <a:ext cx="2636519" cy="67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apezoid 15">
            <a:extLst>
              <a:ext uri="{FF2B5EF4-FFF2-40B4-BE49-F238E27FC236}">
                <a16:creationId xmlns:a16="http://schemas.microsoft.com/office/drawing/2014/main" id="{4CD124B2-2DE1-0F30-26E2-36B1953A98C2}"/>
              </a:ext>
            </a:extLst>
          </p:cNvPr>
          <p:cNvSpPr/>
          <p:nvPr/>
        </p:nvSpPr>
        <p:spPr>
          <a:xfrm>
            <a:off x="151160" y="2909817"/>
            <a:ext cx="4339560" cy="371243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1E9FDC-E881-090B-1E90-0C41BA0023EC}"/>
              </a:ext>
            </a:extLst>
          </p:cNvPr>
          <p:cNvSpPr txBox="1"/>
          <p:nvPr/>
        </p:nvSpPr>
        <p:spPr>
          <a:xfrm>
            <a:off x="5101934" y="1378011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20" name="Process 19">
            <a:extLst>
              <a:ext uri="{FF2B5EF4-FFF2-40B4-BE49-F238E27FC236}">
                <a16:creationId xmlns:a16="http://schemas.microsoft.com/office/drawing/2014/main" id="{8BED87C9-6F1D-0FA2-5A91-DBA8D95FB323}"/>
              </a:ext>
            </a:extLst>
          </p:cNvPr>
          <p:cNvSpPr/>
          <p:nvPr/>
        </p:nvSpPr>
        <p:spPr>
          <a:xfrm>
            <a:off x="1148080" y="311966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rocess 20">
            <a:extLst>
              <a:ext uri="{FF2B5EF4-FFF2-40B4-BE49-F238E27FC236}">
                <a16:creationId xmlns:a16="http://schemas.microsoft.com/office/drawing/2014/main" id="{57536830-7415-E9C3-23FA-F1184A2A6727}"/>
              </a:ext>
            </a:extLst>
          </p:cNvPr>
          <p:cNvSpPr/>
          <p:nvPr/>
        </p:nvSpPr>
        <p:spPr>
          <a:xfrm>
            <a:off x="2203322" y="3150804"/>
            <a:ext cx="611044" cy="42792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rocess 21">
            <a:extLst>
              <a:ext uri="{FF2B5EF4-FFF2-40B4-BE49-F238E27FC236}">
                <a16:creationId xmlns:a16="http://schemas.microsoft.com/office/drawing/2014/main" id="{EDBD1422-9930-06AE-4965-BC302C406DCD}"/>
              </a:ext>
            </a:extLst>
          </p:cNvPr>
          <p:cNvSpPr/>
          <p:nvPr/>
        </p:nvSpPr>
        <p:spPr>
          <a:xfrm>
            <a:off x="2959711" y="3150804"/>
            <a:ext cx="559458" cy="42672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58AC68-ACF1-54BB-3C38-A511EAF1870A}"/>
              </a:ext>
            </a:extLst>
          </p:cNvPr>
          <p:cNvSpPr txBox="1"/>
          <p:nvPr/>
        </p:nvSpPr>
        <p:spPr>
          <a:xfrm>
            <a:off x="1156230" y="3150804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514D2D-7FB1-AB85-BEE4-7C8130348598}"/>
              </a:ext>
            </a:extLst>
          </p:cNvPr>
          <p:cNvSpPr txBox="1"/>
          <p:nvPr/>
        </p:nvSpPr>
        <p:spPr>
          <a:xfrm>
            <a:off x="2260600" y="3184856"/>
            <a:ext cx="50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E55ED0-38D5-2B8B-AF67-E3A8676ACFA6}"/>
              </a:ext>
            </a:extLst>
          </p:cNvPr>
          <p:cNvSpPr txBox="1"/>
          <p:nvPr/>
        </p:nvSpPr>
        <p:spPr>
          <a:xfrm>
            <a:off x="2987039" y="3184856"/>
            <a:ext cx="51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n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7B3D15-CCBD-0072-F5F2-A4FFB822DC6D}"/>
              </a:ext>
            </a:extLst>
          </p:cNvPr>
          <p:cNvSpPr txBox="1"/>
          <p:nvPr/>
        </p:nvSpPr>
        <p:spPr>
          <a:xfrm>
            <a:off x="1858729" y="3177712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78B3C8F-1FF1-3807-7F8A-E5FD8D1E7A47}"/>
              </a:ext>
            </a:extLst>
          </p:cNvPr>
          <p:cNvCxnSpPr>
            <a:cxnSpLocks/>
          </p:cNvCxnSpPr>
          <p:nvPr/>
        </p:nvCxnSpPr>
        <p:spPr>
          <a:xfrm>
            <a:off x="838200" y="3860800"/>
            <a:ext cx="2992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EBFD227-5C35-F469-00AF-A4760D947B79}"/>
              </a:ext>
            </a:extLst>
          </p:cNvPr>
          <p:cNvCxnSpPr>
            <a:cxnSpLocks/>
          </p:cNvCxnSpPr>
          <p:nvPr/>
        </p:nvCxnSpPr>
        <p:spPr>
          <a:xfrm>
            <a:off x="452120" y="5599156"/>
            <a:ext cx="378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lternate Process 36">
            <a:extLst>
              <a:ext uri="{FF2B5EF4-FFF2-40B4-BE49-F238E27FC236}">
                <a16:creationId xmlns:a16="http://schemas.microsoft.com/office/drawing/2014/main" id="{0E63AC1C-8E69-5AC2-1ED5-0335F37F48B7}"/>
              </a:ext>
            </a:extLst>
          </p:cNvPr>
          <p:cNvSpPr/>
          <p:nvPr/>
        </p:nvSpPr>
        <p:spPr>
          <a:xfrm>
            <a:off x="1749718" y="400005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lternate Process 37">
            <a:extLst>
              <a:ext uri="{FF2B5EF4-FFF2-40B4-BE49-F238E27FC236}">
                <a16:creationId xmlns:a16="http://schemas.microsoft.com/office/drawing/2014/main" id="{5DD18EED-DD88-2BD7-A5B5-56F681D842DC}"/>
              </a:ext>
            </a:extLst>
          </p:cNvPr>
          <p:cNvSpPr/>
          <p:nvPr/>
        </p:nvSpPr>
        <p:spPr>
          <a:xfrm>
            <a:off x="2413272" y="400005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lternate Process 38">
            <a:extLst>
              <a:ext uri="{FF2B5EF4-FFF2-40B4-BE49-F238E27FC236}">
                <a16:creationId xmlns:a16="http://schemas.microsoft.com/office/drawing/2014/main" id="{46C9C0BA-17EE-2E28-9356-52EC13630DFB}"/>
              </a:ext>
            </a:extLst>
          </p:cNvPr>
          <p:cNvSpPr/>
          <p:nvPr/>
        </p:nvSpPr>
        <p:spPr>
          <a:xfrm>
            <a:off x="3076825" y="4000056"/>
            <a:ext cx="476970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lternate Process 40">
            <a:extLst>
              <a:ext uri="{FF2B5EF4-FFF2-40B4-BE49-F238E27FC236}">
                <a16:creationId xmlns:a16="http://schemas.microsoft.com/office/drawing/2014/main" id="{53CD4725-309F-D71B-110E-3E0C2F4E7B90}"/>
              </a:ext>
            </a:extLst>
          </p:cNvPr>
          <p:cNvSpPr/>
          <p:nvPr/>
        </p:nvSpPr>
        <p:spPr>
          <a:xfrm>
            <a:off x="1086164" y="4018344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C904594-D405-0F28-3445-A4D45A1F5256}"/>
              </a:ext>
            </a:extLst>
          </p:cNvPr>
          <p:cNvSpPr txBox="1"/>
          <p:nvPr/>
        </p:nvSpPr>
        <p:spPr>
          <a:xfrm>
            <a:off x="838200" y="575219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DF8675F-23BB-BCF0-E59A-21741E22AA54}"/>
              </a:ext>
            </a:extLst>
          </p:cNvPr>
          <p:cNvSpPr txBox="1"/>
          <p:nvPr/>
        </p:nvSpPr>
        <p:spPr>
          <a:xfrm>
            <a:off x="1604954" y="575219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1CB72CC-93C1-975A-492C-DE5A04458858}"/>
              </a:ext>
            </a:extLst>
          </p:cNvPr>
          <p:cNvSpPr txBox="1"/>
          <p:nvPr/>
        </p:nvSpPr>
        <p:spPr>
          <a:xfrm>
            <a:off x="2969533" y="5757399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760606F-53F9-B00F-E48A-76FD66E44EBD}"/>
              </a:ext>
            </a:extLst>
          </p:cNvPr>
          <p:cNvSpPr txBox="1"/>
          <p:nvPr/>
        </p:nvSpPr>
        <p:spPr>
          <a:xfrm>
            <a:off x="2334002" y="5739274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8237DAE-589D-7633-2871-2788910803D7}"/>
              </a:ext>
            </a:extLst>
          </p:cNvPr>
          <p:cNvSpPr txBox="1"/>
          <p:nvPr/>
        </p:nvSpPr>
        <p:spPr>
          <a:xfrm rot="5400000">
            <a:off x="718305" y="4520912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Table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517834C-604C-CD9E-63DC-56AF0A71BC78}"/>
              </a:ext>
            </a:extLst>
          </p:cNvPr>
          <p:cNvSpPr txBox="1"/>
          <p:nvPr/>
        </p:nvSpPr>
        <p:spPr>
          <a:xfrm rot="5400000">
            <a:off x="1378705" y="453310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L3 Table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8758071-1570-259B-DA6B-D35BA0CE94C7}"/>
              </a:ext>
            </a:extLst>
          </p:cNvPr>
          <p:cNvSpPr txBox="1"/>
          <p:nvPr/>
        </p:nvSpPr>
        <p:spPr>
          <a:xfrm rot="5400000">
            <a:off x="2049265" y="456358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Table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5FF56DC-1468-D6EC-E79A-360F53663330}"/>
              </a:ext>
            </a:extLst>
          </p:cNvPr>
          <p:cNvSpPr txBox="1"/>
          <p:nvPr/>
        </p:nvSpPr>
        <p:spPr>
          <a:xfrm rot="5400000">
            <a:off x="2719825" y="456358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Table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4C60974-20C7-F04A-0D61-D5C78C949CC5}"/>
              </a:ext>
            </a:extLst>
          </p:cNvPr>
          <p:cNvCxnSpPr>
            <a:stCxn id="20" idx="2"/>
          </p:cNvCxnSpPr>
          <p:nvPr/>
        </p:nvCxnSpPr>
        <p:spPr>
          <a:xfrm flipH="1">
            <a:off x="1324375" y="3584247"/>
            <a:ext cx="103434" cy="276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B71D9C8-9585-CFD0-1ECC-DB5A0B0F3CE1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2291080" y="3578728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6CD1C9A-CA4B-6DED-65F3-6717907408D3}"/>
              </a:ext>
            </a:extLst>
          </p:cNvPr>
          <p:cNvCxnSpPr>
            <a:cxnSpLocks/>
          </p:cNvCxnSpPr>
          <p:nvPr/>
        </p:nvCxnSpPr>
        <p:spPr>
          <a:xfrm flipH="1">
            <a:off x="3021676" y="3595160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A114A00-3623-22F6-07D5-27367630F092}"/>
              </a:ext>
            </a:extLst>
          </p:cNvPr>
          <p:cNvCxnSpPr>
            <a:cxnSpLocks/>
            <a:endCxn id="42" idx="0"/>
          </p:cNvCxnSpPr>
          <p:nvPr/>
        </p:nvCxnSpPr>
        <p:spPr>
          <a:xfrm flipH="1">
            <a:off x="1063824" y="5599155"/>
            <a:ext cx="1016178" cy="15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1A27408-C110-6878-48A2-25C383E84136}"/>
              </a:ext>
            </a:extLst>
          </p:cNvPr>
          <p:cNvCxnSpPr>
            <a:cxnSpLocks/>
          </p:cNvCxnSpPr>
          <p:nvPr/>
        </p:nvCxnSpPr>
        <p:spPr>
          <a:xfrm flipH="1">
            <a:off x="1793148" y="5599155"/>
            <a:ext cx="263054" cy="19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50FDBEF-E1BE-8858-95BF-A76A1088D8DF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1935898" y="5599154"/>
            <a:ext cx="1259259" cy="15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rapezoid 71">
            <a:extLst>
              <a:ext uri="{FF2B5EF4-FFF2-40B4-BE49-F238E27FC236}">
                <a16:creationId xmlns:a16="http://schemas.microsoft.com/office/drawing/2014/main" id="{0849E798-D3A8-FDA9-DB88-52DB98EC1299}"/>
              </a:ext>
            </a:extLst>
          </p:cNvPr>
          <p:cNvSpPr/>
          <p:nvPr/>
        </p:nvSpPr>
        <p:spPr>
          <a:xfrm>
            <a:off x="7131080" y="2950457"/>
            <a:ext cx="4339560" cy="371243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Process 72">
            <a:extLst>
              <a:ext uri="{FF2B5EF4-FFF2-40B4-BE49-F238E27FC236}">
                <a16:creationId xmlns:a16="http://schemas.microsoft.com/office/drawing/2014/main" id="{C811B8FF-2D1C-9CAA-200D-8B234A6DE2E1}"/>
              </a:ext>
            </a:extLst>
          </p:cNvPr>
          <p:cNvSpPr/>
          <p:nvPr/>
        </p:nvSpPr>
        <p:spPr>
          <a:xfrm>
            <a:off x="8128000" y="316030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F06CFE2-F780-B7DD-8126-0188E07EC05E}"/>
              </a:ext>
            </a:extLst>
          </p:cNvPr>
          <p:cNvSpPr txBox="1"/>
          <p:nvPr/>
        </p:nvSpPr>
        <p:spPr>
          <a:xfrm>
            <a:off x="8136150" y="3191444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020E1C2-65B3-32E0-CF2F-F711782014B2}"/>
              </a:ext>
            </a:extLst>
          </p:cNvPr>
          <p:cNvSpPr txBox="1"/>
          <p:nvPr/>
        </p:nvSpPr>
        <p:spPr>
          <a:xfrm>
            <a:off x="9240520" y="3225496"/>
            <a:ext cx="50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EFB38FA-5159-794C-0611-BA47EFA09C59}"/>
              </a:ext>
            </a:extLst>
          </p:cNvPr>
          <p:cNvSpPr txBox="1"/>
          <p:nvPr/>
        </p:nvSpPr>
        <p:spPr>
          <a:xfrm>
            <a:off x="9966959" y="3225496"/>
            <a:ext cx="51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n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E48EAF7-7114-D937-BF9D-7E5237B69AF2}"/>
              </a:ext>
            </a:extLst>
          </p:cNvPr>
          <p:cNvSpPr txBox="1"/>
          <p:nvPr/>
        </p:nvSpPr>
        <p:spPr>
          <a:xfrm>
            <a:off x="8838649" y="3218352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EABBD73-C087-E440-DD8F-527ED1108033}"/>
              </a:ext>
            </a:extLst>
          </p:cNvPr>
          <p:cNvCxnSpPr>
            <a:cxnSpLocks/>
          </p:cNvCxnSpPr>
          <p:nvPr/>
        </p:nvCxnSpPr>
        <p:spPr>
          <a:xfrm>
            <a:off x="7818120" y="3901440"/>
            <a:ext cx="2992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8B95099-AAA6-0EC3-DA10-0DC56325536D}"/>
              </a:ext>
            </a:extLst>
          </p:cNvPr>
          <p:cNvCxnSpPr>
            <a:cxnSpLocks/>
          </p:cNvCxnSpPr>
          <p:nvPr/>
        </p:nvCxnSpPr>
        <p:spPr>
          <a:xfrm>
            <a:off x="7432040" y="5639796"/>
            <a:ext cx="378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Alternate Process 79">
            <a:extLst>
              <a:ext uri="{FF2B5EF4-FFF2-40B4-BE49-F238E27FC236}">
                <a16:creationId xmlns:a16="http://schemas.microsoft.com/office/drawing/2014/main" id="{7FD78F9B-21DD-015E-FAA9-DFAF1761B412}"/>
              </a:ext>
            </a:extLst>
          </p:cNvPr>
          <p:cNvSpPr/>
          <p:nvPr/>
        </p:nvSpPr>
        <p:spPr>
          <a:xfrm>
            <a:off x="8729638" y="404069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Alternate Process 80">
            <a:extLst>
              <a:ext uri="{FF2B5EF4-FFF2-40B4-BE49-F238E27FC236}">
                <a16:creationId xmlns:a16="http://schemas.microsoft.com/office/drawing/2014/main" id="{16F078A6-0859-28C6-DB28-3334A1323E7C}"/>
              </a:ext>
            </a:extLst>
          </p:cNvPr>
          <p:cNvSpPr/>
          <p:nvPr/>
        </p:nvSpPr>
        <p:spPr>
          <a:xfrm>
            <a:off x="9393192" y="404069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lternate Process 81">
            <a:extLst>
              <a:ext uri="{FF2B5EF4-FFF2-40B4-BE49-F238E27FC236}">
                <a16:creationId xmlns:a16="http://schemas.microsoft.com/office/drawing/2014/main" id="{7682B092-06EA-9505-64F9-286E31E4178C}"/>
              </a:ext>
            </a:extLst>
          </p:cNvPr>
          <p:cNvSpPr/>
          <p:nvPr/>
        </p:nvSpPr>
        <p:spPr>
          <a:xfrm>
            <a:off x="10056745" y="4040696"/>
            <a:ext cx="476970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lternate Process 82">
            <a:extLst>
              <a:ext uri="{FF2B5EF4-FFF2-40B4-BE49-F238E27FC236}">
                <a16:creationId xmlns:a16="http://schemas.microsoft.com/office/drawing/2014/main" id="{5651155B-1B19-1050-8A1B-33D0FA256DE8}"/>
              </a:ext>
            </a:extLst>
          </p:cNvPr>
          <p:cNvSpPr/>
          <p:nvPr/>
        </p:nvSpPr>
        <p:spPr>
          <a:xfrm>
            <a:off x="8066084" y="404069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5EE81E2-1440-52FA-541B-973E0160FA7C}"/>
              </a:ext>
            </a:extLst>
          </p:cNvPr>
          <p:cNvSpPr txBox="1"/>
          <p:nvPr/>
        </p:nvSpPr>
        <p:spPr>
          <a:xfrm>
            <a:off x="7818120" y="579283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55CBB3A-12E8-529C-391D-0DE13F97202D}"/>
              </a:ext>
            </a:extLst>
          </p:cNvPr>
          <p:cNvSpPr txBox="1"/>
          <p:nvPr/>
        </p:nvSpPr>
        <p:spPr>
          <a:xfrm>
            <a:off x="8584874" y="579283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8DA08EC-10B6-8DB9-12CA-7E39CCE4DF03}"/>
              </a:ext>
            </a:extLst>
          </p:cNvPr>
          <p:cNvSpPr txBox="1"/>
          <p:nvPr/>
        </p:nvSpPr>
        <p:spPr>
          <a:xfrm>
            <a:off x="9949453" y="5798039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5F48479-062D-72E8-4C0A-F675394342D4}"/>
              </a:ext>
            </a:extLst>
          </p:cNvPr>
          <p:cNvSpPr txBox="1"/>
          <p:nvPr/>
        </p:nvSpPr>
        <p:spPr>
          <a:xfrm>
            <a:off x="9313922" y="5779914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0F37DEE-F7F6-F7B0-65E6-67D94A0756EB}"/>
              </a:ext>
            </a:extLst>
          </p:cNvPr>
          <p:cNvSpPr txBox="1"/>
          <p:nvPr/>
        </p:nvSpPr>
        <p:spPr>
          <a:xfrm rot="5400000">
            <a:off x="7698225" y="454326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Table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F474765-B05E-853A-4A6E-40D8352272B0}"/>
              </a:ext>
            </a:extLst>
          </p:cNvPr>
          <p:cNvSpPr txBox="1"/>
          <p:nvPr/>
        </p:nvSpPr>
        <p:spPr>
          <a:xfrm rot="5400000">
            <a:off x="8358625" y="457374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L3 Table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FB929D5-0E66-1906-967C-DFAB4A3D6939}"/>
              </a:ext>
            </a:extLst>
          </p:cNvPr>
          <p:cNvSpPr txBox="1"/>
          <p:nvPr/>
        </p:nvSpPr>
        <p:spPr>
          <a:xfrm rot="5400000">
            <a:off x="9029185" y="460422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Table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6DE27A5-E4AC-46B9-FA7E-4A13A9488584}"/>
              </a:ext>
            </a:extLst>
          </p:cNvPr>
          <p:cNvSpPr txBox="1"/>
          <p:nvPr/>
        </p:nvSpPr>
        <p:spPr>
          <a:xfrm rot="5400000">
            <a:off x="9699745" y="460422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Table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6E4BB22-8BEE-6D67-F52C-762537E04F2C}"/>
              </a:ext>
            </a:extLst>
          </p:cNvPr>
          <p:cNvCxnSpPr>
            <a:cxnSpLocks/>
          </p:cNvCxnSpPr>
          <p:nvPr/>
        </p:nvCxnSpPr>
        <p:spPr>
          <a:xfrm flipH="1">
            <a:off x="9271000" y="3619368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6707C90-1667-290E-0880-16BAA435957B}"/>
              </a:ext>
            </a:extLst>
          </p:cNvPr>
          <p:cNvCxnSpPr>
            <a:cxnSpLocks/>
          </p:cNvCxnSpPr>
          <p:nvPr/>
        </p:nvCxnSpPr>
        <p:spPr>
          <a:xfrm flipH="1">
            <a:off x="10001596" y="3635800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18D9634-A5AB-2F14-8FD5-CA8215986039}"/>
              </a:ext>
            </a:extLst>
          </p:cNvPr>
          <p:cNvCxnSpPr>
            <a:cxnSpLocks/>
            <a:endCxn id="84" idx="0"/>
          </p:cNvCxnSpPr>
          <p:nvPr/>
        </p:nvCxnSpPr>
        <p:spPr>
          <a:xfrm flipH="1">
            <a:off x="8043744" y="5639795"/>
            <a:ext cx="1016178" cy="15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A03D888-661D-AC94-5312-BDF1A6B7159C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8915818" y="5639794"/>
            <a:ext cx="1259259" cy="15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Process 95">
            <a:extLst>
              <a:ext uri="{FF2B5EF4-FFF2-40B4-BE49-F238E27FC236}">
                <a16:creationId xmlns:a16="http://schemas.microsoft.com/office/drawing/2014/main" id="{7DEF7900-BB35-FD29-262A-828B9A697DB8}"/>
              </a:ext>
            </a:extLst>
          </p:cNvPr>
          <p:cNvSpPr/>
          <p:nvPr/>
        </p:nvSpPr>
        <p:spPr>
          <a:xfrm>
            <a:off x="9184640" y="318062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Process 96">
            <a:extLst>
              <a:ext uri="{FF2B5EF4-FFF2-40B4-BE49-F238E27FC236}">
                <a16:creationId xmlns:a16="http://schemas.microsoft.com/office/drawing/2014/main" id="{0C1AAE5A-A0D0-B361-AFAB-A442B8075C31}"/>
              </a:ext>
            </a:extLst>
          </p:cNvPr>
          <p:cNvSpPr/>
          <p:nvPr/>
        </p:nvSpPr>
        <p:spPr>
          <a:xfrm>
            <a:off x="9936480" y="318062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E0A53A-2929-C2D5-A7D8-E3CD65C5A685}"/>
              </a:ext>
            </a:extLst>
          </p:cNvPr>
          <p:cNvCxnSpPr>
            <a:cxnSpLocks/>
          </p:cNvCxnSpPr>
          <p:nvPr/>
        </p:nvCxnSpPr>
        <p:spPr>
          <a:xfrm>
            <a:off x="8401644" y="3660008"/>
            <a:ext cx="0" cy="257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9437AD6-5C51-B436-9FC9-B40088D0C11E}"/>
              </a:ext>
            </a:extLst>
          </p:cNvPr>
          <p:cNvSpPr txBox="1"/>
          <p:nvPr/>
        </p:nvSpPr>
        <p:spPr>
          <a:xfrm>
            <a:off x="4803623" y="3577524"/>
            <a:ext cx="21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mov cr3 a1 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F395F44-E86B-FF34-5DA0-641D053868C9}"/>
              </a:ext>
            </a:extLst>
          </p:cNvPr>
          <p:cNvCxnSpPr>
            <a:cxnSpLocks/>
          </p:cNvCxnSpPr>
          <p:nvPr/>
        </p:nvCxnSpPr>
        <p:spPr>
          <a:xfrm>
            <a:off x="5781985" y="1616214"/>
            <a:ext cx="3497530" cy="7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68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1" animBg="1"/>
      <p:bldP spid="11" grpId="0" animBg="1"/>
      <p:bldP spid="12" grpId="0"/>
      <p:bldP spid="13" grpId="0"/>
      <p:bldP spid="16" grpId="0" animBg="1"/>
      <p:bldP spid="18" grpId="0"/>
      <p:bldP spid="20" grpId="0" animBg="1"/>
      <p:bldP spid="21" grpId="0" animBg="1"/>
      <p:bldP spid="22" grpId="0" animBg="1"/>
      <p:bldP spid="24" grpId="0"/>
      <p:bldP spid="28" grpId="0"/>
      <p:bldP spid="29" grpId="0"/>
      <p:bldP spid="30" grpId="0"/>
      <p:bldP spid="37" grpId="0" animBg="1"/>
      <p:bldP spid="38" grpId="0" animBg="1"/>
      <p:bldP spid="39" grpId="0" animBg="1"/>
      <p:bldP spid="41" grpId="0" animBg="1"/>
      <p:bldP spid="42" grpId="0"/>
      <p:bldP spid="43" grpId="0"/>
      <p:bldP spid="45" grpId="0"/>
      <p:bldP spid="46" grpId="0"/>
      <p:bldP spid="47" grpId="0"/>
      <p:bldP spid="48" grpId="0"/>
      <p:bldP spid="49" grpId="0"/>
      <p:bldP spid="50" grpId="0"/>
      <p:bldP spid="72" grpId="0" animBg="1"/>
      <p:bldP spid="73" grpId="0" animBg="1"/>
      <p:bldP spid="74" grpId="0"/>
      <p:bldP spid="74" grpId="1"/>
      <p:bldP spid="74" grpId="2"/>
      <p:bldP spid="75" grpId="0"/>
      <p:bldP spid="76" grpId="0"/>
      <p:bldP spid="77" grpId="0"/>
      <p:bldP spid="80" grpId="0" animBg="1"/>
      <p:bldP spid="81" grpId="0" animBg="1"/>
      <p:bldP spid="82" grpId="0" animBg="1"/>
      <p:bldP spid="83" grpId="0" animBg="1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6" grpId="0" animBg="1"/>
      <p:bldP spid="97" grpId="0" animBg="1"/>
      <p:bldP spid="10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A4565-B28D-9851-2EE5-CE1EEE4EE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System of Memory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9CDC0-5BA8-EA62-9AF6-5F64F3CD5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effectLst/>
                <a:latin typeface="LinLibertineT"/>
              </a:rPr>
              <a:t> </a:t>
            </a:r>
            <a:r>
              <a:rPr lang="en-US" dirty="0">
                <a:effectLst/>
              </a:rPr>
              <a:t>“the virtual memory sub-system can be considered the core of a Solaris instance, and the implementation of Solaris virtual memory affects just about every other subsystem in the operating system” </a:t>
            </a:r>
            <a:endParaRPr lang="en-US" dirty="0"/>
          </a:p>
          <a:p>
            <a:pPr marL="2286000" lvl="5" indent="0">
              <a:buNone/>
            </a:pPr>
            <a:r>
              <a:rPr lang="en-US" dirty="0"/>
              <a:t>by </a:t>
            </a:r>
            <a:r>
              <a:rPr lang="en-US" sz="1800" dirty="0">
                <a:effectLst/>
                <a:latin typeface="LinLibertineT"/>
              </a:rPr>
              <a:t>authoritative reference on the internals of the Solaris kernel, McDougall and Mauro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068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B646-AA21-3492-C127-C5076839C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	      		        </a:t>
            </a:r>
            <a:r>
              <a:rPr lang="en-US" sz="4800" dirty="0"/>
              <a:t>LOGIC</a:t>
            </a:r>
          </a:p>
          <a:p>
            <a:pPr marL="0" indent="0">
              <a:buNone/>
            </a:pPr>
            <a:r>
              <a:rPr lang="en-US" sz="4000" dirty="0"/>
              <a:t>         (Sharing, Contingency &amp; Satisfaction)</a:t>
            </a:r>
          </a:p>
        </p:txBody>
      </p:sp>
    </p:spTree>
    <p:extLst>
      <p:ext uri="{BB962C8B-B14F-4D97-AF65-F5344CB8AC3E}">
        <p14:creationId xmlns:p14="http://schemas.microsoft.com/office/powerpoint/2010/main" val="2958213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A09B6-332C-5EA5-F191-8AC793726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Logic: Points-to 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D458A-252F-0ABD-F087-72D071452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Physical state </a:t>
            </a:r>
          </a:p>
          <a:p>
            <a:pPr lvl="1"/>
            <a:r>
              <a:rPr lang="en-US" dirty="0"/>
              <a:t>Physical Memory Map</a:t>
            </a:r>
          </a:p>
          <a:p>
            <a:pPr lvl="1"/>
            <a:r>
              <a:rPr lang="en-US" dirty="0"/>
              <a:t>Register Map</a:t>
            </a:r>
          </a:p>
          <a:p>
            <a:r>
              <a:rPr lang="en-US" dirty="0"/>
              <a:t>Ownership on Physical State:</a:t>
            </a:r>
          </a:p>
          <a:p>
            <a:pPr lvl="1"/>
            <a:r>
              <a:rPr lang="en-US" dirty="0"/>
              <a:t>A physical points-to assertion (resource): </a:t>
            </a:r>
            <a:r>
              <a:rPr lang="en-US" i="1" dirty="0"/>
              <a:t>                  </a:t>
            </a:r>
          </a:p>
          <a:p>
            <a:pPr lvl="1"/>
            <a:r>
              <a:rPr lang="en-US" dirty="0"/>
              <a:t>A register points-to (resource): </a:t>
            </a:r>
            <a:endParaRPr lang="en-US" i="1" dirty="0"/>
          </a:p>
          <a:p>
            <a:r>
              <a:rPr lang="en-US" dirty="0"/>
              <a:t>How about virtual points-to relation?</a:t>
            </a:r>
          </a:p>
        </p:txBody>
      </p:sp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665DB35D-ABBD-C0E4-036D-F405FC4D5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534" y="3594894"/>
            <a:ext cx="1384300" cy="406400"/>
          </a:xfrm>
          <a:prstGeom prst="rect">
            <a:avLst/>
          </a:prstGeom>
        </p:spPr>
      </p:pic>
      <p:pic>
        <p:nvPicPr>
          <p:cNvPr id="14" name="Picture 13" descr="Arrow&#10;&#10;Description automatically generated with low confidence">
            <a:extLst>
              <a:ext uri="{FF2B5EF4-FFF2-40B4-BE49-F238E27FC236}">
                <a16:creationId xmlns:a16="http://schemas.microsoft.com/office/drawing/2014/main" id="{49231606-1D30-CBD1-5873-185CECB9ED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2702" y="3995988"/>
            <a:ext cx="901700" cy="317500"/>
          </a:xfrm>
          <a:prstGeom prst="rect">
            <a:avLst/>
          </a:prstGeom>
        </p:spPr>
      </p:pic>
      <p:pic>
        <p:nvPicPr>
          <p:cNvPr id="16" name="Picture 15" descr="A picture containing arrow&#10;&#10;Description automatically generated">
            <a:extLst>
              <a:ext uri="{FF2B5EF4-FFF2-40B4-BE49-F238E27FC236}">
                <a16:creationId xmlns:a16="http://schemas.microsoft.com/office/drawing/2014/main" id="{66AF6069-6886-0C0B-68A8-9FD005DFD2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6711" y="2740819"/>
            <a:ext cx="2540000" cy="3175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531A761-D8D3-56C9-74A9-853080EC91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8665" y="2317751"/>
            <a:ext cx="37338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576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E2B42-CF82-8BD2-7EC7-01092839E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terms of each physical points-to for a Page-Table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i="1" dirty="0"/>
              <a:t>physical</a:t>
            </a:r>
            <a:r>
              <a:rPr lang="en-US" dirty="0"/>
              <a:t> L4_L1 page-table walk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A picture containing text, font, white, algebra&#10;&#10;Description automatically generated">
            <a:extLst>
              <a:ext uri="{FF2B5EF4-FFF2-40B4-BE49-F238E27FC236}">
                <a16:creationId xmlns:a16="http://schemas.microsoft.com/office/drawing/2014/main" id="{F799785E-5E7D-1A00-C5B5-60AA0BC4B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773" y="3708239"/>
            <a:ext cx="8621608" cy="14663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F22A7A-3621-ECEE-DC75-0C23853DC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987" y="2224250"/>
            <a:ext cx="9032623" cy="6310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D86DD7-9D9C-E2DD-2652-0961CEEBB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Logic: Defining Virtual Points-to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C6B7276-678D-1E8B-51A4-6438E4D76C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365404"/>
            <a:ext cx="6291063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335163A-4DC9-AA79-FE91-AAE0964202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2263" y="3335971"/>
            <a:ext cx="254000" cy="304800"/>
          </a:xfrm>
          <a:prstGeom prst="rect">
            <a:avLst/>
          </a:prstGeom>
        </p:spPr>
      </p:pic>
      <p:sp>
        <p:nvSpPr>
          <p:cNvPr id="28" name="Right Brace 27">
            <a:extLst>
              <a:ext uri="{FF2B5EF4-FFF2-40B4-BE49-F238E27FC236}">
                <a16:creationId xmlns:a16="http://schemas.microsoft.com/office/drawing/2014/main" id="{0D712138-AC12-CEF9-28B2-6F6A9BB3B59E}"/>
              </a:ext>
            </a:extLst>
          </p:cNvPr>
          <p:cNvSpPr/>
          <p:nvPr/>
        </p:nvSpPr>
        <p:spPr>
          <a:xfrm rot="5400000">
            <a:off x="1686660" y="4580650"/>
            <a:ext cx="362488" cy="1661494"/>
          </a:xfrm>
          <a:prstGeom prst="rightBrace">
            <a:avLst>
              <a:gd name="adj1" fmla="val 1980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F9A784BA-6BB9-1CCB-D08F-7085DBBBE31F}"/>
              </a:ext>
            </a:extLst>
          </p:cNvPr>
          <p:cNvSpPr/>
          <p:nvPr/>
        </p:nvSpPr>
        <p:spPr>
          <a:xfrm rot="5400000">
            <a:off x="3695451" y="4588699"/>
            <a:ext cx="362488" cy="1661494"/>
          </a:xfrm>
          <a:prstGeom prst="rightBrace">
            <a:avLst>
              <a:gd name="adj1" fmla="val 1980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5C320B-3F36-D667-438F-1CB198A3D733}"/>
              </a:ext>
            </a:extLst>
          </p:cNvPr>
          <p:cNvSpPr txBox="1"/>
          <p:nvPr/>
        </p:nvSpPr>
        <p:spPr>
          <a:xfrm>
            <a:off x="1148524" y="5702114"/>
            <a:ext cx="166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Table Address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3074FA-945F-0B3C-AFC9-98346E3A297B}"/>
              </a:ext>
            </a:extLst>
          </p:cNvPr>
          <p:cNvSpPr txBox="1"/>
          <p:nvPr/>
        </p:nvSpPr>
        <p:spPr>
          <a:xfrm>
            <a:off x="3045948" y="5702114"/>
            <a:ext cx="166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Entry Offset</a:t>
            </a:r>
          </a:p>
        </p:txBody>
      </p:sp>
      <p:sp>
        <p:nvSpPr>
          <p:cNvPr id="33" name="Oval Callout 32">
            <a:extLst>
              <a:ext uri="{FF2B5EF4-FFF2-40B4-BE49-F238E27FC236}">
                <a16:creationId xmlns:a16="http://schemas.microsoft.com/office/drawing/2014/main" id="{A8E236EE-62DF-3A25-E722-5B871BD81B0D}"/>
              </a:ext>
            </a:extLst>
          </p:cNvPr>
          <p:cNvSpPr/>
          <p:nvPr/>
        </p:nvSpPr>
        <p:spPr>
          <a:xfrm>
            <a:off x="7388352" y="4002730"/>
            <a:ext cx="4085021" cy="2309170"/>
          </a:xfrm>
          <a:prstGeom prst="wedgeEllipseCallout">
            <a:avLst>
              <a:gd name="adj1" fmla="val -53477"/>
              <a:gd name="adj2" fmla="val 6749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CF585-70C5-CD7C-8660-0720372EB885}"/>
              </a:ext>
            </a:extLst>
          </p:cNvPr>
          <p:cNvSpPr txBox="1"/>
          <p:nvPr/>
        </p:nvSpPr>
        <p:spPr>
          <a:xfrm>
            <a:off x="7966114" y="4357471"/>
            <a:ext cx="30733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Soundness against updates to page tables e.g. moving page tables to create more continuous physical space for hardware IO buffers?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A240FDD-06C5-F3FB-AB40-0210C3537DA3}"/>
              </a:ext>
            </a:extLst>
          </p:cNvPr>
          <p:cNvSpPr/>
          <p:nvPr/>
        </p:nvSpPr>
        <p:spPr>
          <a:xfrm>
            <a:off x="3775577" y="2400700"/>
            <a:ext cx="4210059" cy="518945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685497-8A8D-8F19-4EE1-CE050979BE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88052" y="3347217"/>
            <a:ext cx="1107745" cy="32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71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/>
      <p:bldP spid="31" grpId="0"/>
      <p:bldP spid="33" grpId="0" animBg="1"/>
      <p:bldP spid="34" grpId="0"/>
      <p:bldP spid="3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3015ED1-2E83-CF5C-B99D-E35E8BA26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581" y="4010845"/>
            <a:ext cx="9650686" cy="867867"/>
          </a:xfrm>
          <a:prstGeom prst="rect">
            <a:avLst/>
          </a:prstGeom>
        </p:spPr>
      </p:pic>
      <p:pic>
        <p:nvPicPr>
          <p:cNvPr id="9" name="Content Placeholder 8" descr="Text&#10;&#10;Description automatically generated with medium confidence">
            <a:extLst>
              <a:ext uri="{FF2B5EF4-FFF2-40B4-BE49-F238E27FC236}">
                <a16:creationId xmlns:a16="http://schemas.microsoft.com/office/drawing/2014/main" id="{A9AAEE6D-652B-30EF-035A-D7654C014F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183340" y="2421060"/>
            <a:ext cx="1495089" cy="394054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97A79CB-958A-800C-8ECC-077018D17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646" y="110570"/>
            <a:ext cx="11846560" cy="1325563"/>
          </a:xfrm>
        </p:spPr>
        <p:txBody>
          <a:bodyPr/>
          <a:lstStyle/>
          <a:p>
            <a:r>
              <a:rPr lang="en-US" dirty="0"/>
              <a:t>Program Logic: Abstracting Page-Table Walk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A67835F-7AC1-1D85-0220-42161907A7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7800" y="2423160"/>
            <a:ext cx="254000" cy="304800"/>
          </a:xfrm>
          <a:prstGeom prst="rect">
            <a:avLst/>
          </a:prstGeom>
        </p:spPr>
      </p:pic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81AF9EA2-91E5-B0E5-6755-D86D1B0F1C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7607" y="2432697"/>
            <a:ext cx="1646522" cy="1261933"/>
          </a:xfrm>
          <a:prstGeom prst="rect">
            <a:avLst/>
          </a:prstGeom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F0D9E048-E671-557B-04E0-8192AE8E3A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2267" y="2292198"/>
            <a:ext cx="1910705" cy="1315755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4AD3309B-C993-FD2B-3CEF-450EFAA2D0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61080" y="2092581"/>
            <a:ext cx="1021080" cy="1021080"/>
          </a:xfrm>
          <a:prstGeom prst="rect">
            <a:avLst/>
          </a:prstGeom>
        </p:spPr>
      </p:pic>
      <p:pic>
        <p:nvPicPr>
          <p:cNvPr id="27" name="Picture 26" descr="A picture containing text&#10;&#10;Description automatically generated">
            <a:extLst>
              <a:ext uri="{FF2B5EF4-FFF2-40B4-BE49-F238E27FC236}">
                <a16:creationId xmlns:a16="http://schemas.microsoft.com/office/drawing/2014/main" id="{A37C4D8F-8C90-ADD3-E4CC-80863AF52B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66793" y="4678437"/>
            <a:ext cx="2699073" cy="451827"/>
          </a:xfrm>
          <a:prstGeom prst="rect">
            <a:avLst/>
          </a:prstGeom>
        </p:spPr>
      </p:pic>
      <p:sp>
        <p:nvSpPr>
          <p:cNvPr id="28" name="Oval Callout 27">
            <a:extLst>
              <a:ext uri="{FF2B5EF4-FFF2-40B4-BE49-F238E27FC236}">
                <a16:creationId xmlns:a16="http://schemas.microsoft.com/office/drawing/2014/main" id="{2B59726F-A2C6-3382-245B-D66B99AC9946}"/>
              </a:ext>
            </a:extLst>
          </p:cNvPr>
          <p:cNvSpPr/>
          <p:nvPr/>
        </p:nvSpPr>
        <p:spPr>
          <a:xfrm>
            <a:off x="5035550" y="1057751"/>
            <a:ext cx="6869938" cy="1325563"/>
          </a:xfrm>
          <a:prstGeom prst="wedgeEllipseCallout">
            <a:avLst>
              <a:gd name="adj1" fmla="val -63084"/>
              <a:gd name="adj2" fmla="val 625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Callout 28">
            <a:extLst>
              <a:ext uri="{FF2B5EF4-FFF2-40B4-BE49-F238E27FC236}">
                <a16:creationId xmlns:a16="http://schemas.microsoft.com/office/drawing/2014/main" id="{1A39C57B-4710-243D-BAF5-D8CF75CEC588}"/>
              </a:ext>
            </a:extLst>
          </p:cNvPr>
          <p:cNvSpPr/>
          <p:nvPr/>
        </p:nvSpPr>
        <p:spPr>
          <a:xfrm>
            <a:off x="104410" y="4951140"/>
            <a:ext cx="4902806" cy="1660717"/>
          </a:xfrm>
          <a:prstGeom prst="wedgeEllipseCallout">
            <a:avLst>
              <a:gd name="adj1" fmla="val 104646"/>
              <a:gd name="adj2" fmla="val -4663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BBC137-FBD3-0EEB-9C8F-AEE557DFE0C7}"/>
              </a:ext>
            </a:extLst>
          </p:cNvPr>
          <p:cNvSpPr txBox="1"/>
          <p:nvPr/>
        </p:nvSpPr>
        <p:spPr>
          <a:xfrm>
            <a:off x="5970868" y="1308371"/>
            <a:ext cx="5625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Abstract Physical Page Table Walk with a </a:t>
            </a:r>
            <a:r>
              <a:rPr lang="en-US" i="1" dirty="0"/>
              <a:t>ghost-map </a:t>
            </a:r>
            <a:r>
              <a:rPr lang="en-US" dirty="0"/>
              <a:t>mapping and distribute the read-only piece to virtual-</a:t>
            </a:r>
            <a:r>
              <a:rPr lang="en-US" dirty="0" err="1"/>
              <a:t>pointsto</a:t>
            </a:r>
            <a:r>
              <a:rPr lang="en-US" dirty="0"/>
              <a:t>  (Fragmental Ownership of the ghost map)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33CC06-6073-FD80-53D5-C6F8ECB7117A}"/>
              </a:ext>
            </a:extLst>
          </p:cNvPr>
          <p:cNvSpPr txBox="1"/>
          <p:nvPr/>
        </p:nvSpPr>
        <p:spPr>
          <a:xfrm>
            <a:off x="658428" y="5194679"/>
            <a:ext cx="3996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 keep the physical page table walk next to full ownership of the ghost map which is required to update the page tables</a:t>
            </a:r>
          </a:p>
        </p:txBody>
      </p:sp>
    </p:spTree>
    <p:extLst>
      <p:ext uri="{BB962C8B-B14F-4D97-AF65-F5344CB8AC3E}">
        <p14:creationId xmlns:p14="http://schemas.microsoft.com/office/powerpoint/2010/main" val="389501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/>
      <p:bldP spid="3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E90B-B1AE-F888-6847-CC6DB7B9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/>
          <a:lstStyle/>
          <a:p>
            <a:r>
              <a:rPr lang="en-US" dirty="0"/>
              <a:t>Virtual Memory Managers 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72E47D76-5C6C-0F50-2998-044F6B8D3B4F}"/>
              </a:ext>
            </a:extLst>
          </p:cNvPr>
          <p:cNvSpPr/>
          <p:nvPr/>
        </p:nvSpPr>
        <p:spPr>
          <a:xfrm>
            <a:off x="4927600" y="1263968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9E6048BD-5700-D5B7-3513-CBB9BF90EA63}"/>
              </a:ext>
            </a:extLst>
          </p:cNvPr>
          <p:cNvSpPr/>
          <p:nvPr/>
        </p:nvSpPr>
        <p:spPr>
          <a:xfrm>
            <a:off x="995681" y="2279108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FDAB197F-78F5-AFE2-AE7A-B9A66A07A673}"/>
              </a:ext>
            </a:extLst>
          </p:cNvPr>
          <p:cNvSpPr/>
          <p:nvPr/>
        </p:nvSpPr>
        <p:spPr>
          <a:xfrm>
            <a:off x="8217236" y="2311594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FE4842-B2E8-17BD-05E2-4AC28EC9E3FC}"/>
              </a:ext>
            </a:extLst>
          </p:cNvPr>
          <p:cNvSpPr txBox="1"/>
          <p:nvPr/>
        </p:nvSpPr>
        <p:spPr>
          <a:xfrm>
            <a:off x="1302104" y="242097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E3D27-5A39-66B8-C047-54B80A576099}"/>
              </a:ext>
            </a:extLst>
          </p:cNvPr>
          <p:cNvSpPr txBox="1"/>
          <p:nvPr/>
        </p:nvSpPr>
        <p:spPr>
          <a:xfrm>
            <a:off x="8279083" y="2441008"/>
            <a:ext cx="211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1 </a:t>
            </a:r>
            <a:r>
              <a:rPr lang="en-US" dirty="0"/>
              <a:t>(a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D0F86A-15FE-7799-8095-F4A0D0249527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flipH="1">
            <a:off x="2153921" y="1607344"/>
            <a:ext cx="2773679" cy="67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apezoid 15">
            <a:extLst>
              <a:ext uri="{FF2B5EF4-FFF2-40B4-BE49-F238E27FC236}">
                <a16:creationId xmlns:a16="http://schemas.microsoft.com/office/drawing/2014/main" id="{4CD124B2-2DE1-0F30-26E2-36B1953A98C2}"/>
              </a:ext>
            </a:extLst>
          </p:cNvPr>
          <p:cNvSpPr/>
          <p:nvPr/>
        </p:nvSpPr>
        <p:spPr>
          <a:xfrm>
            <a:off x="329184" y="2909817"/>
            <a:ext cx="3694421" cy="270459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1E9FDC-E881-090B-1E90-0C41BA0023EC}"/>
              </a:ext>
            </a:extLst>
          </p:cNvPr>
          <p:cNvSpPr txBox="1"/>
          <p:nvPr/>
        </p:nvSpPr>
        <p:spPr>
          <a:xfrm>
            <a:off x="5101934" y="1378011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72" name="Trapezoid 71">
            <a:extLst>
              <a:ext uri="{FF2B5EF4-FFF2-40B4-BE49-F238E27FC236}">
                <a16:creationId xmlns:a16="http://schemas.microsoft.com/office/drawing/2014/main" id="{0849E798-D3A8-FDA9-DB88-52DB98EC1299}"/>
              </a:ext>
            </a:extLst>
          </p:cNvPr>
          <p:cNvSpPr/>
          <p:nvPr/>
        </p:nvSpPr>
        <p:spPr>
          <a:xfrm>
            <a:off x="7526258" y="2950457"/>
            <a:ext cx="3694421" cy="266395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9437AD6-5C51-B436-9FC9-B40088D0C11E}"/>
              </a:ext>
            </a:extLst>
          </p:cNvPr>
          <p:cNvSpPr txBox="1"/>
          <p:nvPr/>
        </p:nvSpPr>
        <p:spPr>
          <a:xfrm>
            <a:off x="4680712" y="2056885"/>
            <a:ext cx="21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mov cr3 a1 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F395F44-E86B-FF34-5DA0-641D053868C9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>
            <a:off x="5791200" y="1607344"/>
            <a:ext cx="3584276" cy="7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A1871DF-0446-4AA8-B68D-476EB2DFC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992" y="3112770"/>
            <a:ext cx="1117600" cy="266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CCB8F7-7611-6CB3-3AF4-78F2579BF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592" y="3417316"/>
            <a:ext cx="1168400" cy="279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59158A-BF5B-DD1D-67F3-5597542E2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1818" y="3898392"/>
            <a:ext cx="1181100" cy="304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5A6654-2615-43D9-BFFA-9DDF40889679}"/>
              </a:ext>
            </a:extLst>
          </p:cNvPr>
          <p:cNvSpPr txBox="1"/>
          <p:nvPr/>
        </p:nvSpPr>
        <p:spPr>
          <a:xfrm rot="16200000">
            <a:off x="1735807" y="4377767"/>
            <a:ext cx="67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…..</a:t>
            </a:r>
          </a:p>
        </p:txBody>
      </p:sp>
      <p:pic>
        <p:nvPicPr>
          <p:cNvPr id="25" name="Picture 24" descr="Arrow&#10;&#10;Description automatically generated with medium confidence">
            <a:extLst>
              <a:ext uri="{FF2B5EF4-FFF2-40B4-BE49-F238E27FC236}">
                <a16:creationId xmlns:a16="http://schemas.microsoft.com/office/drawing/2014/main" id="{BDBB12C9-D3CB-F9B5-1AC0-48F6B3AA8F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6992" y="5001260"/>
            <a:ext cx="1117600" cy="3302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64E0B03-B855-8BB2-210B-68EE87968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5408" y="3173730"/>
            <a:ext cx="1117600" cy="2667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A732BF2-132E-C6B8-085E-DE2C71999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0008" y="3478276"/>
            <a:ext cx="1168400" cy="2794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989736F-8F41-3B11-AAD1-1EC413ACBA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0234" y="3959352"/>
            <a:ext cx="1181100" cy="304800"/>
          </a:xfrm>
          <a:prstGeom prst="rect">
            <a:avLst/>
          </a:prstGeom>
        </p:spPr>
      </p:pic>
      <p:pic>
        <p:nvPicPr>
          <p:cNvPr id="33" name="Picture 32" descr="Arrow&#10;&#10;Description automatically generated with medium confidence">
            <a:extLst>
              <a:ext uri="{FF2B5EF4-FFF2-40B4-BE49-F238E27FC236}">
                <a16:creationId xmlns:a16="http://schemas.microsoft.com/office/drawing/2014/main" id="{00DFCE0C-1E70-3106-3E4E-D400AFCD78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5408" y="5062220"/>
            <a:ext cx="1117600" cy="3302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22FF3E0-0C37-25FC-CD0E-30A0A4F0F70A}"/>
              </a:ext>
            </a:extLst>
          </p:cNvPr>
          <p:cNvSpPr txBox="1"/>
          <p:nvPr/>
        </p:nvSpPr>
        <p:spPr>
          <a:xfrm>
            <a:off x="3266694" y="1672844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5AADF1-083F-63AB-8399-3B8079906214}"/>
              </a:ext>
            </a:extLst>
          </p:cNvPr>
          <p:cNvSpPr txBox="1"/>
          <p:nvPr/>
        </p:nvSpPr>
        <p:spPr>
          <a:xfrm>
            <a:off x="7003542" y="15875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4" name="Oval Callout 43">
            <a:extLst>
              <a:ext uri="{FF2B5EF4-FFF2-40B4-BE49-F238E27FC236}">
                <a16:creationId xmlns:a16="http://schemas.microsoft.com/office/drawing/2014/main" id="{849CCD4D-3A3D-0682-FA77-C2A253936D63}"/>
              </a:ext>
            </a:extLst>
          </p:cNvPr>
          <p:cNvSpPr/>
          <p:nvPr/>
        </p:nvSpPr>
        <p:spPr>
          <a:xfrm>
            <a:off x="4075559" y="2943478"/>
            <a:ext cx="3315104" cy="3793238"/>
          </a:xfrm>
          <a:prstGeom prst="wedgeEllipseCallout">
            <a:avLst>
              <a:gd name="adj1" fmla="val -9120"/>
              <a:gd name="adj2" fmla="val -6353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1AE4BD-FD27-22B7-B8E2-3A20A590C846}"/>
              </a:ext>
            </a:extLst>
          </p:cNvPr>
          <p:cNvSpPr txBox="1"/>
          <p:nvPr/>
        </p:nvSpPr>
        <p:spPr>
          <a:xfrm rot="5400000">
            <a:off x="9137904" y="452018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214D367-3399-BF03-A698-D58BF9425FE6}"/>
              </a:ext>
            </a:extLst>
          </p:cNvPr>
          <p:cNvSpPr txBox="1"/>
          <p:nvPr/>
        </p:nvSpPr>
        <p:spPr>
          <a:xfrm>
            <a:off x="4384872" y="3416765"/>
            <a:ext cx="28196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Load another address space into the current view of memory</a:t>
            </a:r>
          </a:p>
          <a:p>
            <a:pPr marL="285750" indent="-285750">
              <a:buFontTx/>
              <a:buChar char="-"/>
            </a:pPr>
            <a:r>
              <a:rPr lang="en-US" dirty="0"/>
              <a:t>Bookkeeping each virtual address’s  address-space explicitly?</a:t>
            </a:r>
          </a:p>
          <a:p>
            <a:pPr marL="285750" indent="-285750">
              <a:buFontTx/>
              <a:buChar char="-"/>
            </a:pPr>
            <a:r>
              <a:rPr lang="en-US" dirty="0"/>
              <a:t>Referring to virtual addresses in another space?</a:t>
            </a:r>
          </a:p>
          <a:p>
            <a:pPr marL="285750" indent="-285750">
              <a:buFontTx/>
              <a:buChar char="-"/>
            </a:pPr>
            <a:r>
              <a:rPr lang="en-US" dirty="0"/>
              <a:t>Or another  abstraction?</a:t>
            </a:r>
          </a:p>
        </p:txBody>
      </p:sp>
    </p:spTree>
    <p:extLst>
      <p:ext uri="{BB962C8B-B14F-4D97-AF65-F5344CB8AC3E}">
        <p14:creationId xmlns:p14="http://schemas.microsoft.com/office/powerpoint/2010/main" val="95291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2" grpId="0"/>
      <p:bldP spid="13" grpId="0"/>
      <p:bldP spid="16" grpId="0" animBg="1"/>
      <p:bldP spid="18" grpId="0"/>
      <p:bldP spid="72" grpId="0" animBg="1"/>
      <p:bldP spid="101" grpId="0"/>
      <p:bldP spid="14" grpId="0"/>
      <p:bldP spid="36" grpId="0"/>
      <p:bldP spid="36" grpId="1"/>
      <p:bldP spid="40" grpId="0"/>
      <p:bldP spid="44" grpId="0" animBg="1"/>
      <p:bldP spid="59" grpId="0"/>
      <p:bldP spid="6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F8920-E03B-5444-F52E-45F3CE1CD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Points-</a:t>
            </a:r>
            <a:r>
              <a:rPr lang="en-US" dirty="0" err="1"/>
              <a:t>tos</a:t>
            </a:r>
            <a:r>
              <a:rPr lang="en-US" dirty="0"/>
              <a:t> as Modal Context Resource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96504-6490-BA8B-6D48-F8D65C075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>
                <a:effectLst/>
              </a:rPr>
              <a:t>ontext-agnostic-resources</a:t>
            </a:r>
          </a:p>
          <a:p>
            <a:pPr lvl="1"/>
            <a:r>
              <a:rPr lang="en-US" dirty="0"/>
              <a:t>e</a:t>
            </a:r>
            <a:r>
              <a:rPr lang="en-US" dirty="0">
                <a:effectLst/>
              </a:rPr>
              <a:t>ach virtual address is valid under a certain address-space</a:t>
            </a:r>
          </a:p>
          <a:p>
            <a:pPr lvl="1"/>
            <a:r>
              <a:rPr lang="en-US" dirty="0">
                <a:effectLst/>
              </a:rPr>
              <a:t>but it does not represent this knowledge of its address-space. </a:t>
            </a:r>
          </a:p>
          <a:p>
            <a:r>
              <a:rPr lang="en-US" sz="2800" dirty="0"/>
              <a:t>A</a:t>
            </a:r>
            <a:r>
              <a:rPr lang="en-US" sz="2800" dirty="0">
                <a:effectLst/>
              </a:rPr>
              <a:t>ddress-spaces as modal contexts</a:t>
            </a:r>
          </a:p>
          <a:p>
            <a:pPr lvl="1"/>
            <a:r>
              <a:rPr lang="en-US" dirty="0">
                <a:effectLst/>
              </a:rPr>
              <a:t>assertions in our logic are context-dependent</a:t>
            </a:r>
          </a:p>
          <a:p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pPr marL="0" indent="0">
              <a:buNone/>
            </a:pPr>
            <a:endParaRPr lang="en-US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2D7C8-ADE2-DC07-A1A0-DB5F39F85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509" y="4418404"/>
            <a:ext cx="7061200" cy="406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1C5BC2-E352-FF2C-87D5-E3AD13829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509" y="5048966"/>
            <a:ext cx="7061200" cy="45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5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C873C-3574-E398-955A-41C34FCC0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Address-Spaces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15084-EB01-6C7B-5CFB-884D74187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LinLibertineTI"/>
              </a:rPr>
              <a:t>E</a:t>
            </a:r>
            <a:r>
              <a:rPr lang="en-US" sz="2800" dirty="0">
                <a:effectLst/>
                <a:latin typeface="LinLibertineTI"/>
              </a:rPr>
              <a:t>xplicitly-modal assertions</a:t>
            </a:r>
            <a:endParaRPr lang="en-US" sz="2800" dirty="0">
              <a:effectLst/>
              <a:latin typeface="LinLibertineT"/>
            </a:endParaRPr>
          </a:p>
          <a:p>
            <a:pPr lvl="1"/>
            <a:r>
              <a:rPr lang="en-US" dirty="0">
                <a:effectLst/>
                <a:latin typeface="LinLibertineT"/>
              </a:rPr>
              <a:t> provides a means to talk about facts being true in another address space </a:t>
            </a:r>
            <a:endParaRPr lang="en-US" dirty="0">
              <a:effectLst/>
            </a:endParaRPr>
          </a:p>
          <a:p>
            <a:r>
              <a:rPr lang="en-US" dirty="0">
                <a:latin typeface="LinLibertineTI"/>
              </a:rPr>
              <a:t>A</a:t>
            </a:r>
            <a:r>
              <a:rPr lang="en-US" sz="2800" dirty="0">
                <a:effectLst/>
                <a:latin typeface="LinLibertineTI"/>
              </a:rPr>
              <a:t>ddress-space switch as changing the "World" of truth</a:t>
            </a:r>
            <a:endParaRPr lang="en-US" dirty="0">
              <a:latin typeface="LinLibertine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0999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E90B-B1AE-F888-6847-CC6DB7B9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/>
          <a:lstStyle/>
          <a:p>
            <a:r>
              <a:rPr lang="en-US" dirty="0"/>
              <a:t>Virtual Memory Managers 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72E47D76-5C6C-0F50-2998-044F6B8D3B4F}"/>
              </a:ext>
            </a:extLst>
          </p:cNvPr>
          <p:cNvSpPr/>
          <p:nvPr/>
        </p:nvSpPr>
        <p:spPr>
          <a:xfrm>
            <a:off x="4927600" y="1263968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9E6048BD-5700-D5B7-3513-CBB9BF90EA63}"/>
              </a:ext>
            </a:extLst>
          </p:cNvPr>
          <p:cNvSpPr/>
          <p:nvPr/>
        </p:nvSpPr>
        <p:spPr>
          <a:xfrm>
            <a:off x="995681" y="2279108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FDAB197F-78F5-AFE2-AE7A-B9A66A07A673}"/>
              </a:ext>
            </a:extLst>
          </p:cNvPr>
          <p:cNvSpPr/>
          <p:nvPr/>
        </p:nvSpPr>
        <p:spPr>
          <a:xfrm>
            <a:off x="8217236" y="2311594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FE4842-B2E8-17BD-05E2-4AC28EC9E3FC}"/>
              </a:ext>
            </a:extLst>
          </p:cNvPr>
          <p:cNvSpPr txBox="1"/>
          <p:nvPr/>
        </p:nvSpPr>
        <p:spPr>
          <a:xfrm>
            <a:off x="1302104" y="242097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E3D27-5A39-66B8-C047-54B80A576099}"/>
              </a:ext>
            </a:extLst>
          </p:cNvPr>
          <p:cNvSpPr txBox="1"/>
          <p:nvPr/>
        </p:nvSpPr>
        <p:spPr>
          <a:xfrm>
            <a:off x="8279083" y="2441008"/>
            <a:ext cx="211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1 </a:t>
            </a:r>
            <a:r>
              <a:rPr lang="en-US" dirty="0"/>
              <a:t>(a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D0F86A-15FE-7799-8095-F4A0D0249527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flipH="1">
            <a:off x="2153921" y="1607344"/>
            <a:ext cx="2773679" cy="67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apezoid 15">
            <a:extLst>
              <a:ext uri="{FF2B5EF4-FFF2-40B4-BE49-F238E27FC236}">
                <a16:creationId xmlns:a16="http://schemas.microsoft.com/office/drawing/2014/main" id="{4CD124B2-2DE1-0F30-26E2-36B1953A98C2}"/>
              </a:ext>
            </a:extLst>
          </p:cNvPr>
          <p:cNvSpPr/>
          <p:nvPr/>
        </p:nvSpPr>
        <p:spPr>
          <a:xfrm>
            <a:off x="329184" y="2909817"/>
            <a:ext cx="3694421" cy="270459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1E9FDC-E881-090B-1E90-0C41BA0023EC}"/>
              </a:ext>
            </a:extLst>
          </p:cNvPr>
          <p:cNvSpPr txBox="1"/>
          <p:nvPr/>
        </p:nvSpPr>
        <p:spPr>
          <a:xfrm>
            <a:off x="5101934" y="1378011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72" name="Trapezoid 71">
            <a:extLst>
              <a:ext uri="{FF2B5EF4-FFF2-40B4-BE49-F238E27FC236}">
                <a16:creationId xmlns:a16="http://schemas.microsoft.com/office/drawing/2014/main" id="{0849E798-D3A8-FDA9-DB88-52DB98EC1299}"/>
              </a:ext>
            </a:extLst>
          </p:cNvPr>
          <p:cNvSpPr/>
          <p:nvPr/>
        </p:nvSpPr>
        <p:spPr>
          <a:xfrm>
            <a:off x="7526258" y="2950457"/>
            <a:ext cx="3694421" cy="266395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9437AD6-5C51-B436-9FC9-B40088D0C11E}"/>
              </a:ext>
            </a:extLst>
          </p:cNvPr>
          <p:cNvSpPr txBox="1"/>
          <p:nvPr/>
        </p:nvSpPr>
        <p:spPr>
          <a:xfrm>
            <a:off x="5007225" y="3864317"/>
            <a:ext cx="21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mov cr3 </a:t>
            </a:r>
            <a:r>
              <a:rPr lang="en-US" sz="2800" dirty="0" err="1"/>
              <a:t>r</a:t>
            </a:r>
            <a:r>
              <a:rPr lang="en-US" sz="2800" baseline="-25000" dirty="0" err="1"/>
              <a:t>s</a:t>
            </a:r>
            <a:r>
              <a:rPr lang="en-US" sz="2800" baseline="-25000" dirty="0"/>
              <a:t> ; </a:t>
            </a:r>
            <a:endParaRPr lang="en-US" sz="2800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F395F44-E86B-FF34-5DA0-641D053868C9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>
            <a:off x="5791200" y="1607344"/>
            <a:ext cx="3584276" cy="7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A1871DF-0446-4AA8-B68D-476EB2DFC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992" y="3112770"/>
            <a:ext cx="1117600" cy="266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CCB8F7-7611-6CB3-3AF4-78F2579BF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1592" y="3417316"/>
            <a:ext cx="1168400" cy="279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59158A-BF5B-DD1D-67F3-5597542E27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1818" y="3898392"/>
            <a:ext cx="1181100" cy="304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5A6654-2615-43D9-BFFA-9DDF40889679}"/>
              </a:ext>
            </a:extLst>
          </p:cNvPr>
          <p:cNvSpPr txBox="1"/>
          <p:nvPr/>
        </p:nvSpPr>
        <p:spPr>
          <a:xfrm rot="16200000">
            <a:off x="1735807" y="4377767"/>
            <a:ext cx="67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…..</a:t>
            </a:r>
          </a:p>
        </p:txBody>
      </p:sp>
      <p:pic>
        <p:nvPicPr>
          <p:cNvPr id="25" name="Picture 24" descr="Arrow&#10;&#10;Description automatically generated with medium confidence">
            <a:extLst>
              <a:ext uri="{FF2B5EF4-FFF2-40B4-BE49-F238E27FC236}">
                <a16:creationId xmlns:a16="http://schemas.microsoft.com/office/drawing/2014/main" id="{BDBB12C9-D3CB-F9B5-1AC0-48F6B3AA8F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6992" y="5001260"/>
            <a:ext cx="1117600" cy="3302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64E0B03-B855-8BB2-210B-68EE87968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5408" y="3173730"/>
            <a:ext cx="1117600" cy="2667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A732BF2-132E-C6B8-085E-DE2C71999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0008" y="3478276"/>
            <a:ext cx="1168400" cy="2794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989736F-8F41-3B11-AAD1-1EC413ACBA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0234" y="3959352"/>
            <a:ext cx="1181100" cy="304800"/>
          </a:xfrm>
          <a:prstGeom prst="rect">
            <a:avLst/>
          </a:prstGeom>
        </p:spPr>
      </p:pic>
      <p:pic>
        <p:nvPicPr>
          <p:cNvPr id="33" name="Picture 32" descr="Arrow&#10;&#10;Description automatically generated with medium confidence">
            <a:extLst>
              <a:ext uri="{FF2B5EF4-FFF2-40B4-BE49-F238E27FC236}">
                <a16:creationId xmlns:a16="http://schemas.microsoft.com/office/drawing/2014/main" id="{00DFCE0C-1E70-3106-3E4E-D400AFCD78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5408" y="5062220"/>
            <a:ext cx="1117600" cy="3302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22FF3E0-0C37-25FC-CD0E-30A0A4F0F70A}"/>
              </a:ext>
            </a:extLst>
          </p:cNvPr>
          <p:cNvSpPr txBox="1"/>
          <p:nvPr/>
        </p:nvSpPr>
        <p:spPr>
          <a:xfrm>
            <a:off x="3266694" y="1672844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5AADF1-083F-63AB-8399-3B8079906214}"/>
              </a:ext>
            </a:extLst>
          </p:cNvPr>
          <p:cNvSpPr txBox="1"/>
          <p:nvPr/>
        </p:nvSpPr>
        <p:spPr>
          <a:xfrm>
            <a:off x="7003542" y="15875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1AE4BD-FD27-22B7-B8E2-3A20A590C846}"/>
              </a:ext>
            </a:extLst>
          </p:cNvPr>
          <p:cNvSpPr txBox="1"/>
          <p:nvPr/>
        </p:nvSpPr>
        <p:spPr>
          <a:xfrm rot="5400000">
            <a:off x="9137904" y="452018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…..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5A235588-490C-AA1D-BB19-ED45A1694E2D}"/>
              </a:ext>
            </a:extLst>
          </p:cNvPr>
          <p:cNvSpPr/>
          <p:nvPr/>
        </p:nvSpPr>
        <p:spPr>
          <a:xfrm>
            <a:off x="2775093" y="3221663"/>
            <a:ext cx="607557" cy="2096327"/>
          </a:xfrm>
          <a:prstGeom prst="rightBrace">
            <a:avLst>
              <a:gd name="adj1" fmla="val 3983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26B603-1293-E1EB-34C2-4F23F79E3C1D}"/>
              </a:ext>
            </a:extLst>
          </p:cNvPr>
          <p:cNvSpPr txBox="1"/>
          <p:nvPr/>
        </p:nvSpPr>
        <p:spPr>
          <a:xfrm>
            <a:off x="3425181" y="4125927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91FCB9A9-5611-7693-98C8-428E6310B772}"/>
              </a:ext>
            </a:extLst>
          </p:cNvPr>
          <p:cNvSpPr/>
          <p:nvPr/>
        </p:nvSpPr>
        <p:spPr>
          <a:xfrm>
            <a:off x="9902477" y="3267735"/>
            <a:ext cx="607557" cy="2096327"/>
          </a:xfrm>
          <a:prstGeom prst="rightBrace">
            <a:avLst>
              <a:gd name="adj1" fmla="val 3983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90C930-3BF4-F5E5-CD09-3BBE198CEE62}"/>
              </a:ext>
            </a:extLst>
          </p:cNvPr>
          <p:cNvSpPr txBox="1"/>
          <p:nvPr/>
        </p:nvSpPr>
        <p:spPr>
          <a:xfrm>
            <a:off x="10555656" y="409777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BCEF90B-6273-FF8E-F838-639EB93C4F86}"/>
              </a:ext>
            </a:extLst>
          </p:cNvPr>
          <p:cNvCxnSpPr>
            <a:cxnSpLocks/>
          </p:cNvCxnSpPr>
          <p:nvPr/>
        </p:nvCxnSpPr>
        <p:spPr>
          <a:xfrm>
            <a:off x="9528576" y="1254099"/>
            <a:ext cx="0" cy="1085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34F1187-2A2E-1A17-6F2E-8BDE5B5DB3B8}"/>
              </a:ext>
            </a:extLst>
          </p:cNvPr>
          <p:cNvSpPr txBox="1"/>
          <p:nvPr/>
        </p:nvSpPr>
        <p:spPr>
          <a:xfrm>
            <a:off x="9528576" y="1567579"/>
            <a:ext cx="26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35" name="Alternate Process 34">
            <a:extLst>
              <a:ext uri="{FF2B5EF4-FFF2-40B4-BE49-F238E27FC236}">
                <a16:creationId xmlns:a16="http://schemas.microsoft.com/office/drawing/2014/main" id="{A2128831-BB3A-EAF8-15DB-AEEAA4C08C9D}"/>
              </a:ext>
            </a:extLst>
          </p:cNvPr>
          <p:cNvSpPr/>
          <p:nvPr/>
        </p:nvSpPr>
        <p:spPr>
          <a:xfrm>
            <a:off x="9088487" y="597659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C11BF1-763B-F80A-392D-3D066F83FEFA}"/>
              </a:ext>
            </a:extLst>
          </p:cNvPr>
          <p:cNvSpPr txBox="1"/>
          <p:nvPr/>
        </p:nvSpPr>
        <p:spPr>
          <a:xfrm>
            <a:off x="9358600" y="733157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s</a:t>
            </a:r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B9456B-EDB3-727E-48DF-6122ED6F2BE3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3293847" y="941035"/>
            <a:ext cx="5794640" cy="154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39CAD4C-A0B1-6C2C-F2C0-9E28E2DF80BE}"/>
              </a:ext>
            </a:extLst>
          </p:cNvPr>
          <p:cNvSpPr txBox="1"/>
          <p:nvPr/>
        </p:nvSpPr>
        <p:spPr>
          <a:xfrm>
            <a:off x="4406620" y="1878343"/>
            <a:ext cx="26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7" name="Left Bracket 46">
            <a:extLst>
              <a:ext uri="{FF2B5EF4-FFF2-40B4-BE49-F238E27FC236}">
                <a16:creationId xmlns:a16="http://schemas.microsoft.com/office/drawing/2014/main" id="{E8454632-B223-A41D-17BD-A875450A8AB3}"/>
              </a:ext>
            </a:extLst>
          </p:cNvPr>
          <p:cNvSpPr/>
          <p:nvPr/>
        </p:nvSpPr>
        <p:spPr>
          <a:xfrm>
            <a:off x="555592" y="2010277"/>
            <a:ext cx="323002" cy="902793"/>
          </a:xfrm>
          <a:prstGeom prst="leftBracket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Bracket 47">
            <a:extLst>
              <a:ext uri="{FF2B5EF4-FFF2-40B4-BE49-F238E27FC236}">
                <a16:creationId xmlns:a16="http://schemas.microsoft.com/office/drawing/2014/main" id="{E0855859-B268-3F53-F303-78E3E5E47695}"/>
              </a:ext>
            </a:extLst>
          </p:cNvPr>
          <p:cNvSpPr/>
          <p:nvPr/>
        </p:nvSpPr>
        <p:spPr>
          <a:xfrm>
            <a:off x="3465511" y="2005898"/>
            <a:ext cx="321137" cy="867412"/>
          </a:xfrm>
          <a:prstGeom prst="rightBracket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eft Bracket 48">
            <a:extLst>
              <a:ext uri="{FF2B5EF4-FFF2-40B4-BE49-F238E27FC236}">
                <a16:creationId xmlns:a16="http://schemas.microsoft.com/office/drawing/2014/main" id="{9EE8E7F9-E323-AEDF-ABDD-70221B890F54}"/>
              </a:ext>
            </a:extLst>
          </p:cNvPr>
          <p:cNvSpPr/>
          <p:nvPr/>
        </p:nvSpPr>
        <p:spPr>
          <a:xfrm>
            <a:off x="7714875" y="2162677"/>
            <a:ext cx="323002" cy="902793"/>
          </a:xfrm>
          <a:prstGeom prst="leftBracket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Bracket 49">
            <a:extLst>
              <a:ext uri="{FF2B5EF4-FFF2-40B4-BE49-F238E27FC236}">
                <a16:creationId xmlns:a16="http://schemas.microsoft.com/office/drawing/2014/main" id="{F4B3423D-A5EE-AE16-D759-791BEC686FED}"/>
              </a:ext>
            </a:extLst>
          </p:cNvPr>
          <p:cNvSpPr/>
          <p:nvPr/>
        </p:nvSpPr>
        <p:spPr>
          <a:xfrm>
            <a:off x="10624794" y="2158298"/>
            <a:ext cx="321137" cy="867412"/>
          </a:xfrm>
          <a:prstGeom prst="rightBracket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46AD16-6DA8-6DB2-6696-70F8BD691D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9769" y="3958260"/>
            <a:ext cx="464754" cy="375378"/>
          </a:xfrm>
          <a:prstGeom prst="rect">
            <a:avLst/>
          </a:prstGeom>
        </p:spPr>
      </p:pic>
      <p:pic>
        <p:nvPicPr>
          <p:cNvPr id="22" name="Picture 21" descr="A picture containing text, font, white, line&#10;&#10;Description automatically generated">
            <a:extLst>
              <a:ext uri="{FF2B5EF4-FFF2-40B4-BE49-F238E27FC236}">
                <a16:creationId xmlns:a16="http://schemas.microsoft.com/office/drawing/2014/main" id="{E209869D-5892-A490-AEB9-1A9B5125DC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11394" y="5479989"/>
            <a:ext cx="5401251" cy="100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92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2" grpId="0"/>
      <p:bldP spid="13" grpId="0"/>
      <p:bldP spid="16" grpId="0" animBg="1"/>
      <p:bldP spid="18" grpId="0"/>
      <p:bldP spid="72" grpId="0" animBg="1"/>
      <p:bldP spid="101" grpId="0"/>
      <p:bldP spid="14" grpId="0"/>
      <p:bldP spid="36" grpId="0"/>
      <p:bldP spid="36" grpId="1"/>
      <p:bldP spid="36" grpId="2"/>
      <p:bldP spid="40" grpId="0"/>
      <p:bldP spid="59" grpId="0"/>
      <p:bldP spid="8" grpId="0" animBg="1"/>
      <p:bldP spid="17" grpId="0"/>
      <p:bldP spid="20" grpId="0" animBg="1"/>
      <p:bldP spid="21" grpId="2"/>
      <p:bldP spid="30" grpId="0"/>
      <p:bldP spid="30" grpId="1"/>
      <p:bldP spid="30" grpId="2"/>
      <p:bldP spid="35" grpId="0" animBg="1"/>
      <p:bldP spid="41" grpId="0"/>
      <p:bldP spid="43" grpId="0"/>
      <p:bldP spid="47" grpId="0" animBg="1"/>
      <p:bldP spid="48" grpId="0" animBg="1"/>
      <p:bldP spid="49" grpId="0" animBg="1"/>
      <p:bldP spid="49" grpId="1" animBg="1"/>
      <p:bldP spid="49" grpId="2" animBg="1"/>
      <p:bldP spid="50" grpId="0" animBg="1"/>
      <p:bldP spid="50" grpId="1" animBg="1"/>
      <p:bldP spid="50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26CC9-8300-B82C-D98E-ADCCF4904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Software Verification?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7640D-4C98-07F9-2023-E1F2B0E39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activity of understanding programs mathematically</a:t>
            </a:r>
          </a:p>
          <a:p>
            <a:pPr lvl="1"/>
            <a:r>
              <a:rPr lang="en-US" dirty="0"/>
              <a:t>Specification</a:t>
            </a:r>
          </a:p>
          <a:p>
            <a:pPr lvl="1"/>
            <a:r>
              <a:rPr lang="en-US" dirty="0"/>
              <a:t>Proof</a:t>
            </a:r>
          </a:p>
          <a:p>
            <a:r>
              <a:rPr lang="en-US" dirty="0"/>
              <a:t>Ancient tool -- Logic</a:t>
            </a:r>
          </a:p>
        </p:txBody>
      </p:sp>
    </p:spTree>
    <p:extLst>
      <p:ext uri="{BB962C8B-B14F-4D97-AF65-F5344CB8AC3E}">
        <p14:creationId xmlns:p14="http://schemas.microsoft.com/office/powerpoint/2010/main" val="16448730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7F88C-492F-CB6E-C9C7-5B6BCB2BC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Status for x64Iris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60E22-E85C-62C0-036D-B472B81E0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is done?</a:t>
            </a:r>
          </a:p>
          <a:p>
            <a:pPr lvl="1"/>
            <a:r>
              <a:rPr lang="en-US" dirty="0"/>
              <a:t>Machine model – subset of x86</a:t>
            </a:r>
          </a:p>
          <a:p>
            <a:pPr lvl="1"/>
            <a:r>
              <a:rPr lang="en-US" dirty="0"/>
              <a:t>Soundness proofs of all instructions except:</a:t>
            </a:r>
          </a:p>
          <a:p>
            <a:pPr marL="914400" lvl="2" indent="0">
              <a:buNone/>
            </a:pPr>
            <a:r>
              <a:rPr lang="en-US" dirty="0"/>
              <a:t>Segment selector related ones, Page fault interrupts</a:t>
            </a:r>
          </a:p>
          <a:p>
            <a:pPr lvl="1"/>
            <a:r>
              <a:rPr lang="en-US" dirty="0"/>
              <a:t>Proof of address-space switching</a:t>
            </a:r>
          </a:p>
          <a:p>
            <a:pPr lvl="1"/>
            <a:r>
              <a:rPr lang="en-US" dirty="0"/>
              <a:t>Proof of identity mapping</a:t>
            </a:r>
          </a:p>
          <a:p>
            <a:pPr lvl="1"/>
            <a:r>
              <a:rPr lang="en-US" dirty="0"/>
              <a:t>Proof of adding a new-page axiomatizing </a:t>
            </a:r>
            <a:r>
              <a:rPr lang="en-US" b="1" dirty="0"/>
              <a:t>page-table-walk</a:t>
            </a:r>
          </a:p>
          <a:p>
            <a:r>
              <a:rPr lang="en-US" dirty="0"/>
              <a:t>To be done</a:t>
            </a:r>
          </a:p>
          <a:p>
            <a:pPr lvl="1"/>
            <a:r>
              <a:rPr lang="en-US" dirty="0"/>
              <a:t>Proof of page-table-walk</a:t>
            </a:r>
          </a:p>
          <a:p>
            <a:pPr lvl="1"/>
            <a:r>
              <a:rPr lang="en-US" dirty="0"/>
              <a:t>Fine-tuning instructions’ specs with extended address-space-invariants for identity mappings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6922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C6564-DED0-853B-B44C-D831EC696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i="1" dirty="0"/>
              <a:t>                Evolution</a:t>
            </a:r>
            <a:endParaRPr lang="en-US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F60BA-8075-ACE3-C85A-047CB4EB3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" y="1825625"/>
            <a:ext cx="1190625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4800" b="1" dirty="0"/>
              <a:t> Modal Understanding of Protocol Modularity</a:t>
            </a:r>
          </a:p>
        </p:txBody>
      </p:sp>
    </p:spTree>
    <p:extLst>
      <p:ext uri="{BB962C8B-B14F-4D97-AF65-F5344CB8AC3E}">
        <p14:creationId xmlns:p14="http://schemas.microsoft.com/office/powerpoint/2010/main" val="32203519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15EFB-30B8-9FD1-A8E4-9F85936E8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0000"/>
            <a:ext cx="10515600" cy="1778000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US" sz="4400" dirty="0">
                <a:latin typeface="+mn-lt"/>
              </a:rPr>
              <a:t>                                       SYSTEM</a:t>
            </a:r>
            <a:br>
              <a:rPr lang="en-US" sz="4400" dirty="0">
                <a:latin typeface="+mn-lt"/>
              </a:rPr>
            </a:br>
            <a:r>
              <a:rPr lang="en-US" sz="4400" dirty="0">
                <a:latin typeface="+mn-lt"/>
              </a:rPr>
              <a:t>	    (Protocols &amp; Future Feature Extensions)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69619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98B55-B2CD-1FF4-4FA9-4D93DE1C3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Protocols in OS Kernels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849D7D-8806-8E94-B59B-CE3E4E1F7324}"/>
              </a:ext>
            </a:extLst>
          </p:cNvPr>
          <p:cNvSpPr/>
          <p:nvPr/>
        </p:nvSpPr>
        <p:spPr>
          <a:xfrm>
            <a:off x="5378570" y="2039620"/>
            <a:ext cx="1562615" cy="51065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AD8D47-D4D1-CB10-2A3D-E0A5BDDFB540}"/>
              </a:ext>
            </a:extLst>
          </p:cNvPr>
          <p:cNvSpPr txBox="1"/>
          <p:nvPr/>
        </p:nvSpPr>
        <p:spPr>
          <a:xfrm>
            <a:off x="5509281" y="2097995"/>
            <a:ext cx="1308079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system_call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38F7DA-1B7A-6B68-DC79-9E897569F12A}"/>
              </a:ext>
            </a:extLst>
          </p:cNvPr>
          <p:cNvSpPr/>
          <p:nvPr/>
        </p:nvSpPr>
        <p:spPr>
          <a:xfrm>
            <a:off x="5492606" y="1304925"/>
            <a:ext cx="1298719" cy="5106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A5ECA9-551C-6138-5A8D-D8AFD52C247F}"/>
              </a:ext>
            </a:extLst>
          </p:cNvPr>
          <p:cNvSpPr txBox="1"/>
          <p:nvPr/>
        </p:nvSpPr>
        <p:spPr>
          <a:xfrm>
            <a:off x="5492607" y="1378870"/>
            <a:ext cx="13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process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1DBED3-A943-B1DA-1453-9E6D694EC167}"/>
              </a:ext>
            </a:extLst>
          </p:cNvPr>
          <p:cNvSpPr/>
          <p:nvPr/>
        </p:nvSpPr>
        <p:spPr>
          <a:xfrm>
            <a:off x="1828800" y="2732539"/>
            <a:ext cx="942975" cy="5098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6BB130-A069-4BDB-A55B-48E7ABC30C32}"/>
              </a:ext>
            </a:extLst>
          </p:cNvPr>
          <p:cNvSpPr txBox="1"/>
          <p:nvPr/>
        </p:nvSpPr>
        <p:spPr>
          <a:xfrm>
            <a:off x="1906495" y="2799214"/>
            <a:ext cx="78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mmap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B2C353-0576-3DD9-B4C7-2C65F1CB82F8}"/>
              </a:ext>
            </a:extLst>
          </p:cNvPr>
          <p:cNvSpPr/>
          <p:nvPr/>
        </p:nvSpPr>
        <p:spPr>
          <a:xfrm>
            <a:off x="7413231" y="2702888"/>
            <a:ext cx="2576290" cy="59594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30C3D4-50F3-4969-3122-8B12CE803349}"/>
              </a:ext>
            </a:extLst>
          </p:cNvPr>
          <p:cNvSpPr txBox="1"/>
          <p:nvPr/>
        </p:nvSpPr>
        <p:spPr>
          <a:xfrm>
            <a:off x="7488985" y="2825171"/>
            <a:ext cx="2462436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Virtual File System (VFS)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3ADB81-68F2-216A-14D1-2A9E6138E495}"/>
              </a:ext>
            </a:extLst>
          </p:cNvPr>
          <p:cNvSpPr/>
          <p:nvPr/>
        </p:nvSpPr>
        <p:spPr>
          <a:xfrm>
            <a:off x="3086100" y="2739390"/>
            <a:ext cx="1433158" cy="5098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CBF8BD-4879-9273-95CD-08F7D1D48326}"/>
              </a:ext>
            </a:extLst>
          </p:cNvPr>
          <p:cNvSpPr txBox="1"/>
          <p:nvPr/>
        </p:nvSpPr>
        <p:spPr>
          <a:xfrm>
            <a:off x="3190575" y="2789689"/>
            <a:ext cx="129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mmap_lazy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9368DE-4A8A-F2C1-C968-CE54B172F514}"/>
              </a:ext>
            </a:extLst>
          </p:cNvPr>
          <p:cNvSpPr/>
          <p:nvPr/>
        </p:nvSpPr>
        <p:spPr>
          <a:xfrm>
            <a:off x="1473280" y="3479421"/>
            <a:ext cx="3321759" cy="11800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4FB180-8F97-A0A7-8E0F-4A3B838DBEA5}"/>
              </a:ext>
            </a:extLst>
          </p:cNvPr>
          <p:cNvSpPr txBox="1"/>
          <p:nvPr/>
        </p:nvSpPr>
        <p:spPr>
          <a:xfrm>
            <a:off x="1510935" y="3612767"/>
            <a:ext cx="3284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Virtual Memory Manager (VMM)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4085BB-3185-8F9D-CA0E-47FBC6C342BE}"/>
              </a:ext>
            </a:extLst>
          </p:cNvPr>
          <p:cNvSpPr/>
          <p:nvPr/>
        </p:nvSpPr>
        <p:spPr>
          <a:xfrm>
            <a:off x="7413231" y="3515661"/>
            <a:ext cx="890365" cy="4264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7AC275-B1C1-76A7-9165-9BD395400B7A}"/>
              </a:ext>
            </a:extLst>
          </p:cNvPr>
          <p:cNvSpPr txBox="1"/>
          <p:nvPr/>
        </p:nvSpPr>
        <p:spPr>
          <a:xfrm>
            <a:off x="7516248" y="3550070"/>
            <a:ext cx="656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D06259C-8EB2-D00C-5607-2F2E9B1CC6C5}"/>
              </a:ext>
            </a:extLst>
          </p:cNvPr>
          <p:cNvSpPr/>
          <p:nvPr/>
        </p:nvSpPr>
        <p:spPr>
          <a:xfrm>
            <a:off x="8998921" y="3515661"/>
            <a:ext cx="1041197" cy="4381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F04E11-D16F-A25E-4F8D-34AA20A9ABB4}"/>
              </a:ext>
            </a:extLst>
          </p:cNvPr>
          <p:cNvSpPr txBox="1"/>
          <p:nvPr/>
        </p:nvSpPr>
        <p:spPr>
          <a:xfrm>
            <a:off x="9053290" y="3563286"/>
            <a:ext cx="986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mem_fs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8F15FBE-2671-C06D-9CFD-0738FFF0E1BA}"/>
              </a:ext>
            </a:extLst>
          </p:cNvPr>
          <p:cNvSpPr/>
          <p:nvPr/>
        </p:nvSpPr>
        <p:spPr>
          <a:xfrm>
            <a:off x="7912227" y="4199908"/>
            <a:ext cx="1278930" cy="51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AA5E83-9C11-13D8-3E6B-B3336CBF0115}"/>
              </a:ext>
            </a:extLst>
          </p:cNvPr>
          <p:cNvSpPr txBox="1"/>
          <p:nvPr/>
        </p:nvSpPr>
        <p:spPr>
          <a:xfrm>
            <a:off x="7969957" y="4263963"/>
            <a:ext cx="1233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cache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30A0FCC-8D6C-FFF9-86AF-98C39BB64915}"/>
              </a:ext>
            </a:extLst>
          </p:cNvPr>
          <p:cNvSpPr/>
          <p:nvPr/>
        </p:nvSpPr>
        <p:spPr>
          <a:xfrm>
            <a:off x="3433985" y="4067828"/>
            <a:ext cx="1278930" cy="51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F4D862-1F76-F872-FD71-D929F88D77A5}"/>
              </a:ext>
            </a:extLst>
          </p:cNvPr>
          <p:cNvSpPr txBox="1"/>
          <p:nvPr/>
        </p:nvSpPr>
        <p:spPr>
          <a:xfrm>
            <a:off x="3462114" y="4131883"/>
            <a:ext cx="1113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vmm_flist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57326AC-A5B3-2735-4E4F-41925B56871E}"/>
              </a:ext>
            </a:extLst>
          </p:cNvPr>
          <p:cNvSpPr/>
          <p:nvPr/>
        </p:nvSpPr>
        <p:spPr>
          <a:xfrm>
            <a:off x="5419210" y="4894237"/>
            <a:ext cx="1829822" cy="51065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8B3002-C467-288E-D27B-4475521E14CE}"/>
              </a:ext>
            </a:extLst>
          </p:cNvPr>
          <p:cNvSpPr/>
          <p:nvPr/>
        </p:nvSpPr>
        <p:spPr>
          <a:xfrm>
            <a:off x="7440103" y="5511470"/>
            <a:ext cx="1883134" cy="51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CDC9832-B1F9-A4C3-E56D-17037F14E766}"/>
              </a:ext>
            </a:extLst>
          </p:cNvPr>
          <p:cNvSpPr/>
          <p:nvPr/>
        </p:nvSpPr>
        <p:spPr>
          <a:xfrm>
            <a:off x="3566065" y="5509290"/>
            <a:ext cx="2058621" cy="51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0B7269-9346-01AB-A83D-CD53A433B5F7}"/>
              </a:ext>
            </a:extLst>
          </p:cNvPr>
          <p:cNvSpPr/>
          <p:nvPr/>
        </p:nvSpPr>
        <p:spPr>
          <a:xfrm>
            <a:off x="7719991" y="6288460"/>
            <a:ext cx="1593872" cy="51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3A9696B-A148-E9AA-11B7-7E481EAC5F53}"/>
              </a:ext>
            </a:extLst>
          </p:cNvPr>
          <p:cNvSpPr/>
          <p:nvPr/>
        </p:nvSpPr>
        <p:spPr>
          <a:xfrm>
            <a:off x="3590925" y="6288460"/>
            <a:ext cx="1901681" cy="51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7C2E1D9-FCE6-5B12-ED86-C05A8048B475}"/>
              </a:ext>
            </a:extLst>
          </p:cNvPr>
          <p:cNvSpPr txBox="1"/>
          <p:nvPr/>
        </p:nvSpPr>
        <p:spPr>
          <a:xfrm>
            <a:off x="5503996" y="4964900"/>
            <a:ext cx="1699169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Device drivers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BF98F3-856E-F254-105C-E3ADC46BBA01}"/>
              </a:ext>
            </a:extLst>
          </p:cNvPr>
          <p:cNvSpPr txBox="1"/>
          <p:nvPr/>
        </p:nvSpPr>
        <p:spPr>
          <a:xfrm>
            <a:off x="3810000" y="6359123"/>
            <a:ext cx="1609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hw_memory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CE846E0-B23B-EDB9-CCFB-9913AD1DA1C7}"/>
              </a:ext>
            </a:extLst>
          </p:cNvPr>
          <p:cNvSpPr txBox="1"/>
          <p:nvPr/>
        </p:nvSpPr>
        <p:spPr>
          <a:xfrm>
            <a:off x="8050093" y="6359123"/>
            <a:ext cx="1003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hw_disk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4FC284F-F727-32A8-FF1E-4E37883B495A}"/>
              </a:ext>
            </a:extLst>
          </p:cNvPr>
          <p:cNvSpPr txBox="1"/>
          <p:nvPr/>
        </p:nvSpPr>
        <p:spPr>
          <a:xfrm>
            <a:off x="3653808" y="5579953"/>
            <a:ext cx="1883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mem_disk_driver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D1D870A-4D2E-3D56-18AD-1DB1E2D68BB1}"/>
              </a:ext>
            </a:extLst>
          </p:cNvPr>
          <p:cNvSpPr/>
          <p:nvPr/>
        </p:nvSpPr>
        <p:spPr>
          <a:xfrm>
            <a:off x="5614567" y="6267560"/>
            <a:ext cx="1901681" cy="51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0771301-E0C2-2F61-F19A-22112184FA3D}"/>
              </a:ext>
            </a:extLst>
          </p:cNvPr>
          <p:cNvSpPr txBox="1"/>
          <p:nvPr/>
        </p:nvSpPr>
        <p:spPr>
          <a:xfrm>
            <a:off x="5801486" y="6348849"/>
            <a:ext cx="1367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hw_network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8C2447-4861-B1F9-CC7F-E5E1E6BE7573}"/>
              </a:ext>
            </a:extLst>
          </p:cNvPr>
          <p:cNvSpPr txBox="1"/>
          <p:nvPr/>
        </p:nvSpPr>
        <p:spPr>
          <a:xfrm>
            <a:off x="7511223" y="5579953"/>
            <a:ext cx="1753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disk driver </a:t>
            </a:r>
          </a:p>
        </p:txBody>
      </p:sp>
      <p:sp>
        <p:nvSpPr>
          <p:cNvPr id="42" name="Frame 41">
            <a:extLst>
              <a:ext uri="{FF2B5EF4-FFF2-40B4-BE49-F238E27FC236}">
                <a16:creationId xmlns:a16="http://schemas.microsoft.com/office/drawing/2014/main" id="{ADC8364F-A459-973C-EE43-500B87F8B83F}"/>
              </a:ext>
            </a:extLst>
          </p:cNvPr>
          <p:cNvSpPr/>
          <p:nvPr/>
        </p:nvSpPr>
        <p:spPr>
          <a:xfrm>
            <a:off x="7249032" y="2529958"/>
            <a:ext cx="3053208" cy="1581605"/>
          </a:xfrm>
          <a:prstGeom prst="frame">
            <a:avLst>
              <a:gd name="adj1" fmla="val 158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FB9AC9C-E674-9572-37F1-7528575AE349}"/>
              </a:ext>
            </a:extLst>
          </p:cNvPr>
          <p:cNvCxnSpPr>
            <a:cxnSpLocks/>
          </p:cNvCxnSpPr>
          <p:nvPr/>
        </p:nvCxnSpPr>
        <p:spPr>
          <a:xfrm>
            <a:off x="1016000" y="1910080"/>
            <a:ext cx="10337800" cy="0"/>
          </a:xfrm>
          <a:prstGeom prst="line">
            <a:avLst/>
          </a:prstGeom>
          <a:ln w="603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B77974A-6185-6AFA-D2EC-4D962263EDD0}"/>
              </a:ext>
            </a:extLst>
          </p:cNvPr>
          <p:cNvSpPr txBox="1"/>
          <p:nvPr/>
        </p:nvSpPr>
        <p:spPr>
          <a:xfrm>
            <a:off x="4641550" y="2815878"/>
            <a:ext cx="63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……..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F967932-8ADE-DBB4-1DE9-21F8B51D4D45}"/>
              </a:ext>
            </a:extLst>
          </p:cNvPr>
          <p:cNvCxnSpPr/>
          <p:nvPr/>
        </p:nvCxnSpPr>
        <p:spPr>
          <a:xfrm flipH="1">
            <a:off x="1510935" y="2005128"/>
            <a:ext cx="3201980" cy="6694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82CF13A-3B07-0182-4AE2-CEF2A18AD6E1}"/>
              </a:ext>
            </a:extLst>
          </p:cNvPr>
          <p:cNvCxnSpPr>
            <a:cxnSpLocks/>
          </p:cNvCxnSpPr>
          <p:nvPr/>
        </p:nvCxnSpPr>
        <p:spPr>
          <a:xfrm>
            <a:off x="1523236" y="2674552"/>
            <a:ext cx="0" cy="7080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32BFD86-8FE0-7EA0-3EFD-6A0612F4CC1C}"/>
              </a:ext>
            </a:extLst>
          </p:cNvPr>
          <p:cNvCxnSpPr>
            <a:cxnSpLocks/>
          </p:cNvCxnSpPr>
          <p:nvPr/>
        </p:nvCxnSpPr>
        <p:spPr>
          <a:xfrm flipH="1">
            <a:off x="4679302" y="1989440"/>
            <a:ext cx="2461097" cy="137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6C3EEFB-8784-0E1D-932D-CBC63BC8308E}"/>
              </a:ext>
            </a:extLst>
          </p:cNvPr>
          <p:cNvCxnSpPr>
            <a:cxnSpLocks/>
          </p:cNvCxnSpPr>
          <p:nvPr/>
        </p:nvCxnSpPr>
        <p:spPr>
          <a:xfrm>
            <a:off x="7136806" y="1984160"/>
            <a:ext cx="30102" cy="13984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D50AD91-751C-6AD7-46E2-2DC515A9B9B9}"/>
              </a:ext>
            </a:extLst>
          </p:cNvPr>
          <p:cNvCxnSpPr>
            <a:cxnSpLocks/>
          </p:cNvCxnSpPr>
          <p:nvPr/>
        </p:nvCxnSpPr>
        <p:spPr>
          <a:xfrm flipH="1" flipV="1">
            <a:off x="1523236" y="3382564"/>
            <a:ext cx="5630469" cy="30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Frame 62">
            <a:extLst>
              <a:ext uri="{FF2B5EF4-FFF2-40B4-BE49-F238E27FC236}">
                <a16:creationId xmlns:a16="http://schemas.microsoft.com/office/drawing/2014/main" id="{86A57947-338B-828E-D83D-8C724CCC568A}"/>
              </a:ext>
            </a:extLst>
          </p:cNvPr>
          <p:cNvSpPr/>
          <p:nvPr/>
        </p:nvSpPr>
        <p:spPr>
          <a:xfrm>
            <a:off x="3512199" y="4753325"/>
            <a:ext cx="5860990" cy="1339926"/>
          </a:xfrm>
          <a:prstGeom prst="frame">
            <a:avLst>
              <a:gd name="adj1" fmla="val 158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327C1A8-6734-02E4-7660-84C8F5D6AF7C}"/>
              </a:ext>
            </a:extLst>
          </p:cNvPr>
          <p:cNvCxnSpPr>
            <a:cxnSpLocks/>
          </p:cNvCxnSpPr>
          <p:nvPr/>
        </p:nvCxnSpPr>
        <p:spPr>
          <a:xfrm flipV="1">
            <a:off x="838200" y="6166535"/>
            <a:ext cx="10998200" cy="30480"/>
          </a:xfrm>
          <a:prstGeom prst="line">
            <a:avLst/>
          </a:prstGeom>
          <a:ln w="603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1FE6F0B-9B01-8188-E54A-E19B1F7D8462}"/>
              </a:ext>
            </a:extLst>
          </p:cNvPr>
          <p:cNvSpPr txBox="1"/>
          <p:nvPr/>
        </p:nvSpPr>
        <p:spPr>
          <a:xfrm>
            <a:off x="2392487" y="6348849"/>
            <a:ext cx="63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……..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F3EAE4D-A657-A1BA-092F-BAE7FCE82001}"/>
              </a:ext>
            </a:extLst>
          </p:cNvPr>
          <p:cNvSpPr txBox="1"/>
          <p:nvPr/>
        </p:nvSpPr>
        <p:spPr>
          <a:xfrm>
            <a:off x="9482004" y="6359123"/>
            <a:ext cx="63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……..</a:t>
            </a:r>
          </a:p>
        </p:txBody>
      </p:sp>
    </p:spTree>
    <p:extLst>
      <p:ext uri="{BB962C8B-B14F-4D97-AF65-F5344CB8AC3E}">
        <p14:creationId xmlns:p14="http://schemas.microsoft.com/office/powerpoint/2010/main" val="8668080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6D691-BDDA-5E13-0C8A-1D78CEDE0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Protocols (STS)es for File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01DBE-CCE9-68C7-7A81-749C37BD7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6B8F967-2106-1D18-92BD-E8E5404924A2}"/>
              </a:ext>
            </a:extLst>
          </p:cNvPr>
          <p:cNvSpPr/>
          <p:nvPr/>
        </p:nvSpPr>
        <p:spPr>
          <a:xfrm>
            <a:off x="2009774" y="2305050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i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D379EF6-0682-80E6-A44E-630DAB5C5D4D}"/>
              </a:ext>
            </a:extLst>
          </p:cNvPr>
          <p:cNvSpPr/>
          <p:nvPr/>
        </p:nvSpPr>
        <p:spPr>
          <a:xfrm>
            <a:off x="1979294" y="3393440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C7EC0D5-1E2A-E2AE-31B4-BE6AC64AAB01}"/>
              </a:ext>
            </a:extLst>
          </p:cNvPr>
          <p:cNvSpPr/>
          <p:nvPr/>
        </p:nvSpPr>
        <p:spPr>
          <a:xfrm>
            <a:off x="1989454" y="4528026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c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94B3D34-7477-EED9-E5BE-C65CF84BE65A}"/>
              </a:ext>
            </a:extLst>
          </p:cNvPr>
          <p:cNvSpPr/>
          <p:nvPr/>
        </p:nvSpPr>
        <p:spPr>
          <a:xfrm>
            <a:off x="9937433" y="2305050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i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C714E2F-A63B-635A-94F7-461CF659C5F2}"/>
              </a:ext>
            </a:extLst>
          </p:cNvPr>
          <p:cNvSpPr/>
          <p:nvPr/>
        </p:nvSpPr>
        <p:spPr>
          <a:xfrm>
            <a:off x="9906953" y="3393440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518DDBE-BE53-D61A-1AE5-BCEB7EB8380A}"/>
              </a:ext>
            </a:extLst>
          </p:cNvPr>
          <p:cNvSpPr/>
          <p:nvPr/>
        </p:nvSpPr>
        <p:spPr>
          <a:xfrm>
            <a:off x="9917113" y="4528026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c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D166AF5-951D-B9FF-8C2B-5D9DE6D9DE22}"/>
              </a:ext>
            </a:extLst>
          </p:cNvPr>
          <p:cNvSpPr/>
          <p:nvPr/>
        </p:nvSpPr>
        <p:spPr>
          <a:xfrm>
            <a:off x="8108633" y="3393440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8583F2-70E3-EC13-59C7-9A657A31CB18}"/>
              </a:ext>
            </a:extLst>
          </p:cNvPr>
          <p:cNvSpPr txBox="1"/>
          <p:nvPr/>
        </p:nvSpPr>
        <p:spPr>
          <a:xfrm>
            <a:off x="1391920" y="5394960"/>
            <a:ext cx="321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traditional filesystem protocol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331171-6FB3-0C15-9047-38F40B2DFC59}"/>
              </a:ext>
            </a:extLst>
          </p:cNvPr>
          <p:cNvSpPr txBox="1"/>
          <p:nvPr/>
        </p:nvSpPr>
        <p:spPr>
          <a:xfrm>
            <a:off x="7508240" y="5394960"/>
            <a:ext cx="321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distributed filesystem protocol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4FD6A63-DAF7-0EDD-84B1-F8C9E3EE7E2C}"/>
              </a:ext>
            </a:extLst>
          </p:cNvPr>
          <p:cNvCxnSpPr>
            <a:cxnSpLocks/>
            <a:stCxn id="4" idx="4"/>
            <a:endCxn id="18" idx="0"/>
          </p:cNvCxnSpPr>
          <p:nvPr/>
        </p:nvCxnSpPr>
        <p:spPr>
          <a:xfrm flipH="1">
            <a:off x="2254567" y="2854960"/>
            <a:ext cx="30480" cy="53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E996B10-2623-8697-D914-0441852DCED7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>
            <a:off x="2254567" y="3943350"/>
            <a:ext cx="10160" cy="584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CFD4A8F-70C3-6F5A-C0DE-494902964CBE}"/>
              </a:ext>
            </a:extLst>
          </p:cNvPr>
          <p:cNvSpPr txBox="1"/>
          <p:nvPr/>
        </p:nvSpPr>
        <p:spPr>
          <a:xfrm>
            <a:off x="1909180" y="2933819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/>
              <a:t>open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61B0F1-6D30-1C3D-F213-90FE2F0D859C}"/>
              </a:ext>
            </a:extLst>
          </p:cNvPr>
          <p:cNvSpPr txBox="1"/>
          <p:nvPr/>
        </p:nvSpPr>
        <p:spPr>
          <a:xfrm>
            <a:off x="1907577" y="401835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/>
              <a:t>close</a:t>
            </a:r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65F1E4ED-BDEF-ACA2-8B28-7AF03BD5B12B}"/>
              </a:ext>
            </a:extLst>
          </p:cNvPr>
          <p:cNvCxnSpPr>
            <a:cxnSpLocks/>
            <a:stCxn id="18" idx="6"/>
            <a:endCxn id="18" idx="7"/>
          </p:cNvCxnSpPr>
          <p:nvPr/>
        </p:nvCxnSpPr>
        <p:spPr>
          <a:xfrm flipH="1" flipV="1">
            <a:off x="2449214" y="3473972"/>
            <a:ext cx="80626" cy="194423"/>
          </a:xfrm>
          <a:prstGeom prst="curvedConnector4">
            <a:avLst>
              <a:gd name="adj1" fmla="val -1430258"/>
              <a:gd name="adj2" fmla="val 259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A7E63AB-C592-E861-31DE-5BEAA3C3EC91}"/>
              </a:ext>
            </a:extLst>
          </p:cNvPr>
          <p:cNvSpPr txBox="1"/>
          <p:nvPr/>
        </p:nvSpPr>
        <p:spPr>
          <a:xfrm>
            <a:off x="3332480" y="3137717"/>
            <a:ext cx="666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read</a:t>
            </a:r>
          </a:p>
          <a:p>
            <a:r>
              <a:rPr lang="en-US" i="1" dirty="0"/>
              <a:t>write</a:t>
            </a:r>
          </a:p>
        </p:txBody>
      </p: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621B1AEC-F6E3-94CB-6296-80383E4833E4}"/>
              </a:ext>
            </a:extLst>
          </p:cNvPr>
          <p:cNvCxnSpPr>
            <a:cxnSpLocks/>
            <a:stCxn id="23" idx="0"/>
            <a:endCxn id="23" idx="2"/>
          </p:cNvCxnSpPr>
          <p:nvPr/>
        </p:nvCxnSpPr>
        <p:spPr>
          <a:xfrm rot="16200000" flipH="1" flipV="1">
            <a:off x="8108792" y="3393280"/>
            <a:ext cx="274955" cy="275273"/>
          </a:xfrm>
          <a:prstGeom prst="curvedConnector4">
            <a:avLst>
              <a:gd name="adj1" fmla="val -83141"/>
              <a:gd name="adj2" fmla="val 2974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F818209-4A62-FAA1-95F1-F1A0940CE854}"/>
              </a:ext>
            </a:extLst>
          </p:cNvPr>
          <p:cNvSpPr txBox="1"/>
          <p:nvPr/>
        </p:nvSpPr>
        <p:spPr>
          <a:xfrm>
            <a:off x="7530703" y="2846301"/>
            <a:ext cx="666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read</a:t>
            </a:r>
          </a:p>
          <a:p>
            <a:r>
              <a:rPr lang="en-US" i="1" dirty="0"/>
              <a:t>write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1127C4E-88B2-1DB9-95FA-8E865E0E34D2}"/>
              </a:ext>
            </a:extLst>
          </p:cNvPr>
          <p:cNvCxnSpPr>
            <a:stCxn id="21" idx="1"/>
            <a:endCxn id="23" idx="7"/>
          </p:cNvCxnSpPr>
          <p:nvPr/>
        </p:nvCxnSpPr>
        <p:spPr>
          <a:xfrm flipH="1">
            <a:off x="8578553" y="3473972"/>
            <a:ext cx="1409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299B4E1-6DEE-BA46-D9A4-7230E8B4547B}"/>
              </a:ext>
            </a:extLst>
          </p:cNvPr>
          <p:cNvSpPr txBox="1"/>
          <p:nvPr/>
        </p:nvSpPr>
        <p:spPr>
          <a:xfrm>
            <a:off x="8824933" y="2936513"/>
            <a:ext cx="967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/>
          </a:p>
          <a:p>
            <a:r>
              <a:rPr lang="en-US" i="1" dirty="0"/>
              <a:t>write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80204F7-BAC4-F103-F331-43EBF8EDDA73}"/>
              </a:ext>
            </a:extLst>
          </p:cNvPr>
          <p:cNvCxnSpPr>
            <a:cxnSpLocks/>
            <a:stCxn id="23" idx="4"/>
            <a:endCxn id="21" idx="3"/>
          </p:cNvCxnSpPr>
          <p:nvPr/>
        </p:nvCxnSpPr>
        <p:spPr>
          <a:xfrm flipV="1">
            <a:off x="8383906" y="3862818"/>
            <a:ext cx="1603673" cy="80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2388205-F3C8-2AE2-BF43-DBC3321560CF}"/>
              </a:ext>
            </a:extLst>
          </p:cNvPr>
          <p:cNvSpPr txBox="1"/>
          <p:nvPr/>
        </p:nvSpPr>
        <p:spPr>
          <a:xfrm>
            <a:off x="8841750" y="3429000"/>
            <a:ext cx="967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/>
          </a:p>
          <a:p>
            <a:r>
              <a:rPr lang="en-US" i="1" dirty="0"/>
              <a:t>flush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08266A4-4E74-9A1A-957A-E57B3C67FD34}"/>
              </a:ext>
            </a:extLst>
          </p:cNvPr>
          <p:cNvCxnSpPr>
            <a:cxnSpLocks/>
          </p:cNvCxnSpPr>
          <p:nvPr/>
        </p:nvCxnSpPr>
        <p:spPr>
          <a:xfrm flipH="1">
            <a:off x="10165734" y="2839642"/>
            <a:ext cx="30480" cy="53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2187FAC-534E-440E-4B66-D693ECA2544D}"/>
              </a:ext>
            </a:extLst>
          </p:cNvPr>
          <p:cNvCxnSpPr>
            <a:cxnSpLocks/>
          </p:cNvCxnSpPr>
          <p:nvPr/>
        </p:nvCxnSpPr>
        <p:spPr>
          <a:xfrm>
            <a:off x="10165734" y="3928032"/>
            <a:ext cx="10160" cy="584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3AA5B51-4C23-6AE3-B77E-614269ECFF01}"/>
              </a:ext>
            </a:extLst>
          </p:cNvPr>
          <p:cNvSpPr txBox="1"/>
          <p:nvPr/>
        </p:nvSpPr>
        <p:spPr>
          <a:xfrm>
            <a:off x="9820347" y="2918501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/>
              <a:t>open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FDEF6BB-826B-2ADF-1777-0D599851151F}"/>
              </a:ext>
            </a:extLst>
          </p:cNvPr>
          <p:cNvSpPr txBox="1"/>
          <p:nvPr/>
        </p:nvSpPr>
        <p:spPr>
          <a:xfrm>
            <a:off x="9818744" y="400304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/>
              <a:t>close</a:t>
            </a:r>
          </a:p>
        </p:txBody>
      </p:sp>
    </p:spTree>
    <p:extLst>
      <p:ext uri="{BB962C8B-B14F-4D97-AF65-F5344CB8AC3E}">
        <p14:creationId xmlns:p14="http://schemas.microsoft.com/office/powerpoint/2010/main" val="13895871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B646-AA21-3492-C127-C5076839C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1" y="1825625"/>
            <a:ext cx="12049124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	      		                </a:t>
            </a:r>
            <a:r>
              <a:rPr lang="en-US" sz="4800" dirty="0"/>
              <a:t>LOGIC</a:t>
            </a:r>
          </a:p>
          <a:p>
            <a:pPr marL="0" indent="0">
              <a:buNone/>
            </a:pPr>
            <a:r>
              <a:rPr lang="en-US" sz="3200" dirty="0"/>
              <a:t>	</a:t>
            </a:r>
          </a:p>
          <a:p>
            <a:pPr marL="0" indent="0">
              <a:buNone/>
            </a:pPr>
            <a:r>
              <a:rPr lang="en-US" sz="3200" dirty="0"/>
              <a:t>	(Exploiting </a:t>
            </a:r>
            <a:r>
              <a:rPr lang="en-US" sz="3200" dirty="0" err="1"/>
              <a:t>Kripke</a:t>
            </a:r>
            <a:r>
              <a:rPr lang="en-US" sz="3200" dirty="0"/>
              <a:t> Models, Generated </a:t>
            </a:r>
            <a:r>
              <a:rPr lang="en-US" sz="3200" dirty="0" err="1"/>
              <a:t>SubModels</a:t>
            </a:r>
            <a:r>
              <a:rPr lang="en-US" sz="3200" dirty="0"/>
              <a:t> &amp;</a:t>
            </a:r>
            <a:r>
              <a:rPr lang="en-US" sz="3200" dirty="0" err="1"/>
              <a:t>Bisimulation</a:t>
            </a:r>
            <a:r>
              <a:rPr lang="en-U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58973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47F51-7974-6BFA-85AD-AE319D026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RG-STS: Logic for Modularity of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0684A-A042-8B0A-4D4B-3D3291078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major pieces</a:t>
            </a:r>
          </a:p>
          <a:p>
            <a:pPr lvl="1"/>
            <a:r>
              <a:rPr lang="en-US" dirty="0"/>
              <a:t>Morphisms to relate two protocol (</a:t>
            </a:r>
            <a:r>
              <a:rPr lang="en-US" b="1" dirty="0"/>
              <a:t>RG-</a:t>
            </a:r>
            <a:r>
              <a:rPr lang="en-US" b="1" dirty="0" err="1"/>
              <a:t>Bisim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Linking to program logic through (</a:t>
            </a:r>
            <a:r>
              <a:rPr lang="en-US" b="1" dirty="0" err="1"/>
              <a:t>IslandUpdate</a:t>
            </a:r>
            <a:r>
              <a:rPr lang="en-US" b="1" dirty="0"/>
              <a:t> Rule)</a:t>
            </a:r>
          </a:p>
          <a:p>
            <a:pPr lvl="2"/>
            <a:r>
              <a:rPr lang="en-US" dirty="0"/>
              <a:t>Proof rules </a:t>
            </a:r>
            <a:r>
              <a:rPr lang="en-US" dirty="0" err="1"/>
              <a:t>bisimilar</a:t>
            </a:r>
            <a:r>
              <a:rPr lang="en-US" dirty="0"/>
              <a:t> protocols</a:t>
            </a:r>
          </a:p>
          <a:p>
            <a:pPr lvl="2"/>
            <a:r>
              <a:rPr lang="en-US" dirty="0"/>
              <a:t>Proof rules for generated smaller protocols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9365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33BC2-CB1A-F174-6230-0C18B4E31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RG-STS: The Law of RG-</a:t>
            </a:r>
            <a:r>
              <a:rPr lang="en-US" dirty="0" err="1"/>
              <a:t>Bisimulation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F15D2-D4EC-C5B9-F6CC-F93095C4B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632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E512E-60F9-D90D-3941-CDEE61933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RG-STS: The Law of Conformance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3D680-0694-DF04-F869-4B0A87058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340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1D451-765F-D9FA-F280-5F58E345B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RG-STS: The Law of Tolerance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11FCA-6188-2F4D-02AE-AEBF33950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96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B7DFB-42FA-7C12-9E71-3C4F5DB97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Verification? Why OS Kernels?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F201B-61FB-46D3-8039-7FDB48C15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Kernels are piece of constructs speaking to the bare-metal</a:t>
            </a:r>
          </a:p>
          <a:p>
            <a:pPr lvl="1"/>
            <a:r>
              <a:rPr lang="en-US" dirty="0"/>
              <a:t>One of the closest software artifacts operating something physical!</a:t>
            </a:r>
          </a:p>
          <a:p>
            <a:pPr lvl="1"/>
            <a:r>
              <a:rPr lang="en-US" dirty="0"/>
              <a:t>Convincing ourselves on their (almost) correctness!</a:t>
            </a:r>
          </a:p>
          <a:p>
            <a:r>
              <a:rPr lang="en-US" dirty="0"/>
              <a:t>Long story of verification attempts OS Kernels</a:t>
            </a:r>
          </a:p>
          <a:p>
            <a:pPr lvl="1"/>
            <a:r>
              <a:rPr lang="en-US" dirty="0" err="1"/>
              <a:t>Verisoft</a:t>
            </a:r>
            <a:r>
              <a:rPr lang="en-US" dirty="0"/>
              <a:t> – custom-hardware</a:t>
            </a:r>
          </a:p>
          <a:p>
            <a:pPr lvl="1"/>
            <a:r>
              <a:rPr lang="en-US" dirty="0" err="1"/>
              <a:t>CertiKOS</a:t>
            </a:r>
            <a:r>
              <a:rPr lang="en-US" dirty="0"/>
              <a:t>, SeL4 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2116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4CB6A-F539-31F2-2CF0-92F79851D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RG-STS: Connecting to a Program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D0B67-4A0A-C748-3DA2-2F188CBDC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085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D8C67-9855-F94C-DF23-26192F6BC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RG-STS: Proof Rules for </a:t>
            </a:r>
            <a:r>
              <a:rPr lang="en-US" dirty="0" err="1"/>
              <a:t>Bisimilar</a:t>
            </a:r>
            <a:r>
              <a:rPr lang="en-US" dirty="0"/>
              <a:t>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31EBD-9FBD-4498-F0A3-877AF12FE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354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4C14-374B-7943-F1DC-88A056B80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Status of RG-STS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2BF73-C558-B793-D222-51ACD17D6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53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Currently being worked on</a:t>
            </a:r>
          </a:p>
          <a:p>
            <a:pPr lvl="1"/>
            <a:r>
              <a:rPr lang="en-US" dirty="0"/>
              <a:t>Soundness proofs is under-change </a:t>
            </a:r>
          </a:p>
          <a:p>
            <a:pPr lvl="1"/>
            <a:r>
              <a:rPr lang="en-US" dirty="0"/>
              <a:t>Proofs of filesystem protocols presented in this paper </a:t>
            </a:r>
          </a:p>
          <a:p>
            <a:r>
              <a:rPr lang="en-US" dirty="0"/>
              <a:t>Already done</a:t>
            </a:r>
          </a:p>
          <a:p>
            <a:pPr lvl="1"/>
            <a:r>
              <a:rPr lang="en-US" b="1" dirty="0" err="1"/>
              <a:t>mmap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/>
              <a:t>mmap_lazy</a:t>
            </a:r>
            <a:r>
              <a:rPr lang="en-US" b="1" dirty="0"/>
              <a:t> </a:t>
            </a:r>
            <a:r>
              <a:rPr lang="en-US" dirty="0"/>
              <a:t>are implemented inside the kernel as a candidate for being an extra experiment</a:t>
            </a:r>
          </a:p>
          <a:p>
            <a:pPr lvl="1"/>
            <a:r>
              <a:rPr lang="en-US" b="1" dirty="0" err="1"/>
              <a:t>Vfs</a:t>
            </a:r>
            <a:r>
              <a:rPr lang="en-US" b="1" dirty="0"/>
              <a:t> -- </a:t>
            </a:r>
            <a:r>
              <a:rPr lang="en-US" dirty="0"/>
              <a:t>realized by S5 (already exists inside xv6 OS) and ext2 (implemented by us)</a:t>
            </a:r>
            <a:endParaRPr lang="en-US" b="1" dirty="0"/>
          </a:p>
          <a:p>
            <a:pPr lvl="1"/>
            <a:r>
              <a:rPr lang="en-US" b="1" dirty="0"/>
              <a:t>Disk device drivers</a:t>
            </a:r>
            <a:r>
              <a:rPr lang="en-US" dirty="0"/>
              <a:t>: A block disk driver for our ext2 vs. in-memory block device driver (to</a:t>
            </a:r>
          </a:p>
          <a:p>
            <a:r>
              <a:rPr lang="en-US" dirty="0"/>
              <a:t>To be done</a:t>
            </a:r>
          </a:p>
          <a:p>
            <a:pPr lvl="1"/>
            <a:r>
              <a:rPr lang="en-US" dirty="0"/>
              <a:t>Finish the soundness </a:t>
            </a:r>
          </a:p>
          <a:p>
            <a:pPr lvl="1"/>
            <a:r>
              <a:rPr lang="en-US" dirty="0"/>
              <a:t>Pick-up one extra example in addition to the filesystem protocol example amongst the examples mentioned above</a:t>
            </a:r>
          </a:p>
          <a:p>
            <a:pPr lvl="2"/>
            <a:r>
              <a:rPr lang="en-US" dirty="0"/>
              <a:t>Not necessarily the implementation of them </a:t>
            </a:r>
          </a:p>
          <a:p>
            <a:pPr lvl="2"/>
            <a:r>
              <a:rPr lang="en-US" dirty="0"/>
              <a:t>Not necessarily the complete protocol of them</a:t>
            </a:r>
          </a:p>
          <a:p>
            <a:pPr lvl="1"/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437289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F8F8C805-B5AF-8CF2-879F-AFBBF2A7A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379" y="1347229"/>
            <a:ext cx="3462127" cy="346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540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E69D9-B265-9AEC-9A84-CAEF9BC70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Facts on Address Space</a:t>
            </a:r>
          </a:p>
        </p:txBody>
      </p:sp>
      <p:pic>
        <p:nvPicPr>
          <p:cNvPr id="13" name="Content Placeholder 12" descr="Text&#10;&#10;Description automatically generated">
            <a:extLst>
              <a:ext uri="{FF2B5EF4-FFF2-40B4-BE49-F238E27FC236}">
                <a16:creationId xmlns:a16="http://schemas.microsoft.com/office/drawing/2014/main" id="{FBB50F9B-B6D3-1FE7-EE96-20C52ADCBA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93418" y="2272062"/>
            <a:ext cx="8293100" cy="2032000"/>
          </a:xfrm>
        </p:spPr>
      </p:pic>
    </p:spTree>
    <p:extLst>
      <p:ext uri="{BB962C8B-B14F-4D97-AF65-F5344CB8AC3E}">
        <p14:creationId xmlns:p14="http://schemas.microsoft.com/office/powerpoint/2010/main" val="40680225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E5C84CA-964A-0504-B72B-9E3927A72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 picture containing text, font, white, algebra&#10;&#10;Description automatically generated">
            <a:extLst>
              <a:ext uri="{FF2B5EF4-FFF2-40B4-BE49-F238E27FC236}">
                <a16:creationId xmlns:a16="http://schemas.microsoft.com/office/drawing/2014/main" id="{FD92F494-F192-AFB4-5078-F1FB00D8A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2569633" y="2977377"/>
            <a:ext cx="6428679" cy="1125459"/>
          </a:xfrm>
          <a:prstGeom prst="rect">
            <a:avLst/>
          </a:prstGeom>
        </p:spPr>
      </p:pic>
      <p:sp>
        <p:nvSpPr>
          <p:cNvPr id="30" name="Alternate Process 29">
            <a:extLst>
              <a:ext uri="{FF2B5EF4-FFF2-40B4-BE49-F238E27FC236}">
                <a16:creationId xmlns:a16="http://schemas.microsoft.com/office/drawing/2014/main" id="{B5F1570F-4EDE-DF48-F3C0-B727778DEFEC}"/>
              </a:ext>
            </a:extLst>
          </p:cNvPr>
          <p:cNvSpPr/>
          <p:nvPr/>
        </p:nvSpPr>
        <p:spPr>
          <a:xfrm>
            <a:off x="2413676" y="2348778"/>
            <a:ext cx="8463330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4D4E397-D9F1-7414-4D13-52589E5929BF}"/>
              </a:ext>
            </a:extLst>
          </p:cNvPr>
          <p:cNvSpPr txBox="1"/>
          <p:nvPr/>
        </p:nvSpPr>
        <p:spPr>
          <a:xfrm>
            <a:off x="5391409" y="247135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4DB793-5AE9-B6A8-76CE-5A520F686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-15875"/>
            <a:ext cx="11846560" cy="1325563"/>
          </a:xfrm>
        </p:spPr>
        <p:txBody>
          <a:bodyPr/>
          <a:lstStyle/>
          <a:p>
            <a:r>
              <a:rPr lang="en-US" dirty="0"/>
              <a:t>Program Logic: Sharing under Page-Table Update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E8AC330-2B5D-E876-D694-CE03C5F19386}"/>
              </a:ext>
            </a:extLst>
          </p:cNvPr>
          <p:cNvCxnSpPr>
            <a:cxnSpLocks/>
            <a:stCxn id="65" idx="1"/>
          </p:cNvCxnSpPr>
          <p:nvPr/>
        </p:nvCxnSpPr>
        <p:spPr>
          <a:xfrm>
            <a:off x="2242224" y="1807999"/>
            <a:ext cx="210087" cy="569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rapezoid 31">
            <a:extLst>
              <a:ext uri="{FF2B5EF4-FFF2-40B4-BE49-F238E27FC236}">
                <a16:creationId xmlns:a16="http://schemas.microsoft.com/office/drawing/2014/main" id="{9D09E452-3D37-E10E-14BF-5D5AF5ABE0BA}"/>
              </a:ext>
            </a:extLst>
          </p:cNvPr>
          <p:cNvSpPr/>
          <p:nvPr/>
        </p:nvSpPr>
        <p:spPr>
          <a:xfrm>
            <a:off x="1515291" y="2979487"/>
            <a:ext cx="10258698" cy="371243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rocess 32">
            <a:extLst>
              <a:ext uri="{FF2B5EF4-FFF2-40B4-BE49-F238E27FC236}">
                <a16:creationId xmlns:a16="http://schemas.microsoft.com/office/drawing/2014/main" id="{13AAFF07-6ABA-CF96-CFED-3CD241163566}"/>
              </a:ext>
            </a:extLst>
          </p:cNvPr>
          <p:cNvSpPr/>
          <p:nvPr/>
        </p:nvSpPr>
        <p:spPr>
          <a:xfrm>
            <a:off x="3612611" y="3015158"/>
            <a:ext cx="1099485" cy="464584"/>
          </a:xfrm>
          <a:prstGeom prst="flowChartProcess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89C4AB0-5FCD-E37C-C5BF-20B4B013926F}"/>
              </a:ext>
            </a:extLst>
          </p:cNvPr>
          <p:cNvSpPr txBox="1"/>
          <p:nvPr/>
        </p:nvSpPr>
        <p:spPr>
          <a:xfrm>
            <a:off x="3620762" y="3046299"/>
            <a:ext cx="47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0</a:t>
            </a:r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17DB67E-88DF-F7FE-D1E0-1DBB78D6B12F}"/>
              </a:ext>
            </a:extLst>
          </p:cNvPr>
          <p:cNvCxnSpPr>
            <a:cxnSpLocks/>
          </p:cNvCxnSpPr>
          <p:nvPr/>
        </p:nvCxnSpPr>
        <p:spPr>
          <a:xfrm>
            <a:off x="2272937" y="3765001"/>
            <a:ext cx="87492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5BC6EB0-2319-F128-9837-06EF9308A1CF}"/>
              </a:ext>
            </a:extLst>
          </p:cNvPr>
          <p:cNvCxnSpPr>
            <a:cxnSpLocks/>
          </p:cNvCxnSpPr>
          <p:nvPr/>
        </p:nvCxnSpPr>
        <p:spPr>
          <a:xfrm>
            <a:off x="1715589" y="6008460"/>
            <a:ext cx="9884228" cy="17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lternate Process 41">
            <a:extLst>
              <a:ext uri="{FF2B5EF4-FFF2-40B4-BE49-F238E27FC236}">
                <a16:creationId xmlns:a16="http://schemas.microsoft.com/office/drawing/2014/main" id="{D1D69372-224C-DFE5-C705-2C0E65921B32}"/>
              </a:ext>
            </a:extLst>
          </p:cNvPr>
          <p:cNvSpPr/>
          <p:nvPr/>
        </p:nvSpPr>
        <p:spPr>
          <a:xfrm rot="16200000">
            <a:off x="4624907" y="3571339"/>
            <a:ext cx="476971" cy="111719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lternate Process 42">
            <a:extLst>
              <a:ext uri="{FF2B5EF4-FFF2-40B4-BE49-F238E27FC236}">
                <a16:creationId xmlns:a16="http://schemas.microsoft.com/office/drawing/2014/main" id="{4AE55BA3-46C9-A59D-CE51-7C95615C88A7}"/>
              </a:ext>
            </a:extLst>
          </p:cNvPr>
          <p:cNvSpPr/>
          <p:nvPr/>
        </p:nvSpPr>
        <p:spPr>
          <a:xfrm rot="16200000">
            <a:off x="6386369" y="3553941"/>
            <a:ext cx="476971" cy="111719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lternate Process 43">
            <a:extLst>
              <a:ext uri="{FF2B5EF4-FFF2-40B4-BE49-F238E27FC236}">
                <a16:creationId xmlns:a16="http://schemas.microsoft.com/office/drawing/2014/main" id="{402947DC-CFCC-1BA2-164D-7DD4F2D6A2ED}"/>
              </a:ext>
            </a:extLst>
          </p:cNvPr>
          <p:cNvSpPr/>
          <p:nvPr/>
        </p:nvSpPr>
        <p:spPr>
          <a:xfrm rot="16200000">
            <a:off x="8199457" y="3569410"/>
            <a:ext cx="476970" cy="111719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lternate Process 44">
            <a:extLst>
              <a:ext uri="{FF2B5EF4-FFF2-40B4-BE49-F238E27FC236}">
                <a16:creationId xmlns:a16="http://schemas.microsoft.com/office/drawing/2014/main" id="{647CD071-7BCC-0A7E-6A8C-7A0BCC1BDA4B}"/>
              </a:ext>
            </a:extLst>
          </p:cNvPr>
          <p:cNvSpPr/>
          <p:nvPr/>
        </p:nvSpPr>
        <p:spPr>
          <a:xfrm rot="16200000">
            <a:off x="2858515" y="3563520"/>
            <a:ext cx="476971" cy="1117197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1CCCFED-BA21-CFAF-0BAA-F83BC7EC9EEF}"/>
              </a:ext>
            </a:extLst>
          </p:cNvPr>
          <p:cNvSpPr txBox="1"/>
          <p:nvPr/>
        </p:nvSpPr>
        <p:spPr>
          <a:xfrm>
            <a:off x="11148569" y="6258118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8EBC741-8747-D0AC-72D4-282C8019D339}"/>
              </a:ext>
            </a:extLst>
          </p:cNvPr>
          <p:cNvSpPr txBox="1"/>
          <p:nvPr/>
        </p:nvSpPr>
        <p:spPr>
          <a:xfrm>
            <a:off x="2616780" y="3928727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Table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4CA9C5-32E9-CA7E-4B8C-1062CE604FEC}"/>
              </a:ext>
            </a:extLst>
          </p:cNvPr>
          <p:cNvSpPr txBox="1"/>
          <p:nvPr/>
        </p:nvSpPr>
        <p:spPr>
          <a:xfrm>
            <a:off x="4391879" y="3958338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L3 Table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3FDB37F-5E96-2783-9352-269457E3AE8F}"/>
              </a:ext>
            </a:extLst>
          </p:cNvPr>
          <p:cNvSpPr txBox="1"/>
          <p:nvPr/>
        </p:nvSpPr>
        <p:spPr>
          <a:xfrm>
            <a:off x="6159722" y="3945273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Table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3DF9147-8BA5-5C7B-EDD1-9C2DACEF5E3D}"/>
              </a:ext>
            </a:extLst>
          </p:cNvPr>
          <p:cNvSpPr txBox="1"/>
          <p:nvPr/>
        </p:nvSpPr>
        <p:spPr>
          <a:xfrm>
            <a:off x="7979817" y="3952033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Table</a:t>
            </a:r>
          </a:p>
        </p:txBody>
      </p:sp>
      <p:sp>
        <p:nvSpPr>
          <p:cNvPr id="61" name="Alternate Process 60">
            <a:extLst>
              <a:ext uri="{FF2B5EF4-FFF2-40B4-BE49-F238E27FC236}">
                <a16:creationId xmlns:a16="http://schemas.microsoft.com/office/drawing/2014/main" id="{99D4E90F-F140-DAF6-858A-8B946D07B2C4}"/>
              </a:ext>
            </a:extLst>
          </p:cNvPr>
          <p:cNvSpPr/>
          <p:nvPr/>
        </p:nvSpPr>
        <p:spPr>
          <a:xfrm rot="16200000">
            <a:off x="2345033" y="4435136"/>
            <a:ext cx="1529205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lternate Process 64">
            <a:extLst>
              <a:ext uri="{FF2B5EF4-FFF2-40B4-BE49-F238E27FC236}">
                <a16:creationId xmlns:a16="http://schemas.microsoft.com/office/drawing/2014/main" id="{1D0ED686-D88A-32F7-E0E7-23C01CF7167F}"/>
              </a:ext>
            </a:extLst>
          </p:cNvPr>
          <p:cNvSpPr/>
          <p:nvPr/>
        </p:nvSpPr>
        <p:spPr>
          <a:xfrm rot="16200000">
            <a:off x="1969362" y="1252176"/>
            <a:ext cx="545723" cy="56592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49BD97-B973-1DBD-F879-D40BCD014526}"/>
              </a:ext>
            </a:extLst>
          </p:cNvPr>
          <p:cNvSpPr txBox="1"/>
          <p:nvPr/>
        </p:nvSpPr>
        <p:spPr>
          <a:xfrm>
            <a:off x="1959262" y="1329122"/>
            <a:ext cx="51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73" name="Alternate Process 72">
            <a:extLst>
              <a:ext uri="{FF2B5EF4-FFF2-40B4-BE49-F238E27FC236}">
                <a16:creationId xmlns:a16="http://schemas.microsoft.com/office/drawing/2014/main" id="{5C48B830-9BAB-C5C3-0F54-D93CE5502E46}"/>
              </a:ext>
            </a:extLst>
          </p:cNvPr>
          <p:cNvSpPr/>
          <p:nvPr/>
        </p:nvSpPr>
        <p:spPr>
          <a:xfrm rot="16200000">
            <a:off x="4117260" y="4428378"/>
            <a:ext cx="1529205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lternate Process 73">
            <a:extLst>
              <a:ext uri="{FF2B5EF4-FFF2-40B4-BE49-F238E27FC236}">
                <a16:creationId xmlns:a16="http://schemas.microsoft.com/office/drawing/2014/main" id="{FE8667A6-F77B-4F86-9298-A07D9F6D891D}"/>
              </a:ext>
            </a:extLst>
          </p:cNvPr>
          <p:cNvSpPr/>
          <p:nvPr/>
        </p:nvSpPr>
        <p:spPr>
          <a:xfrm rot="16200000">
            <a:off x="5889213" y="4435136"/>
            <a:ext cx="1529205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lternate Process 74">
            <a:extLst>
              <a:ext uri="{FF2B5EF4-FFF2-40B4-BE49-F238E27FC236}">
                <a16:creationId xmlns:a16="http://schemas.microsoft.com/office/drawing/2014/main" id="{B8FEF9EC-70AB-5E61-7E1A-9ABD4D3D8588}"/>
              </a:ext>
            </a:extLst>
          </p:cNvPr>
          <p:cNvSpPr/>
          <p:nvPr/>
        </p:nvSpPr>
        <p:spPr>
          <a:xfrm rot="16200000">
            <a:off x="7684885" y="4437774"/>
            <a:ext cx="1529205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lternate Process 75">
            <a:extLst>
              <a:ext uri="{FF2B5EF4-FFF2-40B4-BE49-F238E27FC236}">
                <a16:creationId xmlns:a16="http://schemas.microsoft.com/office/drawing/2014/main" id="{B82D6278-5007-04BD-AB1E-2CE63BA8C803}"/>
              </a:ext>
            </a:extLst>
          </p:cNvPr>
          <p:cNvSpPr/>
          <p:nvPr/>
        </p:nvSpPr>
        <p:spPr>
          <a:xfrm rot="16200000">
            <a:off x="2924970" y="4079602"/>
            <a:ext cx="36933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lternate Process 76">
            <a:extLst>
              <a:ext uri="{FF2B5EF4-FFF2-40B4-BE49-F238E27FC236}">
                <a16:creationId xmlns:a16="http://schemas.microsoft.com/office/drawing/2014/main" id="{37719B44-2501-F538-7E91-A38A45A73209}"/>
              </a:ext>
            </a:extLst>
          </p:cNvPr>
          <p:cNvSpPr/>
          <p:nvPr/>
        </p:nvSpPr>
        <p:spPr>
          <a:xfrm rot="16200000">
            <a:off x="4697198" y="4536030"/>
            <a:ext cx="36933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Alternate Process 77">
            <a:extLst>
              <a:ext uri="{FF2B5EF4-FFF2-40B4-BE49-F238E27FC236}">
                <a16:creationId xmlns:a16="http://schemas.microsoft.com/office/drawing/2014/main" id="{C484A7DD-3A34-85A5-1FEF-54E333E0E4B4}"/>
              </a:ext>
            </a:extLst>
          </p:cNvPr>
          <p:cNvSpPr/>
          <p:nvPr/>
        </p:nvSpPr>
        <p:spPr>
          <a:xfrm rot="16200000">
            <a:off x="6469151" y="4090819"/>
            <a:ext cx="36933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Alternate Process 78">
            <a:extLst>
              <a:ext uri="{FF2B5EF4-FFF2-40B4-BE49-F238E27FC236}">
                <a16:creationId xmlns:a16="http://schemas.microsoft.com/office/drawing/2014/main" id="{97DCD7F7-DA02-5522-F245-8164FA8C6739}"/>
              </a:ext>
            </a:extLst>
          </p:cNvPr>
          <p:cNvSpPr/>
          <p:nvPr/>
        </p:nvSpPr>
        <p:spPr>
          <a:xfrm rot="16200000">
            <a:off x="8264823" y="4770905"/>
            <a:ext cx="36933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176E3A3-85FD-16F3-5187-CFDCFBE8BB08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2002974" y="3247450"/>
            <a:ext cx="1609637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E81FC76-8DED-44B2-FFE7-A2FBD00CDA85}"/>
              </a:ext>
            </a:extLst>
          </p:cNvPr>
          <p:cNvCxnSpPr>
            <a:cxnSpLocks/>
          </p:cNvCxnSpPr>
          <p:nvPr/>
        </p:nvCxnSpPr>
        <p:spPr>
          <a:xfrm>
            <a:off x="2002974" y="3247450"/>
            <a:ext cx="0" cy="1463887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949F59F-BB57-852B-F7BC-B92E9C2D51C6}"/>
              </a:ext>
            </a:extLst>
          </p:cNvPr>
          <p:cNvCxnSpPr>
            <a:cxnSpLocks/>
          </p:cNvCxnSpPr>
          <p:nvPr/>
        </p:nvCxnSpPr>
        <p:spPr>
          <a:xfrm>
            <a:off x="2002974" y="4706489"/>
            <a:ext cx="401993" cy="112618"/>
          </a:xfrm>
          <a:prstGeom prst="line">
            <a:avLst/>
          </a:prstGeom>
          <a:ln w="412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4AF12098-4685-0F0C-3B1D-B5F381502EBA}"/>
              </a:ext>
            </a:extLst>
          </p:cNvPr>
          <p:cNvSpPr txBox="1"/>
          <p:nvPr/>
        </p:nvSpPr>
        <p:spPr>
          <a:xfrm>
            <a:off x="2813101" y="4557298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l4e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3C3AA6B-42BB-1EF4-B23B-B80F1B76F068}"/>
              </a:ext>
            </a:extLst>
          </p:cNvPr>
          <p:cNvSpPr txBox="1"/>
          <p:nvPr/>
        </p:nvSpPr>
        <p:spPr>
          <a:xfrm>
            <a:off x="4594551" y="5022787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l3e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A112534-CB9A-FA90-B4DA-3C767B38711B}"/>
              </a:ext>
            </a:extLst>
          </p:cNvPr>
          <p:cNvSpPr txBox="1"/>
          <p:nvPr/>
        </p:nvSpPr>
        <p:spPr>
          <a:xfrm>
            <a:off x="6352898" y="4572934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l2e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742FD47-6FCB-53FF-059F-25ADEC9EAA0A}"/>
              </a:ext>
            </a:extLst>
          </p:cNvPr>
          <p:cNvSpPr txBox="1"/>
          <p:nvPr/>
        </p:nvSpPr>
        <p:spPr>
          <a:xfrm>
            <a:off x="8139045" y="5286037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l1e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97" name="Alternate Process 96">
            <a:extLst>
              <a:ext uri="{FF2B5EF4-FFF2-40B4-BE49-F238E27FC236}">
                <a16:creationId xmlns:a16="http://schemas.microsoft.com/office/drawing/2014/main" id="{D782951D-778B-1404-FC36-6D3D584DE4BB}"/>
              </a:ext>
            </a:extLst>
          </p:cNvPr>
          <p:cNvSpPr/>
          <p:nvPr/>
        </p:nvSpPr>
        <p:spPr>
          <a:xfrm rot="16200000">
            <a:off x="10072408" y="3475071"/>
            <a:ext cx="476970" cy="1314584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A26717D-1D5A-FC6C-0A33-7FDA657B2BDB}"/>
              </a:ext>
            </a:extLst>
          </p:cNvPr>
          <p:cNvSpPr txBox="1"/>
          <p:nvPr/>
        </p:nvSpPr>
        <p:spPr>
          <a:xfrm>
            <a:off x="9795556" y="3956386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</a:t>
            </a:r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99" name="Alternate Process 98">
            <a:extLst>
              <a:ext uri="{FF2B5EF4-FFF2-40B4-BE49-F238E27FC236}">
                <a16:creationId xmlns:a16="http://schemas.microsoft.com/office/drawing/2014/main" id="{566DD27C-4278-9003-F033-A56033A44295}"/>
              </a:ext>
            </a:extLst>
          </p:cNvPr>
          <p:cNvSpPr/>
          <p:nvPr/>
        </p:nvSpPr>
        <p:spPr>
          <a:xfrm rot="16200000">
            <a:off x="9561584" y="4442127"/>
            <a:ext cx="1529205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Alternate Process 100">
            <a:extLst>
              <a:ext uri="{FF2B5EF4-FFF2-40B4-BE49-F238E27FC236}">
                <a16:creationId xmlns:a16="http://schemas.microsoft.com/office/drawing/2014/main" id="{C7F852B3-ADAF-EC71-71A6-9808F26D8CC5}"/>
              </a:ext>
            </a:extLst>
          </p:cNvPr>
          <p:cNvSpPr/>
          <p:nvPr/>
        </p:nvSpPr>
        <p:spPr>
          <a:xfrm rot="16200000">
            <a:off x="10147477" y="4790401"/>
            <a:ext cx="36933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C6C9711-B1BD-62DC-DAB7-170967382E29}"/>
              </a:ext>
            </a:extLst>
          </p:cNvPr>
          <p:cNvSpPr txBox="1"/>
          <p:nvPr/>
        </p:nvSpPr>
        <p:spPr>
          <a:xfrm>
            <a:off x="9925903" y="5305533"/>
            <a:ext cx="98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paddr</a:t>
            </a:r>
            <a:r>
              <a:rPr lang="en-US" baseline="-25000" dirty="0"/>
              <a:t>0</a:t>
            </a:r>
            <a:endParaRPr lang="en-US" dirty="0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EA3461E-8010-EBBB-DC8B-C09C08FF1615}"/>
              </a:ext>
            </a:extLst>
          </p:cNvPr>
          <p:cNvCxnSpPr>
            <a:cxnSpLocks/>
            <a:stCxn id="76" idx="2"/>
            <a:endCxn id="77" idx="0"/>
          </p:cNvCxnSpPr>
          <p:nvPr/>
        </p:nvCxnSpPr>
        <p:spPr>
          <a:xfrm>
            <a:off x="3805596" y="4775562"/>
            <a:ext cx="380308" cy="456428"/>
          </a:xfrm>
          <a:prstGeom prst="line">
            <a:avLst/>
          </a:prstGeom>
          <a:ln w="412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801DE95-B69E-B874-AB7E-1AB304BDF3BC}"/>
              </a:ext>
            </a:extLst>
          </p:cNvPr>
          <p:cNvCxnSpPr>
            <a:cxnSpLocks/>
            <a:stCxn id="77" idx="2"/>
            <a:endCxn id="78" idx="0"/>
          </p:cNvCxnSpPr>
          <p:nvPr/>
        </p:nvCxnSpPr>
        <p:spPr>
          <a:xfrm flipV="1">
            <a:off x="5577824" y="4786779"/>
            <a:ext cx="380033" cy="445211"/>
          </a:xfrm>
          <a:prstGeom prst="line">
            <a:avLst/>
          </a:prstGeom>
          <a:ln w="412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6A52CFD-6BBF-4609-CCCA-2F4903148B37}"/>
              </a:ext>
            </a:extLst>
          </p:cNvPr>
          <p:cNvCxnSpPr>
            <a:cxnSpLocks/>
            <a:stCxn id="78" idx="2"/>
            <a:endCxn id="79" idx="0"/>
          </p:cNvCxnSpPr>
          <p:nvPr/>
        </p:nvCxnSpPr>
        <p:spPr>
          <a:xfrm>
            <a:off x="7349777" y="4786779"/>
            <a:ext cx="403752" cy="680086"/>
          </a:xfrm>
          <a:prstGeom prst="line">
            <a:avLst/>
          </a:prstGeom>
          <a:ln w="412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4B51A9A-83F1-A210-5F3A-1316B4BD5589}"/>
              </a:ext>
            </a:extLst>
          </p:cNvPr>
          <p:cNvCxnSpPr>
            <a:cxnSpLocks/>
            <a:stCxn id="79" idx="2"/>
            <a:endCxn id="101" idx="0"/>
          </p:cNvCxnSpPr>
          <p:nvPr/>
        </p:nvCxnSpPr>
        <p:spPr>
          <a:xfrm>
            <a:off x="9145449" y="5466865"/>
            <a:ext cx="490734" cy="19496"/>
          </a:xfrm>
          <a:prstGeom prst="line">
            <a:avLst/>
          </a:prstGeom>
          <a:ln w="412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C7BE8080-940D-FF40-FC3D-A8C8CE577CD3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11013330" y="5471900"/>
            <a:ext cx="360863" cy="786218"/>
          </a:xfrm>
          <a:prstGeom prst="line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655D234D-04C6-76A5-D01B-03872A399927}"/>
              </a:ext>
            </a:extLst>
          </p:cNvPr>
          <p:cNvSpPr txBox="1"/>
          <p:nvPr/>
        </p:nvSpPr>
        <p:spPr>
          <a:xfrm rot="16200000">
            <a:off x="1506154" y="3734715"/>
            <a:ext cx="610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52/12 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307C998-0604-FDE4-16F2-0C6C271DEF54}"/>
              </a:ext>
            </a:extLst>
          </p:cNvPr>
          <p:cNvSpPr txBox="1"/>
          <p:nvPr/>
        </p:nvSpPr>
        <p:spPr>
          <a:xfrm rot="16200000">
            <a:off x="1490868" y="4059598"/>
            <a:ext cx="597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va</a:t>
            </a:r>
            <a:r>
              <a:rPr lang="en-US" sz="1200" baseline="-25000" dirty="0"/>
              <a:t>0</a:t>
            </a:r>
            <a:endParaRPr lang="en-US" sz="1200" dirty="0"/>
          </a:p>
        </p:txBody>
      </p:sp>
      <p:pic>
        <p:nvPicPr>
          <p:cNvPr id="173" name="Picture 172" descr="A black arrow pointing to the right&#10;&#10;Description automatically generated with low confidence">
            <a:extLst>
              <a:ext uri="{FF2B5EF4-FFF2-40B4-BE49-F238E27FC236}">
                <a16:creationId xmlns:a16="http://schemas.microsoft.com/office/drawing/2014/main" id="{AC5A9290-61CF-F446-98F0-89431FB3E3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0676" y="3167213"/>
            <a:ext cx="319971" cy="210507"/>
          </a:xfrm>
          <a:prstGeom prst="rect">
            <a:avLst/>
          </a:prstGeom>
        </p:spPr>
      </p:pic>
      <p:sp>
        <p:nvSpPr>
          <p:cNvPr id="174" name="TextBox 173">
            <a:extLst>
              <a:ext uri="{FF2B5EF4-FFF2-40B4-BE49-F238E27FC236}">
                <a16:creationId xmlns:a16="http://schemas.microsoft.com/office/drawing/2014/main" id="{F69EA203-AAE0-E412-1BDC-7D403AE17316}"/>
              </a:ext>
            </a:extLst>
          </p:cNvPr>
          <p:cNvSpPr txBox="1"/>
          <p:nvPr/>
        </p:nvSpPr>
        <p:spPr>
          <a:xfrm>
            <a:off x="4289313" y="3048818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175" name="Oval Callout 174">
            <a:extLst>
              <a:ext uri="{FF2B5EF4-FFF2-40B4-BE49-F238E27FC236}">
                <a16:creationId xmlns:a16="http://schemas.microsoft.com/office/drawing/2014/main" id="{8E38B795-277C-EC71-8644-3C3294701564}"/>
              </a:ext>
            </a:extLst>
          </p:cNvPr>
          <p:cNvSpPr/>
          <p:nvPr/>
        </p:nvSpPr>
        <p:spPr>
          <a:xfrm>
            <a:off x="2413434" y="1237775"/>
            <a:ext cx="4611161" cy="1833463"/>
          </a:xfrm>
          <a:prstGeom prst="wedgeEllipseCallout">
            <a:avLst>
              <a:gd name="adj1" fmla="val -56905"/>
              <a:gd name="adj2" fmla="val 60924"/>
            </a:avLst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B52A5A4-0034-EFD0-655F-F0828C85D7A9}"/>
              </a:ext>
            </a:extLst>
          </p:cNvPr>
          <p:cNvSpPr txBox="1"/>
          <p:nvPr/>
        </p:nvSpPr>
        <p:spPr>
          <a:xfrm>
            <a:off x="3282134" y="1437325"/>
            <a:ext cx="3156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Opss</a:t>
            </a:r>
            <a:r>
              <a:rPr lang="en-US" dirty="0"/>
              <a:t>! The tables are no longer the ones va</a:t>
            </a:r>
            <a:r>
              <a:rPr lang="en-US" baseline="-25000" dirty="0"/>
              <a:t>0</a:t>
            </a:r>
            <a:r>
              <a:rPr lang="en-US" dirty="0"/>
              <a:t>  know! Invalid L4_L1 path for va</a:t>
            </a:r>
            <a:r>
              <a:rPr lang="en-US" baseline="-25000" dirty="0"/>
              <a:t>0 </a:t>
            </a:r>
            <a:r>
              <a:rPr lang="en-US" dirty="0"/>
              <a:t>!</a:t>
            </a:r>
          </a:p>
          <a:p>
            <a:endParaRPr lang="en-US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9B432933-A350-6A5B-BCF1-C45E6C602F86}"/>
              </a:ext>
            </a:extLst>
          </p:cNvPr>
          <p:cNvSpPr/>
          <p:nvPr/>
        </p:nvSpPr>
        <p:spPr>
          <a:xfrm>
            <a:off x="1150422" y="1327139"/>
            <a:ext cx="505518" cy="5364785"/>
          </a:xfrm>
          <a:prstGeom prst="rightBrace">
            <a:avLst>
              <a:gd name="adj1" fmla="val 57979"/>
              <a:gd name="adj2" fmla="val 45405"/>
            </a:avLst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AF7066CA-A2AC-DB30-C3FA-9D4C1E8DC8E7}"/>
              </a:ext>
            </a:extLst>
          </p:cNvPr>
          <p:cNvSpPr/>
          <p:nvPr/>
        </p:nvSpPr>
        <p:spPr>
          <a:xfrm rot="16200000">
            <a:off x="7285692" y="2646921"/>
            <a:ext cx="491416" cy="2930289"/>
          </a:xfrm>
          <a:prstGeom prst="flowChartAlternateProcess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C872B37C-536F-5CDE-3473-FFD7E9A8B214}"/>
              </a:ext>
            </a:extLst>
          </p:cNvPr>
          <p:cNvSpPr/>
          <p:nvPr/>
        </p:nvSpPr>
        <p:spPr>
          <a:xfrm rot="16200000">
            <a:off x="6790423" y="3540672"/>
            <a:ext cx="1522458" cy="3187593"/>
          </a:xfrm>
          <a:prstGeom prst="flowChartAlternateProcess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2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57" grpId="0"/>
      <p:bldP spid="57" grpId="1"/>
      <p:bldP spid="32" grpId="0" animBg="1"/>
      <p:bldP spid="33" grpId="0" animBg="1"/>
      <p:bldP spid="36" grpId="0"/>
      <p:bldP spid="42" grpId="0" animBg="1"/>
      <p:bldP spid="43" grpId="0" animBg="1"/>
      <p:bldP spid="44" grpId="0" animBg="1"/>
      <p:bldP spid="45" grpId="0" animBg="1"/>
      <p:bldP spid="50" grpId="0"/>
      <p:bldP spid="51" grpId="0"/>
      <p:bldP spid="52" grpId="0"/>
      <p:bldP spid="53" grpId="0"/>
      <p:bldP spid="61" grpId="0" animBg="1"/>
      <p:bldP spid="66" grpId="0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92" grpId="0"/>
      <p:bldP spid="93" grpId="0"/>
      <p:bldP spid="94" grpId="0"/>
      <p:bldP spid="95" grpId="0"/>
      <p:bldP spid="97" grpId="0" animBg="1"/>
      <p:bldP spid="98" grpId="0"/>
      <p:bldP spid="99" grpId="0" animBg="1"/>
      <p:bldP spid="101" grpId="0" animBg="1"/>
      <p:bldP spid="102" grpId="0"/>
      <p:bldP spid="120" grpId="0"/>
      <p:bldP spid="121" grpId="0"/>
      <p:bldP spid="174" grpId="0"/>
      <p:bldP spid="175" grpId="0" animBg="1"/>
      <p:bldP spid="176" grpId="0"/>
      <p:bldP spid="6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F4E5-B6DD-846C-EFED-25A10D454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Program Logic?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7155C9B-602B-CCE3-8927-F0FF333320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33767" y="2924016"/>
            <a:ext cx="2427434" cy="781716"/>
          </a:xfrm>
        </p:spPr>
      </p:pic>
      <p:pic>
        <p:nvPicPr>
          <p:cNvPr id="11" name="Picture 10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FE260376-57DE-A0FC-BFBD-32FA73578E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4558" y="2559540"/>
            <a:ext cx="5938895" cy="2041495"/>
          </a:xfrm>
          <a:prstGeom prst="rect">
            <a:avLst/>
          </a:prstGeom>
        </p:spPr>
      </p:pic>
      <p:sp>
        <p:nvSpPr>
          <p:cNvPr id="12" name="Left Brace 11">
            <a:extLst>
              <a:ext uri="{FF2B5EF4-FFF2-40B4-BE49-F238E27FC236}">
                <a16:creationId xmlns:a16="http://schemas.microsoft.com/office/drawing/2014/main" id="{00B5B5B7-8975-E70B-7917-9B5855060AB5}"/>
              </a:ext>
            </a:extLst>
          </p:cNvPr>
          <p:cNvSpPr/>
          <p:nvPr/>
        </p:nvSpPr>
        <p:spPr>
          <a:xfrm rot="16200000">
            <a:off x="5579798" y="3537059"/>
            <a:ext cx="518160" cy="490348"/>
          </a:xfrm>
          <a:prstGeom prst="leftBrace">
            <a:avLst>
              <a:gd name="adj1" fmla="val 25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36139BA9-CBBC-7C3A-0B77-800DC388487B}"/>
              </a:ext>
            </a:extLst>
          </p:cNvPr>
          <p:cNvSpPr/>
          <p:nvPr/>
        </p:nvSpPr>
        <p:spPr>
          <a:xfrm rot="16200000">
            <a:off x="4848278" y="3567539"/>
            <a:ext cx="518160" cy="490348"/>
          </a:xfrm>
          <a:prstGeom prst="leftBrace">
            <a:avLst>
              <a:gd name="adj1" fmla="val 25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C379006D-9F61-FCED-1E0B-75883FAECF92}"/>
              </a:ext>
            </a:extLst>
          </p:cNvPr>
          <p:cNvSpPr/>
          <p:nvPr/>
        </p:nvSpPr>
        <p:spPr>
          <a:xfrm rot="16200000">
            <a:off x="6301158" y="3577699"/>
            <a:ext cx="518160" cy="490348"/>
          </a:xfrm>
          <a:prstGeom prst="leftBrace">
            <a:avLst>
              <a:gd name="adj1" fmla="val 25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Callout 14">
            <a:extLst>
              <a:ext uri="{FF2B5EF4-FFF2-40B4-BE49-F238E27FC236}">
                <a16:creationId xmlns:a16="http://schemas.microsoft.com/office/drawing/2014/main" id="{7B9D3A22-C287-BBD1-B0E3-CF135DAA6783}"/>
              </a:ext>
            </a:extLst>
          </p:cNvPr>
          <p:cNvSpPr/>
          <p:nvPr/>
        </p:nvSpPr>
        <p:spPr>
          <a:xfrm>
            <a:off x="282250" y="4482915"/>
            <a:ext cx="3084184" cy="1767840"/>
          </a:xfrm>
          <a:prstGeom prst="wedgeEllipseCallout">
            <a:avLst>
              <a:gd name="adj1" fmla="val 106293"/>
              <a:gd name="adj2" fmla="val -76196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Callout 15">
            <a:extLst>
              <a:ext uri="{FF2B5EF4-FFF2-40B4-BE49-F238E27FC236}">
                <a16:creationId xmlns:a16="http://schemas.microsoft.com/office/drawing/2014/main" id="{D1470AB5-5780-7216-9007-F65DA842A6D6}"/>
              </a:ext>
            </a:extLst>
          </p:cNvPr>
          <p:cNvSpPr/>
          <p:nvPr/>
        </p:nvSpPr>
        <p:spPr>
          <a:xfrm>
            <a:off x="4647577" y="4733191"/>
            <a:ext cx="2413624" cy="1267288"/>
          </a:xfrm>
          <a:prstGeom prst="wedgeEllipseCallout">
            <a:avLst>
              <a:gd name="adj1" fmla="val -627"/>
              <a:gd name="adj2" fmla="val -10425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Callout 16">
            <a:extLst>
              <a:ext uri="{FF2B5EF4-FFF2-40B4-BE49-F238E27FC236}">
                <a16:creationId xmlns:a16="http://schemas.microsoft.com/office/drawing/2014/main" id="{18516E7E-8FAD-A4E4-6132-8DE8ED6B2952}"/>
              </a:ext>
            </a:extLst>
          </p:cNvPr>
          <p:cNvSpPr/>
          <p:nvPr/>
        </p:nvSpPr>
        <p:spPr>
          <a:xfrm>
            <a:off x="7954034" y="4733191"/>
            <a:ext cx="2846046" cy="1517564"/>
          </a:xfrm>
          <a:prstGeom prst="wedgeEllipseCallout">
            <a:avLst>
              <a:gd name="adj1" fmla="val -99527"/>
              <a:gd name="adj2" fmla="val -9261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7F9DB9-1360-AB3A-A47E-7944ACE33880}"/>
              </a:ext>
            </a:extLst>
          </p:cNvPr>
          <p:cNvSpPr txBox="1"/>
          <p:nvPr/>
        </p:nvSpPr>
        <p:spPr>
          <a:xfrm>
            <a:off x="642932" y="4814471"/>
            <a:ext cx="2283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assumed to hold on the program state  before running </a:t>
            </a:r>
            <a:r>
              <a:rPr lang="en-US" i="1" dirty="0"/>
              <a:t>e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BF1C36-1186-D5A3-2364-8E11BCE267AC}"/>
              </a:ext>
            </a:extLst>
          </p:cNvPr>
          <p:cNvSpPr txBox="1"/>
          <p:nvPr/>
        </p:nvSpPr>
        <p:spPr>
          <a:xfrm>
            <a:off x="5035721" y="5109400"/>
            <a:ext cx="1708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e </a:t>
            </a:r>
            <a:r>
              <a:rPr lang="en-US" dirty="0"/>
              <a:t>is our program</a:t>
            </a:r>
            <a:endParaRPr lang="en-US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AB43EE-9907-28D5-4F95-D7CDAC8BBA6D}"/>
              </a:ext>
            </a:extLst>
          </p:cNvPr>
          <p:cNvSpPr txBox="1"/>
          <p:nvPr/>
        </p:nvSpPr>
        <p:spPr>
          <a:xfrm>
            <a:off x="8313499" y="4997503"/>
            <a:ext cx="2120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must hold after the program state</a:t>
            </a:r>
          </a:p>
          <a:p>
            <a:r>
              <a:rPr lang="en-US" dirty="0"/>
              <a:t>after </a:t>
            </a:r>
            <a:r>
              <a:rPr lang="en-US" i="1" dirty="0"/>
              <a:t>e terminates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7852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427D0-11AE-2CA5-BB8C-8D823CD90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Separation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F9E50-57C6-E958-45F7-21BE056FC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logic of resources</a:t>
            </a:r>
          </a:p>
          <a:p>
            <a:r>
              <a:rPr lang="en-US" dirty="0"/>
              <a:t>Physical resources a program can use</a:t>
            </a:r>
          </a:p>
          <a:p>
            <a:r>
              <a:rPr lang="en-US" dirty="0"/>
              <a:t>p -&gt; v </a:t>
            </a:r>
            <a:endParaRPr lang="en-US" i="1" dirty="0"/>
          </a:p>
          <a:p>
            <a:r>
              <a:rPr lang="en-US" i="1" dirty="0"/>
              <a:t>P * Q</a:t>
            </a:r>
            <a:br>
              <a:rPr lang="en-US" i="1" dirty="0"/>
            </a:br>
            <a:br>
              <a:rPr lang="en-US" i="1" dirty="0"/>
            </a:br>
            <a:endParaRPr lang="en-US" i="1" dirty="0"/>
          </a:p>
        </p:txBody>
      </p:sp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7AFF737F-30B0-D733-88E5-5C76A134B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729" y="2503804"/>
            <a:ext cx="4028168" cy="2108200"/>
          </a:xfrm>
          <a:prstGeom prst="rect">
            <a:avLst/>
          </a:prstGeom>
        </p:spPr>
      </p:pic>
      <p:pic>
        <p:nvPicPr>
          <p:cNvPr id="7" name="Picture 6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32FE0E75-1866-4905-DB92-C19332FA27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2598" y="2522774"/>
            <a:ext cx="6256015" cy="2021761"/>
          </a:xfrm>
          <a:prstGeom prst="rect">
            <a:avLst/>
          </a:prstGeom>
        </p:spPr>
      </p:pic>
      <p:pic>
        <p:nvPicPr>
          <p:cNvPr id="9" name="Picture 8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E197400B-118F-78E1-0189-EA6E988C01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4800" y="4612004"/>
            <a:ext cx="6419612" cy="202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159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62B67-9EF3-C756-67A4-16E57E4A3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Separation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BAA7D-01A5-E04C-36FD-7D92E2C00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Useful concurrent programs </a:t>
            </a:r>
            <a:r>
              <a:rPr lang="en-US" i="1" dirty="0"/>
              <a:t>shares!</a:t>
            </a:r>
          </a:p>
          <a:p>
            <a:r>
              <a:rPr lang="en-US" dirty="0"/>
              <a:t>Essence: </a:t>
            </a:r>
            <a:r>
              <a:rPr lang="en-US" i="1" dirty="0"/>
              <a:t>composing </a:t>
            </a:r>
            <a:r>
              <a:rPr lang="en-US" dirty="0"/>
              <a:t>the updates of each thread to model interleaving</a:t>
            </a:r>
          </a:p>
          <a:p>
            <a:pPr lvl="1"/>
            <a:r>
              <a:rPr lang="en-US" dirty="0"/>
              <a:t>Current local </a:t>
            </a:r>
            <a:r>
              <a:rPr lang="en-US" b="1" i="1" dirty="0"/>
              <a:t>View </a:t>
            </a:r>
            <a:r>
              <a:rPr lang="en-US" dirty="0"/>
              <a:t>for a “</a:t>
            </a:r>
            <a:r>
              <a:rPr lang="en-US" b="1" i="1" dirty="0"/>
              <a:t>guarantee step” </a:t>
            </a:r>
            <a:r>
              <a:rPr lang="en-US" i="1" dirty="0"/>
              <a:t>changing local program state</a:t>
            </a:r>
          </a:p>
          <a:p>
            <a:pPr lvl="1"/>
            <a:r>
              <a:rPr lang="en-US" dirty="0"/>
              <a:t>Other </a:t>
            </a:r>
            <a:r>
              <a:rPr lang="en-US" b="1" i="1" dirty="0"/>
              <a:t>Views </a:t>
            </a:r>
            <a:r>
              <a:rPr lang="en-US" dirty="0"/>
              <a:t> </a:t>
            </a:r>
            <a:r>
              <a:rPr lang="en-US" b="1" i="1" dirty="0"/>
              <a:t>”rely steps”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Local state is unchanged</a:t>
            </a:r>
          </a:p>
          <a:p>
            <a:pPr lvl="2"/>
            <a:r>
              <a:rPr lang="en-US" dirty="0"/>
              <a:t>The change in the global state is described by the </a:t>
            </a:r>
            <a:r>
              <a:rPr lang="en-US" b="1" i="1" u="sng" dirty="0"/>
              <a:t>interference relation</a:t>
            </a:r>
          </a:p>
          <a:p>
            <a:r>
              <a:rPr lang="en-US" dirty="0"/>
              <a:t>Getting cumbersome</a:t>
            </a:r>
          </a:p>
          <a:p>
            <a:pPr lvl="1"/>
            <a:r>
              <a:rPr lang="en-US" dirty="0"/>
              <a:t>All these local-state related pieces plumbed through all over the proof?</a:t>
            </a:r>
          </a:p>
        </p:txBody>
      </p:sp>
    </p:spTree>
    <p:extLst>
      <p:ext uri="{BB962C8B-B14F-4D97-AF65-F5344CB8AC3E}">
        <p14:creationId xmlns:p14="http://schemas.microsoft.com/office/powerpoint/2010/main" val="4134306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43984-0517-E4DD-68EE-43F3A9036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Separation Logic: Ghosts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797CB-C562-35AA-2AAF-11A6DBD8F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Generalized notion of resource with </a:t>
            </a:r>
            <a:r>
              <a:rPr lang="en-US" b="1" dirty="0"/>
              <a:t>PCM</a:t>
            </a:r>
            <a:r>
              <a:rPr lang="en-US" dirty="0"/>
              <a:t>s</a:t>
            </a:r>
          </a:p>
          <a:p>
            <a:pPr lvl="1"/>
            <a:r>
              <a:rPr lang="en-US" dirty="0"/>
              <a:t>Either for</a:t>
            </a:r>
            <a:r>
              <a:rPr lang="en-US" b="1" dirty="0"/>
              <a:t> ghost (logical) </a:t>
            </a:r>
            <a:r>
              <a:rPr lang="en-US" dirty="0"/>
              <a:t>or </a:t>
            </a:r>
            <a:r>
              <a:rPr lang="en-US" b="1" dirty="0"/>
              <a:t>physical state (heap, stack etc.)</a:t>
            </a:r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r>
              <a:rPr lang="en-US" dirty="0" err="1"/>
              <a:t>Authorative</a:t>
            </a:r>
            <a:r>
              <a:rPr lang="en-US" dirty="0"/>
              <a:t> monoids: full vs. fragmental ownership</a:t>
            </a:r>
            <a:endParaRPr lang="en-US" b="1" dirty="0"/>
          </a:p>
          <a:p>
            <a:pPr lvl="1"/>
            <a:r>
              <a:rPr lang="en-US" dirty="0"/>
              <a:t>Capability of custom-tailored “</a:t>
            </a:r>
            <a:r>
              <a:rPr lang="en-US" i="1" dirty="0" err="1"/>
              <a:t>pointsto</a:t>
            </a:r>
            <a:r>
              <a:rPr lang="en-US" i="1" dirty="0"/>
              <a:t>” relations</a:t>
            </a:r>
          </a:p>
          <a:p>
            <a:pPr lvl="2"/>
            <a:r>
              <a:rPr lang="en-US" i="1" dirty="0"/>
              <a:t> e.g. virtual-memory-</a:t>
            </a:r>
            <a:r>
              <a:rPr lang="en-US" i="1" dirty="0" err="1"/>
              <a:t>pointsto</a:t>
            </a:r>
            <a:r>
              <a:rPr lang="en-US" i="1" dirty="0"/>
              <a:t>!</a:t>
            </a:r>
          </a:p>
          <a:p>
            <a:pPr lvl="2"/>
            <a:endParaRPr lang="en-US" i="1" dirty="0"/>
          </a:p>
          <a:p>
            <a:pPr lvl="2"/>
            <a:endParaRPr lang="en-US" i="1" dirty="0"/>
          </a:p>
          <a:p>
            <a:pPr lvl="2"/>
            <a:r>
              <a:rPr lang="en-US" i="1" dirty="0"/>
              <a:t>                                                             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14AAB7-AD43-CFB1-6593-2BB9FF09E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1800" y="2787252"/>
            <a:ext cx="1386840" cy="5547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126A22-4648-58F4-0561-FB5A6274D2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010890"/>
            <a:ext cx="4842176" cy="501580"/>
          </a:xfrm>
          <a:prstGeom prst="rect">
            <a:avLst/>
          </a:prstGeom>
        </p:spPr>
      </p:pic>
      <p:pic>
        <p:nvPicPr>
          <p:cNvPr id="13" name="Picture 12" descr="A close-up of a math problem&#10;&#10;Description automatically generated">
            <a:extLst>
              <a:ext uri="{FF2B5EF4-FFF2-40B4-BE49-F238E27FC236}">
                <a16:creationId xmlns:a16="http://schemas.microsoft.com/office/drawing/2014/main" id="{79BFAEA9-6CF3-4058-631C-5DEF836ADF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6965" y="4983480"/>
            <a:ext cx="4930452" cy="101092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9D7D11B-83D0-9DE8-FC3F-9FADCF57D965}"/>
              </a:ext>
            </a:extLst>
          </p:cNvPr>
          <p:cNvSpPr txBox="1"/>
          <p:nvPr/>
        </p:nvSpPr>
        <p:spPr>
          <a:xfrm>
            <a:off x="5616022" y="5119608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.........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945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0843C-BC04-4196-A298-9C5913719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Separation Logic: Sharing 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4EA8A-1D68-7635-6978-065364BED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Capability of sharing knowledge</a:t>
            </a:r>
          </a:p>
          <a:p>
            <a:r>
              <a:rPr lang="en-US" dirty="0"/>
              <a:t>Even using it under a promise</a:t>
            </a:r>
          </a:p>
        </p:txBody>
      </p:sp>
      <p:pic>
        <p:nvPicPr>
          <p:cNvPr id="5" name="Picture 4" descr="A mathematical equation with black text&#10;&#10;Description automatically generated">
            <a:extLst>
              <a:ext uri="{FF2B5EF4-FFF2-40B4-BE49-F238E27FC236}">
                <a16:creationId xmlns:a16="http://schemas.microsoft.com/office/drawing/2014/main" id="{AF2A6A61-4B34-8CBA-3976-C399ADA92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523" y="3097824"/>
            <a:ext cx="6750952" cy="1575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ACF4D4-0EE7-4F44-ED8E-98044DEBF0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2959" y="1690688"/>
            <a:ext cx="783847" cy="68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45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18796</TotalTime>
  <Words>2049</Words>
  <Application>Microsoft Macintosh PowerPoint</Application>
  <PresentationFormat>Widescreen</PresentationFormat>
  <Paragraphs>387</Paragraphs>
  <Slides>45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6" baseType="lpstr">
      <vt:lpstr>Arial</vt:lpstr>
      <vt:lpstr>Calibri</vt:lpstr>
      <vt:lpstr>Calibri Light</vt:lpstr>
      <vt:lpstr>LibertineMathMI</vt:lpstr>
      <vt:lpstr>LibertineMathMI7</vt:lpstr>
      <vt:lpstr>LinLibertineT</vt:lpstr>
      <vt:lpstr>LinLibertineTI</vt:lpstr>
      <vt:lpstr>NimbusRomNo9L</vt:lpstr>
      <vt:lpstr>txsys</vt:lpstr>
      <vt:lpstr>Wingdings</vt:lpstr>
      <vt:lpstr>Office Theme</vt:lpstr>
      <vt:lpstr>Verifying OS Kernels with Modal Abstractions of Systems Concepts</vt:lpstr>
      <vt:lpstr>Talk</vt:lpstr>
      <vt:lpstr>What is Software Verification?</vt:lpstr>
      <vt:lpstr>Why Verification? Why OS Kernels?</vt:lpstr>
      <vt:lpstr>What is a Program Logic?</vt:lpstr>
      <vt:lpstr>Separation Logic</vt:lpstr>
      <vt:lpstr>More on Separation Logic</vt:lpstr>
      <vt:lpstr>Abstracting Separation Logic: Ghosts</vt:lpstr>
      <vt:lpstr>Separation Logic: Sharing Knowledge</vt:lpstr>
      <vt:lpstr>Modal Logic: Contingency</vt:lpstr>
      <vt:lpstr>Modal Logic: Kripke Models</vt:lpstr>
      <vt:lpstr>Bisimulation on Kripke Models</vt:lpstr>
      <vt:lpstr>Generating (Sub)Models </vt:lpstr>
      <vt:lpstr>Kripke Models as Iris Invariant Constructions</vt:lpstr>
      <vt:lpstr>    Proposed Work</vt:lpstr>
      <vt:lpstr>            Virtualization</vt:lpstr>
      <vt:lpstr>PowerPoint Presentation</vt:lpstr>
      <vt:lpstr>Memory Location &amp; Virtualization</vt:lpstr>
      <vt:lpstr>L4_L1 Page Table Walk</vt:lpstr>
      <vt:lpstr>Virtual Memory Managers </vt:lpstr>
      <vt:lpstr>The System of Memory Virtualization</vt:lpstr>
      <vt:lpstr>PowerPoint Presentation</vt:lpstr>
      <vt:lpstr>Program Logic: Points-to Relations</vt:lpstr>
      <vt:lpstr>Program Logic: Defining Virtual Points-to </vt:lpstr>
      <vt:lpstr>Program Logic: Abstracting Page-Table Walk</vt:lpstr>
      <vt:lpstr>Virtual Memory Managers </vt:lpstr>
      <vt:lpstr>Virtual Points-tos as Modal Context Resource</vt:lpstr>
      <vt:lpstr>Switching Address-Spaces</vt:lpstr>
      <vt:lpstr>Virtual Memory Managers </vt:lpstr>
      <vt:lpstr>Current Status for x64Iris</vt:lpstr>
      <vt:lpstr>                Evolution</vt:lpstr>
      <vt:lpstr>                                       SYSTEM      (Protocols &amp; Future Feature Extensions)</vt:lpstr>
      <vt:lpstr>Protocols in OS Kernels </vt:lpstr>
      <vt:lpstr>Protocols (STS)es for File Operations</vt:lpstr>
      <vt:lpstr>PowerPoint Presentation</vt:lpstr>
      <vt:lpstr>RG-STS: Logic for Modularity of Protocols</vt:lpstr>
      <vt:lpstr>RG-STS: The Law of RG-Bisimulation</vt:lpstr>
      <vt:lpstr>RG-STS: The Law of Conformance</vt:lpstr>
      <vt:lpstr>RG-STS: The Law of Tolerance</vt:lpstr>
      <vt:lpstr>RG-STS: Connecting to a Program Logic</vt:lpstr>
      <vt:lpstr>RG-STS: Proof Rules for Bisimilar Protocols</vt:lpstr>
      <vt:lpstr>Current Status of RG-STS</vt:lpstr>
      <vt:lpstr>PowerPoint Presentation</vt:lpstr>
      <vt:lpstr>Pure Facts on Address Space</vt:lpstr>
      <vt:lpstr>Program Logic: Sharing under Page-Table Update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Modal Abstractions for Virtualizing Memory Addresses  </dc:title>
  <dc:creator>Kuru,Ismail</dc:creator>
  <cp:lastModifiedBy>Kuru,Ismail</cp:lastModifiedBy>
  <cp:revision>153</cp:revision>
  <cp:lastPrinted>2024-02-24T18:03:06Z</cp:lastPrinted>
  <dcterms:created xsi:type="dcterms:W3CDTF">2023-04-28T17:43:58Z</dcterms:created>
  <dcterms:modified xsi:type="dcterms:W3CDTF">2024-02-25T04:57:44Z</dcterms:modified>
</cp:coreProperties>
</file>