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316" r:id="rId4"/>
    <p:sldId id="287" r:id="rId5"/>
    <p:sldId id="311" r:id="rId6"/>
    <p:sldId id="309" r:id="rId7"/>
    <p:sldId id="289" r:id="rId8"/>
    <p:sldId id="291" r:id="rId9"/>
    <p:sldId id="305" r:id="rId10"/>
    <p:sldId id="304" r:id="rId11"/>
    <p:sldId id="314" r:id="rId12"/>
    <p:sldId id="312" r:id="rId13"/>
    <p:sldId id="315" r:id="rId14"/>
    <p:sldId id="293" r:id="rId15"/>
    <p:sldId id="295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4"/>
    <p:restoredTop sz="87886"/>
  </p:normalViewPr>
  <p:slideViewPr>
    <p:cSldViewPr snapToGrid="0">
      <p:cViewPr varScale="1">
        <p:scale>
          <a:sx n="82" d="100"/>
          <a:sy n="82" d="100"/>
        </p:scale>
        <p:origin x="2376" y="1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9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sts</a:t>
            </a:r>
            <a:r>
              <a:rPr lang="en-US" dirty="0"/>
              <a:t> an using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see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Acknowledging rely-state pairs, so we start </a:t>
            </a:r>
          </a:p>
          <a:p>
            <a:r>
              <a:rPr lang="en-US" dirty="0"/>
              <a:t>- the rely, which is essentially the generated </a:t>
            </a:r>
            <a:r>
              <a:rPr lang="en-US" dirty="0" err="1"/>
              <a:t>submodel</a:t>
            </a:r>
            <a:r>
              <a:rPr lang="en-US" dirty="0"/>
              <a:t> starting at [s] for </a:t>
            </a:r>
            <a:r>
              <a:rPr lang="en-US" dirty="0" err="1"/>
              <a:t>AllTok</a:t>
            </a:r>
            <a:r>
              <a:rPr lang="en-US" dirty="0"/>
              <a:t>/T</a:t>
            </a:r>
          </a:p>
          <a:p>
            <a:r>
              <a:rPr lang="en-US" dirty="0"/>
              <a:t>          - the guarantee (the generated </a:t>
            </a:r>
            <a:r>
              <a:rPr lang="en-US" dirty="0" err="1"/>
              <a:t>submodel</a:t>
            </a:r>
            <a:r>
              <a:rPr lang="en-US" dirty="0"/>
              <a:t> starting at [s] for T) *)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2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 int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be defined in the smaller from the embedding state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15EBB0-8A2D-496C-2BD0-4D20BEE42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252" y="1122363"/>
            <a:ext cx="10083538" cy="2387600"/>
          </a:xfrm>
        </p:spPr>
        <p:txBody>
          <a:bodyPr/>
          <a:lstStyle/>
          <a:p>
            <a:r>
              <a:rPr lang="en-US" dirty="0"/>
              <a:t>Modal Understanding of System Evolution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A2B2185-3A99-8164-DEC8-C62FF464A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ISMAIL KURU &amp; COLIN S. GORDON</a:t>
            </a:r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</a:t>
            </a:r>
          </a:p>
          <a:p>
            <a:pPr lvl="2"/>
            <a:r>
              <a:rPr lang="en-US" dirty="0"/>
              <a:t>The Law of Conformance for Local Views</a:t>
            </a:r>
          </a:p>
          <a:p>
            <a:pPr lvl="2"/>
            <a:r>
              <a:rPr lang="en-US" dirty="0"/>
              <a:t>The Law of Environment (Rely)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dirty="0"/>
              <a:t>Soundness: Pretty much the one in </a:t>
            </a:r>
            <a:r>
              <a:rPr lang="en-US" dirty="0" err="1"/>
              <a:t>CaReSL</a:t>
            </a:r>
            <a:r>
              <a:rPr lang="en-US" dirty="0"/>
              <a:t> and Iris</a:t>
            </a:r>
          </a:p>
          <a:p>
            <a:pPr lvl="3"/>
            <a:r>
              <a:rPr lang="en-US" dirty="0"/>
              <a:t>Any update on STS (as logical resources) preserves the laws above</a:t>
            </a:r>
          </a:p>
          <a:p>
            <a:pPr lvl="2"/>
            <a:r>
              <a:rPr lang="en-US" dirty="0"/>
              <a:t>Proof rules (already shown)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15960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24799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38257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4072824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70951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797903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20324" y="178452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90262" y="28920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328525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99227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7931964" y="196523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8401884" y="2045768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9279444" y="170951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7098973" y="2809768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4447145" y="2284247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F03-1397-863A-2B71-4121AD5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589" y="-90813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Corresponding Local Views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7263F0F1-1F13-77B1-B104-5D1513243B4D}"/>
              </a:ext>
            </a:extLst>
          </p:cNvPr>
          <p:cNvSpPr/>
          <p:nvPr/>
        </p:nvSpPr>
        <p:spPr>
          <a:xfrm>
            <a:off x="51312" y="4373167"/>
            <a:ext cx="5670151" cy="2402585"/>
          </a:xfrm>
          <a:prstGeom prst="wedgeEllipseCallout">
            <a:avLst>
              <a:gd name="adj1" fmla="val 38371"/>
              <a:gd name="adj2" fmla="val -129303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Assuming the valid environments (prev. slide), local views constructed (e.g. </a:t>
            </a:r>
            <a:r>
              <a:rPr lang="en-US" b="1" dirty="0">
                <a:solidFill>
                  <a:schemeClr val="tx1"/>
                </a:solidFill>
              </a:rPr>
              <a:t>{s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 in the smaller machine have the corresponding one in the bigger machine for the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D10911-5949-BD28-3B39-0A55D552078A}"/>
              </a:ext>
            </a:extLst>
          </p:cNvPr>
          <p:cNvSpPr/>
          <p:nvPr/>
        </p:nvSpPr>
        <p:spPr>
          <a:xfrm>
            <a:off x="9665988" y="352291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6B90A7-15B8-2C95-F06B-6E6C2BF33614}"/>
              </a:ext>
            </a:extLst>
          </p:cNvPr>
          <p:cNvSpPr/>
          <p:nvPr/>
        </p:nvSpPr>
        <p:spPr>
          <a:xfrm>
            <a:off x="963550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777D26-B215-8D6D-4BC8-24AD5B933126}"/>
              </a:ext>
            </a:extLst>
          </p:cNvPr>
          <p:cNvSpPr/>
          <p:nvPr/>
        </p:nvSpPr>
        <p:spPr>
          <a:xfrm>
            <a:off x="9645668" y="574589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112FE5-6C26-A5A7-F1C7-FE8F31BF30D4}"/>
              </a:ext>
            </a:extLst>
          </p:cNvPr>
          <p:cNvSpPr/>
          <p:nvPr/>
        </p:nvSpPr>
        <p:spPr>
          <a:xfrm>
            <a:off x="783718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D05F605-11A4-BF8D-00D9-B829C5E8BA2A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 rot="16200000" flipH="1" flipV="1">
            <a:off x="7837347" y="4611144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DE25B2-06B0-2C8B-430E-56C5150D9CD0}"/>
              </a:ext>
            </a:extLst>
          </p:cNvPr>
          <p:cNvSpPr txBox="1"/>
          <p:nvPr/>
        </p:nvSpPr>
        <p:spPr>
          <a:xfrm>
            <a:off x="7803773" y="3932489"/>
            <a:ext cx="63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A2B-C1A3-BD85-42FE-A90FC3E58794}"/>
              </a:ext>
            </a:extLst>
          </p:cNvPr>
          <p:cNvSpPr txBox="1"/>
          <p:nvPr/>
        </p:nvSpPr>
        <p:spPr>
          <a:xfrm>
            <a:off x="8553488" y="4154377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4E597-DBC3-0219-08EE-A7141AD57DCC}"/>
              </a:ext>
            </a:extLst>
          </p:cNvPr>
          <p:cNvCxnSpPr>
            <a:cxnSpLocks/>
            <a:stCxn id="37" idx="4"/>
            <a:endCxn id="6" idx="3"/>
          </p:cNvCxnSpPr>
          <p:nvPr/>
        </p:nvCxnSpPr>
        <p:spPr>
          <a:xfrm flipV="1">
            <a:off x="8112461" y="5080682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EB4D27-3282-2768-9621-83D1DD5EEB2C}"/>
              </a:ext>
            </a:extLst>
          </p:cNvPr>
          <p:cNvSpPr txBox="1"/>
          <p:nvPr/>
        </p:nvSpPr>
        <p:spPr>
          <a:xfrm>
            <a:off x="8570305" y="4646864"/>
            <a:ext cx="96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  <a:p>
            <a:endParaRPr lang="en-US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D73D8-24C1-8490-662C-CD72218CD88A}"/>
              </a:ext>
            </a:extLst>
          </p:cNvPr>
          <p:cNvCxnSpPr>
            <a:cxnSpLocks/>
          </p:cNvCxnSpPr>
          <p:nvPr/>
        </p:nvCxnSpPr>
        <p:spPr>
          <a:xfrm flipH="1">
            <a:off x="9894289" y="4057506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A36506-D095-1314-F8B9-E287859D81E9}"/>
              </a:ext>
            </a:extLst>
          </p:cNvPr>
          <p:cNvCxnSpPr>
            <a:cxnSpLocks/>
          </p:cNvCxnSpPr>
          <p:nvPr/>
        </p:nvCxnSpPr>
        <p:spPr>
          <a:xfrm>
            <a:off x="9894289" y="5145896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415E6F-44BC-2419-CE8A-D23BFE232929}"/>
              </a:ext>
            </a:extLst>
          </p:cNvPr>
          <p:cNvSpPr txBox="1"/>
          <p:nvPr/>
        </p:nvSpPr>
        <p:spPr>
          <a:xfrm>
            <a:off x="9941261" y="408814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904FD9-88BF-B8EF-876A-4A672E3D0A2A}"/>
              </a:ext>
            </a:extLst>
          </p:cNvPr>
          <p:cNvSpPr txBox="1"/>
          <p:nvPr/>
        </p:nvSpPr>
        <p:spPr>
          <a:xfrm>
            <a:off x="9547299" y="52209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D5FC930-A482-BD0A-64D9-2B8F7FAAEA46}"/>
              </a:ext>
            </a:extLst>
          </p:cNvPr>
          <p:cNvCxnSpPr>
            <a:cxnSpLocks/>
            <a:stCxn id="6" idx="5"/>
            <a:endCxn id="6" idx="6"/>
          </p:cNvCxnSpPr>
          <p:nvPr/>
        </p:nvCxnSpPr>
        <p:spPr>
          <a:xfrm rot="5400000" flipH="1" flipV="1">
            <a:off x="10048529" y="4943158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8FF285-78B8-D0C6-8A45-62587CD1741B}"/>
              </a:ext>
            </a:extLst>
          </p:cNvPr>
          <p:cNvSpPr txBox="1"/>
          <p:nvPr/>
        </p:nvSpPr>
        <p:spPr>
          <a:xfrm>
            <a:off x="10269406" y="4654784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1A9979-3E08-C373-1251-879DFB3B7639}"/>
              </a:ext>
            </a:extLst>
          </p:cNvPr>
          <p:cNvSpPr txBox="1"/>
          <p:nvPr/>
        </p:nvSpPr>
        <p:spPr>
          <a:xfrm>
            <a:off x="8664126" y="6354022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14D82688-EB2D-5926-1CE1-25FB139FC1D3}"/>
              </a:ext>
            </a:extLst>
          </p:cNvPr>
          <p:cNvSpPr/>
          <p:nvPr/>
        </p:nvSpPr>
        <p:spPr>
          <a:xfrm>
            <a:off x="6781501" y="322017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4D4D5466-28F9-BA2C-FF3B-9188EB1D06AB}"/>
              </a:ext>
            </a:extLst>
          </p:cNvPr>
          <p:cNvSpPr/>
          <p:nvPr/>
        </p:nvSpPr>
        <p:spPr>
          <a:xfrm>
            <a:off x="5866538" y="4694809"/>
            <a:ext cx="2975592" cy="2028545"/>
          </a:xfrm>
          <a:prstGeom prst="wedgeEllipseCallout">
            <a:avLst>
              <a:gd name="adj1" fmla="val 23131"/>
              <a:gd name="adj2" fmla="val -116914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local view constructed with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 U 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flush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586818-0226-06AB-09C2-5D8FA19B15F7}"/>
              </a:ext>
            </a:extLst>
          </p:cNvPr>
          <p:cNvCxnSpPr>
            <a:cxnSpLocks/>
            <a:stCxn id="6" idx="2"/>
            <a:endCxn id="37" idx="7"/>
          </p:cNvCxnSpPr>
          <p:nvPr/>
        </p:nvCxnSpPr>
        <p:spPr>
          <a:xfrm flipH="1" flipV="1">
            <a:off x="8307108" y="4691836"/>
            <a:ext cx="1328400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7" grpId="0" animBg="1"/>
      <p:bldP spid="9" grpId="0"/>
      <p:bldP spid="30" grpId="0"/>
      <p:bldP spid="86" grpId="0" animBg="1"/>
      <p:bldP spid="3" grpId="0" animBg="1"/>
      <p:bldP spid="5" grpId="0" animBg="1"/>
      <p:bldP spid="6" grpId="0" animBg="1"/>
      <p:bldP spid="34" grpId="0" animBg="1"/>
      <p:bldP spid="37" grpId="0" animBg="1"/>
      <p:bldP spid="40" grpId="0"/>
      <p:bldP spid="41" grpId="0"/>
      <p:bldP spid="43" grpId="0"/>
      <p:bldP spid="46" grpId="0"/>
      <p:bldP spid="50" grpId="0"/>
      <p:bldP spid="52" grpId="0"/>
      <p:bldP spid="53" grpId="0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66508" y="9265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04191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955133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96477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476450"/>
            <a:ext cx="1202" cy="65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68021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650108" y="1555309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55264" y="2763674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210834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874579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2130142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44338" y="158316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2210834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167337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2599680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2165862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79995" y="158416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2664894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66875" y="165536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60526" y="273990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baseline="-25000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2462156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2173782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06173" y="103224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439AC5-1EED-F167-9840-C9C1EBC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151" y="-155465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Preserving the Environment 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B4EC187B-B7AA-8950-CB90-0FE25507FF8D}"/>
              </a:ext>
            </a:extLst>
          </p:cNvPr>
          <p:cNvSpPr/>
          <p:nvPr/>
        </p:nvSpPr>
        <p:spPr>
          <a:xfrm>
            <a:off x="6831709" y="5053168"/>
            <a:ext cx="5098042" cy="1575303"/>
          </a:xfrm>
          <a:prstGeom prst="wedgeEllipseCallout">
            <a:avLst>
              <a:gd name="adj1" fmla="val 11179"/>
              <a:gd name="adj2" fmla="val -216236"/>
            </a:avLst>
          </a:prstGeom>
          <a:solidFill>
            <a:schemeClr val="accent1">
              <a:lumMod val="75000"/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constructed by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from the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E845909-BF40-D105-1508-4508768E06D7}"/>
              </a:ext>
            </a:extLst>
          </p:cNvPr>
          <p:cNvSpPr/>
          <p:nvPr/>
        </p:nvSpPr>
        <p:spPr>
          <a:xfrm>
            <a:off x="289711" y="4662535"/>
            <a:ext cx="5920966" cy="1683944"/>
          </a:xfrm>
          <a:prstGeom prst="wedgeEllipseCallout">
            <a:avLst>
              <a:gd name="adj1" fmla="val -10530"/>
              <a:gd name="adj2" fmla="val -188575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Defining the environment from the mapped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with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Explosion 1 37">
            <a:extLst>
              <a:ext uri="{FF2B5EF4-FFF2-40B4-BE49-F238E27FC236}">
                <a16:creationId xmlns:a16="http://schemas.microsoft.com/office/drawing/2014/main" id="{1AE69630-5C5C-CEAE-476B-F0756847A9BD}"/>
              </a:ext>
            </a:extLst>
          </p:cNvPr>
          <p:cNvSpPr/>
          <p:nvPr/>
        </p:nvSpPr>
        <p:spPr>
          <a:xfrm>
            <a:off x="3819671" y="1837120"/>
            <a:ext cx="4352021" cy="3152027"/>
          </a:xfrm>
          <a:prstGeom prst="irregularSeal1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Transitions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</a:t>
            </a:r>
            <a:r>
              <a:rPr lang="en-US" dirty="0">
                <a:solidFill>
                  <a:schemeClr val="tx1"/>
                </a:solidFill>
              </a:rPr>
              <a:t> are accounted for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F514E-7A2D-5FFF-B117-331C7891A526}"/>
              </a:ext>
            </a:extLst>
          </p:cNvPr>
          <p:cNvSpPr txBox="1"/>
          <p:nvPr/>
        </p:nvSpPr>
        <p:spPr>
          <a:xfrm>
            <a:off x="485278" y="922868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A4ABA-E024-8F42-875D-98754CC790E9}"/>
              </a:ext>
            </a:extLst>
          </p:cNvPr>
          <p:cNvSpPr txBox="1"/>
          <p:nvPr/>
        </p:nvSpPr>
        <p:spPr>
          <a:xfrm>
            <a:off x="10773081" y="857246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/>
      <p:bldP spid="25" grpId="0"/>
      <p:bldP spid="32" grpId="0"/>
      <p:bldP spid="33" grpId="0"/>
      <p:bldP spid="47" grpId="0"/>
      <p:bldP spid="47" grpId="1"/>
      <p:bldP spid="49" grpId="0"/>
      <p:bldP spid="49" grpId="1"/>
      <p:bldP spid="58" grpId="0"/>
      <p:bldP spid="58" grpId="1"/>
      <p:bldP spid="60" grpId="0"/>
      <p:bldP spid="60" grpId="1"/>
      <p:bldP spid="65" grpId="0"/>
      <p:bldP spid="66" grpId="0"/>
      <p:bldP spid="68" grpId="0"/>
      <p:bldP spid="68" grpId="1"/>
      <p:bldP spid="84" grpId="0" animBg="1"/>
      <p:bldP spid="5" grpId="0" animBg="1"/>
      <p:bldP spid="37" grpId="0" animBg="1"/>
      <p:bldP spid="38" grpId="0" animBg="1"/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10992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Soundness finished</a:t>
            </a:r>
          </a:p>
          <a:p>
            <a:r>
              <a:rPr lang="en-US" dirty="0"/>
              <a:t>File resource protocol shown in the talk finished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endParaRPr lang="en-US" dirty="0"/>
          </a:p>
          <a:p>
            <a:pPr lvl="1"/>
            <a:r>
              <a:rPr lang="en-US" b="1" dirty="0"/>
              <a:t>Disk device drivers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736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93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716799" y="193739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2686319" y="302578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2696479" y="416037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244374" y="502730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961592" y="24873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961592" y="35756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2272061" y="2531302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22684" y="362515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3156239" y="3106319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4039505" y="2770064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1563310" y="157186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6046379" y="2338719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6046379" y="288314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6046379" y="3426423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9BD78-6531-D693-727E-22AEBFA20D9E}"/>
              </a:ext>
            </a:extLst>
          </p:cNvPr>
          <p:cNvSpPr txBox="1"/>
          <p:nvPr/>
        </p:nvSpPr>
        <p:spPr>
          <a:xfrm>
            <a:off x="6026059" y="1675158"/>
            <a:ext cx="2420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endParaRPr lang="en-US" dirty="0"/>
          </a:p>
          <a:p>
            <a:r>
              <a:rPr lang="en-US" dirty="0"/>
              <a:t>f := open()</a:t>
            </a:r>
          </a:p>
          <a:p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654F5-9BC8-36A4-4FBF-F4A539C89959}"/>
              </a:ext>
            </a:extLst>
          </p:cNvPr>
          <p:cNvSpPr txBox="1"/>
          <p:nvPr/>
        </p:nvSpPr>
        <p:spPr>
          <a:xfrm>
            <a:off x="6026058" y="1675158"/>
            <a:ext cx="3893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b="1" dirty="0"/>
              <a:t>{initial state * </a:t>
            </a:r>
            <a:r>
              <a:rPr lang="en-US" b="1" dirty="0" err="1"/>
              <a:t>client_can_open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b="1" dirty="0"/>
              <a:t>{file opened * </a:t>
            </a:r>
            <a:r>
              <a:rPr lang="en-US" b="1" dirty="0" err="1"/>
              <a:t>client_can_read</a:t>
            </a:r>
            <a:r>
              <a:rPr lang="en-US" b="1" dirty="0"/>
              <a:t>/write}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b="1" dirty="0"/>
              <a:t>{file written * </a:t>
            </a:r>
            <a:r>
              <a:rPr lang="en-US" b="1" dirty="0" err="1"/>
              <a:t>client_can_close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b="1" dirty="0"/>
              <a:t>{file closed}</a:t>
            </a:r>
          </a:p>
          <a:p>
            <a:endParaRPr lang="en-US" dirty="0"/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4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12" grpId="0"/>
      <p:bldP spid="13" grpId="0" animBg="1"/>
      <p:bldP spid="14" grpId="0" animBg="1"/>
      <p:bldP spid="15" grpId="0" animBg="1"/>
      <p:bldP spid="3" grpId="0"/>
      <p:bldP spid="3" grpId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85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537349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8615578" y="540466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65036" y="2898955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513580" y="4008581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8068560" y="265721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769801" y="3807522"/>
            <a:ext cx="9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10165734" y="290683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06672" y="40481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EC2E-FA69-315D-E16E-C0D6BBB36687}"/>
              </a:ext>
            </a:extLst>
          </p:cNvPr>
          <p:cNvSpPr txBox="1"/>
          <p:nvPr/>
        </p:nvSpPr>
        <p:spPr>
          <a:xfrm>
            <a:off x="5096148" y="2380649"/>
            <a:ext cx="2420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sz="2400" b="1" dirty="0"/>
              <a:t>{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sz="2400" b="1" dirty="0"/>
              <a:t>{ 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(o)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(o)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sz="2400" b="1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sz="2400" b="1" dirty="0"/>
              <a:t>{ </a:t>
            </a:r>
            <a:r>
              <a:rPr lang="en-US" dirty="0"/>
              <a:t>⦰ * STS</a:t>
            </a:r>
            <a:r>
              <a:rPr lang="en-US" baseline="-25000" dirty="0"/>
              <a:t>π </a:t>
            </a:r>
            <a:r>
              <a:rPr lang="en-US" dirty="0"/>
              <a:t>(c)  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6387-3715-3A06-DF93-D8F64F074EC8}"/>
              </a:ext>
            </a:extLst>
          </p:cNvPr>
          <p:cNvSpPr txBox="1"/>
          <p:nvPr/>
        </p:nvSpPr>
        <p:spPr>
          <a:xfrm>
            <a:off x="3567339" y="1299271"/>
            <a:ext cx="5686402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</a:t>
            </a:r>
            <a:r>
              <a:rPr lang="en-US" sz="2400" b="1" dirty="0"/>
              <a:t> { 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b="1" dirty="0"/>
              <a:t>        </a:t>
            </a:r>
            <a:r>
              <a:rPr lang="en-US" dirty="0"/>
              <a:t>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856285" y="1939515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5147527" y="3156635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5147527" y="378218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5155503" y="4427952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EE326-1AE5-B54E-C722-585655A30ADF}"/>
              </a:ext>
            </a:extLst>
          </p:cNvPr>
          <p:cNvSpPr txBox="1"/>
          <p:nvPr/>
        </p:nvSpPr>
        <p:spPr>
          <a:xfrm>
            <a:off x="10620904" y="2011317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A4082-6771-A0CA-DCFF-D9379132F4D3}"/>
              </a:ext>
            </a:extLst>
          </p:cNvPr>
          <p:cNvSpPr txBox="1"/>
          <p:nvPr/>
        </p:nvSpPr>
        <p:spPr>
          <a:xfrm>
            <a:off x="3576148" y="1293436"/>
            <a:ext cx="5505831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(c) = ⦰  STS</a:t>
            </a:r>
            <a:r>
              <a:rPr lang="en-US" baseline="-25000" dirty="0"/>
              <a:t>π</a:t>
            </a:r>
            <a:r>
              <a:rPr lang="en-US" dirty="0"/>
              <a:t>(c)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 </a:t>
            </a:r>
            <a:r>
              <a:rPr lang="en-US" dirty="0"/>
              <a:t>,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dirty="0"/>
              <a:t> </a:t>
            </a:r>
            <a:r>
              <a:rPr lang="en-US" sz="2400" b="1" dirty="0"/>
              <a:t>}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005DE-0BA6-69FE-6FFF-6E652EAA7D30}"/>
              </a:ext>
            </a:extLst>
          </p:cNvPr>
          <p:cNvSpPr txBox="1"/>
          <p:nvPr/>
        </p:nvSpPr>
        <p:spPr>
          <a:xfrm>
            <a:off x="3576148" y="1304675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AA4645-6B30-199C-C63C-029CAA3376F9}"/>
              </a:ext>
            </a:extLst>
          </p:cNvPr>
          <p:cNvSpPr txBox="1"/>
          <p:nvPr/>
        </p:nvSpPr>
        <p:spPr>
          <a:xfrm>
            <a:off x="3567338" y="1297549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5" grpId="0"/>
      <p:bldP spid="7" grpId="0" animBg="1"/>
      <p:bldP spid="7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26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Verification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the whole system!</a:t>
            </a:r>
          </a:p>
          <a:p>
            <a:r>
              <a:rPr lang="en-US" b="1" dirty="0"/>
              <a:t>Generate a </a:t>
            </a:r>
            <a:r>
              <a:rPr lang="en-US" b="1" dirty="0" err="1"/>
              <a:t>submodel</a:t>
            </a:r>
            <a:r>
              <a:rPr lang="en-US" b="1" dirty="0"/>
              <a:t> </a:t>
            </a:r>
            <a:r>
              <a:rPr lang="en-US" dirty="0"/>
              <a:t>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62155" y="1415108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508702" y="2505171"/>
            <a:ext cx="63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  <a:p>
            <a:pPr algn="r"/>
            <a:endParaRPr lang="en-US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2626" y="1619006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147328" y="4465277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  <p:bldP spid="12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Gist of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369" y="1607026"/>
            <a:ext cx="4080634" cy="1946592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847" y="4164556"/>
            <a:ext cx="5249678" cy="16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  <a:endParaRPr lang="en-US" b="1" i="1" dirty="0"/>
          </a:p>
          <a:p>
            <a:r>
              <a:rPr lang="en-US" dirty="0" err="1"/>
              <a:t>Kripke</a:t>
            </a:r>
            <a:r>
              <a:rPr lang="en-US" dirty="0"/>
              <a:t> models 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– can be thought as states in </a:t>
            </a:r>
            <a:r>
              <a:rPr lang="en-US" dirty="0" err="1"/>
              <a:t>STSes</a:t>
            </a:r>
            <a:endParaRPr lang="en-US" dirty="0"/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 – transition relations in </a:t>
            </a:r>
            <a:r>
              <a:rPr lang="en-US" dirty="0" err="1"/>
              <a:t>STSes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 – </a:t>
            </a:r>
            <a:r>
              <a:rPr lang="en-US" dirty="0">
                <a:sym typeface="Wingdings" pitchFamily="2" charset="2"/>
              </a:rPr>
              <a:t>state interpretation relation </a:t>
            </a:r>
            <a:endParaRPr lang="en-US" i="1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</a:t>
            </a:r>
            <a:r>
              <a:rPr lang="en-US" dirty="0" err="1"/>
              <a:t>Bisimulation</a:t>
            </a:r>
            <a:r>
              <a:rPr lang="en-US" dirty="0"/>
              <a:t> under Rely-Guarantee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instance of our morphism definition</a:t>
            </a:r>
          </a:p>
          <a:p>
            <a:r>
              <a:rPr lang="en-US" dirty="0"/>
              <a:t>We denote transitions in the environment </a:t>
            </a:r>
            <a:r>
              <a:rPr lang="en-US" b="1" dirty="0"/>
              <a:t>(Rely STS)</a:t>
            </a:r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 </a:t>
            </a:r>
            <a:r>
              <a:rPr lang="en-US" b="1" dirty="0"/>
              <a:t>(Guarantee STS)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starting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36181</TotalTime>
  <Words>1018</Words>
  <Application>Microsoft Macintosh PowerPoint</Application>
  <PresentationFormat>Widescreen</PresentationFormat>
  <Paragraphs>263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Modal Understanding of System Evolution</vt:lpstr>
      <vt:lpstr>                                       SYSTEM      (Protocols &amp; Future Feature Extensions)</vt:lpstr>
      <vt:lpstr>Protocols as (STS)es for File Operations</vt:lpstr>
      <vt:lpstr>Protocols as (STS)es for File Operations</vt:lpstr>
      <vt:lpstr>Narrowing Verification Focus </vt:lpstr>
      <vt:lpstr>A Gist of Proof Rules for Bisimilar Protocols</vt:lpstr>
      <vt:lpstr>PowerPoint Presentation</vt:lpstr>
      <vt:lpstr>Modal Logic: Contingency</vt:lpstr>
      <vt:lpstr>RG-STS: Bisimulation under Rely-Guarantee</vt:lpstr>
      <vt:lpstr>RG-STS: Logic for Modularity of Protocols</vt:lpstr>
      <vt:lpstr>STS-Bisim: Corresponding Local Views</vt:lpstr>
      <vt:lpstr>STS-Bisim: Preserving the Environment </vt:lpstr>
      <vt:lpstr>PowerPoint Presentation</vt:lpstr>
      <vt:lpstr>Interfaces in OS Kernels </vt:lpstr>
      <vt:lpstr>Current Status of RG-STS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187</cp:revision>
  <cp:lastPrinted>2024-02-24T18:03:06Z</cp:lastPrinted>
  <dcterms:created xsi:type="dcterms:W3CDTF">2023-04-28T17:43:58Z</dcterms:created>
  <dcterms:modified xsi:type="dcterms:W3CDTF">2024-05-11T02:12:13Z</dcterms:modified>
</cp:coreProperties>
</file>