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291" r:id="rId11"/>
    <p:sldId id="296" r:id="rId12"/>
    <p:sldId id="297" r:id="rId13"/>
    <p:sldId id="311" r:id="rId14"/>
    <p:sldId id="303" r:id="rId15"/>
    <p:sldId id="310" r:id="rId16"/>
    <p:sldId id="284" r:id="rId17"/>
    <p:sldId id="278" r:id="rId18"/>
    <p:sldId id="277" r:id="rId19"/>
    <p:sldId id="260" r:id="rId20"/>
    <p:sldId id="273" r:id="rId21"/>
    <p:sldId id="272" r:id="rId22"/>
    <p:sldId id="279" r:id="rId23"/>
    <p:sldId id="259" r:id="rId24"/>
    <p:sldId id="261" r:id="rId25"/>
    <p:sldId id="262" r:id="rId26"/>
    <p:sldId id="275" r:id="rId27"/>
    <p:sldId id="263" r:id="rId28"/>
    <p:sldId id="269" r:id="rId29"/>
    <p:sldId id="276" r:id="rId30"/>
    <p:sldId id="290" r:id="rId31"/>
    <p:sldId id="285" r:id="rId32"/>
    <p:sldId id="286" r:id="rId33"/>
    <p:sldId id="293" r:id="rId34"/>
    <p:sldId id="287" r:id="rId35"/>
    <p:sldId id="289" r:id="rId36"/>
    <p:sldId id="312" r:id="rId37"/>
    <p:sldId id="304" r:id="rId38"/>
    <p:sldId id="305" r:id="rId39"/>
    <p:sldId id="306" r:id="rId40"/>
    <p:sldId id="308" r:id="rId41"/>
    <p:sldId id="309" r:id="rId42"/>
    <p:sldId id="295" r:id="rId43"/>
    <p:sldId id="288" r:id="rId44"/>
    <p:sldId id="268" r:id="rId45"/>
    <p:sldId id="2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3"/>
    <p:restoredTop sz="87712"/>
  </p:normalViewPr>
  <p:slideViewPr>
    <p:cSldViewPr snapToGrid="0">
      <p:cViewPr>
        <p:scale>
          <a:sx n="125" d="100"/>
          <a:sy n="125" d="100"/>
        </p:scale>
        <p:origin x="9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What exactly is this accessibility relation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?</a:t>
            </a:r>
            <a:r>
              <a:rPr lang="en-US" i="1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91"/>
            </a:pPr>
            <a:r>
              <a:rPr lang="en-US" sz="1800" dirty="0">
                <a:effectLst/>
                <a:latin typeface="NimbusRomNo9L"/>
              </a:rPr>
              <a:t>Clearly this holds when for any </a:t>
            </a:r>
            <a:r>
              <a:rPr lang="en-US" sz="1800" dirty="0">
                <a:effectLst/>
                <a:latin typeface="LibertineMathMI"/>
              </a:rPr>
              <a:t>𝑤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LibertineMathMI"/>
              </a:rPr>
              <a:t>𝑚</a:t>
            </a:r>
            <a:r>
              <a:rPr lang="en-US" sz="1800" dirty="0">
                <a:effectLst/>
                <a:latin typeface="NimbusRomNo9L"/>
              </a:rPr>
              <a:t>, there is exactly one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</a:t>
            </a:r>
            <a:r>
              <a:rPr lang="en-US" sz="1800" dirty="0">
                <a:effectLst/>
                <a:latin typeface="NimbusRomNo9L"/>
              </a:rPr>
              <a:t>such that 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500  </a:t>
            </a:r>
            <a:r>
              <a:rPr lang="en-US" sz="1800" dirty="0">
                <a:effectLst/>
                <a:latin typeface="NimbusRomNo9L"/>
              </a:rPr>
              <a:t>However, it also holds for a broad class of intuitively similar models: those where instead of requiring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501  </a:t>
            </a:r>
            <a:r>
              <a:rPr lang="en-US" sz="1800" dirty="0">
                <a:effectLst/>
                <a:latin typeface="NimbusRomNo9L"/>
              </a:rPr>
              <a:t>that each state have exactly one successor for each relation, we instead require that when a world has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502  </a:t>
            </a:r>
            <a:r>
              <a:rPr lang="en-US" sz="1800" dirty="0">
                <a:effectLst/>
                <a:latin typeface="NimbusRomNo9L"/>
              </a:rPr>
              <a:t>multiple </a:t>
            </a:r>
            <a:r>
              <a:rPr lang="en-US" sz="1800" dirty="0" err="1">
                <a:effectLst/>
                <a:latin typeface="NimbusRomNo9L"/>
              </a:rPr>
              <a:t>sucessor</a:t>
            </a:r>
            <a:r>
              <a:rPr lang="en-US" sz="1800" dirty="0">
                <a:effectLst/>
                <a:latin typeface="NimbusRomNo9L"/>
              </a:rPr>
              <a:t> states, they have all the same successors and the same propositional variables are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503  </a:t>
            </a:r>
            <a:r>
              <a:rPr lang="en-US" sz="1800" dirty="0">
                <a:effectLst/>
                <a:latin typeface="NimbusRomNo9L"/>
              </a:rPr>
              <a:t>true in each: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504</a:t>
            </a:r>
            <a:b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505 </a:t>
            </a:r>
            <a:r>
              <a:rPr lang="en-US" sz="1800" dirty="0">
                <a:effectLst/>
                <a:latin typeface="txsys"/>
              </a:rPr>
              <a:t>∀</a:t>
            </a:r>
            <a:r>
              <a:rPr lang="en-US" sz="1800" dirty="0">
                <a:effectLst/>
                <a:latin typeface="LibertineMathMI"/>
              </a:rPr>
              <a:t>𝑤,𝑤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,𝑤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,𝑚.𝑤𝑅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∧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⇒ (∀</a:t>
            </a:r>
            <a:r>
              <a:rPr lang="en-US" sz="1800" dirty="0">
                <a:effectLst/>
                <a:latin typeface="LibertineMathMI"/>
              </a:rPr>
              <a:t>𝑝.𝑤</a:t>
            </a:r>
            <a:r>
              <a:rPr lang="en-US" sz="1800" dirty="0">
                <a:effectLst/>
                <a:latin typeface="txsys"/>
              </a:rPr>
              <a:t>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 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)) ∧ (∀</a:t>
            </a:r>
            <a:r>
              <a:rPr lang="en-US" sz="1800" dirty="0">
                <a:effectLst/>
                <a:latin typeface="LibertineMathMI"/>
              </a:rPr>
              <a:t>𝑠,𝑚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.𝑤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 </a:t>
            </a:r>
            <a:r>
              <a:rPr lang="en-US" sz="1800" dirty="0">
                <a:effectLst/>
                <a:latin typeface="txsys"/>
              </a:rPr>
              <a:t>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</a:t>
            </a:r>
            <a:r>
              <a:rPr lang="en-US" sz="1800" dirty="0">
                <a:effectLst/>
                <a:latin typeface="txsys"/>
              </a:rPr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7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carrier type STSS of a monoid encoding of state transition system with tokens. It is simply a triple of s set of all possible states  and a set of token used in </a:t>
            </a:r>
          </a:p>
          <a:p>
            <a:r>
              <a:rPr lang="en-US" dirty="0"/>
              <a:t>\phi intention on the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8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prove, abstractly, that any island update performed in terms of the</a:t>
            </a:r>
          </a:p>
          <a:p>
            <a:r>
              <a:rPr lang="en-US" dirty="0"/>
              <a:t>      sub-STS is valid in terms of the original STS.  Intuitively, we'd like to think</a:t>
            </a:r>
          </a:p>
          <a:p>
            <a:r>
              <a:rPr lang="en-US" dirty="0"/>
              <a:t>      of an update in terms of the sub-STS as equivalent to a combination of</a:t>
            </a:r>
          </a:p>
          <a:p>
            <a:r>
              <a:rPr lang="en-US" dirty="0"/>
              <a:t>      consequence, local anti-frame (on tokens), and island update on the original.</a:t>
            </a:r>
          </a:p>
          <a:p>
            <a:r>
              <a:rPr lang="en-US" dirty="0"/>
              <a:t>      (Eventually, we'd also like to include an analog of anti-frame on invariants</a:t>
            </a:r>
          </a:p>
          <a:p>
            <a:r>
              <a:rPr lang="en-US" dirty="0"/>
              <a:t>      to permit ignoring unaffected state).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2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  <a:p>
            <a:endParaRPr lang="en-US" dirty="0"/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Capability of sharing knowledge: up until now we were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</a:t>
            </a:r>
          </a:p>
          <a:p>
            <a:pPr lvl="1"/>
            <a:r>
              <a:rPr lang="en-US" dirty="0"/>
              <a:t>Inspired by dynamic logic’s satisfaction operator</a:t>
            </a:r>
          </a:p>
          <a:p>
            <a:r>
              <a:rPr lang="en-US" dirty="0" err="1"/>
              <a:t>Kripke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Going back Hoare triple: P =&gt; [e]Q   or with the rules above &lt;m&gt;Q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</p:txBody>
      </p:sp>
      <p:pic>
        <p:nvPicPr>
          <p:cNvPr id="5" name="Picture 4" descr="A group of black arrows&#10;&#10;Description automatically generated">
            <a:extLst>
              <a:ext uri="{FF2B5EF4-FFF2-40B4-BE49-F238E27FC236}">
                <a16:creationId xmlns:a16="http://schemas.microsoft.com/office/drawing/2014/main" id="{92E9D492-46A5-A3E9-100E-7320CD21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9" y="3737610"/>
            <a:ext cx="7252399" cy="144399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05C8F68-DBC9-7890-4259-A70936F3E187}"/>
              </a:ext>
            </a:extLst>
          </p:cNvPr>
          <p:cNvSpPr/>
          <p:nvPr/>
        </p:nvSpPr>
        <p:spPr>
          <a:xfrm>
            <a:off x="5394960" y="4612640"/>
            <a:ext cx="3905948" cy="436880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having the same truth for another </a:t>
            </a:r>
            <a:r>
              <a:rPr lang="en-US" b="1" i="1" dirty="0"/>
              <a:t>similar</a:t>
            </a:r>
            <a:r>
              <a:rPr lang="en-US" dirty="0"/>
              <a:t> model?</a:t>
            </a:r>
          </a:p>
          <a:p>
            <a:pPr lvl="1"/>
            <a:r>
              <a:rPr lang="en-US" dirty="0"/>
              <a:t>&lt;m&gt;P only for a unique </a:t>
            </a:r>
            <a:r>
              <a:rPr lang="en-US" i="1" dirty="0"/>
              <a:t>w’</a:t>
            </a:r>
            <a:r>
              <a:rPr lang="en-US" dirty="0"/>
              <a:t> that can be accessed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/>
              <a:t>m </a:t>
            </a:r>
            <a:r>
              <a:rPr lang="en-US" i="1" dirty="0"/>
              <a:t>w’ </a:t>
            </a:r>
            <a:r>
              <a:rPr lang="en-US" dirty="0"/>
              <a:t>?</a:t>
            </a:r>
          </a:p>
          <a:p>
            <a:r>
              <a:rPr lang="en-US" dirty="0" err="1"/>
              <a:t>Bisimulation</a:t>
            </a:r>
            <a:r>
              <a:rPr lang="en-US" dirty="0"/>
              <a:t> of </a:t>
            </a:r>
            <a:r>
              <a:rPr lang="en-US" dirty="0" err="1"/>
              <a:t>Kripke</a:t>
            </a:r>
            <a:r>
              <a:rPr lang="en-US" dirty="0"/>
              <a:t> Structures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09C75229-A7F0-CE23-7408-D8682B2E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4" y="3429000"/>
            <a:ext cx="11745231" cy="183388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284EC74-EA3E-ABAF-F84E-64F641290632}"/>
              </a:ext>
            </a:extLst>
          </p:cNvPr>
          <p:cNvSpPr/>
          <p:nvPr/>
        </p:nvSpPr>
        <p:spPr>
          <a:xfrm>
            <a:off x="1076960" y="4185920"/>
            <a:ext cx="782320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45B7900-D6F4-DD3F-6285-7E583EC16371}"/>
              </a:ext>
            </a:extLst>
          </p:cNvPr>
          <p:cNvSpPr/>
          <p:nvPr/>
        </p:nvSpPr>
        <p:spPr>
          <a:xfrm>
            <a:off x="1076960" y="457200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5804645-DB3C-3AAB-9A80-CC6450852CB3}"/>
              </a:ext>
            </a:extLst>
          </p:cNvPr>
          <p:cNvSpPr/>
          <p:nvPr/>
        </p:nvSpPr>
        <p:spPr>
          <a:xfrm>
            <a:off x="1076960" y="493776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(Sub)Models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7E4078-7A19-9BF1-304C-8ECA76D7681B}"/>
              </a:ext>
            </a:extLst>
          </p:cNvPr>
          <p:cNvSpPr/>
          <p:nvPr/>
        </p:nvSpPr>
        <p:spPr>
          <a:xfrm>
            <a:off x="8335626" y="78633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5E7C6-BD68-6E8E-ABEC-6B5A5C689E82}"/>
              </a:ext>
            </a:extLst>
          </p:cNvPr>
          <p:cNvSpPr/>
          <p:nvPr/>
        </p:nvSpPr>
        <p:spPr>
          <a:xfrm>
            <a:off x="8305146" y="18747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21EC6-6985-EF58-5BEC-911E99F0D9D9}"/>
              </a:ext>
            </a:extLst>
          </p:cNvPr>
          <p:cNvSpPr/>
          <p:nvPr/>
        </p:nvSpPr>
        <p:spPr>
          <a:xfrm>
            <a:off x="8315306" y="30093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3D211-ED99-3F97-9219-D1D4AB5906A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580419" y="1336249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0FFE-9F5E-1791-F64D-7887152183DF}"/>
              </a:ext>
            </a:extLst>
          </p:cNvPr>
          <p:cNvSpPr txBox="1"/>
          <p:nvPr/>
        </p:nvSpPr>
        <p:spPr>
          <a:xfrm>
            <a:off x="8235032" y="14151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C0B0F-9642-5B69-BAAD-0A5BBBF6C500}"/>
              </a:ext>
            </a:extLst>
          </p:cNvPr>
          <p:cNvSpPr txBox="1"/>
          <p:nvPr/>
        </p:nvSpPr>
        <p:spPr>
          <a:xfrm>
            <a:off x="8233429" y="24996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AFBF2C-C20A-A9BC-214E-98D1B7F52467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8775066" y="19552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273373-FA05-0977-8B68-06829984568C}"/>
              </a:ext>
            </a:extLst>
          </p:cNvPr>
          <p:cNvSpPr txBox="1"/>
          <p:nvPr/>
        </p:nvSpPr>
        <p:spPr>
          <a:xfrm>
            <a:off x="9658332" y="16190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65D2-80D7-4916-3C5E-E7F5B57A8ED3}"/>
              </a:ext>
            </a:extLst>
          </p:cNvPr>
          <p:cNvSpPr/>
          <p:nvPr/>
        </p:nvSpPr>
        <p:spPr>
          <a:xfrm>
            <a:off x="8299273" y="5627053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3716B24-B4F2-5EBD-D4C1-3DED2575FF53}"/>
              </a:ext>
            </a:extLst>
          </p:cNvPr>
          <p:cNvCxnSpPr>
            <a:cxnSpLocks/>
            <a:stCxn id="12" idx="6"/>
            <a:endCxn id="12" idx="7"/>
          </p:cNvCxnSpPr>
          <p:nvPr/>
        </p:nvCxnSpPr>
        <p:spPr>
          <a:xfrm flipH="1" flipV="1">
            <a:off x="8769193" y="5707585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2986CA-2F72-BB89-8DB6-E661098068D6}"/>
              </a:ext>
            </a:extLst>
          </p:cNvPr>
          <p:cNvSpPr txBox="1"/>
          <p:nvPr/>
        </p:nvSpPr>
        <p:spPr>
          <a:xfrm>
            <a:off x="9652459" y="5371330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2A713-6149-4AD5-49D1-02813D7B3C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580419" y="2424639"/>
            <a:ext cx="0" cy="58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Models as Iris Invariant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transition systems – a well-known specification method</a:t>
            </a:r>
          </a:p>
          <a:p>
            <a:r>
              <a:rPr lang="en-US" dirty="0"/>
              <a:t>Monoid encoding state-transition-systems (STS)es with Tokens</a:t>
            </a:r>
          </a:p>
          <a:p>
            <a:pPr lvl="1"/>
            <a:r>
              <a:rPr lang="en-US" dirty="0"/>
              <a:t>Tokens as modalities, states as worlds, and interpretations as world predicates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4194-B3A0-E694-C227-2C9B869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18" y="6334388"/>
            <a:ext cx="4704701" cy="431907"/>
          </a:xfrm>
          <a:prstGeom prst="rect">
            <a:avLst/>
          </a:prstGeom>
        </p:spPr>
      </p:pic>
      <p:pic>
        <p:nvPicPr>
          <p:cNvPr id="7" name="Picture 6" descr="A close-up of math symbols&#10;&#10;Description automatically generated">
            <a:extLst>
              <a:ext uri="{FF2B5EF4-FFF2-40B4-BE49-F238E27FC236}">
                <a16:creationId xmlns:a16="http://schemas.microsoft.com/office/drawing/2014/main" id="{EA3F953F-772B-E169-67CD-72A3E28E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18" y="3446781"/>
            <a:ext cx="6736702" cy="282605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6B920BF-D7A9-FF71-43A4-45F790885763}"/>
              </a:ext>
            </a:extLst>
          </p:cNvPr>
          <p:cNvSpPr/>
          <p:nvPr/>
        </p:nvSpPr>
        <p:spPr>
          <a:xfrm>
            <a:off x="2569858" y="3474720"/>
            <a:ext cx="174814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64FE9C2-CDBD-BCAD-318B-B2D176FCCE36}"/>
              </a:ext>
            </a:extLst>
          </p:cNvPr>
          <p:cNvSpPr/>
          <p:nvPr/>
        </p:nvSpPr>
        <p:spPr>
          <a:xfrm>
            <a:off x="5455298" y="3474720"/>
            <a:ext cx="22967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99AD7FA-0C5E-74C8-87CE-A67D6D2C488D}"/>
              </a:ext>
            </a:extLst>
          </p:cNvPr>
          <p:cNvSpPr/>
          <p:nvPr/>
        </p:nvSpPr>
        <p:spPr>
          <a:xfrm>
            <a:off x="3352178" y="3878579"/>
            <a:ext cx="36683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C64A83B-2063-9FEC-E655-8BC7B60928BC}"/>
              </a:ext>
            </a:extLst>
          </p:cNvPr>
          <p:cNvSpPr/>
          <p:nvPr/>
        </p:nvSpPr>
        <p:spPr>
          <a:xfrm>
            <a:off x="3352178" y="4274819"/>
            <a:ext cx="551750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E35D13C-CD23-6838-A596-D45F861DEC47}"/>
              </a:ext>
            </a:extLst>
          </p:cNvPr>
          <p:cNvSpPr/>
          <p:nvPr/>
        </p:nvSpPr>
        <p:spPr>
          <a:xfrm>
            <a:off x="6603689" y="5044438"/>
            <a:ext cx="123983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DBE8EC2-1CC5-EFCE-6279-9F76028DCC07}"/>
              </a:ext>
            </a:extLst>
          </p:cNvPr>
          <p:cNvSpPr/>
          <p:nvPr/>
        </p:nvSpPr>
        <p:spPr>
          <a:xfrm>
            <a:off x="6491929" y="5440678"/>
            <a:ext cx="142271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D9A6778-47F6-941B-27CB-513B59137766}"/>
              </a:ext>
            </a:extLst>
          </p:cNvPr>
          <p:cNvSpPr/>
          <p:nvPr/>
        </p:nvSpPr>
        <p:spPr>
          <a:xfrm>
            <a:off x="3352178" y="5865165"/>
            <a:ext cx="456246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CE974DF7-0A25-4884-7009-90CB67E9DE8C}"/>
              </a:ext>
            </a:extLst>
          </p:cNvPr>
          <p:cNvSpPr/>
          <p:nvPr/>
        </p:nvSpPr>
        <p:spPr>
          <a:xfrm>
            <a:off x="6766093" y="6375083"/>
            <a:ext cx="630854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2F5FFD8-5DB8-A019-525A-1EAA02297334}"/>
              </a:ext>
            </a:extLst>
          </p:cNvPr>
          <p:cNvSpPr/>
          <p:nvPr/>
        </p:nvSpPr>
        <p:spPr>
          <a:xfrm>
            <a:off x="6908800" y="2783840"/>
            <a:ext cx="4445000" cy="426720"/>
          </a:xfrm>
          <a:prstGeom prst="frame">
            <a:avLst>
              <a:gd name="adj1" fmla="val 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6342-FA73-0BB3-3D51-90A1484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5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				Proposed Work</a:t>
            </a:r>
          </a:p>
        </p:txBody>
      </p:sp>
    </p:spTree>
    <p:extLst>
      <p:ext uri="{BB962C8B-B14F-4D97-AF65-F5344CB8AC3E}">
        <p14:creationId xmlns:p14="http://schemas.microsoft.com/office/powerpoint/2010/main" val="39131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595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(STS)es for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39192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50824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909180" y="293381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907577" y="40183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530703" y="2846301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841750" y="3429000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820347" y="29185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18744" y="40030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46604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AE73E66-7B52-B54E-B5FD-C0EF65FD1582}"/>
              </a:ext>
            </a:extLst>
          </p:cNvPr>
          <p:cNvCxnSpPr>
            <a:cxnSpLocks/>
          </p:cNvCxnSpPr>
          <p:nvPr/>
        </p:nvCxnSpPr>
        <p:spPr>
          <a:xfrm flipV="1">
            <a:off x="3484246" y="1592730"/>
            <a:ext cx="4277974" cy="3691855"/>
          </a:xfrm>
          <a:prstGeom prst="curvedConnector3">
            <a:avLst>
              <a:gd name="adj1" fmla="val 476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6651E1F-8777-6737-9A56-79465D7EB7C1}"/>
              </a:ext>
            </a:extLst>
          </p:cNvPr>
          <p:cNvCxnSpPr>
            <a:cxnSpLocks/>
          </p:cNvCxnSpPr>
          <p:nvPr/>
        </p:nvCxnSpPr>
        <p:spPr>
          <a:xfrm>
            <a:off x="3390627" y="1783915"/>
            <a:ext cx="3997677" cy="3500670"/>
          </a:xfrm>
          <a:prstGeom prst="curvedConnector3">
            <a:avLst>
              <a:gd name="adj1" fmla="val 5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C0F379FC-F26D-9843-0821-E82AFF5EA9D0}"/>
              </a:ext>
            </a:extLst>
          </p:cNvPr>
          <p:cNvSpPr/>
          <p:nvPr/>
        </p:nvSpPr>
        <p:spPr>
          <a:xfrm>
            <a:off x="8203247" y="3510453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16286" y="528320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F5255D8-0E06-32A2-2EDC-FCD1FB4F1A67}"/>
              </a:ext>
            </a:extLst>
          </p:cNvPr>
          <p:cNvSpPr/>
          <p:nvPr/>
        </p:nvSpPr>
        <p:spPr>
          <a:xfrm>
            <a:off x="5177089" y="566442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1167772" y="349531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A9549D-220E-5689-C74B-15854C63CF08}"/>
              </a:ext>
            </a:extLst>
          </p:cNvPr>
          <p:cNvSpPr txBox="1"/>
          <p:nvPr/>
        </p:nvSpPr>
        <p:spPr>
          <a:xfrm>
            <a:off x="4988560" y="285496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Iris, </a:t>
            </a:r>
            <a:r>
              <a:rPr lang="en-US" dirty="0" err="1"/>
              <a:t>CaReSL</a:t>
            </a:r>
            <a:r>
              <a:rPr lang="en-US" dirty="0"/>
              <a:t>, </a:t>
            </a:r>
            <a:r>
              <a:rPr lang="en-US" dirty="0" err="1"/>
              <a:t>iCap</a:t>
            </a:r>
            <a:r>
              <a:rPr lang="en-US" dirty="0"/>
              <a:t> 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F25F36-1A47-9151-66C8-0B589F7C7951}"/>
              </a:ext>
            </a:extLst>
          </p:cNvPr>
          <p:cNvSpPr txBox="1"/>
          <p:nvPr/>
        </p:nvSpPr>
        <p:spPr>
          <a:xfrm>
            <a:off x="5017969" y="3299159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FCSL ?</a:t>
            </a:r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  <p:bldP spid="82" grpId="0" animBg="1"/>
      <p:bldP spid="84" grpId="0" animBg="1"/>
      <p:bldP spid="85" grpId="0" animBg="1"/>
      <p:bldP spid="86" grpId="0" animBg="1"/>
      <p:bldP spid="89" grpId="0"/>
      <p:bldP spid="9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(</a:t>
            </a:r>
            <a:r>
              <a:rPr lang="en-US" b="1" dirty="0"/>
              <a:t>RG-</a:t>
            </a:r>
            <a:r>
              <a:rPr lang="en-US" b="1" dirty="0" err="1"/>
              <a:t>Bisim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The Law of Tolerance</a:t>
            </a:r>
          </a:p>
          <a:p>
            <a:pPr lvl="2"/>
            <a:r>
              <a:rPr lang="en-US" dirty="0"/>
              <a:t>The Law of Conformance</a:t>
            </a:r>
          </a:p>
          <a:p>
            <a:pPr lvl="2"/>
            <a:r>
              <a:rPr lang="en-US" dirty="0"/>
              <a:t>The Law of Similarity</a:t>
            </a:r>
          </a:p>
          <a:p>
            <a:pPr lvl="1"/>
            <a:r>
              <a:rPr lang="en-US" dirty="0"/>
              <a:t>Linking to program logic through </a:t>
            </a:r>
          </a:p>
          <a:p>
            <a:pPr lvl="2"/>
            <a:r>
              <a:rPr lang="en-US" b="1" dirty="0"/>
              <a:t>Island-Update-Invariance </a:t>
            </a:r>
            <a:r>
              <a:rPr lang="en-US" dirty="0"/>
              <a:t>for soundness</a:t>
            </a:r>
            <a:endParaRPr lang="en-US" b="1" dirty="0"/>
          </a:p>
          <a:p>
            <a:pPr lvl="2"/>
            <a:r>
              <a:rPr lang="en-US" dirty="0"/>
              <a:t>Proof rules</a:t>
            </a:r>
          </a:p>
          <a:p>
            <a:pPr lvl="3"/>
            <a:r>
              <a:rPr lang="en-US" dirty="0"/>
              <a:t>Rule </a:t>
            </a:r>
            <a:r>
              <a:rPr lang="en-US" dirty="0" err="1"/>
              <a:t>Bisim</a:t>
            </a:r>
            <a:endParaRPr lang="en-US" dirty="0"/>
          </a:p>
          <a:p>
            <a:pPr lvl="3"/>
            <a:r>
              <a:rPr lang="en-US" dirty="0"/>
              <a:t>Rule </a:t>
            </a:r>
            <a:r>
              <a:rPr lang="en-US" dirty="0" err="1"/>
              <a:t>Submodel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Bisim</a:t>
            </a:r>
            <a:r>
              <a:rPr lang="en-US" dirty="0"/>
              <a:t>. as an instance of our morphism definition</a:t>
            </a:r>
          </a:p>
          <a:p>
            <a:r>
              <a:rPr lang="en-US" dirty="0"/>
              <a:t>We denote transitions in the environment</a:t>
            </a:r>
            <a:endParaRPr lang="en-US" b="1" i="1" dirty="0"/>
          </a:p>
          <a:p>
            <a:pPr lvl="1"/>
            <a:endParaRPr lang="en-US" dirty="0"/>
          </a:p>
          <a:p>
            <a:pPr lvl="1"/>
            <a:r>
              <a:rPr lang="en-US" dirty="0"/>
              <a:t>Essentially 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 err="1"/>
              <a:t>AllTok</a:t>
            </a:r>
            <a:r>
              <a:rPr lang="en-US" dirty="0"/>
              <a:t>/</a:t>
            </a:r>
            <a:r>
              <a:rPr lang="en-US" b="1" i="1" dirty="0"/>
              <a:t>T</a:t>
            </a:r>
          </a:p>
          <a:p>
            <a:r>
              <a:rPr lang="en-US" dirty="0"/>
              <a:t>The guarantee (the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Intuitively speaking, we need to preserve the rely-start-end pairs exactly</a:t>
            </a:r>
          </a:p>
          <a:p>
            <a:pPr lvl="1"/>
            <a:r>
              <a:rPr lang="en-US" dirty="0"/>
              <a:t>Don’t drop plausible interference </a:t>
            </a:r>
          </a:p>
          <a:p>
            <a:pPr lvl="1"/>
            <a:r>
              <a:rPr lang="en-US" dirty="0"/>
              <a:t>Acknowledge valid staring points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symbol on a white background&#10;&#10;Description automatically generated">
            <a:extLst>
              <a:ext uri="{FF2B5EF4-FFF2-40B4-BE49-F238E27FC236}">
                <a16:creationId xmlns:a16="http://schemas.microsoft.com/office/drawing/2014/main" id="{9BD456DE-87EC-264F-CD42-E877935E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860" y="1912620"/>
            <a:ext cx="23114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20A00-16EE-7A0E-E1F3-B08BE8A4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520" y="2266949"/>
            <a:ext cx="741680" cy="7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Laws of  of Conformance</a:t>
            </a:r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DD44075-41DC-404E-765D-794CAA963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05369"/>
            <a:ext cx="8346440" cy="2259465"/>
          </a:xfrm>
        </p:spPr>
      </p:pic>
      <p:pic>
        <p:nvPicPr>
          <p:cNvPr id="7" name="Picture 6" descr="A close-up of a math problem&#10;&#10;Description automatically generated">
            <a:extLst>
              <a:ext uri="{FF2B5EF4-FFF2-40B4-BE49-F238E27FC236}">
                <a16:creationId xmlns:a16="http://schemas.microsoft.com/office/drawing/2014/main" id="{86EE8642-5C9F-D441-E76E-EF4129C7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2065"/>
            <a:ext cx="6761480" cy="1138902"/>
          </a:xfrm>
          <a:prstGeom prst="rect">
            <a:avLst/>
          </a:prstGeom>
        </p:spPr>
      </p:pic>
      <p:pic>
        <p:nvPicPr>
          <p:cNvPr id="9" name="Picture 8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1FD2AAEE-A717-CB37-D744-3BAE70911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0" y="1676799"/>
            <a:ext cx="7834594" cy="11140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A87E02-3347-EB9E-B84C-A988A19D2CF7}"/>
              </a:ext>
            </a:extLst>
          </p:cNvPr>
          <p:cNvSpPr txBox="1"/>
          <p:nvPr/>
        </p:nvSpPr>
        <p:spPr>
          <a:xfrm>
            <a:off x="9184640" y="2678607"/>
            <a:ext cx="263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Post-Relays corresponds and preserves facts of the interpretation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188EC30-F1F3-44BE-727F-E59A50FB7F2D}"/>
              </a:ext>
            </a:extLst>
          </p:cNvPr>
          <p:cNvSpPr/>
          <p:nvPr/>
        </p:nvSpPr>
        <p:spPr>
          <a:xfrm>
            <a:off x="8601674" y="2072639"/>
            <a:ext cx="487680" cy="2158327"/>
          </a:xfrm>
          <a:prstGeom prst="rightBrace">
            <a:avLst>
              <a:gd name="adj1" fmla="val 5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F22CF91C-D249-E194-B5F7-E2DDAEF47425}"/>
              </a:ext>
            </a:extLst>
          </p:cNvPr>
          <p:cNvSpPr/>
          <p:nvPr/>
        </p:nvSpPr>
        <p:spPr>
          <a:xfrm>
            <a:off x="7447280" y="4230966"/>
            <a:ext cx="4551680" cy="1478954"/>
          </a:xfrm>
          <a:prstGeom prst="wedgeEllipseCallout">
            <a:avLst>
              <a:gd name="adj1" fmla="val -109698"/>
              <a:gd name="adj2" fmla="val -1109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F69D6-5415-752C-C930-39200E00BDE7}"/>
              </a:ext>
            </a:extLst>
          </p:cNvPr>
          <p:cNvSpPr txBox="1"/>
          <p:nvPr/>
        </p:nvSpPr>
        <p:spPr>
          <a:xfrm>
            <a:off x="8306089" y="4536829"/>
            <a:ext cx="329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Guarantees in the </a:t>
            </a:r>
            <a:r>
              <a:rPr lang="en-US" dirty="0" err="1"/>
              <a:t>submodel</a:t>
            </a:r>
            <a:r>
              <a:rPr lang="en-US" dirty="0"/>
              <a:t> preserved in the original.</a:t>
            </a:r>
          </a:p>
        </p:txBody>
      </p:sp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 animBg="1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Program Logic (Soundness)</a:t>
            </a:r>
          </a:p>
        </p:txBody>
      </p:sp>
      <p:pic>
        <p:nvPicPr>
          <p:cNvPr id="5" name="Content Placeholder 4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4D38B21C-8C3A-4AC4-DEDB-36FFF1112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407400" cy="2781300"/>
          </a:xfr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0F5A7164-781E-2E5B-68DD-57D8375A99D2}"/>
              </a:ext>
            </a:extLst>
          </p:cNvPr>
          <p:cNvSpPr/>
          <p:nvPr/>
        </p:nvSpPr>
        <p:spPr>
          <a:xfrm>
            <a:off x="3779520" y="4561840"/>
            <a:ext cx="5618480" cy="2123440"/>
          </a:xfrm>
          <a:prstGeom prst="wedgeEllipseCallout">
            <a:avLst>
              <a:gd name="adj1" fmla="val -11424"/>
              <a:gd name="adj2" fmla="val -17430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50571-68E3-0631-77F9-A095340027AC}"/>
              </a:ext>
            </a:extLst>
          </p:cNvPr>
          <p:cNvSpPr txBox="1"/>
          <p:nvPr/>
        </p:nvSpPr>
        <p:spPr>
          <a:xfrm>
            <a:off x="4775200" y="4774525"/>
            <a:ext cx="367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two protocols conformance is essential as we would like to see an update in the </a:t>
            </a:r>
            <a:r>
              <a:rPr lang="en-US" dirty="0" err="1"/>
              <a:t>subSTS</a:t>
            </a:r>
            <a:r>
              <a:rPr lang="en-US" dirty="0"/>
              <a:t> equivalent to one in the original under a logical consequence on the tokens. Proof by almost </a:t>
            </a:r>
            <a:r>
              <a:rPr lang="en-US" b="1" dirty="0"/>
              <a:t>conformance.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45A46CA-0387-CF00-929F-A9FE65D9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530" y="1619568"/>
            <a:ext cx="4080634" cy="1946592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7ABFF9-F764-AF29-29FA-60D240A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30" y="4277678"/>
            <a:ext cx="5249678" cy="1686877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C86FCA6B-71D3-BC3A-8DD8-23C208EF4FD4}"/>
              </a:ext>
            </a:extLst>
          </p:cNvPr>
          <p:cNvSpPr/>
          <p:nvPr/>
        </p:nvSpPr>
        <p:spPr>
          <a:xfrm>
            <a:off x="7406640" y="3032309"/>
            <a:ext cx="2844800" cy="2239141"/>
          </a:xfrm>
          <a:prstGeom prst="wedgeEllipseCallout">
            <a:avLst>
              <a:gd name="adj1" fmla="val -90119"/>
              <a:gd name="adj2" fmla="val 3759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02744CD0-84DC-A710-942E-8D2D042DA03C}"/>
              </a:ext>
            </a:extLst>
          </p:cNvPr>
          <p:cNvSpPr/>
          <p:nvPr/>
        </p:nvSpPr>
        <p:spPr>
          <a:xfrm>
            <a:off x="6238240" y="1341120"/>
            <a:ext cx="3048000" cy="1590357"/>
          </a:xfrm>
          <a:prstGeom prst="wedgeEllipseCallout">
            <a:avLst>
              <a:gd name="adj1" fmla="val -81143"/>
              <a:gd name="adj2" fmla="val 3886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8D568-119A-B809-D815-92BD5DA01E5E}"/>
              </a:ext>
            </a:extLst>
          </p:cNvPr>
          <p:cNvSpPr txBox="1"/>
          <p:nvPr/>
        </p:nvSpPr>
        <p:spPr>
          <a:xfrm>
            <a:off x="6703607" y="1586550"/>
            <a:ext cx="241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Indistinguishable STS. Proof by the definition of </a:t>
            </a:r>
            <a:r>
              <a:rPr lang="en-US" dirty="0" err="1"/>
              <a:t>soundneess</a:t>
            </a:r>
            <a:r>
              <a:rPr lang="en-US" dirty="0"/>
              <a:t> for </a:t>
            </a:r>
            <a:r>
              <a:rPr lang="en-US" dirty="0" err="1"/>
              <a:t>CaReSL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957FF-DAFF-5738-3DFB-9C3DB41B4E42}"/>
              </a:ext>
            </a:extLst>
          </p:cNvPr>
          <p:cNvSpPr txBox="1"/>
          <p:nvPr/>
        </p:nvSpPr>
        <p:spPr>
          <a:xfrm>
            <a:off x="7802880" y="3296920"/>
            <a:ext cx="216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rely-reachable in the original STS with the </a:t>
            </a:r>
            <a:r>
              <a:rPr lang="en-US" b="1" dirty="0"/>
              <a:t>local</a:t>
            </a:r>
            <a:r>
              <a:rPr lang="en-US" dirty="0"/>
              <a:t> </a:t>
            </a:r>
            <a:r>
              <a:rPr lang="en-US" b="1" dirty="0"/>
              <a:t>tokens </a:t>
            </a:r>
            <a:r>
              <a:rPr lang="en-US" dirty="0"/>
              <a:t>contains the </a:t>
            </a:r>
            <a:r>
              <a:rPr lang="en-US" b="1" dirty="0"/>
              <a:t>same </a:t>
            </a:r>
            <a:r>
              <a:rPr lang="en-US" dirty="0"/>
              <a:t>rely-reachable states</a:t>
            </a:r>
          </a:p>
        </p:txBody>
      </p:sp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Currently being worked on</a:t>
            </a:r>
          </a:p>
          <a:p>
            <a:pPr lvl="1"/>
            <a:r>
              <a:rPr lang="en-US" dirty="0"/>
              <a:t>Soundness proofs is under-change </a:t>
            </a:r>
          </a:p>
          <a:p>
            <a:pPr lvl="1"/>
            <a:r>
              <a:rPr lang="en-US" dirty="0"/>
              <a:t>Proofs of filesystem protocols presented in this paper </a:t>
            </a:r>
          </a:p>
          <a:p>
            <a:r>
              <a:rPr lang="en-US" dirty="0"/>
              <a:t>Already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r>
              <a:rPr lang="en-US" b="1" dirty="0"/>
              <a:t> </a:t>
            </a:r>
            <a:r>
              <a:rPr lang="en-US" dirty="0"/>
              <a:t>are implemented inside the kernel as a candidate for being an extra experiment</a:t>
            </a:r>
          </a:p>
          <a:p>
            <a:pPr lvl="1"/>
            <a:r>
              <a:rPr lang="en-US" b="1" dirty="0" err="1"/>
              <a:t>Vfs</a:t>
            </a:r>
            <a:r>
              <a:rPr lang="en-US" b="1" dirty="0"/>
              <a:t> -- </a:t>
            </a:r>
            <a:r>
              <a:rPr lang="en-US" dirty="0"/>
              <a:t>realized by S5 (already exists inside xv6 OS) and ext2 (implemented by us)</a:t>
            </a:r>
            <a:endParaRPr lang="en-US" b="1" dirty="0"/>
          </a:p>
          <a:p>
            <a:pPr lvl="1"/>
            <a:r>
              <a:rPr lang="en-US" b="1" dirty="0"/>
              <a:t>Disk device drivers</a:t>
            </a:r>
            <a:r>
              <a:rPr lang="en-US" dirty="0"/>
              <a:t>: A block disk driver for our ext2 vs. in-memory block device driver (to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Finish the soundness </a:t>
            </a:r>
          </a:p>
          <a:p>
            <a:pPr lvl="1"/>
            <a:r>
              <a:rPr lang="en-US" dirty="0"/>
              <a:t>Pick-up one extra example in addition to the filesystem protocol example amongst the examples mentioned above</a:t>
            </a:r>
          </a:p>
          <a:p>
            <a:pPr lvl="2"/>
            <a:r>
              <a:rPr lang="en-US" dirty="0"/>
              <a:t>Not necessarily the implementation of them </a:t>
            </a:r>
          </a:p>
          <a:p>
            <a:pPr lvl="2"/>
            <a:r>
              <a:rPr lang="en-US" dirty="0"/>
              <a:t>Not necessarily the complete protocol of them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767" y="292401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8" y="2559540"/>
            <a:ext cx="5938895" cy="204149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0B5B5B7-8975-E70B-7917-9B5855060AB5}"/>
              </a:ext>
            </a:extLst>
          </p:cNvPr>
          <p:cNvSpPr/>
          <p:nvPr/>
        </p:nvSpPr>
        <p:spPr>
          <a:xfrm rot="16200000">
            <a:off x="5579798" y="353705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6139BA9-CBBC-7C3A-0B77-800DC388487B}"/>
              </a:ext>
            </a:extLst>
          </p:cNvPr>
          <p:cNvSpPr/>
          <p:nvPr/>
        </p:nvSpPr>
        <p:spPr>
          <a:xfrm rot="16200000">
            <a:off x="4848278" y="356753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79006D-9F61-FCED-1E0B-75883FAECF92}"/>
              </a:ext>
            </a:extLst>
          </p:cNvPr>
          <p:cNvSpPr/>
          <p:nvPr/>
        </p:nvSpPr>
        <p:spPr>
          <a:xfrm rot="16200000">
            <a:off x="6301158" y="357769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B9D3A22-C287-BBD1-B0E3-CF135DAA6783}"/>
              </a:ext>
            </a:extLst>
          </p:cNvPr>
          <p:cNvSpPr/>
          <p:nvPr/>
        </p:nvSpPr>
        <p:spPr>
          <a:xfrm>
            <a:off x="282250" y="4482915"/>
            <a:ext cx="3084184" cy="1767840"/>
          </a:xfrm>
          <a:prstGeom prst="wedgeEllipseCallout">
            <a:avLst>
              <a:gd name="adj1" fmla="val 106293"/>
              <a:gd name="adj2" fmla="val -761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D1470AB5-5780-7216-9007-F65DA842A6D6}"/>
              </a:ext>
            </a:extLst>
          </p:cNvPr>
          <p:cNvSpPr/>
          <p:nvPr/>
        </p:nvSpPr>
        <p:spPr>
          <a:xfrm>
            <a:off x="4647577" y="4733191"/>
            <a:ext cx="2413624" cy="1267288"/>
          </a:xfrm>
          <a:prstGeom prst="wedgeEllipseCallout">
            <a:avLst>
              <a:gd name="adj1" fmla="val -627"/>
              <a:gd name="adj2" fmla="val -1042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18516E7E-8FAD-A4E4-6132-8DE8ED6B2952}"/>
              </a:ext>
            </a:extLst>
          </p:cNvPr>
          <p:cNvSpPr/>
          <p:nvPr/>
        </p:nvSpPr>
        <p:spPr>
          <a:xfrm>
            <a:off x="7954034" y="4733191"/>
            <a:ext cx="2846046" cy="1517564"/>
          </a:xfrm>
          <a:prstGeom prst="wedgeEllipseCallout">
            <a:avLst>
              <a:gd name="adj1" fmla="val -99527"/>
              <a:gd name="adj2" fmla="val -926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F9DB9-1360-AB3A-A47E-7944ACE33880}"/>
              </a:ext>
            </a:extLst>
          </p:cNvPr>
          <p:cNvSpPr txBox="1"/>
          <p:nvPr/>
        </p:nvSpPr>
        <p:spPr>
          <a:xfrm>
            <a:off x="642932" y="4814471"/>
            <a:ext cx="228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to hold on the program state  before running </a:t>
            </a:r>
            <a:r>
              <a:rPr lang="en-US" i="1" dirty="0"/>
              <a:t>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F1C36-1186-D5A3-2364-8E11BCE267AC}"/>
              </a:ext>
            </a:extLst>
          </p:cNvPr>
          <p:cNvSpPr txBox="1"/>
          <p:nvPr/>
        </p:nvSpPr>
        <p:spPr>
          <a:xfrm>
            <a:off x="5035721" y="5109400"/>
            <a:ext cx="17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 </a:t>
            </a:r>
            <a:r>
              <a:rPr lang="en-US" dirty="0"/>
              <a:t>is our program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B43EE-9907-28D5-4F95-D7CDAC8BBA6D}"/>
              </a:ext>
            </a:extLst>
          </p:cNvPr>
          <p:cNvSpPr txBox="1"/>
          <p:nvPr/>
        </p:nvSpPr>
        <p:spPr>
          <a:xfrm>
            <a:off x="8313499" y="4997503"/>
            <a:ext cx="212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hold after the program state</a:t>
            </a:r>
          </a:p>
          <a:p>
            <a:r>
              <a:rPr lang="en-US" dirty="0"/>
              <a:t>after </a:t>
            </a:r>
            <a:r>
              <a:rPr lang="en-US" i="1" dirty="0"/>
              <a:t>e terminates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338" y="2836506"/>
            <a:ext cx="4028168" cy="2108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91" y="2869089"/>
            <a:ext cx="6256015" cy="20217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7400B-118F-78E1-0189-EA6E988C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32" y="4771330"/>
            <a:ext cx="6419612" cy="20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1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Local state is unchanged</a:t>
            </a:r>
          </a:p>
          <a:p>
            <a:pPr lvl="2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Getting cumbersome</a:t>
            </a:r>
          </a:p>
          <a:p>
            <a:pPr lvl="1"/>
            <a:r>
              <a:rPr lang="en-US" dirty="0"/>
              <a:t>All these local-state related pieces plumbed through all over the proof?</a:t>
            </a:r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Logic: 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notion of resource with </a:t>
            </a:r>
            <a:r>
              <a:rPr lang="en-US" b="1" dirty="0"/>
              <a:t>PCM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Either for</a:t>
            </a:r>
            <a:r>
              <a:rPr lang="en-US" b="1" dirty="0"/>
              <a:t> ghost (logical) </a:t>
            </a:r>
            <a:r>
              <a:rPr lang="en-US" dirty="0"/>
              <a:t>or </a:t>
            </a:r>
            <a:r>
              <a:rPr lang="en-US" b="1" dirty="0"/>
              <a:t>physical state (heap, stack etc.)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Authorative</a:t>
            </a:r>
            <a:r>
              <a:rPr lang="en-US" dirty="0"/>
              <a:t> monoids: full vs. fragmental ownership</a:t>
            </a:r>
            <a:endParaRPr lang="en-US" b="1" dirty="0"/>
          </a:p>
          <a:p>
            <a:pPr lvl="1"/>
            <a:r>
              <a:rPr lang="en-US" dirty="0"/>
              <a:t>Capability of custom-tailored “</a:t>
            </a:r>
            <a:r>
              <a:rPr lang="en-US" i="1" dirty="0" err="1"/>
              <a:t>pointsto</a:t>
            </a:r>
            <a:r>
              <a:rPr lang="en-US" i="1" dirty="0"/>
              <a:t>” relations</a:t>
            </a:r>
          </a:p>
          <a:p>
            <a:pPr lvl="2"/>
            <a:r>
              <a:rPr lang="en-US" i="1" dirty="0"/>
              <a:t> e.g. virtual-memory-</a:t>
            </a:r>
            <a:r>
              <a:rPr lang="en-US" i="1" dirty="0" err="1"/>
              <a:t>pointsto</a:t>
            </a:r>
            <a:r>
              <a:rPr lang="en-US" i="1" dirty="0"/>
              <a:t>!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r>
              <a:rPr lang="en-US" i="1" dirty="0"/>
              <a:t>                                  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AAB7-AD43-CFB1-6593-2BB9FF09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2787252"/>
            <a:ext cx="1386840" cy="554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26A22-4648-58F4-0561-FB5A6274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0890"/>
            <a:ext cx="4842176" cy="501580"/>
          </a:xfrm>
          <a:prstGeom prst="rect">
            <a:avLst/>
          </a:prstGeom>
        </p:spPr>
      </p:pic>
      <p:pic>
        <p:nvPicPr>
          <p:cNvPr id="13" name="Picture 12" descr="A close-up of a math problem&#10;&#10;Description automatically generated">
            <a:extLst>
              <a:ext uri="{FF2B5EF4-FFF2-40B4-BE49-F238E27FC236}">
                <a16:creationId xmlns:a16="http://schemas.microsoft.com/office/drawing/2014/main" id="{79BFAEA9-6CF3-4058-631C-5DEF836A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65" y="4983480"/>
            <a:ext cx="4930452" cy="1010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D7D11B-83D0-9DE8-FC3F-9FADCF57D965}"/>
              </a:ext>
            </a:extLst>
          </p:cNvPr>
          <p:cNvSpPr txBox="1"/>
          <p:nvPr/>
        </p:nvSpPr>
        <p:spPr>
          <a:xfrm>
            <a:off x="5616022" y="51196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of sharing knowledge</a:t>
            </a:r>
          </a:p>
          <a:p>
            <a:r>
              <a:rPr lang="en-US" dirty="0"/>
              <a:t>Even using it under a promise</a:t>
            </a: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AF2A6A61-4B34-8CBA-3976-C399ADA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23" y="3097824"/>
            <a:ext cx="6750952" cy="157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CF4D4-0EE7-4F44-ED8E-98044DEB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59" y="1690688"/>
            <a:ext cx="783847" cy="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20016</TotalTime>
  <Words>2353</Words>
  <Application>Microsoft Macintosh PowerPoint</Application>
  <PresentationFormat>Widescreen</PresentationFormat>
  <Paragraphs>461</Paragraphs>
  <Slides>45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LibertineMathMI</vt:lpstr>
      <vt:lpstr>LibertineMathMI7</vt:lpstr>
      <vt:lpstr>LinLibertineT</vt:lpstr>
      <vt:lpstr>LinLibertineTI</vt:lpstr>
      <vt:lpstr>NimbusRomNo9L</vt:lpstr>
      <vt:lpstr>txsys</vt:lpstr>
      <vt:lpstr>Wingdings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Logic: Ghosts</vt:lpstr>
      <vt:lpstr>Separation Logic: Sharing Knowledge</vt:lpstr>
      <vt:lpstr>Modal Logic: Contingency</vt:lpstr>
      <vt:lpstr>Modal Logic: Kripke Models</vt:lpstr>
      <vt:lpstr>Bisimulation on Kripke Models</vt:lpstr>
      <vt:lpstr>Generating (Sub)Models </vt:lpstr>
      <vt:lpstr>Kripke Models as Iris Invariant Constructions</vt:lpstr>
      <vt:lpstr>    Proposed Work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Current Status for x64Iris</vt:lpstr>
      <vt:lpstr>                Evolution</vt:lpstr>
      <vt:lpstr>                                       SYSTEM      (Protocols &amp; Future Feature Extensions)</vt:lpstr>
      <vt:lpstr>Protocols in OS Kernels </vt:lpstr>
      <vt:lpstr>Protocols (STS)es for File Operations</vt:lpstr>
      <vt:lpstr>PowerPoint Presentation</vt:lpstr>
      <vt:lpstr>PowerPoint Presentation</vt:lpstr>
      <vt:lpstr>RG-STS: Logic for Modularity of Protocols</vt:lpstr>
      <vt:lpstr>RG-STS: The Law of Similarity</vt:lpstr>
      <vt:lpstr>RG-STS: The Laws of  of Conformance</vt:lpstr>
      <vt:lpstr>Connecting to a Program Logic (Soundness)</vt:lpstr>
      <vt:lpstr>RG-STS: Proof Rules for Bisimilar Protocols</vt:lpstr>
      <vt:lpstr>Current Status of RG-STS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158</cp:revision>
  <cp:lastPrinted>2024-02-24T18:03:06Z</cp:lastPrinted>
  <dcterms:created xsi:type="dcterms:W3CDTF">2023-04-28T17:43:58Z</dcterms:created>
  <dcterms:modified xsi:type="dcterms:W3CDTF">2024-02-26T01:18:11Z</dcterms:modified>
</cp:coreProperties>
</file>