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00" r:id="rId3"/>
    <p:sldId id="272" r:id="rId4"/>
    <p:sldId id="278" r:id="rId5"/>
    <p:sldId id="277" r:id="rId6"/>
    <p:sldId id="314" r:id="rId7"/>
    <p:sldId id="315" r:id="rId8"/>
    <p:sldId id="260" r:id="rId9"/>
    <p:sldId id="273" r:id="rId10"/>
    <p:sldId id="279" r:id="rId11"/>
    <p:sldId id="283" r:id="rId12"/>
    <p:sldId id="291" r:id="rId13"/>
    <p:sldId id="259" r:id="rId14"/>
    <p:sldId id="316" r:id="rId15"/>
    <p:sldId id="317" r:id="rId16"/>
    <p:sldId id="275" r:id="rId17"/>
    <p:sldId id="263" r:id="rId18"/>
    <p:sldId id="268" r:id="rId19"/>
    <p:sldId id="269" r:id="rId20"/>
    <p:sldId id="276" r:id="rId21"/>
    <p:sldId id="313" r:id="rId22"/>
    <p:sldId id="290" r:id="rId23"/>
    <p:sldId id="288"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7"/>
    <p:restoredTop sz="87771"/>
  </p:normalViewPr>
  <p:slideViewPr>
    <p:cSldViewPr snapToGrid="0">
      <p:cViewPr varScale="1">
        <p:scale>
          <a:sx n="134" d="100"/>
          <a:sy n="134" d="100"/>
        </p:scale>
        <p:origin x="360"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44:37.950"/>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9:22:44.471"/>
    </inkml:context>
    <inkml:brush xml:id="br0">
      <inkml:brushProperty name="width" value="0.05" units="cm"/>
      <inkml:brushProperty name="height" value="0.05" units="cm"/>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7:59.111"/>
    </inkml:context>
    <inkml:brush xml:id="br0">
      <inkml:brushProperty name="width" value="0.08571" units="cm"/>
      <inkml:brushProperty name="height" value="0.08571" units="cm"/>
    </inkml:brush>
  </inkml:definitions>
  <inkml:trace contextRef="#ctx0" brushRef="#br0">0 0 8027,'0'0'0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8:20.712"/>
    </inkml:context>
    <inkml:brush xml:id="br0">
      <inkml:brushProperty name="width" value="0.08571" units="cm"/>
      <inkml:brushProperty name="height" value="0.08571" units="cm"/>
    </inkml:brush>
  </inkml:definitions>
  <inkml:trace contextRef="#ctx0" brushRef="#br0">1 0 8027,'0'0'0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26:19.181"/>
    </inkml:context>
    <inkml:brush xml:id="br0">
      <inkml:brushProperty name="width" value="0.08571" units="cm"/>
      <inkml:brushProperty name="height" value="0.08571" units="cm"/>
    </inkml:brush>
  </inkml:definitions>
  <inkml:trace contextRef="#ctx0" brushRef="#br0">10 1 5734,'0'4'0,"0"-1"0,-1-2 0,0 1 0,-2-2 0,2 1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D3AF7-5EDA-3B4A-97E0-315D431B4E03}" type="datetimeFigureOut">
              <a:rPr lang="en-US" smtClean="0"/>
              <a:t>4/18/24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B0F4F-C4CA-F945-8BD8-C2A10415F31A}" type="slidenum">
              <a:rPr lang="en-US" smtClean="0"/>
              <a:t>‹#›</a:t>
            </a:fld>
            <a:endParaRPr lang="en-US"/>
          </a:p>
        </p:txBody>
      </p:sp>
    </p:spTree>
    <p:extLst>
      <p:ext uri="{BB962C8B-B14F-4D97-AF65-F5344CB8AC3E}">
        <p14:creationId xmlns:p14="http://schemas.microsoft.com/office/powerpoint/2010/main" val="74765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1</a:t>
            </a:fld>
            <a:endParaRPr lang="en-US"/>
          </a:p>
        </p:txBody>
      </p:sp>
    </p:spTree>
    <p:extLst>
      <p:ext uri="{BB962C8B-B14F-4D97-AF65-F5344CB8AC3E}">
        <p14:creationId xmlns:p14="http://schemas.microsoft.com/office/powerpoint/2010/main" val="295763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Contingency</a:t>
            </a:r>
          </a:p>
          <a:p>
            <a:r>
              <a:rPr lang="en-US" dirty="0">
                <a:solidFill>
                  <a:srgbClr val="FF0000"/>
                </a:solidFill>
              </a:rPr>
              <a:t>The modals we are interested in this paper are shaped around </a:t>
            </a:r>
          </a:p>
          <a:p>
            <a:pPr lvl="1"/>
            <a:r>
              <a:rPr lang="en-US" dirty="0">
                <a:solidFill>
                  <a:srgbClr val="FF0000"/>
                </a:solidFill>
              </a:rPr>
              <a:t>Hybrid logic style understanding of </a:t>
            </a:r>
          </a:p>
          <a:p>
            <a:pPr lvl="2"/>
            <a:r>
              <a:rPr lang="en-US" dirty="0">
                <a:solidFill>
                  <a:srgbClr val="FF0000"/>
                </a:solidFill>
              </a:rPr>
              <a:t>[] satisfaction </a:t>
            </a:r>
            <a:r>
              <a:rPr lang="en-US" dirty="0" err="1">
                <a:solidFill>
                  <a:srgbClr val="FF0000"/>
                </a:solidFill>
              </a:rPr>
              <a:t>operatos</a:t>
            </a:r>
            <a:endParaRPr lang="en-US" dirty="0">
              <a:solidFill>
                <a:srgbClr val="FF0000"/>
              </a:solidFill>
            </a:endParaRPr>
          </a:p>
          <a:p>
            <a:pPr lvl="3"/>
            <a:r>
              <a:rPr lang="en-US" dirty="0">
                <a:solidFill>
                  <a:srgbClr val="FF0000"/>
                </a:solidFill>
              </a:rPr>
              <a:t>Unknown of other world</a:t>
            </a:r>
          </a:p>
          <a:p>
            <a:pPr lvl="2"/>
            <a:r>
              <a:rPr lang="en-US" dirty="0">
                <a:solidFill>
                  <a:srgbClr val="FF0000"/>
                </a:solidFill>
              </a:rPr>
              <a:t>Interpreting </a:t>
            </a:r>
            <a:r>
              <a:rPr lang="en-US" dirty="0" err="1">
                <a:solidFill>
                  <a:srgbClr val="FF0000"/>
                </a:solidFill>
              </a:rPr>
              <a:t>Kripke</a:t>
            </a:r>
            <a:r>
              <a:rPr lang="en-US" dirty="0">
                <a:solidFill>
                  <a:srgbClr val="FF0000"/>
                </a:solidFill>
              </a:rPr>
              <a:t> models as </a:t>
            </a:r>
            <a:r>
              <a:rPr lang="en-US" dirty="0" err="1">
                <a:solidFill>
                  <a:srgbClr val="FF0000"/>
                </a:solidFill>
              </a:rPr>
              <a:t>stses</a:t>
            </a:r>
            <a:endParaRPr lang="en-US" dirty="0">
              <a:solidFill>
                <a:srgbClr val="FF0000"/>
              </a:solidFill>
            </a:endParaRPr>
          </a:p>
          <a:p>
            <a:pPr lvl="3"/>
            <a:r>
              <a:rPr lang="en-US" dirty="0">
                <a:solidFill>
                  <a:srgbClr val="FF0000"/>
                </a:solidFill>
              </a:rPr>
              <a:t>Multiple generated </a:t>
            </a:r>
            <a:r>
              <a:rPr lang="en-US" dirty="0" err="1">
                <a:solidFill>
                  <a:srgbClr val="FF0000"/>
                </a:solidFill>
              </a:rPr>
              <a:t>submodels</a:t>
            </a:r>
            <a:r>
              <a:rPr lang="en-US" dirty="0">
                <a:solidFill>
                  <a:srgbClr val="FF0000"/>
                </a:solidFill>
              </a:rPr>
              <a:t>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12</a:t>
            </a:fld>
            <a:endParaRPr lang="en-US"/>
          </a:p>
        </p:txBody>
      </p:sp>
    </p:spTree>
    <p:extLst>
      <p:ext uri="{BB962C8B-B14F-4D97-AF65-F5344CB8AC3E}">
        <p14:creationId xmlns:p14="http://schemas.microsoft.com/office/powerpoint/2010/main" val="2484277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defining our physical state on top of which we build our logical resources such as physical memory </a:t>
            </a:r>
            <a:r>
              <a:rPr lang="en-US" dirty="0" err="1"/>
              <a:t>pointso</a:t>
            </a:r>
            <a:r>
              <a:rPr lang="en-US" dirty="0"/>
              <a:t>, register points to relations. Here sigma M resembles our physical memory’s a simple nested maps to capture frame and index references from an address and likewise a register on top of which we construct register </a:t>
            </a:r>
            <a:r>
              <a:rPr lang="en-US" dirty="0" err="1"/>
              <a:t>pointsto</a:t>
            </a:r>
            <a:r>
              <a:rPr lang="en-US" dirty="0"/>
              <a:t> relations.</a:t>
            </a:r>
          </a:p>
          <a:p>
            <a:endParaRPr lang="en-US" dirty="0"/>
          </a:p>
          <a:p>
            <a:r>
              <a:rPr lang="en-US" dirty="0"/>
              <a:t>How about virtual </a:t>
            </a:r>
            <a:r>
              <a:rPr lang="en-US" dirty="0" err="1"/>
              <a:t>pointsto</a:t>
            </a:r>
            <a:r>
              <a:rPr lang="en-US" dirty="0"/>
              <a:t> relations? ….</a:t>
            </a:r>
          </a:p>
        </p:txBody>
      </p:sp>
      <p:sp>
        <p:nvSpPr>
          <p:cNvPr id="4" name="Slide Number Placeholder 3"/>
          <p:cNvSpPr>
            <a:spLocks noGrp="1"/>
          </p:cNvSpPr>
          <p:nvPr>
            <p:ph type="sldNum" sz="quarter" idx="5"/>
          </p:nvPr>
        </p:nvSpPr>
        <p:spPr/>
        <p:txBody>
          <a:bodyPr/>
          <a:lstStyle/>
          <a:p>
            <a:fld id="{180B0F4F-C4CA-F945-8BD8-C2A10415F31A}" type="slidenum">
              <a:rPr lang="en-US" smtClean="0"/>
              <a:t>13</a:t>
            </a:fld>
            <a:endParaRPr lang="en-US"/>
          </a:p>
        </p:txBody>
      </p:sp>
    </p:spTree>
    <p:extLst>
      <p:ext uri="{BB962C8B-B14F-4D97-AF65-F5344CB8AC3E}">
        <p14:creationId xmlns:p14="http://schemas.microsoft.com/office/powerpoint/2010/main" val="22078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Let’s go back to the page table walk. And try to construct a virtual </a:t>
            </a:r>
            <a:r>
              <a:rPr lang="en-US" dirty="0" err="1"/>
              <a:t>pointsto</a:t>
            </a:r>
            <a:r>
              <a:rPr lang="en-US" dirty="0"/>
              <a:t> out of physical </a:t>
            </a:r>
            <a:r>
              <a:rPr lang="en-US" dirty="0" err="1"/>
              <a:t>pateble</a:t>
            </a:r>
            <a:r>
              <a:rPr lang="en-US" dirty="0"/>
              <a:t> </a:t>
            </a:r>
            <a:r>
              <a:rPr lang="en-US" dirty="0" err="1"/>
              <a:t>pointstos</a:t>
            </a:r>
            <a:r>
              <a:rPr lang="en-US" dirty="0"/>
              <a:t>. We again start from the top level, and travel the tree to reach to the physical page address, However the path knowledge we constructed through will get violated  as updates  to the </a:t>
            </a:r>
          </a:p>
        </p:txBody>
      </p:sp>
      <p:sp>
        <p:nvSpPr>
          <p:cNvPr id="4" name="Slide Number Placeholder 3"/>
          <p:cNvSpPr>
            <a:spLocks noGrp="1"/>
          </p:cNvSpPr>
          <p:nvPr>
            <p:ph type="sldNum" sz="quarter" idx="5"/>
          </p:nvPr>
        </p:nvSpPr>
        <p:spPr/>
        <p:txBody>
          <a:bodyPr/>
          <a:lstStyle/>
          <a:p>
            <a:fld id="{180B0F4F-C4CA-F945-8BD8-C2A10415F31A}" type="slidenum">
              <a:rPr lang="en-US" smtClean="0"/>
              <a:t>14</a:t>
            </a:fld>
            <a:endParaRPr lang="en-US"/>
          </a:p>
        </p:txBody>
      </p:sp>
    </p:spTree>
    <p:extLst>
      <p:ext uri="{BB962C8B-B14F-4D97-AF65-F5344CB8AC3E}">
        <p14:creationId xmlns:p14="http://schemas.microsoft.com/office/powerpoint/2010/main" val="105198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15</a:t>
            </a:fld>
            <a:endParaRPr lang="en-US"/>
          </a:p>
        </p:txBody>
      </p:sp>
    </p:spTree>
    <p:extLst>
      <p:ext uri="{BB962C8B-B14F-4D97-AF65-F5344CB8AC3E}">
        <p14:creationId xmlns:p14="http://schemas.microsoft.com/office/powerpoint/2010/main" val="280995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17</a:t>
            </a:fld>
            <a:endParaRPr lang="en-US"/>
          </a:p>
        </p:txBody>
      </p:sp>
    </p:spTree>
    <p:extLst>
      <p:ext uri="{BB962C8B-B14F-4D97-AF65-F5344CB8AC3E}">
        <p14:creationId xmlns:p14="http://schemas.microsoft.com/office/powerpoint/2010/main" val="229508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backup slide.</a:t>
            </a:r>
          </a:p>
        </p:txBody>
      </p:sp>
      <p:sp>
        <p:nvSpPr>
          <p:cNvPr id="4" name="Slide Number Placeholder 3"/>
          <p:cNvSpPr>
            <a:spLocks noGrp="1"/>
          </p:cNvSpPr>
          <p:nvPr>
            <p:ph type="sldNum" sz="quarter" idx="5"/>
          </p:nvPr>
        </p:nvSpPr>
        <p:spPr/>
        <p:txBody>
          <a:bodyPr/>
          <a:lstStyle/>
          <a:p>
            <a:fld id="{180B0F4F-C4CA-F945-8BD8-C2A10415F31A}" type="slidenum">
              <a:rPr lang="en-US" smtClean="0"/>
              <a:t>18</a:t>
            </a:fld>
            <a:endParaRPr lang="en-US"/>
          </a:p>
        </p:txBody>
      </p:sp>
    </p:spTree>
    <p:extLst>
      <p:ext uri="{BB962C8B-B14F-4D97-AF65-F5344CB8AC3E}">
        <p14:creationId xmlns:p14="http://schemas.microsoft.com/office/powerpoint/2010/main" val="3468275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19</a:t>
            </a:fld>
            <a:endParaRPr lang="en-US"/>
          </a:p>
        </p:txBody>
      </p:sp>
    </p:spTree>
    <p:extLst>
      <p:ext uri="{BB962C8B-B14F-4D97-AF65-F5344CB8AC3E}">
        <p14:creationId xmlns:p14="http://schemas.microsoft.com/office/powerpoint/2010/main" val="323220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20</a:t>
            </a:fld>
            <a:endParaRPr lang="en-US"/>
          </a:p>
        </p:txBody>
      </p:sp>
    </p:spTree>
    <p:extLst>
      <p:ext uri="{BB962C8B-B14F-4D97-AF65-F5344CB8AC3E}">
        <p14:creationId xmlns:p14="http://schemas.microsoft.com/office/powerpoint/2010/main" val="18026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21</a:t>
            </a:fld>
            <a:endParaRPr lang="en-US"/>
          </a:p>
        </p:txBody>
      </p:sp>
    </p:spTree>
    <p:extLst>
      <p:ext uri="{BB962C8B-B14F-4D97-AF65-F5344CB8AC3E}">
        <p14:creationId xmlns:p14="http://schemas.microsoft.com/office/powerpoint/2010/main" val="4126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22</a:t>
            </a:fld>
            <a:endParaRPr lang="en-US"/>
          </a:p>
        </p:txBody>
      </p:sp>
    </p:spTree>
    <p:extLst>
      <p:ext uri="{BB962C8B-B14F-4D97-AF65-F5344CB8AC3E}">
        <p14:creationId xmlns:p14="http://schemas.microsoft.com/office/powerpoint/2010/main" val="35502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asserting why virtual memory managers are important piece to be considered to be verified? Then we will try to build some high level intuition on the aspects of </a:t>
            </a:r>
            <a:r>
              <a:rPr lang="en-US" dirty="0" err="1"/>
              <a:t>vmms</a:t>
            </a:r>
            <a:r>
              <a:rPr lang="en-US" dirty="0"/>
              <a:t> and then, finally, we will be introducing our machine which takes the address translation at its main focus and start explaining some of abstractions and proof rules using these abstractions.</a:t>
            </a:r>
          </a:p>
        </p:txBody>
      </p:sp>
      <p:sp>
        <p:nvSpPr>
          <p:cNvPr id="4" name="Slide Number Placeholder 3"/>
          <p:cNvSpPr>
            <a:spLocks noGrp="1"/>
          </p:cNvSpPr>
          <p:nvPr>
            <p:ph type="sldNum" sz="quarter" idx="5"/>
          </p:nvPr>
        </p:nvSpPr>
        <p:spPr/>
        <p:txBody>
          <a:bodyPr/>
          <a:lstStyle/>
          <a:p>
            <a:fld id="{180B0F4F-C4CA-F945-8BD8-C2A10415F31A}" type="slidenum">
              <a:rPr lang="en-US" smtClean="0"/>
              <a:t>2</a:t>
            </a:fld>
            <a:endParaRPr lang="en-US"/>
          </a:p>
        </p:txBody>
      </p:sp>
    </p:spTree>
    <p:extLst>
      <p:ext uri="{BB962C8B-B14F-4D97-AF65-F5344CB8AC3E}">
        <p14:creationId xmlns:p14="http://schemas.microsoft.com/office/powerpoint/2010/main" val="48449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24</a:t>
            </a:fld>
            <a:endParaRPr lang="en-US"/>
          </a:p>
        </p:txBody>
      </p:sp>
    </p:spTree>
    <p:extLst>
      <p:ext uri="{BB962C8B-B14F-4D97-AF65-F5344CB8AC3E}">
        <p14:creationId xmlns:p14="http://schemas.microsoft.com/office/powerpoint/2010/main" val="197705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conventional general purpose </a:t>
            </a:r>
            <a:r>
              <a:rPr lang="en-US" dirty="0" err="1"/>
              <a:t>os</a:t>
            </a:r>
            <a:r>
              <a:rPr lang="en-US" dirty="0"/>
              <a:t> kernel design, memory virtualization lies in the middle of every other components serving to every other subsystem. It provides isolation of </a:t>
            </a:r>
            <a:r>
              <a:rPr lang="en-US" dirty="0" err="1"/>
              <a:t>untresteed</a:t>
            </a:r>
            <a:r>
              <a:rPr lang="en-US" dirty="0"/>
              <a:t> </a:t>
            </a:r>
            <a:r>
              <a:rPr lang="en-US" dirty="0" err="1"/>
              <a:t>procees</a:t>
            </a:r>
            <a:r>
              <a:rPr lang="en-US" dirty="0"/>
              <a:t>, restrict memory accessed by processes etc.  It also works highly tightly coupled with one another giant components -- which is filesystem to ask storing and usage of pages in a cyclic </a:t>
            </a:r>
            <a:r>
              <a:rPr lang="en-US" dirty="0" err="1"/>
              <a:t>fasion</a:t>
            </a:r>
            <a:r>
              <a:rPr lang="en-US" dirty="0"/>
              <a:t>.</a:t>
            </a:r>
          </a:p>
        </p:txBody>
      </p:sp>
      <p:sp>
        <p:nvSpPr>
          <p:cNvPr id="4" name="Slide Number Placeholder 3"/>
          <p:cNvSpPr>
            <a:spLocks noGrp="1"/>
          </p:cNvSpPr>
          <p:nvPr>
            <p:ph type="sldNum" sz="quarter" idx="5"/>
          </p:nvPr>
        </p:nvSpPr>
        <p:spPr/>
        <p:txBody>
          <a:bodyPr/>
          <a:lstStyle/>
          <a:p>
            <a:fld id="{180B0F4F-C4CA-F945-8BD8-C2A10415F31A}" type="slidenum">
              <a:rPr lang="en-US" smtClean="0"/>
              <a:t>3</a:t>
            </a:fld>
            <a:endParaRPr lang="en-US"/>
          </a:p>
        </p:txBody>
      </p:sp>
    </p:spTree>
    <p:extLst>
      <p:ext uri="{BB962C8B-B14F-4D97-AF65-F5344CB8AC3E}">
        <p14:creationId xmlns:p14="http://schemas.microsoft.com/office/powerpoint/2010/main" val="147148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actually mean by virtualizing memory locations is simply trying to figure out ways of pretending that we have more memory locations that actually we have.</a:t>
            </a:r>
          </a:p>
        </p:txBody>
      </p:sp>
      <p:sp>
        <p:nvSpPr>
          <p:cNvPr id="4" name="Slide Number Placeholder 3"/>
          <p:cNvSpPr>
            <a:spLocks noGrp="1"/>
          </p:cNvSpPr>
          <p:nvPr>
            <p:ph type="sldNum" sz="quarter" idx="5"/>
          </p:nvPr>
        </p:nvSpPr>
        <p:spPr/>
        <p:txBody>
          <a:bodyPr/>
          <a:lstStyle/>
          <a:p>
            <a:fld id="{180B0F4F-C4CA-F945-8BD8-C2A10415F31A}" type="slidenum">
              <a:rPr lang="en-US" smtClean="0"/>
              <a:t>5</a:t>
            </a:fld>
            <a:endParaRPr lang="en-US"/>
          </a:p>
        </p:txBody>
      </p:sp>
    </p:spTree>
    <p:extLst>
      <p:ext uri="{BB962C8B-B14F-4D97-AF65-F5344CB8AC3E}">
        <p14:creationId xmlns:p14="http://schemas.microsoft.com/office/powerpoint/2010/main" val="279139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well-known abstraction dealing with memory abstractions is address-spaces. We can thing of an address-space a name abstraction, a named container (a process named gamma) holding virtual to physical memory location mappings.</a:t>
            </a:r>
          </a:p>
        </p:txBody>
      </p:sp>
      <p:sp>
        <p:nvSpPr>
          <p:cNvPr id="4" name="Slide Number Placeholder 3"/>
          <p:cNvSpPr>
            <a:spLocks noGrp="1"/>
          </p:cNvSpPr>
          <p:nvPr>
            <p:ph type="sldNum" sz="quarter" idx="5"/>
          </p:nvPr>
        </p:nvSpPr>
        <p:spPr/>
        <p:txBody>
          <a:bodyPr/>
          <a:lstStyle/>
          <a:p>
            <a:fld id="{180B0F4F-C4CA-F945-8BD8-C2A10415F31A}" type="slidenum">
              <a:rPr lang="en-US" smtClean="0"/>
              <a:t>6</a:t>
            </a:fld>
            <a:endParaRPr lang="en-US"/>
          </a:p>
        </p:txBody>
      </p:sp>
    </p:spTree>
    <p:extLst>
      <p:ext uri="{BB962C8B-B14F-4D97-AF65-F5344CB8AC3E}">
        <p14:creationId xmlns:p14="http://schemas.microsoft.com/office/powerpoint/2010/main" val="25123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mechanism implemented for realizing the location virtualization for memory is address-translation. OS kernels utilize CPU’ MMU’s kernel page tables (whose themselves reside in the physical memory) to provide indirection to the actual physical memory  locations from the virtual addresses.</a:t>
            </a:r>
          </a:p>
        </p:txBody>
      </p:sp>
      <p:sp>
        <p:nvSpPr>
          <p:cNvPr id="4" name="Slide Number Placeholder 3"/>
          <p:cNvSpPr>
            <a:spLocks noGrp="1"/>
          </p:cNvSpPr>
          <p:nvPr>
            <p:ph type="sldNum" sz="quarter" idx="5"/>
          </p:nvPr>
        </p:nvSpPr>
        <p:spPr/>
        <p:txBody>
          <a:bodyPr/>
          <a:lstStyle/>
          <a:p>
            <a:fld id="{180B0F4F-C4CA-F945-8BD8-C2A10415F31A}" type="slidenum">
              <a:rPr lang="en-US" smtClean="0"/>
              <a:t>7</a:t>
            </a:fld>
            <a:endParaRPr lang="en-US"/>
          </a:p>
        </p:txBody>
      </p:sp>
    </p:spTree>
    <p:extLst>
      <p:ext uri="{BB962C8B-B14F-4D97-AF65-F5344CB8AC3E}">
        <p14:creationId xmlns:p14="http://schemas.microsoft.com/office/powerpoint/2010/main" val="1958575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the translation works for a virtual </a:t>
            </a:r>
            <a:r>
              <a:rPr lang="en-US" dirty="0" err="1"/>
              <a:t>address.Here</a:t>
            </a:r>
            <a:r>
              <a:rPr lang="en-US" dirty="0"/>
              <a:t> at the top we see a 64 bit virtual address. At the bottom, we see a physical address which identifies the root of the sparse page-table tree (click) structure per process.  Tables for each level includes 512 entries and Virtual address includes  offsets to the page-tables at different levels of indirection. To obtain the physical page address.</a:t>
            </a:r>
          </a:p>
        </p:txBody>
      </p:sp>
      <p:sp>
        <p:nvSpPr>
          <p:cNvPr id="4" name="Slide Number Placeholder 3"/>
          <p:cNvSpPr>
            <a:spLocks noGrp="1"/>
          </p:cNvSpPr>
          <p:nvPr>
            <p:ph type="sldNum" sz="quarter" idx="5"/>
          </p:nvPr>
        </p:nvSpPr>
        <p:spPr/>
        <p:txBody>
          <a:bodyPr/>
          <a:lstStyle/>
          <a:p>
            <a:fld id="{180B0F4F-C4CA-F945-8BD8-C2A10415F31A}" type="slidenum">
              <a:rPr lang="en-US" smtClean="0"/>
              <a:t>8</a:t>
            </a:fld>
            <a:endParaRPr lang="en-US"/>
          </a:p>
        </p:txBody>
      </p:sp>
    </p:spTree>
    <p:extLst>
      <p:ext uri="{BB962C8B-B14F-4D97-AF65-F5344CB8AC3E}">
        <p14:creationId xmlns:p14="http://schemas.microsoft.com/office/powerpoint/2010/main" val="417522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up until now we have tried build intuition on the structure of one single address space. A designated register cr3 a control register shows to an address space with the unique root address a0. I mean of course there are many of these address-spaces and virtual memory manager have to switch in between different address spaces with different unique root addresses. From this left address space kernel loads another address space by loading the </a:t>
            </a:r>
            <a:r>
              <a:rPr lang="en-US" dirty="0" err="1"/>
              <a:t>rooth</a:t>
            </a:r>
            <a:r>
              <a:rPr lang="en-US" dirty="0"/>
              <a:t> address of another </a:t>
            </a:r>
            <a:r>
              <a:rPr lang="en-US" dirty="0" err="1"/>
              <a:t>ona</a:t>
            </a:r>
            <a:r>
              <a:rPr lang="en-US" dirty="0"/>
              <a:t>, unique root address a1. </a:t>
            </a:r>
          </a:p>
        </p:txBody>
      </p:sp>
      <p:sp>
        <p:nvSpPr>
          <p:cNvPr id="4" name="Slide Number Placeholder 3"/>
          <p:cNvSpPr>
            <a:spLocks noGrp="1"/>
          </p:cNvSpPr>
          <p:nvPr>
            <p:ph type="sldNum" sz="quarter" idx="5"/>
          </p:nvPr>
        </p:nvSpPr>
        <p:spPr/>
        <p:txBody>
          <a:bodyPr/>
          <a:lstStyle/>
          <a:p>
            <a:fld id="{180B0F4F-C4CA-F945-8BD8-C2A10415F31A}" type="slidenum">
              <a:rPr lang="en-US" smtClean="0"/>
              <a:t>9</a:t>
            </a:fld>
            <a:endParaRPr lang="en-US"/>
          </a:p>
        </p:txBody>
      </p:sp>
    </p:spTree>
    <p:extLst>
      <p:ext uri="{BB962C8B-B14F-4D97-AF65-F5344CB8AC3E}">
        <p14:creationId xmlns:p14="http://schemas.microsoft.com/office/powerpoint/2010/main" val="207552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A logic of resources obtained by a proper treatment on the Hoare Logic</a:t>
            </a:r>
          </a:p>
          <a:p>
            <a:r>
              <a:rPr lang="en-US" dirty="0">
                <a:solidFill>
                  <a:srgbClr val="FF0000"/>
                </a:solidFill>
              </a:rPr>
              <a:t>What I mean by treatment is basically introducing logical operators and proof rules that allows enforcing proper usage of resource, in its very raw form complete separation (isolation) </a:t>
            </a:r>
          </a:p>
          <a:p>
            <a:r>
              <a:rPr lang="en-US" dirty="0">
                <a:solidFill>
                  <a:srgbClr val="FF0000"/>
                </a:solidFill>
              </a:rPr>
              <a:t> Here we see the most famous rule frame rule utilizing a logical operator called separation conj. </a:t>
            </a:r>
          </a:p>
          <a:p>
            <a:r>
              <a:rPr lang="en-US" dirty="0">
                <a:solidFill>
                  <a:srgbClr val="FF0000"/>
                </a:solidFill>
              </a:rPr>
              <a:t>These new logical operators appears in the most famous separation logic proof which allows us to incorporate a surrounding frame of resources around a classic </a:t>
            </a:r>
            <a:r>
              <a:rPr lang="en-US" dirty="0" err="1">
                <a:solidFill>
                  <a:srgbClr val="FF0000"/>
                </a:solidFill>
              </a:rPr>
              <a:t>hoare</a:t>
            </a:r>
            <a:r>
              <a:rPr lang="en-US" dirty="0">
                <a:solidFill>
                  <a:srgbClr val="FF0000"/>
                </a:solidFill>
              </a:rPr>
              <a:t> style triples. Here we see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11</a:t>
            </a:fld>
            <a:endParaRPr lang="en-US"/>
          </a:p>
        </p:txBody>
      </p:sp>
    </p:spTree>
    <p:extLst>
      <p:ext uri="{BB962C8B-B14F-4D97-AF65-F5344CB8AC3E}">
        <p14:creationId xmlns:p14="http://schemas.microsoft.com/office/powerpoint/2010/main" val="345014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747-8726-799C-D944-98482FF42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9B8A-1596-9525-1E18-BBF96DB8C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EE09B-E9AA-152B-C9E2-EB647428EEF4}"/>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52FEC983-8E13-9F6B-AB75-5C1840C2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0C962-C6BE-AF89-528C-2F0F533BB6B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852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52D-9D41-897F-A7F7-EFC12E4F0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CBCE7-1004-E202-DC51-52681DDE3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0FF0E-E9B9-F52D-4E15-2632B83D56EC}"/>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83369619-08DB-A4E2-89FA-A8709202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01BE5-6CF7-6AF8-BEDF-EFD4D1F1E40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559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CDB88-9F51-9DDD-C8EF-7CC57FA1E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CB851-B7C4-1FA8-4D5B-39313C2BF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CC46-C9DB-CDC5-B29F-4133436DFAB1}"/>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7B0BA57B-68BC-4FD0-ED7F-867B7D704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8C6FB-8FC5-D8B7-53BB-7B0C08A8B021}"/>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9440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8A38-C46E-CCD8-0E8A-135E0443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D7DE4-1634-ED91-32ED-9A6867574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9A345-0B77-5390-FF83-6F9A26E78DD5}"/>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92A62263-A59F-45BB-11C8-C5ABB00F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2C04F-5367-E760-FEA3-8C29E0E128D7}"/>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5532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3B1A-8113-C0F9-946A-D01895BB3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C6DA-16A7-B715-4ABB-2681A69A9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A6189-06C2-C14B-6684-669252B7D6CD}"/>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1D149D9C-B2C0-5401-C4CF-C28715AC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DC93B-847E-0B50-556D-CFD5A14904A5}"/>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960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A817-4BE0-549F-181D-177A19D8B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CC94C-B5A9-2322-A65F-2655C45FC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36C72-1AB5-F1EF-3527-A26A398C9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1EA9A-8D46-2490-C1B3-F86C0EBF8C3D}"/>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6" name="Footer Placeholder 5">
            <a:extLst>
              <a:ext uri="{FF2B5EF4-FFF2-40B4-BE49-F238E27FC236}">
                <a16:creationId xmlns:a16="http://schemas.microsoft.com/office/drawing/2014/main" id="{A0D51B84-676C-E75A-F1F1-33AA392A7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8DFA2-877C-7A27-AF88-CBE551C021D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01112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6C0-8BCF-D693-98AB-1E639C0DD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9D226-6ACE-D437-64B3-9200DCFC4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F6F32-7E4F-FF82-C44A-4C83F8357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FC647-3730-0D6F-747C-E127107A9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8A9F-9126-71DE-9670-0E2E53949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BE7CA-6875-7657-0F80-4F64B8BBA6BD}"/>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8" name="Footer Placeholder 7">
            <a:extLst>
              <a:ext uri="{FF2B5EF4-FFF2-40B4-BE49-F238E27FC236}">
                <a16:creationId xmlns:a16="http://schemas.microsoft.com/office/drawing/2014/main" id="{A6E56A1D-F7BC-24B1-F419-084EC8257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812C3-4A79-6CA7-A56B-6DD0739ED20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95945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22F6-76E6-C97E-C8C2-F405B381B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273EB-E7A3-F854-BFE5-AA067681BFD6}"/>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4" name="Footer Placeholder 3">
            <a:extLst>
              <a:ext uri="{FF2B5EF4-FFF2-40B4-BE49-F238E27FC236}">
                <a16:creationId xmlns:a16="http://schemas.microsoft.com/office/drawing/2014/main" id="{DDDE5600-4163-656D-D0E5-272C08A3D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668AB-77C8-C8E9-6A7E-B148D2F05F4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3904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043C-A720-9724-1FFC-12F8D5BAE444}"/>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3" name="Footer Placeholder 2">
            <a:extLst>
              <a:ext uri="{FF2B5EF4-FFF2-40B4-BE49-F238E27FC236}">
                <a16:creationId xmlns:a16="http://schemas.microsoft.com/office/drawing/2014/main" id="{DD491F7F-3DE0-3D0E-5417-0E1816B9C8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12432-0363-F227-A313-35A38C88C43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64519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AE4D-58BB-6C7F-433C-0AE2086EF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1F179-D3BA-3DC7-3D12-3132E3C2B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1C88D-366F-94FB-5C5C-51A4C3079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99C87-42BB-0F69-DCF1-C6F605A57DFE}"/>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6" name="Footer Placeholder 5">
            <a:extLst>
              <a:ext uri="{FF2B5EF4-FFF2-40B4-BE49-F238E27FC236}">
                <a16:creationId xmlns:a16="http://schemas.microsoft.com/office/drawing/2014/main" id="{C261E6F9-B5E3-260F-1918-EDD887B86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497F6-E3C4-2561-50C0-9E5497905839}"/>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17506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A160-442C-3646-B45D-C1FB49227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658C-E43A-09C9-BDCD-6F18DE010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86A25-DF9C-BFD8-3D6F-2DA93B5EC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0270-FA34-9143-2876-8E9F9A1DC1F3}"/>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6" name="Footer Placeholder 5">
            <a:extLst>
              <a:ext uri="{FF2B5EF4-FFF2-40B4-BE49-F238E27FC236}">
                <a16:creationId xmlns:a16="http://schemas.microsoft.com/office/drawing/2014/main" id="{D287B5D3-0380-A808-B4C1-7FE4263DF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D0C53-14EC-63FA-04A9-A7F0E6BEF55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2501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BE0C-BAAD-8C85-6FD5-12D95AD1F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653BA-F99E-969E-8B0C-63C20919E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2A77-FBB6-E5D1-C9D0-84C91DFFB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9C36281D-6456-1DBE-119C-56B7ADBD9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9EB7-99B7-5FC9-0192-75033BCAE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59BF0-C0E6-E541-B4ED-264E57BACEFC}" type="slidenum">
              <a:rPr lang="en-US" smtClean="0"/>
              <a:t>‹#›</a:t>
            </a:fld>
            <a:endParaRPr lang="en-US"/>
          </a:p>
        </p:txBody>
      </p:sp>
    </p:spTree>
    <p:extLst>
      <p:ext uri="{BB962C8B-B14F-4D97-AF65-F5344CB8AC3E}">
        <p14:creationId xmlns:p14="http://schemas.microsoft.com/office/powerpoint/2010/main" val="176335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image" Target="../media/image13.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Memory Virtualization</a:t>
            </a:r>
            <a:endParaRPr lang="en-US" sz="3200" dirty="0">
              <a:latin typeface="+mn-lt"/>
            </a:endParaRPr>
          </a:p>
        </p:txBody>
      </p:sp>
      <p:sp>
        <p:nvSpPr>
          <p:cNvPr id="3" name="Subtitle 2">
            <a:extLst>
              <a:ext uri="{FF2B5EF4-FFF2-40B4-BE49-F238E27FC236}">
                <a16:creationId xmlns:a16="http://schemas.microsoft.com/office/drawing/2014/main" id="{5BC8DAF3-BA41-E676-118B-DFD77363A8BF}"/>
              </a:ext>
            </a:extLst>
          </p:cNvPr>
          <p:cNvSpPr>
            <a:spLocks noGrp="1"/>
          </p:cNvSpPr>
          <p:nvPr>
            <p:ph type="subTitle" idx="1"/>
          </p:nvPr>
        </p:nvSpPr>
        <p:spPr/>
        <p:txBody>
          <a:bodyPr/>
          <a:lstStyle/>
          <a:p>
            <a:r>
              <a:rPr lang="en-US" b="1" dirty="0"/>
              <a:t>Ismail Kuru &amp; Colin S. Gordon</a:t>
            </a:r>
            <a:endParaRPr lang="en-US" dirty="0"/>
          </a:p>
          <a:p>
            <a:r>
              <a:rPr lang="en-US" dirty="0"/>
              <a:t>Drexel University</a:t>
            </a:r>
          </a:p>
        </p:txBody>
      </p:sp>
    </p:spTree>
    <p:extLst>
      <p:ext uri="{BB962C8B-B14F-4D97-AF65-F5344CB8AC3E}">
        <p14:creationId xmlns:p14="http://schemas.microsoft.com/office/powerpoint/2010/main" val="44175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p:txBody>
          <a:bodyPr/>
          <a:lstStyle/>
          <a:p>
            <a:pPr marL="0" indent="0">
              <a:buNone/>
            </a:pPr>
            <a:endParaRPr lang="en-US" dirty="0"/>
          </a:p>
          <a:p>
            <a:pPr marL="0" indent="0">
              <a:buNone/>
            </a:pPr>
            <a:r>
              <a:rPr lang="en-US" dirty="0"/>
              <a:t>                	      		        </a:t>
            </a:r>
            <a:r>
              <a:rPr lang="en-US" sz="4800" dirty="0"/>
              <a:t>LOGIC</a:t>
            </a:r>
          </a:p>
          <a:p>
            <a:pPr marL="0" indent="0">
              <a:buNone/>
            </a:pPr>
            <a:r>
              <a:rPr lang="en-US" sz="4000" dirty="0"/>
              <a:t>         (Sharing, Contingency &amp; Satisfaction)</a:t>
            </a:r>
          </a:p>
        </p:txBody>
      </p:sp>
    </p:spTree>
    <p:extLst>
      <p:ext uri="{BB962C8B-B14F-4D97-AF65-F5344CB8AC3E}">
        <p14:creationId xmlns:p14="http://schemas.microsoft.com/office/powerpoint/2010/main" val="295821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7D0-11AE-2CA5-BB8C-8D823CD90E4D}"/>
              </a:ext>
            </a:extLst>
          </p:cNvPr>
          <p:cNvSpPr>
            <a:spLocks noGrp="1"/>
          </p:cNvSpPr>
          <p:nvPr>
            <p:ph type="title"/>
          </p:nvPr>
        </p:nvSpPr>
        <p:spPr/>
        <p:txBody>
          <a:bodyPr/>
          <a:lstStyle/>
          <a:p>
            <a:r>
              <a:rPr lang="en-US" dirty="0"/>
              <a:t>Separation Logic</a:t>
            </a:r>
          </a:p>
        </p:txBody>
      </p:sp>
      <p:sp>
        <p:nvSpPr>
          <p:cNvPr id="3" name="Content Placeholder 2">
            <a:extLst>
              <a:ext uri="{FF2B5EF4-FFF2-40B4-BE49-F238E27FC236}">
                <a16:creationId xmlns:a16="http://schemas.microsoft.com/office/drawing/2014/main" id="{39DF9E50-57C6-E958-45F7-21BE056FC497}"/>
              </a:ext>
            </a:extLst>
          </p:cNvPr>
          <p:cNvSpPr>
            <a:spLocks noGrp="1"/>
          </p:cNvSpPr>
          <p:nvPr>
            <p:ph idx="1"/>
          </p:nvPr>
        </p:nvSpPr>
        <p:spPr/>
        <p:txBody>
          <a:bodyPr/>
          <a:lstStyle/>
          <a:p>
            <a:r>
              <a:rPr lang="en-US" dirty="0"/>
              <a:t>A logic of resources</a:t>
            </a:r>
          </a:p>
          <a:p>
            <a:r>
              <a:rPr lang="en-US" dirty="0"/>
              <a:t>Physical resources a program can use</a:t>
            </a:r>
          </a:p>
          <a:p>
            <a:r>
              <a:rPr lang="en-US" dirty="0"/>
              <a:t>p -&gt; v </a:t>
            </a:r>
            <a:endParaRPr lang="en-US" i="1" dirty="0"/>
          </a:p>
          <a:p>
            <a:r>
              <a:rPr lang="en-US" i="1" dirty="0"/>
              <a:t>P * Q</a:t>
            </a:r>
            <a:br>
              <a:rPr lang="en-US" i="1" dirty="0"/>
            </a:br>
            <a:br>
              <a:rPr lang="en-US" i="1" dirty="0"/>
            </a:br>
            <a:endParaRPr lang="en-US" i="1" dirty="0"/>
          </a:p>
        </p:txBody>
      </p:sp>
      <p:pic>
        <p:nvPicPr>
          <p:cNvPr id="5" name="Picture 4" descr="A black text on a white background&#10;&#10;Description automatically generated">
            <a:extLst>
              <a:ext uri="{FF2B5EF4-FFF2-40B4-BE49-F238E27FC236}">
                <a16:creationId xmlns:a16="http://schemas.microsoft.com/office/drawing/2014/main" id="{7AFF737F-30B0-D733-88E5-5C76A134B7D7}"/>
              </a:ext>
            </a:extLst>
          </p:cNvPr>
          <p:cNvPicPr>
            <a:picLocks noChangeAspect="1"/>
          </p:cNvPicPr>
          <p:nvPr/>
        </p:nvPicPr>
        <p:blipFill>
          <a:blip r:embed="rId3"/>
          <a:stretch>
            <a:fillRect/>
          </a:stretch>
        </p:blipFill>
        <p:spPr>
          <a:xfrm>
            <a:off x="4081916" y="3429000"/>
            <a:ext cx="4028168" cy="2108200"/>
          </a:xfrm>
          <a:prstGeom prst="rect">
            <a:avLst/>
          </a:prstGeom>
        </p:spPr>
      </p:pic>
    </p:spTree>
    <p:extLst>
      <p:ext uri="{BB962C8B-B14F-4D97-AF65-F5344CB8AC3E}">
        <p14:creationId xmlns:p14="http://schemas.microsoft.com/office/powerpoint/2010/main" val="400082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Logic for contingent truth</a:t>
            </a:r>
          </a:p>
          <a:p>
            <a:r>
              <a:rPr lang="en-US" dirty="0"/>
              <a:t>Hybrid logic [</a:t>
            </a:r>
            <a:r>
              <a:rPr lang="en-US" dirty="0" err="1"/>
              <a:t>Areces</a:t>
            </a:r>
            <a:r>
              <a:rPr lang="en-US" dirty="0"/>
              <a:t>, Blackburn, and Marx 2001]</a:t>
            </a:r>
          </a:p>
          <a:p>
            <a:pPr lvl="1"/>
            <a:r>
              <a:rPr lang="en-US" dirty="0"/>
              <a:t>Inspired by dynamic logic’s satisfaction operator [Fisher and Ladner 1977]</a:t>
            </a:r>
          </a:p>
          <a:p>
            <a:pPr lvl="1"/>
            <a:r>
              <a:rPr lang="en-US" dirty="0"/>
              <a:t>[l]𝑃: 𝑃 is true in the specific alternate circumstance (</a:t>
            </a:r>
            <a:r>
              <a:rPr lang="en-US" dirty="0" err="1"/>
              <a:t>Kripke</a:t>
            </a:r>
            <a:r>
              <a:rPr lang="en-US" dirty="0"/>
              <a:t> world) named by the nominal l </a:t>
            </a:r>
          </a:p>
          <a:p>
            <a:pPr lvl="1"/>
            <a:r>
              <a:rPr lang="en-US" dirty="0"/>
              <a:t>More than hiding: the choice of what state (world in </a:t>
            </a:r>
            <a:r>
              <a:rPr lang="en-US" dirty="0" err="1"/>
              <a:t>Kripke</a:t>
            </a:r>
            <a:r>
              <a:rPr lang="en-US" dirty="0"/>
              <a:t> Semantic) a modalized assertions is true </a:t>
            </a:r>
            <a:r>
              <a:rPr lang="en-US" b="1" i="1" dirty="0"/>
              <a:t>on the assertion itself</a:t>
            </a:r>
          </a:p>
          <a:p>
            <a:r>
              <a:rPr lang="en-US" dirty="0" err="1"/>
              <a:t>Kripke</a:t>
            </a:r>
            <a:r>
              <a:rPr lang="en-US" dirty="0"/>
              <a:t> models [Hughes and </a:t>
            </a:r>
            <a:r>
              <a:rPr lang="en-US" dirty="0" err="1"/>
              <a:t>Cresswell</a:t>
            </a:r>
            <a:r>
              <a:rPr lang="en-US" dirty="0"/>
              <a:t> 1996]</a:t>
            </a:r>
          </a:p>
          <a:p>
            <a:pPr lvl="1"/>
            <a:r>
              <a:rPr lang="en-US" dirty="0"/>
              <a:t>Labelled transition systems (LTS)es,  state-transition-systems (STS)es</a:t>
            </a:r>
          </a:p>
          <a:p>
            <a:pPr lvl="1"/>
            <a:r>
              <a:rPr lang="en-US" dirty="0"/>
              <a:t>A model for a logic of propositions representing contingency	</a:t>
            </a:r>
          </a:p>
          <a:p>
            <a:pPr lvl="2"/>
            <a:endParaRPr lang="en-US" dirty="0"/>
          </a:p>
        </p:txBody>
      </p:sp>
    </p:spTree>
    <p:extLst>
      <p:ext uri="{BB962C8B-B14F-4D97-AF65-F5344CB8AC3E}">
        <p14:creationId xmlns:p14="http://schemas.microsoft.com/office/powerpoint/2010/main" val="32175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09B6-332C-5EA5-F191-8AC793726293}"/>
              </a:ext>
            </a:extLst>
          </p:cNvPr>
          <p:cNvSpPr>
            <a:spLocks noGrp="1"/>
          </p:cNvSpPr>
          <p:nvPr>
            <p:ph type="title"/>
          </p:nvPr>
        </p:nvSpPr>
        <p:spPr/>
        <p:txBody>
          <a:bodyPr/>
          <a:lstStyle/>
          <a:p>
            <a:r>
              <a:rPr lang="en-US" dirty="0"/>
              <a:t>Program Logic: Points-to Relations</a:t>
            </a:r>
          </a:p>
        </p:txBody>
      </p:sp>
      <p:sp>
        <p:nvSpPr>
          <p:cNvPr id="3" name="Content Placeholder 2">
            <a:extLst>
              <a:ext uri="{FF2B5EF4-FFF2-40B4-BE49-F238E27FC236}">
                <a16:creationId xmlns:a16="http://schemas.microsoft.com/office/drawing/2014/main" id="{DCED458A-252F-0ABD-F087-72D071452DAA}"/>
              </a:ext>
            </a:extLst>
          </p:cNvPr>
          <p:cNvSpPr>
            <a:spLocks noGrp="1"/>
          </p:cNvSpPr>
          <p:nvPr>
            <p:ph idx="1"/>
          </p:nvPr>
        </p:nvSpPr>
        <p:spPr/>
        <p:txBody>
          <a:bodyPr/>
          <a:lstStyle/>
          <a:p>
            <a:r>
              <a:rPr lang="en-US" dirty="0"/>
              <a:t>Physical state </a:t>
            </a:r>
          </a:p>
          <a:p>
            <a:pPr lvl="1"/>
            <a:r>
              <a:rPr lang="en-US" dirty="0"/>
              <a:t>Physical Memory Map</a:t>
            </a:r>
          </a:p>
          <a:p>
            <a:pPr lvl="1"/>
            <a:r>
              <a:rPr lang="en-US" dirty="0"/>
              <a:t>Register Map</a:t>
            </a:r>
          </a:p>
          <a:p>
            <a:r>
              <a:rPr lang="en-US" dirty="0"/>
              <a:t>Ownership on Physical State:</a:t>
            </a:r>
          </a:p>
          <a:p>
            <a:pPr lvl="1"/>
            <a:r>
              <a:rPr lang="en-US" dirty="0"/>
              <a:t>A physical points-to assertion (resource): </a:t>
            </a:r>
            <a:r>
              <a:rPr lang="en-US" i="1" dirty="0"/>
              <a:t>                  </a:t>
            </a:r>
          </a:p>
          <a:p>
            <a:pPr lvl="1"/>
            <a:r>
              <a:rPr lang="en-US" dirty="0"/>
              <a:t>A register points-to (resource): </a:t>
            </a:r>
            <a:endParaRPr lang="en-US" i="1" dirty="0"/>
          </a:p>
          <a:p>
            <a:r>
              <a:rPr lang="en-US" dirty="0"/>
              <a:t>How about virtual points-to relation?</a:t>
            </a:r>
          </a:p>
        </p:txBody>
      </p:sp>
      <p:pic>
        <p:nvPicPr>
          <p:cNvPr id="10" name="Picture 9" descr="Text&#10;&#10;Description automatically generated with medium confidence">
            <a:extLst>
              <a:ext uri="{FF2B5EF4-FFF2-40B4-BE49-F238E27FC236}">
                <a16:creationId xmlns:a16="http://schemas.microsoft.com/office/drawing/2014/main" id="{665DB35D-ABBD-C0E4-036D-F405FC4D50A2}"/>
              </a:ext>
            </a:extLst>
          </p:cNvPr>
          <p:cNvPicPr>
            <a:picLocks noChangeAspect="1"/>
          </p:cNvPicPr>
          <p:nvPr/>
        </p:nvPicPr>
        <p:blipFill>
          <a:blip r:embed="rId3"/>
          <a:stretch>
            <a:fillRect/>
          </a:stretch>
        </p:blipFill>
        <p:spPr>
          <a:xfrm>
            <a:off x="6761534" y="3594894"/>
            <a:ext cx="1384300" cy="406400"/>
          </a:xfrm>
          <a:prstGeom prst="rect">
            <a:avLst/>
          </a:prstGeom>
        </p:spPr>
      </p:pic>
      <p:pic>
        <p:nvPicPr>
          <p:cNvPr id="14" name="Picture 13" descr="Arrow&#10;&#10;Description automatically generated with low confidence">
            <a:extLst>
              <a:ext uri="{FF2B5EF4-FFF2-40B4-BE49-F238E27FC236}">
                <a16:creationId xmlns:a16="http://schemas.microsoft.com/office/drawing/2014/main" id="{49231606-1D30-CBD1-5873-185CECB9ED87}"/>
              </a:ext>
            </a:extLst>
          </p:cNvPr>
          <p:cNvPicPr>
            <a:picLocks noChangeAspect="1"/>
          </p:cNvPicPr>
          <p:nvPr/>
        </p:nvPicPr>
        <p:blipFill>
          <a:blip r:embed="rId4"/>
          <a:stretch>
            <a:fillRect/>
          </a:stretch>
        </p:blipFill>
        <p:spPr>
          <a:xfrm>
            <a:off x="5542702" y="3995988"/>
            <a:ext cx="901700" cy="31750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66AF6069-6886-0C0B-68A8-9FD005DFD257}"/>
              </a:ext>
            </a:extLst>
          </p:cNvPr>
          <p:cNvPicPr>
            <a:picLocks noChangeAspect="1"/>
          </p:cNvPicPr>
          <p:nvPr/>
        </p:nvPicPr>
        <p:blipFill>
          <a:blip r:embed="rId5"/>
          <a:stretch>
            <a:fillRect/>
          </a:stretch>
        </p:blipFill>
        <p:spPr>
          <a:xfrm>
            <a:off x="3426711" y="2740819"/>
            <a:ext cx="2540000" cy="317500"/>
          </a:xfrm>
          <a:prstGeom prst="rect">
            <a:avLst/>
          </a:prstGeom>
        </p:spPr>
      </p:pic>
      <p:pic>
        <p:nvPicPr>
          <p:cNvPr id="18" name="Picture 17">
            <a:extLst>
              <a:ext uri="{FF2B5EF4-FFF2-40B4-BE49-F238E27FC236}">
                <a16:creationId xmlns:a16="http://schemas.microsoft.com/office/drawing/2014/main" id="{1531A761-D8D3-56C9-74A9-853080EC91D8}"/>
              </a:ext>
            </a:extLst>
          </p:cNvPr>
          <p:cNvPicPr>
            <a:picLocks noChangeAspect="1"/>
          </p:cNvPicPr>
          <p:nvPr/>
        </p:nvPicPr>
        <p:blipFill>
          <a:blip r:embed="rId6"/>
          <a:stretch>
            <a:fillRect/>
          </a:stretch>
        </p:blipFill>
        <p:spPr>
          <a:xfrm>
            <a:off x="4548665" y="2317751"/>
            <a:ext cx="3733800" cy="355600"/>
          </a:xfrm>
          <a:prstGeom prst="rect">
            <a:avLst/>
          </a:prstGeom>
        </p:spPr>
      </p:pic>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DDFF7B37-F890-E9D8-7B3F-4A20815941C9}"/>
                  </a:ext>
                </a:extLst>
              </p14:cNvPr>
              <p14:cNvContentPartPr/>
              <p14:nvPr/>
            </p14:nvContentPartPr>
            <p14:xfrm>
              <a:off x="10336909" y="3441649"/>
              <a:ext cx="360" cy="360"/>
            </p14:xfrm>
          </p:contentPart>
        </mc:Choice>
        <mc:Fallback xmlns="">
          <p:pic>
            <p:nvPicPr>
              <p:cNvPr id="24" name="Ink 23">
                <a:extLst>
                  <a:ext uri="{FF2B5EF4-FFF2-40B4-BE49-F238E27FC236}">
                    <a16:creationId xmlns:a16="http://schemas.microsoft.com/office/drawing/2014/main" id="{DDFF7B37-F890-E9D8-7B3F-4A20815941C9}"/>
                  </a:ext>
                </a:extLst>
              </p:cNvPr>
              <p:cNvPicPr/>
              <p:nvPr/>
            </p:nvPicPr>
            <p:blipFill>
              <a:blip r:embed="rId8"/>
              <a:stretch>
                <a:fillRect/>
              </a:stretch>
            </p:blipFill>
            <p:spPr>
              <a:xfrm>
                <a:off x="10321429" y="342616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2D8D31-274F-DEE0-67ED-6579CE9FB6B6}"/>
                  </a:ext>
                </a:extLst>
              </p14:cNvPr>
              <p14:cNvContentPartPr/>
              <p14:nvPr/>
            </p14:nvContentPartPr>
            <p14:xfrm>
              <a:off x="11383429" y="1644529"/>
              <a:ext cx="360" cy="360"/>
            </p14:xfrm>
          </p:contentPart>
        </mc:Choice>
        <mc:Fallback xmlns="">
          <p:pic>
            <p:nvPicPr>
              <p:cNvPr id="25" name="Ink 24">
                <a:extLst>
                  <a:ext uri="{FF2B5EF4-FFF2-40B4-BE49-F238E27FC236}">
                    <a16:creationId xmlns:a16="http://schemas.microsoft.com/office/drawing/2014/main" id="{DE2D8D31-274F-DEE0-67ED-6579CE9FB6B6}"/>
                  </a:ext>
                </a:extLst>
              </p:cNvPr>
              <p:cNvPicPr/>
              <p:nvPr/>
            </p:nvPicPr>
            <p:blipFill>
              <a:blip r:embed="rId8"/>
              <a:stretch>
                <a:fillRect/>
              </a:stretch>
            </p:blipFill>
            <p:spPr>
              <a:xfrm>
                <a:off x="11368309" y="162904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DC54B07-B804-4AA6-13E9-2D2200FE56B9}"/>
                  </a:ext>
                </a:extLst>
              </p14:cNvPr>
              <p14:cNvContentPartPr/>
              <p14:nvPr/>
            </p14:nvContentPartPr>
            <p14:xfrm>
              <a:off x="10220629" y="2426089"/>
              <a:ext cx="3960" cy="5040"/>
            </p14:xfrm>
          </p:contentPart>
        </mc:Choice>
        <mc:Fallback xmlns="">
          <p:pic>
            <p:nvPicPr>
              <p:cNvPr id="27" name="Ink 26">
                <a:extLst>
                  <a:ext uri="{FF2B5EF4-FFF2-40B4-BE49-F238E27FC236}">
                    <a16:creationId xmlns:a16="http://schemas.microsoft.com/office/drawing/2014/main" id="{5DC54B07-B804-4AA6-13E9-2D2200FE56B9}"/>
                  </a:ext>
                </a:extLst>
              </p:cNvPr>
              <p:cNvPicPr/>
              <p:nvPr/>
            </p:nvPicPr>
            <p:blipFill>
              <a:blip r:embed="rId11"/>
              <a:stretch>
                <a:fillRect/>
              </a:stretch>
            </p:blipFill>
            <p:spPr>
              <a:xfrm>
                <a:off x="10205149" y="2410969"/>
                <a:ext cx="34560" cy="35640"/>
              </a:xfrm>
              <a:prstGeom prst="rect">
                <a:avLst/>
              </a:prstGeom>
            </p:spPr>
          </p:pic>
        </mc:Fallback>
      </mc:AlternateContent>
    </p:spTree>
    <p:extLst>
      <p:ext uri="{BB962C8B-B14F-4D97-AF65-F5344CB8AC3E}">
        <p14:creationId xmlns:p14="http://schemas.microsoft.com/office/powerpoint/2010/main" val="23695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485137" y="-287378"/>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6F923BC4-140D-97BC-E8A3-D30C0BF7CE53}"/>
              </a:ext>
            </a:extLst>
          </p:cNvPr>
          <p:cNvSpPr/>
          <p:nvPr/>
        </p:nvSpPr>
        <p:spPr>
          <a:xfrm>
            <a:off x="0" y="2214464"/>
            <a:ext cx="2567011" cy="2022952"/>
          </a:xfrm>
          <a:prstGeom prst="wedgeEllipseCallout">
            <a:avLst>
              <a:gd name="adj1" fmla="val 170442"/>
              <a:gd name="adj2" fmla="val 15515"/>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05F82C2-2502-046F-CA44-29C0AB69C1BD}"/>
              </a:ext>
            </a:extLst>
          </p:cNvPr>
          <p:cNvSpPr txBox="1"/>
          <p:nvPr/>
        </p:nvSpPr>
        <p:spPr>
          <a:xfrm>
            <a:off x="248078" y="2443768"/>
            <a:ext cx="1799182" cy="1754326"/>
          </a:xfrm>
          <a:prstGeom prst="rect">
            <a:avLst/>
          </a:prstGeom>
          <a:noFill/>
        </p:spPr>
        <p:txBody>
          <a:bodyPr wrap="square" rtlCol="0">
            <a:spAutoFit/>
          </a:bodyPr>
          <a:lstStyle/>
          <a:p>
            <a:r>
              <a:rPr lang="en-US" dirty="0" err="1"/>
              <a:t>Opss</a:t>
            </a:r>
            <a:r>
              <a:rPr lang="en-US" dirty="0"/>
              <a:t>! The tables are no longer the ones va</a:t>
            </a:r>
            <a:r>
              <a:rPr lang="en-US" baseline="-25000" dirty="0"/>
              <a:t>0</a:t>
            </a:r>
            <a:r>
              <a:rPr lang="en-US" dirty="0"/>
              <a:t>  know! Invalid L4_L1 path for va</a:t>
            </a:r>
            <a:r>
              <a:rPr lang="en-US" baseline="-25000" dirty="0"/>
              <a:t>0</a:t>
            </a:r>
            <a:r>
              <a:rPr lang="en-US" dirty="0"/>
              <a:t>!</a:t>
            </a:r>
          </a:p>
          <a:p>
            <a:endParaRPr lang="en-US" dirty="0"/>
          </a:p>
        </p:txBody>
      </p:sp>
      <p:sp>
        <p:nvSpPr>
          <p:cNvPr id="6" name="Alternate Process 5">
            <a:extLst>
              <a:ext uri="{FF2B5EF4-FFF2-40B4-BE49-F238E27FC236}">
                <a16:creationId xmlns:a16="http://schemas.microsoft.com/office/drawing/2014/main" id="{76ECBEFE-E373-8F61-7D16-CBC4367BD4C3}"/>
              </a:ext>
            </a:extLst>
          </p:cNvPr>
          <p:cNvSpPr/>
          <p:nvPr/>
        </p:nvSpPr>
        <p:spPr>
          <a:xfrm rot="16200000">
            <a:off x="6828142" y="1382330"/>
            <a:ext cx="614088" cy="2608916"/>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lternate Process 6">
            <a:extLst>
              <a:ext uri="{FF2B5EF4-FFF2-40B4-BE49-F238E27FC236}">
                <a16:creationId xmlns:a16="http://schemas.microsoft.com/office/drawing/2014/main" id="{1DF4F28C-5515-7E13-02E4-7A497241683E}"/>
              </a:ext>
            </a:extLst>
          </p:cNvPr>
          <p:cNvSpPr/>
          <p:nvPr/>
        </p:nvSpPr>
        <p:spPr>
          <a:xfrm rot="16200000">
            <a:off x="5872959" y="2868508"/>
            <a:ext cx="2467056" cy="2755969"/>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a:extLst>
              <a:ext uri="{FF2B5EF4-FFF2-40B4-BE49-F238E27FC236}">
                <a16:creationId xmlns:a16="http://schemas.microsoft.com/office/drawing/2014/main" id="{6A79AC84-E9F7-E4B4-4D5C-17C466529C49}"/>
              </a:ext>
            </a:extLst>
          </p:cNvPr>
          <p:cNvSpPr/>
          <p:nvPr/>
        </p:nvSpPr>
        <p:spPr>
          <a:xfrm>
            <a:off x="9909245" y="182253"/>
            <a:ext cx="2306984" cy="3458673"/>
          </a:xfrm>
          <a:prstGeom prst="wedgeEllipseCallout">
            <a:avLst>
              <a:gd name="adj1" fmla="val -112986"/>
              <a:gd name="adj2" fmla="val 139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5944FA2-07FF-AC8A-4E17-D55D64240414}"/>
              </a:ext>
            </a:extLst>
          </p:cNvPr>
          <p:cNvSpPr txBox="1"/>
          <p:nvPr/>
        </p:nvSpPr>
        <p:spPr>
          <a:xfrm>
            <a:off x="10286363" y="518560"/>
            <a:ext cx="2030503" cy="2308324"/>
          </a:xfrm>
          <a:prstGeom prst="rect">
            <a:avLst/>
          </a:prstGeom>
          <a:noFill/>
        </p:spPr>
        <p:txBody>
          <a:bodyPr wrap="square" rtlCol="0">
            <a:spAutoFit/>
          </a:bodyPr>
          <a:lstStyle/>
          <a:p>
            <a:r>
              <a:rPr lang="en-US" dirty="0"/>
              <a:t>Soundness against updates to page tables e.g. moving page tables to create more continuous physical space for hardware IO buffers?</a:t>
            </a:r>
          </a:p>
        </p:txBody>
      </p:sp>
    </p:spTree>
    <p:extLst>
      <p:ext uri="{BB962C8B-B14F-4D97-AF65-F5344CB8AC3E}">
        <p14:creationId xmlns:p14="http://schemas.microsoft.com/office/powerpoint/2010/main" val="33241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P spid="4" grpId="0" animBg="1"/>
      <p:bldP spid="5" grpId="0"/>
      <p:bldP spid="6" grpId="0" animBg="1"/>
      <p:bldP spid="7" grpId="0" animBg="1"/>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FF2B5EF4-FFF2-40B4-BE49-F238E27FC236}">
                <a16:creationId xmlns:a16="http://schemas.microsoft.com/office/drawing/2014/main" id="{D65BBB73-C80A-40F1-2967-12C8155F5FE1}"/>
              </a:ext>
            </a:extLst>
          </p:cNvPr>
          <p:cNvSpPr/>
          <p:nvPr/>
        </p:nvSpPr>
        <p:spPr>
          <a:xfrm>
            <a:off x="47264" y="1361122"/>
            <a:ext cx="10315575" cy="3386137"/>
          </a:xfrm>
          <a:custGeom>
            <a:avLst/>
            <a:gdLst>
              <a:gd name="connsiteX0" fmla="*/ 0 w 10315575"/>
              <a:gd name="connsiteY0" fmla="*/ 0 h 3386137"/>
              <a:gd name="connsiteX1" fmla="*/ 0 w 10315575"/>
              <a:gd name="connsiteY1" fmla="*/ 3386137 h 3386137"/>
              <a:gd name="connsiteX2" fmla="*/ 8272462 w 10315575"/>
              <a:gd name="connsiteY2" fmla="*/ 3371850 h 3386137"/>
              <a:gd name="connsiteX3" fmla="*/ 10301287 w 10315575"/>
              <a:gd name="connsiteY3" fmla="*/ 1857375 h 3386137"/>
              <a:gd name="connsiteX4" fmla="*/ 10315575 w 10315575"/>
              <a:gd name="connsiteY4" fmla="*/ 1300162 h 3386137"/>
              <a:gd name="connsiteX5" fmla="*/ 8329612 w 10315575"/>
              <a:gd name="connsiteY5" fmla="*/ 14287 h 3386137"/>
              <a:gd name="connsiteX6" fmla="*/ 0 w 10315575"/>
              <a:gd name="connsiteY6" fmla="*/ 0 h 338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5575" h="3386137">
                <a:moveTo>
                  <a:pt x="0" y="0"/>
                </a:moveTo>
                <a:lnTo>
                  <a:pt x="0" y="3386137"/>
                </a:lnTo>
                <a:lnTo>
                  <a:pt x="8272462" y="3371850"/>
                </a:lnTo>
                <a:lnTo>
                  <a:pt x="10301287" y="1857375"/>
                </a:lnTo>
                <a:lnTo>
                  <a:pt x="10315575" y="1300162"/>
                </a:lnTo>
                <a:lnTo>
                  <a:pt x="8329612" y="14287"/>
                </a:lnTo>
                <a:lnTo>
                  <a:pt x="0" y="0"/>
                </a:lnTo>
                <a:close/>
              </a:path>
            </a:pathLst>
          </a:custGeom>
          <a:solidFill>
            <a:schemeClr val="accent1">
              <a:alpha val="19000"/>
            </a:schemeClr>
          </a:solid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0B3C256F-96D5-CBE6-F800-D49BFFF29098}"/>
              </a:ext>
            </a:extLst>
          </p:cNvPr>
          <p:cNvSpPr/>
          <p:nvPr/>
        </p:nvSpPr>
        <p:spPr>
          <a:xfrm>
            <a:off x="457346"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2085213" y="1492728"/>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3890779" y="1506810"/>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5540950"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7147032" y="1480369"/>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472232" y="270162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542036" y="2798711"/>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2093095" y="2650217"/>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2162899" y="2747302"/>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3892094" y="289324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3961898" y="2990328"/>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5544104" y="24273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5613908" y="2524391"/>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7148696" y="2851969"/>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7218500" y="2965443"/>
            <a:ext cx="882632" cy="369332"/>
          </a:xfrm>
          <a:prstGeom prst="rect">
            <a:avLst/>
          </a:prstGeom>
          <a:noFill/>
        </p:spPr>
        <p:txBody>
          <a:bodyPr wrap="square" rtlCol="0">
            <a:spAutoFit/>
          </a:bodyPr>
          <a:lstStyle/>
          <a:p>
            <a:r>
              <a:rPr lang="en-US" dirty="0"/>
              <a:t>pa</a:t>
            </a:r>
            <a:r>
              <a:rPr lang="en-US" sz="1400" baseline="-25000" dirty="0"/>
              <a:t>i</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263815" y="4941624"/>
            <a:ext cx="6440609" cy="736558"/>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69400" y="2045901"/>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1633273" y="1995083"/>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3383114" y="1954779"/>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5013003" y="1892659"/>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6623657" y="1857566"/>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1620133" y="3893072"/>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3287340" y="3929470"/>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5059710" y="3918384"/>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6673143" y="3913205"/>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42882" y="1025902"/>
            <a:ext cx="720251" cy="1019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28277" y="2352385"/>
            <a:ext cx="114605" cy="585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a:endCxn id="11" idx="2"/>
          </p:cNvCxnSpPr>
          <p:nvPr/>
        </p:nvCxnSpPr>
        <p:spPr>
          <a:xfrm flipV="1">
            <a:off x="779166" y="4574953"/>
            <a:ext cx="169082" cy="42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a:endCxn id="61" idx="1"/>
          </p:cNvCxnSpPr>
          <p:nvPr/>
        </p:nvCxnSpPr>
        <p:spPr>
          <a:xfrm>
            <a:off x="135416" y="2977767"/>
            <a:ext cx="336816" cy="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1454035" y="2912708"/>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1811691" y="4177105"/>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stCxn id="59" idx="2"/>
            <a:endCxn id="150" idx="0"/>
          </p:cNvCxnSpPr>
          <p:nvPr/>
        </p:nvCxnSpPr>
        <p:spPr>
          <a:xfrm>
            <a:off x="1474254" y="1166682"/>
            <a:ext cx="332501" cy="82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1806755" y="2301567"/>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a:stCxn id="59" idx="2"/>
          </p:cNvCxnSpPr>
          <p:nvPr/>
        </p:nvCxnSpPr>
        <p:spPr>
          <a:xfrm>
            <a:off x="1474254" y="1166682"/>
            <a:ext cx="2118918" cy="788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3556596" y="2261263"/>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a:off x="1987477" y="1143918"/>
            <a:ext cx="3199008" cy="7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5186485" y="2199143"/>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a:off x="1986162" y="1027437"/>
            <a:ext cx="4845042" cy="830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6831204" y="2160650"/>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3045531" y="2967507"/>
            <a:ext cx="433367" cy="96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3478898" y="4213503"/>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5251268" y="4202417"/>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4878962" y="3141580"/>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6544147" y="2652331"/>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6866708" y="4190225"/>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451331" y="1491135"/>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548132" y="1597799"/>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2093769" y="1506810"/>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2200148" y="1622183"/>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3904280" y="1519610"/>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3992372" y="1640471"/>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5538824" y="1482427"/>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5626100" y="1591703"/>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7153205" y="1488053"/>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7211503" y="1604350"/>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485322" y="-379000"/>
            <a:ext cx="10515600" cy="1325563"/>
          </a:xfrm>
        </p:spPr>
        <p:txBody>
          <a:bodyPr/>
          <a:lstStyle/>
          <a:p>
            <a:r>
              <a:rPr lang="en-US" dirty="0"/>
              <a:t>Restoring Soundness</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8"/>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4E84B712-CCB2-E1D3-8C08-5D8E71BF0226}"/>
              </a:ext>
            </a:extLst>
          </p:cNvPr>
          <p:cNvSpPr/>
          <p:nvPr/>
        </p:nvSpPr>
        <p:spPr>
          <a:xfrm>
            <a:off x="6255698" y="-25851"/>
            <a:ext cx="6636389" cy="1325563"/>
          </a:xfrm>
          <a:prstGeom prst="wedgeEllipseCallout">
            <a:avLst>
              <a:gd name="adj1" fmla="val 25682"/>
              <a:gd name="adj2" fmla="val 877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a:extLst>
              <a:ext uri="{FF2B5EF4-FFF2-40B4-BE49-F238E27FC236}">
                <a16:creationId xmlns:a16="http://schemas.microsoft.com/office/drawing/2014/main" id="{356B1C5C-9599-4C96-9D56-21661E6920B9}"/>
              </a:ext>
            </a:extLst>
          </p:cNvPr>
          <p:cNvSpPr/>
          <p:nvPr/>
        </p:nvSpPr>
        <p:spPr>
          <a:xfrm>
            <a:off x="6588228" y="5110904"/>
            <a:ext cx="4902806" cy="1660717"/>
          </a:xfrm>
          <a:prstGeom prst="wedgeEllipseCallout">
            <a:avLst>
              <a:gd name="adj1" fmla="val 26534"/>
              <a:gd name="adj2" fmla="val -1626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32AFE4-24B3-0833-7B61-9D578C8753A0}"/>
              </a:ext>
            </a:extLst>
          </p:cNvPr>
          <p:cNvSpPr txBox="1"/>
          <p:nvPr/>
        </p:nvSpPr>
        <p:spPr>
          <a:xfrm>
            <a:off x="6957468" y="224769"/>
            <a:ext cx="5625246" cy="923330"/>
          </a:xfrm>
          <a:prstGeom prst="rect">
            <a:avLst/>
          </a:prstGeom>
          <a:noFill/>
        </p:spPr>
        <p:txBody>
          <a:bodyPr wrap="square" rtlCol="0">
            <a:spAutoFit/>
          </a:bodyPr>
          <a:lstStyle/>
          <a:p>
            <a:r>
              <a:rPr lang="en-US" dirty="0"/>
              <a:t>Abstract Physical Page Table Walk with a </a:t>
            </a:r>
            <a:r>
              <a:rPr lang="en-US" i="1" dirty="0"/>
              <a:t>ghost-map </a:t>
            </a:r>
            <a:r>
              <a:rPr lang="en-US" dirty="0"/>
              <a:t>mapping and distribute the read-only piece to virtual-</a:t>
            </a:r>
            <a:r>
              <a:rPr lang="en-US" dirty="0" err="1"/>
              <a:t>pointsto</a:t>
            </a:r>
            <a:r>
              <a:rPr lang="en-US" dirty="0"/>
              <a:t>  (</a:t>
            </a:r>
            <a:r>
              <a:rPr lang="en-US" b="1" i="1" dirty="0"/>
              <a:t>fragmental</a:t>
            </a:r>
            <a:r>
              <a:rPr lang="en-US" dirty="0"/>
              <a:t> ownership of the ghost map)</a:t>
            </a:r>
          </a:p>
        </p:txBody>
      </p:sp>
      <p:sp>
        <p:nvSpPr>
          <p:cNvPr id="7" name="TextBox 6">
            <a:extLst>
              <a:ext uri="{FF2B5EF4-FFF2-40B4-BE49-F238E27FC236}">
                <a16:creationId xmlns:a16="http://schemas.microsoft.com/office/drawing/2014/main" id="{F461F3F3-8CD6-DE6A-825D-25A3177AD2AC}"/>
              </a:ext>
            </a:extLst>
          </p:cNvPr>
          <p:cNvSpPr txBox="1"/>
          <p:nvPr/>
        </p:nvSpPr>
        <p:spPr>
          <a:xfrm>
            <a:off x="7289352" y="5307516"/>
            <a:ext cx="3996884" cy="1200329"/>
          </a:xfrm>
          <a:prstGeom prst="rect">
            <a:avLst/>
          </a:prstGeom>
          <a:noFill/>
        </p:spPr>
        <p:txBody>
          <a:bodyPr wrap="square" rtlCol="0">
            <a:spAutoFit/>
          </a:bodyPr>
          <a:lstStyle/>
          <a:p>
            <a:r>
              <a:rPr lang="en-US" dirty="0"/>
              <a:t>Then keep the physical page table walk next to </a:t>
            </a:r>
            <a:r>
              <a:rPr lang="en-US" b="1" i="1" dirty="0" err="1"/>
              <a:t>authorative</a:t>
            </a:r>
            <a:r>
              <a:rPr lang="en-US" b="1" i="1" dirty="0"/>
              <a:t> </a:t>
            </a:r>
            <a:r>
              <a:rPr lang="en-US" dirty="0"/>
              <a:t>ownership of the ghost map which is required to update the page tables</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ED7EDE8-4927-5E7C-A23E-6DCB0805892F}"/>
                  </a:ext>
                </a:extLst>
              </p:cNvPr>
              <p:cNvSpPr/>
              <p:nvPr/>
            </p:nvSpPr>
            <p:spPr>
              <a:xfrm>
                <a:off x="8222366" y="2635689"/>
                <a:ext cx="2130856" cy="575109"/>
              </a:xfrm>
              <a:prstGeom prst="rect">
                <a:avLst/>
              </a:prstGeom>
              <a:solidFill>
                <a:schemeClr val="accent1">
                  <a:alpha val="6840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 v</a:t>
                </a:r>
                <a:r>
                  <a:rPr lang="en-US" baseline="-25000" dirty="0"/>
                  <a:t>i</a:t>
                </a:r>
                <a:r>
                  <a:rPr lang="en-US" dirty="0"/>
                  <a:t> -&gt;</a:t>
                </a:r>
                <a:r>
                  <a:rPr lang="en-US" baseline="-25000" dirty="0"/>
                  <a:t>a</a:t>
                </a:r>
                <a:r>
                  <a:rPr lang="en-US" dirty="0"/>
                  <a:t> p</a:t>
                </a:r>
                <a:r>
                  <a:rPr lang="en-US" baseline="-25000" dirty="0"/>
                  <a:t>i</a:t>
                </a:r>
              </a:p>
            </p:txBody>
          </p:sp>
        </mc:Choice>
        <mc:Fallback xmlns="">
          <p:sp>
            <p:nvSpPr>
              <p:cNvPr id="23" name="Rectangle 22">
                <a:extLst>
                  <a:ext uri="{FF2B5EF4-FFF2-40B4-BE49-F238E27FC236}">
                    <a16:creationId xmlns:a16="http://schemas.microsoft.com/office/drawing/2014/main" id="{4ED7EDE8-4927-5E7C-A23E-6DCB0805892F}"/>
                  </a:ext>
                </a:extLst>
              </p:cNvPr>
              <p:cNvSpPr>
                <a:spLocks noRot="1" noChangeAspect="1" noMove="1" noResize="1" noEditPoints="1" noAdjustHandles="1" noChangeArrowheads="1" noChangeShapeType="1" noTextEdit="1"/>
              </p:cNvSpPr>
              <p:nvPr/>
            </p:nvSpPr>
            <p:spPr>
              <a:xfrm>
                <a:off x="8222366" y="2635689"/>
                <a:ext cx="2130856" cy="575109"/>
              </a:xfrm>
              <a:prstGeom prst="rect">
                <a:avLst/>
              </a:prstGeom>
              <a:blipFill>
                <a:blip r:embed="rId9"/>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AF78EA0F-A964-69F4-AD63-582AC8003234}"/>
              </a:ext>
            </a:extLst>
          </p:cNvPr>
          <p:cNvCxnSpPr>
            <a:cxnSpLocks/>
            <a:stCxn id="43" idx="0"/>
          </p:cNvCxnSpPr>
          <p:nvPr/>
        </p:nvCxnSpPr>
        <p:spPr>
          <a:xfrm>
            <a:off x="47264" y="1361122"/>
            <a:ext cx="8168721" cy="12745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8A4B97-965C-6945-5887-BC71DA4DE2D0}"/>
              </a:ext>
            </a:extLst>
          </p:cNvPr>
          <p:cNvCxnSpPr>
            <a:cxnSpLocks/>
            <a:stCxn id="43" idx="1"/>
          </p:cNvCxnSpPr>
          <p:nvPr/>
        </p:nvCxnSpPr>
        <p:spPr>
          <a:xfrm flipV="1">
            <a:off x="47264" y="3225326"/>
            <a:ext cx="8175102" cy="1521933"/>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852681-A724-504D-2617-B343576682E5}"/>
              </a:ext>
            </a:extLst>
          </p:cNvPr>
          <p:cNvSpPr/>
          <p:nvPr/>
        </p:nvSpPr>
        <p:spPr>
          <a:xfrm>
            <a:off x="11029893" y="1758457"/>
            <a:ext cx="1073766" cy="597287"/>
          </a:xfrm>
          <a:prstGeom prst="rect">
            <a:avLst/>
          </a:prstGeom>
          <a:pattFill prst="pct9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va</a:t>
            </a:r>
            <a:r>
              <a:rPr lang="en-US" baseline="-25000" dirty="0" err="1"/>
              <a:t>i</a:t>
            </a:r>
            <a:r>
              <a:rPr lang="en-US" baseline="-25000" dirty="0"/>
              <a:t> </a:t>
            </a:r>
            <a:r>
              <a:rPr lang="en-US" dirty="0"/>
              <a:t>-&gt;</a:t>
            </a:r>
            <a:r>
              <a:rPr lang="en-US" baseline="-25000" dirty="0"/>
              <a:t>f</a:t>
            </a:r>
            <a:r>
              <a:rPr lang="en-US" dirty="0"/>
              <a:t> pa</a:t>
            </a:r>
            <a:r>
              <a:rPr lang="en-US" baseline="-25000" dirty="0"/>
              <a:t>i</a:t>
            </a:r>
          </a:p>
        </p:txBody>
      </p:sp>
      <p:sp>
        <p:nvSpPr>
          <p:cNvPr id="59" name="Alternate Process 58">
            <a:extLst>
              <a:ext uri="{FF2B5EF4-FFF2-40B4-BE49-F238E27FC236}">
                <a16:creationId xmlns:a16="http://schemas.microsoft.com/office/drawing/2014/main" id="{562D35DA-C516-8218-EC4E-BA448DB3D8F7}"/>
              </a:ext>
            </a:extLst>
          </p:cNvPr>
          <p:cNvSpPr/>
          <p:nvPr/>
        </p:nvSpPr>
        <p:spPr>
          <a:xfrm>
            <a:off x="983352" y="59157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B0C1ACF4-2691-699B-7C8C-245F48DC5D5C}"/>
              </a:ext>
            </a:extLst>
          </p:cNvPr>
          <p:cNvSpPr txBox="1"/>
          <p:nvPr/>
        </p:nvSpPr>
        <p:spPr>
          <a:xfrm>
            <a:off x="1250164" y="685458"/>
            <a:ext cx="431337" cy="369332"/>
          </a:xfrm>
          <a:prstGeom prst="rect">
            <a:avLst/>
          </a:prstGeom>
          <a:noFill/>
        </p:spPr>
        <p:txBody>
          <a:bodyPr wrap="none" rtlCol="0">
            <a:spAutoFit/>
          </a:bodyPr>
          <a:lstStyle/>
          <a:p>
            <a:r>
              <a:rPr lang="en-US" dirty="0" err="1"/>
              <a:t>va</a:t>
            </a:r>
            <a:r>
              <a:rPr lang="en-US" baseline="-25000" dirty="0" err="1"/>
              <a:t>i</a:t>
            </a:r>
            <a:endParaRPr lang="en-US" dirty="0"/>
          </a:p>
        </p:txBody>
      </p:sp>
      <p:sp>
        <p:nvSpPr>
          <p:cNvPr id="79" name="Alternate Process 78">
            <a:extLst>
              <a:ext uri="{FF2B5EF4-FFF2-40B4-BE49-F238E27FC236}">
                <a16:creationId xmlns:a16="http://schemas.microsoft.com/office/drawing/2014/main" id="{70F5BEB6-5FEC-41F6-1927-A32D7A578AFF}"/>
              </a:ext>
            </a:extLst>
          </p:cNvPr>
          <p:cNvSpPr/>
          <p:nvPr/>
        </p:nvSpPr>
        <p:spPr>
          <a:xfrm>
            <a:off x="2879609" y="5154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6482279-B8BF-99F9-D6FC-0CD9DD82E9A0}"/>
              </a:ext>
            </a:extLst>
          </p:cNvPr>
          <p:cNvSpPr txBox="1"/>
          <p:nvPr/>
        </p:nvSpPr>
        <p:spPr>
          <a:xfrm>
            <a:off x="3146421" y="609291"/>
            <a:ext cx="432939" cy="369332"/>
          </a:xfrm>
          <a:prstGeom prst="rect">
            <a:avLst/>
          </a:prstGeom>
          <a:noFill/>
        </p:spPr>
        <p:txBody>
          <a:bodyPr wrap="none" rtlCol="0">
            <a:spAutoFit/>
          </a:bodyPr>
          <a:lstStyle/>
          <a:p>
            <a:r>
              <a:rPr lang="en-US" dirty="0" err="1"/>
              <a:t>va</a:t>
            </a:r>
            <a:r>
              <a:rPr lang="en-US" baseline="-25000" dirty="0" err="1"/>
              <a:t>j</a:t>
            </a:r>
            <a:endParaRPr lang="en-US" dirty="0"/>
          </a:p>
        </p:txBody>
      </p:sp>
      <p:sp>
        <p:nvSpPr>
          <p:cNvPr id="81" name="Alternate Process 80">
            <a:extLst>
              <a:ext uri="{FF2B5EF4-FFF2-40B4-BE49-F238E27FC236}">
                <a16:creationId xmlns:a16="http://schemas.microsoft.com/office/drawing/2014/main" id="{BBA9E889-AC58-80FD-6EE8-FB1E9490BC20}"/>
              </a:ext>
            </a:extLst>
          </p:cNvPr>
          <p:cNvSpPr/>
          <p:nvPr/>
        </p:nvSpPr>
        <p:spPr>
          <a:xfrm>
            <a:off x="5125612" y="53736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46A6CEB-5DEE-9DFC-0C85-003D004161B5}"/>
              </a:ext>
            </a:extLst>
          </p:cNvPr>
          <p:cNvSpPr txBox="1"/>
          <p:nvPr/>
        </p:nvSpPr>
        <p:spPr>
          <a:xfrm>
            <a:off x="5392424" y="631248"/>
            <a:ext cx="476221" cy="369332"/>
          </a:xfrm>
          <a:prstGeom prst="rect">
            <a:avLst/>
          </a:prstGeom>
          <a:noFill/>
        </p:spPr>
        <p:txBody>
          <a:bodyPr wrap="none" rtlCol="0">
            <a:spAutoFit/>
          </a:bodyPr>
          <a:lstStyle/>
          <a:p>
            <a:r>
              <a:rPr lang="en-US" dirty="0"/>
              <a:t>va</a:t>
            </a:r>
            <a:r>
              <a:rPr lang="en-US" baseline="-25000" dirty="0"/>
              <a:t>n</a:t>
            </a:r>
            <a:endParaRPr lang="en-US" dirty="0"/>
          </a:p>
        </p:txBody>
      </p:sp>
      <p:sp>
        <p:nvSpPr>
          <p:cNvPr id="83" name="TextBox 82">
            <a:extLst>
              <a:ext uri="{FF2B5EF4-FFF2-40B4-BE49-F238E27FC236}">
                <a16:creationId xmlns:a16="http://schemas.microsoft.com/office/drawing/2014/main" id="{4FAF3316-BB3E-190E-7C25-F95FE2F5FEB1}"/>
              </a:ext>
            </a:extLst>
          </p:cNvPr>
          <p:cNvSpPr txBox="1"/>
          <p:nvPr/>
        </p:nvSpPr>
        <p:spPr>
          <a:xfrm>
            <a:off x="4103571" y="688194"/>
            <a:ext cx="842634" cy="369332"/>
          </a:xfrm>
          <a:prstGeom prst="rect">
            <a:avLst/>
          </a:prstGeom>
          <a:noFill/>
        </p:spPr>
        <p:txBody>
          <a:bodyPr wrap="square" rtlCol="0">
            <a:spAutoFit/>
          </a:bodyPr>
          <a:lstStyle/>
          <a:p>
            <a:r>
              <a:rPr lang="en-US" dirty="0"/>
              <a:t>…………</a:t>
            </a:r>
          </a:p>
        </p:txBody>
      </p:sp>
      <p:sp>
        <p:nvSpPr>
          <p:cNvPr id="84" name="TextBox 83">
            <a:extLst>
              <a:ext uri="{FF2B5EF4-FFF2-40B4-BE49-F238E27FC236}">
                <a16:creationId xmlns:a16="http://schemas.microsoft.com/office/drawing/2014/main" id="{B576341D-FD4D-A641-14AB-9AA471C26E15}"/>
              </a:ext>
            </a:extLst>
          </p:cNvPr>
          <p:cNvSpPr txBox="1"/>
          <p:nvPr/>
        </p:nvSpPr>
        <p:spPr>
          <a:xfrm>
            <a:off x="2113789" y="654581"/>
            <a:ext cx="582243" cy="369332"/>
          </a:xfrm>
          <a:prstGeom prst="rect">
            <a:avLst/>
          </a:prstGeom>
          <a:noFill/>
        </p:spPr>
        <p:txBody>
          <a:bodyPr wrap="square" rtlCol="0">
            <a:spAutoFit/>
          </a:bodyPr>
          <a:lstStyle/>
          <a:p>
            <a:r>
              <a:rPr lang="en-US" dirty="0"/>
              <a:t>…..</a:t>
            </a:r>
          </a:p>
        </p:txBody>
      </p:sp>
      <p:sp>
        <p:nvSpPr>
          <p:cNvPr id="94" name="Alternate Process 93">
            <a:extLst>
              <a:ext uri="{FF2B5EF4-FFF2-40B4-BE49-F238E27FC236}">
                <a16:creationId xmlns:a16="http://schemas.microsoft.com/office/drawing/2014/main" id="{0F135F6A-2AB8-45FE-3BED-3ECA74C7CAAA}"/>
              </a:ext>
            </a:extLst>
          </p:cNvPr>
          <p:cNvSpPr/>
          <p:nvPr/>
        </p:nvSpPr>
        <p:spPr>
          <a:xfrm>
            <a:off x="11029892" y="2598796"/>
            <a:ext cx="1081537"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6B44796-AF17-5BE4-DA8F-DB7BFE261AE8}"/>
              </a:ext>
            </a:extLst>
          </p:cNvPr>
          <p:cNvSpPr txBox="1"/>
          <p:nvPr/>
        </p:nvSpPr>
        <p:spPr>
          <a:xfrm>
            <a:off x="11068458" y="2696715"/>
            <a:ext cx="1123542" cy="369332"/>
          </a:xfrm>
          <a:prstGeom prst="rect">
            <a:avLst/>
          </a:prstGeom>
          <a:noFill/>
        </p:spPr>
        <p:txBody>
          <a:bodyPr wrap="square" rtlCol="0">
            <a:spAutoFit/>
          </a:bodyPr>
          <a:lstStyle/>
          <a:p>
            <a:r>
              <a:rPr lang="en-US" dirty="0"/>
              <a:t>pa</a:t>
            </a:r>
            <a:r>
              <a:rPr lang="en-US" sz="1400" baseline="-25000" dirty="0"/>
              <a:t>i </a:t>
            </a:r>
            <a:r>
              <a:rPr lang="en-US" sz="1400" dirty="0"/>
              <a:t> </a:t>
            </a:r>
            <a:r>
              <a:rPr lang="en-US" dirty="0"/>
              <a:t>-&gt;</a:t>
            </a:r>
            <a:r>
              <a:rPr lang="en-US" baseline="-25000" dirty="0"/>
              <a:t>p</a:t>
            </a:r>
            <a:r>
              <a:rPr lang="en-US" dirty="0"/>
              <a:t> </a:t>
            </a:r>
            <a:r>
              <a:rPr lang="en-US" dirty="0" err="1"/>
              <a:t>val</a:t>
            </a:r>
            <a:endParaRPr lang="en-US" dirty="0"/>
          </a:p>
        </p:txBody>
      </p:sp>
      <p:sp>
        <p:nvSpPr>
          <p:cNvPr id="106" name="TextBox 105">
            <a:extLst>
              <a:ext uri="{FF2B5EF4-FFF2-40B4-BE49-F238E27FC236}">
                <a16:creationId xmlns:a16="http://schemas.microsoft.com/office/drawing/2014/main" id="{F52B56CC-33AB-E02F-1EB3-B2281771D46B}"/>
              </a:ext>
            </a:extLst>
          </p:cNvPr>
          <p:cNvSpPr txBox="1"/>
          <p:nvPr/>
        </p:nvSpPr>
        <p:spPr>
          <a:xfrm>
            <a:off x="11397499" y="2322738"/>
            <a:ext cx="338554" cy="461665"/>
          </a:xfrm>
          <a:prstGeom prst="rect">
            <a:avLst/>
          </a:prstGeom>
          <a:noFill/>
        </p:spPr>
        <p:txBody>
          <a:bodyPr wrap="none" rtlCol="0">
            <a:spAutoFit/>
          </a:bodyPr>
          <a:lstStyle/>
          <a:p>
            <a:r>
              <a:rPr lang="en-US" sz="2400" dirty="0"/>
              <a:t>*</a:t>
            </a:r>
          </a:p>
        </p:txBody>
      </p:sp>
      <p:sp>
        <p:nvSpPr>
          <p:cNvPr id="108" name="TextBox 107">
            <a:extLst>
              <a:ext uri="{FF2B5EF4-FFF2-40B4-BE49-F238E27FC236}">
                <a16:creationId xmlns:a16="http://schemas.microsoft.com/office/drawing/2014/main" id="{C7E16D8E-FF33-6BDE-1C80-FB93821120AD}"/>
              </a:ext>
            </a:extLst>
          </p:cNvPr>
          <p:cNvSpPr txBox="1"/>
          <p:nvPr/>
        </p:nvSpPr>
        <p:spPr>
          <a:xfrm>
            <a:off x="11397499" y="3125374"/>
            <a:ext cx="338554" cy="461665"/>
          </a:xfrm>
          <a:prstGeom prst="rect">
            <a:avLst/>
          </a:prstGeom>
          <a:noFill/>
        </p:spPr>
        <p:txBody>
          <a:bodyPr wrap="none" rtlCol="0">
            <a:spAutoFit/>
          </a:bodyPr>
          <a:lstStyle/>
          <a:p>
            <a:r>
              <a:rPr lang="en-US" sz="2400" dirty="0"/>
              <a:t>=</a:t>
            </a:r>
          </a:p>
        </p:txBody>
      </p:sp>
      <p:sp>
        <p:nvSpPr>
          <p:cNvPr id="110" name="TextBox 109">
            <a:extLst>
              <a:ext uri="{FF2B5EF4-FFF2-40B4-BE49-F238E27FC236}">
                <a16:creationId xmlns:a16="http://schemas.microsoft.com/office/drawing/2014/main" id="{2178DA13-5884-B225-1735-8F0A37E79492}"/>
              </a:ext>
            </a:extLst>
          </p:cNvPr>
          <p:cNvSpPr txBox="1"/>
          <p:nvPr/>
        </p:nvSpPr>
        <p:spPr>
          <a:xfrm rot="10800000" flipV="1">
            <a:off x="11100479" y="3435822"/>
            <a:ext cx="1232106" cy="369332"/>
          </a:xfrm>
          <a:prstGeom prst="rect">
            <a:avLst/>
          </a:prstGeom>
          <a:noFill/>
        </p:spPr>
        <p:txBody>
          <a:bodyPr wrap="square" rtlCol="0">
            <a:spAutoFit/>
          </a:bodyPr>
          <a:lstStyle/>
          <a:p>
            <a:r>
              <a:rPr lang="en-US" dirty="0" err="1"/>
              <a:t>va</a:t>
            </a:r>
            <a:r>
              <a:rPr lang="en-US" sz="1400" baseline="-25000" dirty="0" err="1"/>
              <a:t>i</a:t>
            </a:r>
            <a:r>
              <a:rPr lang="en-US" sz="1400" baseline="-25000" dirty="0"/>
              <a:t> </a:t>
            </a:r>
            <a:r>
              <a:rPr lang="en-US" dirty="0"/>
              <a:t>-&gt;</a:t>
            </a:r>
            <a:r>
              <a:rPr lang="en-US" baseline="-25000" dirty="0"/>
              <a:t>v</a:t>
            </a:r>
            <a:r>
              <a:rPr lang="en-US" dirty="0"/>
              <a:t> </a:t>
            </a:r>
            <a:r>
              <a:rPr lang="en-US" dirty="0" err="1"/>
              <a:t>val</a:t>
            </a:r>
            <a:endParaRPr lang="en-US" dirty="0"/>
          </a:p>
        </p:txBody>
      </p:sp>
    </p:spTree>
    <p:extLst>
      <p:ext uri="{BB962C8B-B14F-4D97-AF65-F5344CB8AC3E}">
        <p14:creationId xmlns:p14="http://schemas.microsoft.com/office/powerpoint/2010/main" val="42075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2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6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3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1" nodeType="clickEffect">
                                  <p:stCondLst>
                                    <p:cond delay="0"/>
                                  </p:stCondLst>
                                  <p:childTnLst>
                                    <p:set>
                                      <p:cBhvr>
                                        <p:cTn id="152" dur="1" fill="hold">
                                          <p:stCondLst>
                                            <p:cond delay="0"/>
                                          </p:stCondLst>
                                        </p:cTn>
                                        <p:tgtEl>
                                          <p:spTgt spid="5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6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0"/>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234"/>
                                        </p:tgtEl>
                                        <p:attrNameLst>
                                          <p:attrName>style.visibility</p:attrName>
                                        </p:attrNameLst>
                                      </p:cBhvr>
                                      <p:to>
                                        <p:strVal val="visible"/>
                                      </p:to>
                                    </p:set>
                                  </p:childTnLst>
                                </p:cTn>
                              </p:par>
                              <p:par>
                                <p:cTn id="167" presetID="1" presetClass="entr" presetSubtype="0" fill="hold" grpId="1" nodeType="withEffect">
                                  <p:stCondLst>
                                    <p:cond delay="0"/>
                                  </p:stCondLst>
                                  <p:childTnLst>
                                    <p:set>
                                      <p:cBhvr>
                                        <p:cTn id="168" dur="1" fill="hold">
                                          <p:stCondLst>
                                            <p:cond delay="0"/>
                                          </p:stCondLst>
                                        </p:cTn>
                                        <p:tgtEl>
                                          <p:spTgt spid="233"/>
                                        </p:tgtEl>
                                        <p:attrNameLst>
                                          <p:attrName>style.visibility</p:attrName>
                                        </p:attrNameLst>
                                      </p:cBhvr>
                                      <p:to>
                                        <p:strVal val="visible"/>
                                      </p:to>
                                    </p:set>
                                  </p:childTnLst>
                                </p:cTn>
                              </p:par>
                              <p:par>
                                <p:cTn id="169" presetID="1" presetClass="entr" presetSubtype="0" fill="hold" grpId="1" nodeType="with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0"/>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236"/>
                                        </p:tgtEl>
                                        <p:attrNameLst>
                                          <p:attrName>style.visibility</p:attrName>
                                        </p:attrNameLst>
                                      </p:cBhvr>
                                      <p:to>
                                        <p:strVal val="visible"/>
                                      </p:to>
                                    </p:set>
                                  </p:childTnLst>
                                </p:cTn>
                              </p:par>
                              <p:par>
                                <p:cTn id="187" presetID="1" presetClass="entr" presetSubtype="0" fill="hold" grpId="1" nodeType="withEffect">
                                  <p:stCondLst>
                                    <p:cond delay="0"/>
                                  </p:stCondLst>
                                  <p:childTnLst>
                                    <p:set>
                                      <p:cBhvr>
                                        <p:cTn id="188" dur="1" fill="hold">
                                          <p:stCondLst>
                                            <p:cond delay="0"/>
                                          </p:stCondLst>
                                        </p:cTn>
                                        <p:tgtEl>
                                          <p:spTgt spid="23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64"/>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63"/>
                                        </p:tgtEl>
                                        <p:attrNameLst>
                                          <p:attrName>style.visibility</p:attrName>
                                        </p:attrNameLst>
                                      </p:cBhvr>
                                      <p:to>
                                        <p:strVal val="visible"/>
                                      </p:to>
                                    </p:set>
                                  </p:childTnLst>
                                </p:cTn>
                              </p:par>
                              <p:par>
                                <p:cTn id="193" presetID="1" presetClass="entr" presetSubtype="0" fill="hold" grpId="1" nodeType="withEffect">
                                  <p:stCondLst>
                                    <p:cond delay="0"/>
                                  </p:stCondLst>
                                  <p:childTnLst>
                                    <p:set>
                                      <p:cBhvr>
                                        <p:cTn id="194" dur="1" fill="hold">
                                          <p:stCondLst>
                                            <p:cond delay="0"/>
                                          </p:stCondLst>
                                        </p:cTn>
                                        <p:tgtEl>
                                          <p:spTgt spid="1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1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0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5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99"/>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0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13"/>
                                        </p:tgtEl>
                                        <p:attrNameLst>
                                          <p:attrName>style.visibility</p:attrName>
                                        </p:attrNameLst>
                                      </p:cBhvr>
                                      <p:to>
                                        <p:strVal val="visible"/>
                                      </p:to>
                                    </p:set>
                                  </p:childTnLst>
                                </p:cTn>
                              </p:par>
                              <p:par>
                                <p:cTn id="211" presetID="1" presetClass="entr" presetSubtype="0" fill="hold" grpId="1" nodeType="withEffect">
                                  <p:stCondLst>
                                    <p:cond delay="0"/>
                                  </p:stCondLst>
                                  <p:childTnLst>
                                    <p:set>
                                      <p:cBhvr>
                                        <p:cTn id="212" dur="1" fill="hold">
                                          <p:stCondLst>
                                            <p:cond delay="0"/>
                                          </p:stCondLst>
                                        </p:cTn>
                                        <p:tgtEl>
                                          <p:spTgt spid="240"/>
                                        </p:tgtEl>
                                        <p:attrNameLst>
                                          <p:attrName>style.visibility</p:attrName>
                                        </p:attrNameLst>
                                      </p:cBhvr>
                                      <p:to>
                                        <p:strVal val="visible"/>
                                      </p:to>
                                    </p:set>
                                  </p:childTnLst>
                                </p:cTn>
                              </p:par>
                              <p:par>
                                <p:cTn id="213" presetID="1" presetClass="entr" presetSubtype="0" fill="hold" grpId="1" nodeType="withEffect">
                                  <p:stCondLst>
                                    <p:cond delay="0"/>
                                  </p:stCondLst>
                                  <p:childTnLst>
                                    <p:set>
                                      <p:cBhvr>
                                        <p:cTn id="214" dur="1" fill="hold">
                                          <p:stCondLst>
                                            <p:cond delay="0"/>
                                          </p:stCondLst>
                                        </p:cTn>
                                        <p:tgtEl>
                                          <p:spTgt spid="239"/>
                                        </p:tgtEl>
                                        <p:attrNameLst>
                                          <p:attrName>style.visibility</p:attrName>
                                        </p:attrNameLst>
                                      </p:cBhvr>
                                      <p:to>
                                        <p:strVal val="visible"/>
                                      </p:to>
                                    </p:set>
                                  </p:childTnLst>
                                </p:cTn>
                              </p:par>
                              <p:par>
                                <p:cTn id="215" presetID="1" presetClass="entr" presetSubtype="0" fill="hold" grpId="1" nodeType="withEffect">
                                  <p:stCondLst>
                                    <p:cond delay="0"/>
                                  </p:stCondLst>
                                  <p:childTnLst>
                                    <p:set>
                                      <p:cBhvr>
                                        <p:cTn id="216" dur="1" fill="hold">
                                          <p:stCondLst>
                                            <p:cond delay="0"/>
                                          </p:stCondLst>
                                        </p:cTn>
                                        <p:tgtEl>
                                          <p:spTgt spid="13"/>
                                        </p:tgtEl>
                                        <p:attrNameLst>
                                          <p:attrName>style.visibility</p:attrName>
                                        </p:attrNameLst>
                                      </p:cBhvr>
                                      <p:to>
                                        <p:strVal val="visible"/>
                                      </p:to>
                                    </p:set>
                                  </p:childTnLst>
                                </p:cTn>
                              </p:par>
                              <p:par>
                                <p:cTn id="217" presetID="1" presetClass="entr" presetSubtype="0" fill="hold" grpId="1" nodeType="withEffect">
                                  <p:stCondLst>
                                    <p:cond delay="0"/>
                                  </p:stCondLst>
                                  <p:childTnLst>
                                    <p:set>
                                      <p:cBhvr>
                                        <p:cTn id="218" dur="1" fill="hold">
                                          <p:stCondLst>
                                            <p:cond delay="0"/>
                                          </p:stCondLst>
                                        </p:cTn>
                                        <p:tgtEl>
                                          <p:spTgt spid="66"/>
                                        </p:tgtEl>
                                        <p:attrNameLst>
                                          <p:attrName>style.visibility</p:attrName>
                                        </p:attrNameLst>
                                      </p:cBhvr>
                                      <p:to>
                                        <p:strVal val="visible"/>
                                      </p:to>
                                    </p:set>
                                  </p:childTnLst>
                                </p:cTn>
                              </p:par>
                              <p:par>
                                <p:cTn id="219" presetID="1" presetClass="entr" presetSubtype="0" fill="hold" grpId="1" nodeType="withEffect">
                                  <p:stCondLst>
                                    <p:cond delay="0"/>
                                  </p:stCondLst>
                                  <p:childTnLst>
                                    <p:set>
                                      <p:cBhvr>
                                        <p:cTn id="220" dur="1" fill="hold">
                                          <p:stCondLst>
                                            <p:cond delay="0"/>
                                          </p:stCondLst>
                                        </p:cTn>
                                        <p:tgtEl>
                                          <p:spTgt spid="6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2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2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5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52"/>
                                        </p:tgtEl>
                                        <p:attrNameLst>
                                          <p:attrName>style.visibility</p:attrName>
                                        </p:attrNameLst>
                                      </p:cBhvr>
                                      <p:to>
                                        <p:strVal val="visible"/>
                                      </p:to>
                                    </p:set>
                                  </p:childTnLst>
                                </p:cTn>
                              </p:par>
                              <p:par>
                                <p:cTn id="231" presetID="1" presetClass="entr" presetSubtype="0" fill="hold" grpId="1" nodeType="withEffect">
                                  <p:stCondLst>
                                    <p:cond delay="0"/>
                                  </p:stCondLst>
                                  <p:childTnLst>
                                    <p:set>
                                      <p:cBhvr>
                                        <p:cTn id="232" dur="1" fill="hold">
                                          <p:stCondLst>
                                            <p:cond delay="0"/>
                                          </p:stCondLst>
                                        </p:cTn>
                                        <p:tgtEl>
                                          <p:spTgt spid="241"/>
                                        </p:tgtEl>
                                        <p:attrNameLst>
                                          <p:attrName>style.visibility</p:attrName>
                                        </p:attrNameLst>
                                      </p:cBhvr>
                                      <p:to>
                                        <p:strVal val="visible"/>
                                      </p:to>
                                    </p:set>
                                  </p:childTnLst>
                                </p:cTn>
                              </p:par>
                              <p:par>
                                <p:cTn id="233" presetID="1" presetClass="entr" presetSubtype="0" fill="hold" grpId="1" nodeType="withEffect">
                                  <p:stCondLst>
                                    <p:cond delay="0"/>
                                  </p:stCondLst>
                                  <p:childTnLst>
                                    <p:set>
                                      <p:cBhvr>
                                        <p:cTn id="234" dur="1" fill="hold">
                                          <p:stCondLst>
                                            <p:cond delay="0"/>
                                          </p:stCondLst>
                                        </p:cTn>
                                        <p:tgtEl>
                                          <p:spTgt spid="242"/>
                                        </p:tgtEl>
                                        <p:attrNameLst>
                                          <p:attrName>style.visibility</p:attrName>
                                        </p:attrNameLst>
                                      </p:cBhvr>
                                      <p:to>
                                        <p:strVal val="visible"/>
                                      </p:to>
                                    </p:set>
                                  </p:childTnLst>
                                </p:cTn>
                              </p:par>
                              <p:par>
                                <p:cTn id="235" presetID="1" presetClass="entr" presetSubtype="0" fill="hold" grpId="1" nodeType="withEffect">
                                  <p:stCondLst>
                                    <p:cond delay="0"/>
                                  </p:stCondLst>
                                  <p:childTnLst>
                                    <p:set>
                                      <p:cBhvr>
                                        <p:cTn id="236" dur="1" fill="hold">
                                          <p:stCondLst>
                                            <p:cond delay="0"/>
                                          </p:stCondLst>
                                        </p:cTn>
                                        <p:tgtEl>
                                          <p:spTgt spid="68"/>
                                        </p:tgtEl>
                                        <p:attrNameLst>
                                          <p:attrName>style.visibility</p:attrName>
                                        </p:attrNameLst>
                                      </p:cBhvr>
                                      <p:to>
                                        <p:strVal val="visible"/>
                                      </p:to>
                                    </p:set>
                                  </p:childTnLst>
                                </p:cTn>
                              </p:par>
                              <p:par>
                                <p:cTn id="237" presetID="1" presetClass="entr" presetSubtype="0" fill="hold" grpId="1"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par>
                                <p:cTn id="239" presetID="1" presetClass="entr" presetSubtype="0" fill="hold" grpId="1" nodeType="withEffect">
                                  <p:stCondLst>
                                    <p:cond delay="0"/>
                                  </p:stCondLst>
                                  <p:childTnLst>
                                    <p:set>
                                      <p:cBhvr>
                                        <p:cTn id="240" dur="1" fill="hold">
                                          <p:stCondLst>
                                            <p:cond delay="0"/>
                                          </p:stCondLst>
                                        </p:cTn>
                                        <p:tgtEl>
                                          <p:spTgt spid="14"/>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0"/>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3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230"/>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1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44"/>
                                        </p:tgtEl>
                                        <p:attrNameLst>
                                          <p:attrName>style.visibility</p:attrName>
                                        </p:attrNameLst>
                                      </p:cBhvr>
                                      <p:to>
                                        <p:strVal val="visible"/>
                                      </p:to>
                                    </p:set>
                                  </p:childTnLst>
                                </p:cTn>
                              </p:par>
                              <p:par>
                                <p:cTn id="253" presetID="1" presetClass="entr" presetSubtype="0" fill="hold" grpId="1" nodeType="with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par>
                                <p:cTn id="255" presetID="1" presetClass="entr" presetSubtype="0" fill="hold" grpId="1" nodeType="withEffect">
                                  <p:stCondLst>
                                    <p:cond delay="0"/>
                                  </p:stCondLst>
                                  <p:childTnLst>
                                    <p:set>
                                      <p:cBhvr>
                                        <p:cTn id="256" dur="1" fill="hold">
                                          <p:stCondLst>
                                            <p:cond delay="0"/>
                                          </p:stCondLst>
                                        </p:cTn>
                                        <p:tgtEl>
                                          <p:spTgt spid="70"/>
                                        </p:tgtEl>
                                        <p:attrNameLst>
                                          <p:attrName>style.visibility</p:attrName>
                                        </p:attrNameLst>
                                      </p:cBhvr>
                                      <p:to>
                                        <p:strVal val="visible"/>
                                      </p:to>
                                    </p:set>
                                  </p:childTnLst>
                                </p:cTn>
                              </p:par>
                              <p:par>
                                <p:cTn id="257" presetID="1" presetClass="entr" presetSubtype="0" fill="hold" grpId="1" nodeType="withEffect">
                                  <p:stCondLst>
                                    <p:cond delay="0"/>
                                  </p:stCondLst>
                                  <p:childTnLst>
                                    <p:set>
                                      <p:cBhvr>
                                        <p:cTn id="258" dur="1" fill="hold">
                                          <p:stCondLst>
                                            <p:cond delay="0"/>
                                          </p:stCondLst>
                                        </p:cTn>
                                        <p:tgtEl>
                                          <p:spTgt spid="69"/>
                                        </p:tgtEl>
                                        <p:attrNameLst>
                                          <p:attrName>style.visibility</p:attrName>
                                        </p:attrNameLst>
                                      </p:cBhvr>
                                      <p:to>
                                        <p:strVal val="visible"/>
                                      </p:to>
                                    </p:set>
                                  </p:childTnLst>
                                </p:cTn>
                              </p:par>
                              <p:par>
                                <p:cTn id="259" presetID="1" presetClass="entr" presetSubtype="0" fill="hold" grpId="1" nodeType="withEffect">
                                  <p:stCondLst>
                                    <p:cond delay="0"/>
                                  </p:stCondLst>
                                  <p:childTnLst>
                                    <p:set>
                                      <p:cBhvr>
                                        <p:cTn id="260" dur="1" fill="hold">
                                          <p:stCondLst>
                                            <p:cond delay="0"/>
                                          </p:stCondLst>
                                        </p:cTn>
                                        <p:tgtEl>
                                          <p:spTgt spid="1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3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2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43"/>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1" nodeType="clickEffect">
                                  <p:stCondLst>
                                    <p:cond delay="0"/>
                                  </p:stCondLst>
                                  <p:childTnLst>
                                    <p:set>
                                      <p:cBhvr>
                                        <p:cTn id="272" dur="1" fill="hold">
                                          <p:stCondLst>
                                            <p:cond delay="0"/>
                                          </p:stCondLst>
                                        </p:cTn>
                                        <p:tgtEl>
                                          <p:spTgt spid="7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1" nodeType="clickEffect">
                                  <p:stCondLst>
                                    <p:cond delay="0"/>
                                  </p:stCondLst>
                                  <p:childTnLst>
                                    <p:set>
                                      <p:cBhvr>
                                        <p:cTn id="276" dur="1" fill="hold">
                                          <p:stCondLst>
                                            <p:cond delay="0"/>
                                          </p:stCondLst>
                                        </p:cTn>
                                        <p:tgtEl>
                                          <p:spTgt spid="7"/>
                                        </p:tgtEl>
                                        <p:attrNameLst>
                                          <p:attrName>style.visibility</p:attrName>
                                        </p:attrNameLst>
                                      </p:cBhvr>
                                      <p:to>
                                        <p:strVal val="visible"/>
                                      </p:to>
                                    </p:set>
                                  </p:childTnLst>
                                </p:cTn>
                              </p:par>
                              <p:par>
                                <p:cTn id="277" presetID="1" presetClass="entr" presetSubtype="0" fill="hold" grpId="1" nodeType="withEffect">
                                  <p:stCondLst>
                                    <p:cond delay="0"/>
                                  </p:stCondLst>
                                  <p:childTnLst>
                                    <p:set>
                                      <p:cBhvr>
                                        <p:cTn id="278" dur="1" fill="hold">
                                          <p:stCondLst>
                                            <p:cond delay="0"/>
                                          </p:stCondLst>
                                        </p:cTn>
                                        <p:tgtEl>
                                          <p:spTgt spid="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3" nodeType="clickEffect">
                                  <p:stCondLst>
                                    <p:cond delay="0"/>
                                  </p:stCondLst>
                                  <p:childTnLst>
                                    <p:set>
                                      <p:cBhvr>
                                        <p:cTn id="282" dur="1" fill="hold">
                                          <p:stCondLst>
                                            <p:cond delay="0"/>
                                          </p:stCondLst>
                                        </p:cTn>
                                        <p:tgtEl>
                                          <p:spTgt spid="5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4"/>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5"/>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1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48"/>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8"/>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6"/>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6"/>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61" grpId="0" animBg="1"/>
      <p:bldP spid="61" grpId="1" animBg="1"/>
      <p:bldP spid="62" grpId="0"/>
      <p:bldP spid="62" grpId="1"/>
      <p:bldP spid="63" grpId="0" animBg="1"/>
      <p:bldP spid="63" grpId="1" animBg="1"/>
      <p:bldP spid="64" grpId="0"/>
      <p:bldP spid="64" grpId="1"/>
      <p:bldP spid="65" grpId="0" animBg="1"/>
      <p:bldP spid="65" grpId="1" animBg="1"/>
      <p:bldP spid="66" grpId="0"/>
      <p:bldP spid="66" grpId="1"/>
      <p:bldP spid="67" grpId="0" animBg="1"/>
      <p:bldP spid="67" grpId="1" animBg="1"/>
      <p:bldP spid="68" grpId="0"/>
      <p:bldP spid="68" grpId="1"/>
      <p:bldP spid="69" grpId="0" animBg="1"/>
      <p:bldP spid="69" grpId="1" animBg="1"/>
      <p:bldP spid="70" grpId="0"/>
      <p:bldP spid="70" grpId="1"/>
      <p:bldP spid="233" grpId="0" animBg="1"/>
      <p:bldP spid="233" grpId="1" animBg="1"/>
      <p:bldP spid="234" grpId="0"/>
      <p:bldP spid="234" grpId="1"/>
      <p:bldP spid="236" grpId="0" animBg="1"/>
      <p:bldP spid="236" grpId="1" animBg="1"/>
      <p:bldP spid="237" grpId="0"/>
      <p:bldP spid="237" grpId="1"/>
      <p:bldP spid="239" grpId="0" animBg="1"/>
      <p:bldP spid="239" grpId="1" animBg="1"/>
      <p:bldP spid="240" grpId="0"/>
      <p:bldP spid="240" grpId="1"/>
      <p:bldP spid="241" grpId="0" animBg="1"/>
      <p:bldP spid="241" grpId="1" animBg="1"/>
      <p:bldP spid="242" grpId="0"/>
      <p:bldP spid="242" grpId="1"/>
      <p:bldP spid="243" grpId="0" animBg="1"/>
      <p:bldP spid="243" grpId="1" animBg="1"/>
      <p:bldP spid="244" grpId="0"/>
      <p:bldP spid="244" grpId="1"/>
      <p:bldP spid="4" grpId="0" animBg="1"/>
      <p:bldP spid="5" grpId="1" animBg="1"/>
      <p:bldP spid="6" grpId="0"/>
      <p:bldP spid="7" grpId="1"/>
      <p:bldP spid="23" grpId="0" animBg="1"/>
      <p:bldP spid="48" grpId="0" animBg="1"/>
      <p:bldP spid="59" grpId="0" animBg="1"/>
      <p:bldP spid="59" grpId="1" animBg="1"/>
      <p:bldP spid="59" grpId="2" animBg="1"/>
      <p:bldP spid="59" grpId="3" animBg="1"/>
      <p:bldP spid="77" grpId="1"/>
      <p:bldP spid="79" grpId="1" animBg="1"/>
      <p:bldP spid="79" grpId="2" animBg="1"/>
      <p:bldP spid="80" grpId="0"/>
      <p:bldP spid="81" grpId="1" animBg="1"/>
      <p:bldP spid="81" grpId="2" animBg="1"/>
      <p:bldP spid="82" grpId="0"/>
      <p:bldP spid="83" grpId="0"/>
      <p:bldP spid="84" grpId="0"/>
      <p:bldP spid="94" grpId="0" animBg="1"/>
      <p:bldP spid="95" grpId="0"/>
      <p:bldP spid="106" grpId="0"/>
      <p:bldP spid="108"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4680712" y="2056885"/>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2"/>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3"/>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4"/>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5"/>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2"/>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3"/>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4"/>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5"/>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44" name="Oval Callout 43">
            <a:extLst>
              <a:ext uri="{FF2B5EF4-FFF2-40B4-BE49-F238E27FC236}">
                <a16:creationId xmlns:a16="http://schemas.microsoft.com/office/drawing/2014/main" id="{849CCD4D-3A3D-0682-FA77-C2A253936D63}"/>
              </a:ext>
            </a:extLst>
          </p:cNvPr>
          <p:cNvSpPr/>
          <p:nvPr/>
        </p:nvSpPr>
        <p:spPr>
          <a:xfrm>
            <a:off x="4075559" y="2943478"/>
            <a:ext cx="3315104" cy="3793238"/>
          </a:xfrm>
          <a:prstGeom prst="wedgeEllipseCallout">
            <a:avLst>
              <a:gd name="adj1" fmla="val -9120"/>
              <a:gd name="adj2" fmla="val -635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E214D367-3399-BF03-A698-D58BF9425FE6}"/>
              </a:ext>
            </a:extLst>
          </p:cNvPr>
          <p:cNvSpPr txBox="1"/>
          <p:nvPr/>
        </p:nvSpPr>
        <p:spPr>
          <a:xfrm>
            <a:off x="4384872" y="3416765"/>
            <a:ext cx="2819688" cy="2862322"/>
          </a:xfrm>
          <a:prstGeom prst="rect">
            <a:avLst/>
          </a:prstGeom>
          <a:noFill/>
        </p:spPr>
        <p:txBody>
          <a:bodyPr wrap="square" rtlCol="0">
            <a:spAutoFit/>
          </a:bodyPr>
          <a:lstStyle/>
          <a:p>
            <a:pPr marL="285750" indent="-285750">
              <a:buFontTx/>
              <a:buChar char="-"/>
            </a:pPr>
            <a:r>
              <a:rPr lang="en-US" dirty="0"/>
              <a:t>Load another address space into the current view of memory</a:t>
            </a:r>
          </a:p>
          <a:p>
            <a:pPr marL="285750" indent="-285750">
              <a:buFontTx/>
              <a:buChar char="-"/>
            </a:pPr>
            <a:r>
              <a:rPr lang="en-US" dirty="0"/>
              <a:t>Bookkeeping each virtual address’s  address-space explicitly?</a:t>
            </a:r>
          </a:p>
          <a:p>
            <a:pPr marL="285750" indent="-285750">
              <a:buFontTx/>
              <a:buChar char="-"/>
            </a:pPr>
            <a:r>
              <a:rPr lang="en-US" dirty="0"/>
              <a:t>Referring to virtual addresses in another space?</a:t>
            </a:r>
          </a:p>
          <a:p>
            <a:pPr marL="285750" indent="-285750">
              <a:buFontTx/>
              <a:buChar char="-"/>
            </a:pPr>
            <a:r>
              <a:rPr lang="en-US" dirty="0"/>
              <a:t>Or another  abstraction?</a:t>
            </a:r>
          </a:p>
        </p:txBody>
      </p:sp>
    </p:spTree>
    <p:extLst>
      <p:ext uri="{BB962C8B-B14F-4D97-AF65-F5344CB8AC3E}">
        <p14:creationId xmlns:p14="http://schemas.microsoft.com/office/powerpoint/2010/main" val="9529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40" grpId="0"/>
      <p:bldP spid="44" grpId="0" animBg="1"/>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8920-E03B-5444-F52E-45F3CE1CD24F}"/>
              </a:ext>
            </a:extLst>
          </p:cNvPr>
          <p:cNvSpPr>
            <a:spLocks noGrp="1"/>
          </p:cNvSpPr>
          <p:nvPr>
            <p:ph type="title"/>
          </p:nvPr>
        </p:nvSpPr>
        <p:spPr/>
        <p:txBody>
          <a:bodyPr/>
          <a:lstStyle/>
          <a:p>
            <a:r>
              <a:rPr lang="en-US" dirty="0"/>
              <a:t>Virtual Points-</a:t>
            </a:r>
            <a:r>
              <a:rPr lang="en-US" dirty="0" err="1"/>
              <a:t>tos</a:t>
            </a:r>
            <a:r>
              <a:rPr lang="en-US" dirty="0"/>
              <a:t> as Modal Context Resource</a:t>
            </a:r>
          </a:p>
        </p:txBody>
      </p:sp>
      <p:sp>
        <p:nvSpPr>
          <p:cNvPr id="3" name="Content Placeholder 2">
            <a:extLst>
              <a:ext uri="{FF2B5EF4-FFF2-40B4-BE49-F238E27FC236}">
                <a16:creationId xmlns:a16="http://schemas.microsoft.com/office/drawing/2014/main" id="{84796504-6490-BA8B-6D48-F8D65C075313}"/>
              </a:ext>
            </a:extLst>
          </p:cNvPr>
          <p:cNvSpPr>
            <a:spLocks noGrp="1"/>
          </p:cNvSpPr>
          <p:nvPr>
            <p:ph idx="1"/>
          </p:nvPr>
        </p:nvSpPr>
        <p:spPr/>
        <p:txBody>
          <a:bodyPr>
            <a:normAutofit/>
          </a:bodyPr>
          <a:lstStyle/>
          <a:p>
            <a:r>
              <a:rPr lang="en-US" dirty="0"/>
              <a:t>C</a:t>
            </a:r>
            <a:r>
              <a:rPr lang="en-US" dirty="0">
                <a:effectLst/>
              </a:rPr>
              <a:t>ontext-agnostic-resources</a:t>
            </a:r>
          </a:p>
          <a:p>
            <a:pPr lvl="1"/>
            <a:r>
              <a:rPr lang="en-US" dirty="0"/>
              <a:t>e</a:t>
            </a:r>
            <a:r>
              <a:rPr lang="en-US" dirty="0">
                <a:effectLst/>
              </a:rPr>
              <a:t>ach virtual address is valid under a certain address-space</a:t>
            </a:r>
          </a:p>
          <a:p>
            <a:pPr lvl="1"/>
            <a:r>
              <a:rPr lang="en-US" dirty="0">
                <a:effectLst/>
              </a:rPr>
              <a:t>but it does not represent this knowledge of its address-space. </a:t>
            </a:r>
          </a:p>
          <a:p>
            <a:r>
              <a:rPr lang="en-US" sz="2800" dirty="0"/>
              <a:t>A</a:t>
            </a:r>
            <a:r>
              <a:rPr lang="en-US" sz="2800" dirty="0">
                <a:effectLst/>
              </a:rPr>
              <a:t>ddress-spaces as modal contexts</a:t>
            </a:r>
          </a:p>
          <a:p>
            <a:pPr lvl="1"/>
            <a:r>
              <a:rPr lang="en-US" dirty="0">
                <a:effectLst/>
              </a:rPr>
              <a:t>assertions in our logic are context-dependent</a:t>
            </a:r>
          </a:p>
          <a:p>
            <a:endParaRPr lang="en-US" dirty="0">
              <a:effectLst/>
            </a:endParaRPr>
          </a:p>
          <a:p>
            <a:endParaRPr lang="en-US" dirty="0">
              <a:effectLst/>
            </a:endParaRPr>
          </a:p>
          <a:p>
            <a:pPr marL="0" indent="0">
              <a:buNone/>
            </a:pPr>
            <a:endParaRPr lang="en-US" dirty="0">
              <a:effectLst/>
            </a:endParaRPr>
          </a:p>
        </p:txBody>
      </p:sp>
      <p:pic>
        <p:nvPicPr>
          <p:cNvPr id="6" name="Picture 5">
            <a:extLst>
              <a:ext uri="{FF2B5EF4-FFF2-40B4-BE49-F238E27FC236}">
                <a16:creationId xmlns:a16="http://schemas.microsoft.com/office/drawing/2014/main" id="{09A2D7C8-ADE2-DC07-A1A0-DB5F39F8576A}"/>
              </a:ext>
            </a:extLst>
          </p:cNvPr>
          <p:cNvPicPr>
            <a:picLocks noChangeAspect="1"/>
          </p:cNvPicPr>
          <p:nvPr/>
        </p:nvPicPr>
        <p:blipFill>
          <a:blip r:embed="rId3"/>
          <a:stretch>
            <a:fillRect/>
          </a:stretch>
        </p:blipFill>
        <p:spPr>
          <a:xfrm>
            <a:off x="1033509" y="4418404"/>
            <a:ext cx="7061200" cy="406400"/>
          </a:xfrm>
          <a:prstGeom prst="rect">
            <a:avLst/>
          </a:prstGeom>
        </p:spPr>
      </p:pic>
      <p:pic>
        <p:nvPicPr>
          <p:cNvPr id="7" name="Picture 6">
            <a:extLst>
              <a:ext uri="{FF2B5EF4-FFF2-40B4-BE49-F238E27FC236}">
                <a16:creationId xmlns:a16="http://schemas.microsoft.com/office/drawing/2014/main" id="{071C5BC2-E352-FF2C-87D5-E3AD138294C9}"/>
              </a:ext>
            </a:extLst>
          </p:cNvPr>
          <p:cNvPicPr>
            <a:picLocks noChangeAspect="1"/>
          </p:cNvPicPr>
          <p:nvPr/>
        </p:nvPicPr>
        <p:blipFill>
          <a:blip r:embed="rId4"/>
          <a:stretch>
            <a:fillRect/>
          </a:stretch>
        </p:blipFill>
        <p:spPr>
          <a:xfrm>
            <a:off x="1033509" y="5048966"/>
            <a:ext cx="7061200" cy="451917"/>
          </a:xfrm>
          <a:prstGeom prst="rect">
            <a:avLst/>
          </a:prstGeom>
        </p:spPr>
      </p:pic>
    </p:spTree>
    <p:extLst>
      <p:ext uri="{BB962C8B-B14F-4D97-AF65-F5344CB8AC3E}">
        <p14:creationId xmlns:p14="http://schemas.microsoft.com/office/powerpoint/2010/main" val="1681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9D9-B265-9AEC-9A84-CAEF9BC70450}"/>
              </a:ext>
            </a:extLst>
          </p:cNvPr>
          <p:cNvSpPr>
            <a:spLocks noGrp="1"/>
          </p:cNvSpPr>
          <p:nvPr>
            <p:ph type="title"/>
          </p:nvPr>
        </p:nvSpPr>
        <p:spPr/>
        <p:txBody>
          <a:bodyPr/>
          <a:lstStyle/>
          <a:p>
            <a:r>
              <a:rPr lang="en-US" dirty="0"/>
              <a:t>Pure Facts on Address Space</a:t>
            </a:r>
          </a:p>
        </p:txBody>
      </p:sp>
      <p:pic>
        <p:nvPicPr>
          <p:cNvPr id="13" name="Content Placeholder 12" descr="Text&#10;&#10;Description automatically generated">
            <a:extLst>
              <a:ext uri="{FF2B5EF4-FFF2-40B4-BE49-F238E27FC236}">
                <a16:creationId xmlns:a16="http://schemas.microsoft.com/office/drawing/2014/main" id="{FBB50F9B-B6D3-1FE7-EE96-20C52ADCBA67}"/>
              </a:ext>
            </a:extLst>
          </p:cNvPr>
          <p:cNvPicPr>
            <a:picLocks noGrp="1" noChangeAspect="1"/>
          </p:cNvPicPr>
          <p:nvPr>
            <p:ph idx="1"/>
          </p:nvPr>
        </p:nvPicPr>
        <p:blipFill>
          <a:blip r:embed="rId3"/>
          <a:stretch>
            <a:fillRect/>
          </a:stretch>
        </p:blipFill>
        <p:spPr>
          <a:xfrm>
            <a:off x="1693418" y="2272062"/>
            <a:ext cx="8293100" cy="2032000"/>
          </a:xfrm>
        </p:spPr>
      </p:pic>
    </p:spTree>
    <p:extLst>
      <p:ext uri="{BB962C8B-B14F-4D97-AF65-F5344CB8AC3E}">
        <p14:creationId xmlns:p14="http://schemas.microsoft.com/office/powerpoint/2010/main" val="2838407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73C-3574-E398-955A-41C34FCC0FCC}"/>
              </a:ext>
            </a:extLst>
          </p:cNvPr>
          <p:cNvSpPr>
            <a:spLocks noGrp="1"/>
          </p:cNvSpPr>
          <p:nvPr>
            <p:ph type="title"/>
          </p:nvPr>
        </p:nvSpPr>
        <p:spPr/>
        <p:txBody>
          <a:bodyPr/>
          <a:lstStyle/>
          <a:p>
            <a:r>
              <a:rPr lang="en-US" dirty="0"/>
              <a:t>Switching Address-Spaces</a:t>
            </a:r>
          </a:p>
        </p:txBody>
      </p:sp>
      <p:sp>
        <p:nvSpPr>
          <p:cNvPr id="3" name="Content Placeholder 2">
            <a:extLst>
              <a:ext uri="{FF2B5EF4-FFF2-40B4-BE49-F238E27FC236}">
                <a16:creationId xmlns:a16="http://schemas.microsoft.com/office/drawing/2014/main" id="{6E615084-EB01-6C7B-5CFB-884D741871AD}"/>
              </a:ext>
            </a:extLst>
          </p:cNvPr>
          <p:cNvSpPr>
            <a:spLocks noGrp="1"/>
          </p:cNvSpPr>
          <p:nvPr>
            <p:ph idx="1"/>
          </p:nvPr>
        </p:nvSpPr>
        <p:spPr/>
        <p:txBody>
          <a:bodyPr/>
          <a:lstStyle/>
          <a:p>
            <a:r>
              <a:rPr lang="en-US" dirty="0">
                <a:latin typeface="LinLibertineTI"/>
              </a:rPr>
              <a:t>E</a:t>
            </a:r>
            <a:r>
              <a:rPr lang="en-US" sz="2800" dirty="0">
                <a:effectLst/>
                <a:latin typeface="LinLibertineTI"/>
              </a:rPr>
              <a:t>xplicitly-modal assertions</a:t>
            </a:r>
            <a:endParaRPr lang="en-US" sz="2800" dirty="0">
              <a:effectLst/>
              <a:latin typeface="LinLibertineT"/>
            </a:endParaRPr>
          </a:p>
          <a:p>
            <a:pPr lvl="1"/>
            <a:r>
              <a:rPr lang="en-US" dirty="0">
                <a:effectLst/>
                <a:latin typeface="LinLibertineT"/>
              </a:rPr>
              <a:t> provides a means to talk about facts being true in another address space </a:t>
            </a:r>
            <a:endParaRPr lang="en-US" dirty="0">
              <a:effectLst/>
            </a:endParaRPr>
          </a:p>
          <a:p>
            <a:r>
              <a:rPr lang="en-US" dirty="0">
                <a:latin typeface="LinLibertineTI"/>
              </a:rPr>
              <a:t>A</a:t>
            </a:r>
            <a:r>
              <a:rPr lang="en-US" sz="2800" dirty="0">
                <a:effectLst/>
                <a:latin typeface="LinLibertineTI"/>
              </a:rPr>
              <a:t>ddress-space switch as changing the "World" of truth</a:t>
            </a:r>
            <a:endParaRPr lang="en-US" dirty="0">
              <a:latin typeface="LinLibertineT"/>
            </a:endParaRPr>
          </a:p>
          <a:p>
            <a:endParaRPr lang="en-US" dirty="0"/>
          </a:p>
        </p:txBody>
      </p:sp>
    </p:spTree>
    <p:extLst>
      <p:ext uri="{BB962C8B-B14F-4D97-AF65-F5344CB8AC3E}">
        <p14:creationId xmlns:p14="http://schemas.microsoft.com/office/powerpoint/2010/main" val="40590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F38-55D4-6AB5-5DA1-F84D912C7A90}"/>
              </a:ext>
            </a:extLst>
          </p:cNvPr>
          <p:cNvSpPr>
            <a:spLocks noGrp="1"/>
          </p:cNvSpPr>
          <p:nvPr>
            <p:ph type="title"/>
          </p:nvPr>
        </p:nvSpPr>
        <p:spPr/>
        <p:txBody>
          <a:bodyPr/>
          <a:lstStyle/>
          <a:p>
            <a:r>
              <a:rPr lang="en-US" dirty="0"/>
              <a:t>Talk</a:t>
            </a:r>
          </a:p>
        </p:txBody>
      </p:sp>
      <p:sp>
        <p:nvSpPr>
          <p:cNvPr id="3" name="Content Placeholder 2">
            <a:extLst>
              <a:ext uri="{FF2B5EF4-FFF2-40B4-BE49-F238E27FC236}">
                <a16:creationId xmlns:a16="http://schemas.microsoft.com/office/drawing/2014/main" id="{4C4635AD-CEB6-4832-4C82-4C84A74EF4DD}"/>
              </a:ext>
            </a:extLst>
          </p:cNvPr>
          <p:cNvSpPr>
            <a:spLocks noGrp="1"/>
          </p:cNvSpPr>
          <p:nvPr>
            <p:ph idx="1"/>
          </p:nvPr>
        </p:nvSpPr>
        <p:spPr/>
        <p:txBody>
          <a:bodyPr>
            <a:normAutofit/>
          </a:bodyPr>
          <a:lstStyle/>
          <a:p>
            <a:r>
              <a:rPr lang="en-US" dirty="0"/>
              <a:t>But Why Virtual Memory Managers?</a:t>
            </a:r>
          </a:p>
          <a:p>
            <a:r>
              <a:rPr lang="en-US" dirty="0"/>
              <a:t>System of Virtualization</a:t>
            </a:r>
          </a:p>
          <a:p>
            <a:pPr lvl="1"/>
            <a:r>
              <a:rPr lang="en-US" dirty="0"/>
              <a:t>Abstraction: Address-Spaces</a:t>
            </a:r>
          </a:p>
          <a:p>
            <a:pPr lvl="1"/>
            <a:r>
              <a:rPr lang="en-US" dirty="0"/>
              <a:t>Mechanism: Address-Translation</a:t>
            </a:r>
          </a:p>
          <a:p>
            <a:r>
              <a:rPr lang="en-US" dirty="0"/>
              <a:t>Logic</a:t>
            </a:r>
          </a:p>
          <a:p>
            <a:pPr lvl="1"/>
            <a:r>
              <a:rPr lang="en-US" dirty="0"/>
              <a:t>Machine Model</a:t>
            </a:r>
          </a:p>
          <a:p>
            <a:pPr lvl="1"/>
            <a:r>
              <a:rPr lang="en-US" dirty="0"/>
              <a:t>Modal Understanding of Location Virtualization</a:t>
            </a:r>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9D8257-F31F-0B3B-CDF4-AC51A39DC960}"/>
                  </a:ext>
                </a:extLst>
              </p14:cNvPr>
              <p14:cNvContentPartPr/>
              <p14:nvPr/>
            </p14:nvContentPartPr>
            <p14:xfrm>
              <a:off x="-661451" y="2435449"/>
              <a:ext cx="360" cy="360"/>
            </p14:xfrm>
          </p:contentPart>
        </mc:Choice>
        <mc:Fallback xmlns="">
          <p:pic>
            <p:nvPicPr>
              <p:cNvPr id="4" name="Ink 3">
                <a:extLst>
                  <a:ext uri="{FF2B5EF4-FFF2-40B4-BE49-F238E27FC236}">
                    <a16:creationId xmlns:a16="http://schemas.microsoft.com/office/drawing/2014/main" id="{429D8257-F31F-0B3B-CDF4-AC51A39DC960}"/>
                  </a:ext>
                </a:extLst>
              </p:cNvPr>
              <p:cNvPicPr/>
              <p:nvPr/>
            </p:nvPicPr>
            <p:blipFill>
              <a:blip r:embed="rId4"/>
              <a:stretch>
                <a:fillRect/>
              </a:stretch>
            </p:blipFill>
            <p:spPr>
              <a:xfrm>
                <a:off x="-670451" y="24264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81CA840-3695-6138-6795-22B6F83C9A0D}"/>
                  </a:ext>
                </a:extLst>
              </p14:cNvPr>
              <p14:cNvContentPartPr/>
              <p14:nvPr/>
            </p14:nvContentPartPr>
            <p14:xfrm>
              <a:off x="4349389" y="2503489"/>
              <a:ext cx="360" cy="360"/>
            </p14:xfrm>
          </p:contentPart>
        </mc:Choice>
        <mc:Fallback xmlns="">
          <p:pic>
            <p:nvPicPr>
              <p:cNvPr id="5" name="Ink 4">
                <a:extLst>
                  <a:ext uri="{FF2B5EF4-FFF2-40B4-BE49-F238E27FC236}">
                    <a16:creationId xmlns:a16="http://schemas.microsoft.com/office/drawing/2014/main" id="{D81CA840-3695-6138-6795-22B6F83C9A0D}"/>
                  </a:ext>
                </a:extLst>
              </p:cNvPr>
              <p:cNvPicPr/>
              <p:nvPr/>
            </p:nvPicPr>
            <p:blipFill>
              <a:blip r:embed="rId4"/>
              <a:stretch>
                <a:fillRect/>
              </a:stretch>
            </p:blipFill>
            <p:spPr>
              <a:xfrm>
                <a:off x="4340389" y="2494849"/>
                <a:ext cx="18000" cy="18000"/>
              </a:xfrm>
              <a:prstGeom prst="rect">
                <a:avLst/>
              </a:prstGeom>
            </p:spPr>
          </p:pic>
        </mc:Fallback>
      </mc:AlternateContent>
    </p:spTree>
    <p:extLst>
      <p:ext uri="{BB962C8B-B14F-4D97-AF65-F5344CB8AC3E}">
        <p14:creationId xmlns:p14="http://schemas.microsoft.com/office/powerpoint/2010/main" val="392169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5007225" y="3864317"/>
            <a:ext cx="2128725" cy="523220"/>
          </a:xfrm>
          <a:prstGeom prst="rect">
            <a:avLst/>
          </a:prstGeom>
          <a:noFill/>
        </p:spPr>
        <p:txBody>
          <a:bodyPr wrap="square" rtlCol="0">
            <a:spAutoFit/>
          </a:bodyPr>
          <a:lstStyle/>
          <a:p>
            <a:r>
              <a:rPr lang="en-US" sz="2800" dirty="0"/>
              <a:t>mov cr3 </a:t>
            </a:r>
            <a:r>
              <a:rPr lang="en-US" sz="2800" dirty="0" err="1"/>
              <a:t>r</a:t>
            </a:r>
            <a:r>
              <a:rPr lang="en-US" sz="2800" baseline="-25000" dirty="0" err="1"/>
              <a:t>s</a:t>
            </a:r>
            <a:r>
              <a:rPr lang="en-US" sz="2800" baseline="-25000" dirty="0"/>
              <a:t> ; </a:t>
            </a:r>
            <a:endParaRPr lang="en-US" sz="2800" dirty="0"/>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3"/>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4"/>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5"/>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6"/>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3"/>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4"/>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5"/>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6"/>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8" name="Right Brace 7">
            <a:extLst>
              <a:ext uri="{FF2B5EF4-FFF2-40B4-BE49-F238E27FC236}">
                <a16:creationId xmlns:a16="http://schemas.microsoft.com/office/drawing/2014/main" id="{5A235588-490C-AA1D-BB19-ED45A1694E2D}"/>
              </a:ext>
            </a:extLst>
          </p:cNvPr>
          <p:cNvSpPr/>
          <p:nvPr/>
        </p:nvSpPr>
        <p:spPr>
          <a:xfrm>
            <a:off x="2775093" y="3221663"/>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D26B603-1293-E1EB-34C2-4F23F79E3C1D}"/>
              </a:ext>
            </a:extLst>
          </p:cNvPr>
          <p:cNvSpPr txBox="1"/>
          <p:nvPr/>
        </p:nvSpPr>
        <p:spPr>
          <a:xfrm>
            <a:off x="3425181" y="4125927"/>
            <a:ext cx="303288" cy="369332"/>
          </a:xfrm>
          <a:prstGeom prst="rect">
            <a:avLst/>
          </a:prstGeom>
          <a:noFill/>
        </p:spPr>
        <p:txBody>
          <a:bodyPr wrap="none" rtlCol="0">
            <a:spAutoFit/>
          </a:bodyPr>
          <a:lstStyle/>
          <a:p>
            <a:r>
              <a:rPr lang="en-US" dirty="0"/>
              <a:t>P</a:t>
            </a:r>
          </a:p>
        </p:txBody>
      </p:sp>
      <p:sp>
        <p:nvSpPr>
          <p:cNvPr id="20" name="Right Brace 19">
            <a:extLst>
              <a:ext uri="{FF2B5EF4-FFF2-40B4-BE49-F238E27FC236}">
                <a16:creationId xmlns:a16="http://schemas.microsoft.com/office/drawing/2014/main" id="{91FCB9A9-5611-7693-98C8-428E6310B772}"/>
              </a:ext>
            </a:extLst>
          </p:cNvPr>
          <p:cNvSpPr/>
          <p:nvPr/>
        </p:nvSpPr>
        <p:spPr>
          <a:xfrm>
            <a:off x="9902477" y="3267735"/>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590C930-3BF4-F5E5-CD09-3BBE198CEE62}"/>
              </a:ext>
            </a:extLst>
          </p:cNvPr>
          <p:cNvSpPr txBox="1"/>
          <p:nvPr/>
        </p:nvSpPr>
        <p:spPr>
          <a:xfrm>
            <a:off x="10555656" y="4097770"/>
            <a:ext cx="309700" cy="369332"/>
          </a:xfrm>
          <a:prstGeom prst="rect">
            <a:avLst/>
          </a:prstGeom>
          <a:noFill/>
        </p:spPr>
        <p:txBody>
          <a:bodyPr wrap="none" rtlCol="0">
            <a:spAutoFit/>
          </a:bodyPr>
          <a:lstStyle/>
          <a:p>
            <a:r>
              <a:rPr lang="en-US" dirty="0"/>
              <a:t>R</a:t>
            </a:r>
          </a:p>
        </p:txBody>
      </p:sp>
      <p:cxnSp>
        <p:nvCxnSpPr>
          <p:cNvPr id="29" name="Straight Arrow Connector 28">
            <a:extLst>
              <a:ext uri="{FF2B5EF4-FFF2-40B4-BE49-F238E27FC236}">
                <a16:creationId xmlns:a16="http://schemas.microsoft.com/office/drawing/2014/main" id="{8BCEF90B-6273-FF8E-F838-639EB93C4F86}"/>
              </a:ext>
            </a:extLst>
          </p:cNvPr>
          <p:cNvCxnSpPr>
            <a:cxnSpLocks/>
          </p:cNvCxnSpPr>
          <p:nvPr/>
        </p:nvCxnSpPr>
        <p:spPr>
          <a:xfrm>
            <a:off x="9528576" y="1254099"/>
            <a:ext cx="0" cy="108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4F1187-2A2E-1A17-6F2E-8BDE5B5DB3B8}"/>
              </a:ext>
            </a:extLst>
          </p:cNvPr>
          <p:cNvSpPr txBox="1"/>
          <p:nvPr/>
        </p:nvSpPr>
        <p:spPr>
          <a:xfrm>
            <a:off x="9528576" y="1567579"/>
            <a:ext cx="264816" cy="369332"/>
          </a:xfrm>
          <a:prstGeom prst="rect">
            <a:avLst/>
          </a:prstGeom>
          <a:noFill/>
        </p:spPr>
        <p:txBody>
          <a:bodyPr wrap="square" rtlCol="0">
            <a:spAutoFit/>
          </a:bodyPr>
          <a:lstStyle/>
          <a:p>
            <a:r>
              <a:rPr lang="en-US" dirty="0"/>
              <a:t>r</a:t>
            </a:r>
          </a:p>
        </p:txBody>
      </p:sp>
      <p:sp>
        <p:nvSpPr>
          <p:cNvPr id="35" name="Alternate Process 34">
            <a:extLst>
              <a:ext uri="{FF2B5EF4-FFF2-40B4-BE49-F238E27FC236}">
                <a16:creationId xmlns:a16="http://schemas.microsoft.com/office/drawing/2014/main" id="{A2128831-BB3A-EAF8-15DB-AEEAA4C08C9D}"/>
              </a:ext>
            </a:extLst>
          </p:cNvPr>
          <p:cNvSpPr/>
          <p:nvPr/>
        </p:nvSpPr>
        <p:spPr>
          <a:xfrm>
            <a:off x="9088487" y="597659"/>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EC11BF1-763B-F80A-392D-3D066F83FEFA}"/>
              </a:ext>
            </a:extLst>
          </p:cNvPr>
          <p:cNvSpPr txBox="1"/>
          <p:nvPr/>
        </p:nvSpPr>
        <p:spPr>
          <a:xfrm>
            <a:off x="9358600" y="733157"/>
            <a:ext cx="616531" cy="369332"/>
          </a:xfrm>
          <a:prstGeom prst="rect">
            <a:avLst/>
          </a:prstGeom>
          <a:noFill/>
        </p:spPr>
        <p:txBody>
          <a:bodyPr wrap="square" rtlCol="0">
            <a:spAutoFit/>
          </a:bodyPr>
          <a:lstStyle/>
          <a:p>
            <a:r>
              <a:rPr lang="en-US" dirty="0" err="1"/>
              <a:t>r</a:t>
            </a:r>
            <a:r>
              <a:rPr lang="en-US" baseline="-25000" dirty="0" err="1"/>
              <a:t>s</a:t>
            </a:r>
            <a:endParaRPr lang="en-US" dirty="0"/>
          </a:p>
        </p:txBody>
      </p:sp>
      <p:cxnSp>
        <p:nvCxnSpPr>
          <p:cNvPr id="42" name="Straight Arrow Connector 41">
            <a:extLst>
              <a:ext uri="{FF2B5EF4-FFF2-40B4-BE49-F238E27FC236}">
                <a16:creationId xmlns:a16="http://schemas.microsoft.com/office/drawing/2014/main" id="{BAB9456B-EDB3-727E-48DF-6122ED6F2BE3}"/>
              </a:ext>
            </a:extLst>
          </p:cNvPr>
          <p:cNvCxnSpPr>
            <a:cxnSpLocks/>
            <a:stCxn id="35" idx="1"/>
          </p:cNvCxnSpPr>
          <p:nvPr/>
        </p:nvCxnSpPr>
        <p:spPr>
          <a:xfrm flipH="1">
            <a:off x="3293847" y="941035"/>
            <a:ext cx="5794640" cy="154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39CAD4C-A0B1-6C2C-F2C0-9E28E2DF80BE}"/>
              </a:ext>
            </a:extLst>
          </p:cNvPr>
          <p:cNvSpPr txBox="1"/>
          <p:nvPr/>
        </p:nvSpPr>
        <p:spPr>
          <a:xfrm>
            <a:off x="4406620" y="1878343"/>
            <a:ext cx="264816" cy="369332"/>
          </a:xfrm>
          <a:prstGeom prst="rect">
            <a:avLst/>
          </a:prstGeom>
          <a:noFill/>
        </p:spPr>
        <p:txBody>
          <a:bodyPr wrap="square" rtlCol="0">
            <a:spAutoFit/>
          </a:bodyPr>
          <a:lstStyle/>
          <a:p>
            <a:r>
              <a:rPr lang="en-US" dirty="0"/>
              <a:t>r</a:t>
            </a:r>
          </a:p>
        </p:txBody>
      </p:sp>
      <p:sp>
        <p:nvSpPr>
          <p:cNvPr id="47" name="Left Bracket 46">
            <a:extLst>
              <a:ext uri="{FF2B5EF4-FFF2-40B4-BE49-F238E27FC236}">
                <a16:creationId xmlns:a16="http://schemas.microsoft.com/office/drawing/2014/main" id="{E8454632-B223-A41D-17BD-A875450A8AB3}"/>
              </a:ext>
            </a:extLst>
          </p:cNvPr>
          <p:cNvSpPr/>
          <p:nvPr/>
        </p:nvSpPr>
        <p:spPr>
          <a:xfrm>
            <a:off x="555592" y="20102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ket 47">
            <a:extLst>
              <a:ext uri="{FF2B5EF4-FFF2-40B4-BE49-F238E27FC236}">
                <a16:creationId xmlns:a16="http://schemas.microsoft.com/office/drawing/2014/main" id="{E0855859-B268-3F53-F303-78E3E5E47695}"/>
              </a:ext>
            </a:extLst>
          </p:cNvPr>
          <p:cNvSpPr/>
          <p:nvPr/>
        </p:nvSpPr>
        <p:spPr>
          <a:xfrm>
            <a:off x="3465511" y="20058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ket 48">
            <a:extLst>
              <a:ext uri="{FF2B5EF4-FFF2-40B4-BE49-F238E27FC236}">
                <a16:creationId xmlns:a16="http://schemas.microsoft.com/office/drawing/2014/main" id="{9EE8E7F9-E323-AEDF-ABDD-70221B890F54}"/>
              </a:ext>
            </a:extLst>
          </p:cNvPr>
          <p:cNvSpPr/>
          <p:nvPr/>
        </p:nvSpPr>
        <p:spPr>
          <a:xfrm>
            <a:off x="7714875" y="21626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a:extLst>
              <a:ext uri="{FF2B5EF4-FFF2-40B4-BE49-F238E27FC236}">
                <a16:creationId xmlns:a16="http://schemas.microsoft.com/office/drawing/2014/main" id="{F4B3423D-A5EE-AE16-D759-791BEC686FED}"/>
              </a:ext>
            </a:extLst>
          </p:cNvPr>
          <p:cNvSpPr/>
          <p:nvPr/>
        </p:nvSpPr>
        <p:spPr>
          <a:xfrm>
            <a:off x="10624794" y="21582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A246AD16-6DA8-6DB2-6696-70F8BD691D11}"/>
              </a:ext>
            </a:extLst>
          </p:cNvPr>
          <p:cNvPicPr>
            <a:picLocks noChangeAspect="1"/>
          </p:cNvPicPr>
          <p:nvPr/>
        </p:nvPicPr>
        <p:blipFill>
          <a:blip r:embed="rId7"/>
          <a:stretch>
            <a:fillRect/>
          </a:stretch>
        </p:blipFill>
        <p:spPr>
          <a:xfrm>
            <a:off x="6659769" y="3958260"/>
            <a:ext cx="464754" cy="375378"/>
          </a:xfrm>
          <a:prstGeom prst="rect">
            <a:avLst/>
          </a:prstGeom>
        </p:spPr>
      </p:pic>
      <p:pic>
        <p:nvPicPr>
          <p:cNvPr id="22" name="Picture 21" descr="A picture containing text, font, white, line&#10;&#10;Description automatically generated">
            <a:extLst>
              <a:ext uri="{FF2B5EF4-FFF2-40B4-BE49-F238E27FC236}">
                <a16:creationId xmlns:a16="http://schemas.microsoft.com/office/drawing/2014/main" id="{E209869D-5892-A490-AEB9-1A9B5125DC72}"/>
              </a:ext>
            </a:extLst>
          </p:cNvPr>
          <p:cNvPicPr>
            <a:picLocks noChangeAspect="1"/>
          </p:cNvPicPr>
          <p:nvPr/>
        </p:nvPicPr>
        <p:blipFill>
          <a:blip r:embed="rId8"/>
          <a:stretch>
            <a:fillRect/>
          </a:stretch>
        </p:blipFill>
        <p:spPr>
          <a:xfrm>
            <a:off x="3411394" y="5479989"/>
            <a:ext cx="5401251" cy="1001094"/>
          </a:xfrm>
          <a:prstGeom prst="rect">
            <a:avLst/>
          </a:prstGeom>
        </p:spPr>
      </p:pic>
    </p:spTree>
    <p:extLst>
      <p:ext uri="{BB962C8B-B14F-4D97-AF65-F5344CB8AC3E}">
        <p14:creationId xmlns:p14="http://schemas.microsoft.com/office/powerpoint/2010/main" val="178092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5"/>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50"/>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36" grpId="2"/>
      <p:bldP spid="40" grpId="0"/>
      <p:bldP spid="59" grpId="0"/>
      <p:bldP spid="8" grpId="0" animBg="1"/>
      <p:bldP spid="17" grpId="0"/>
      <p:bldP spid="20" grpId="0" animBg="1"/>
      <p:bldP spid="21" grpId="2"/>
      <p:bldP spid="30" grpId="0"/>
      <p:bldP spid="30" grpId="1"/>
      <p:bldP spid="30" grpId="2"/>
      <p:bldP spid="35" grpId="0" animBg="1"/>
      <p:bldP spid="41" grpId="0"/>
      <p:bldP spid="43" grpId="0"/>
      <p:bldP spid="47" grpId="0" animBg="1"/>
      <p:bldP spid="48" grpId="0" animBg="1"/>
      <p:bldP spid="49" grpId="0" animBg="1"/>
      <p:bldP spid="49" grpId="1" animBg="1"/>
      <p:bldP spid="49" grpId="2" animBg="1"/>
      <p:bldP spid="50" grpId="0" animBg="1"/>
      <p:bldP spid="50" grpId="1" animBg="1"/>
      <p:bldP spid="50"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D20-5E2C-23F2-6CBB-ABF6B82F36CD}"/>
              </a:ext>
            </a:extLst>
          </p:cNvPr>
          <p:cNvSpPr>
            <a:spLocks noGrp="1"/>
          </p:cNvSpPr>
          <p:nvPr>
            <p:ph type="title"/>
          </p:nvPr>
        </p:nvSpPr>
        <p:spPr/>
        <p:txBody>
          <a:bodyPr/>
          <a:lstStyle/>
          <a:p>
            <a:r>
              <a:rPr lang="en-US" dirty="0"/>
              <a:t>More Experiments</a:t>
            </a:r>
          </a:p>
        </p:txBody>
      </p:sp>
      <p:sp>
        <p:nvSpPr>
          <p:cNvPr id="3" name="Content Placeholder 2">
            <a:extLst>
              <a:ext uri="{FF2B5EF4-FFF2-40B4-BE49-F238E27FC236}">
                <a16:creationId xmlns:a16="http://schemas.microsoft.com/office/drawing/2014/main" id="{C51595FF-F9FA-2A77-B106-78D92CDA6D3A}"/>
              </a:ext>
            </a:extLst>
          </p:cNvPr>
          <p:cNvSpPr>
            <a:spLocks noGrp="1"/>
          </p:cNvSpPr>
          <p:nvPr>
            <p:ph idx="1"/>
          </p:nvPr>
        </p:nvSpPr>
        <p:spPr/>
        <p:txBody>
          <a:bodyPr>
            <a:normAutofit fontScale="92500" lnSpcReduction="10000"/>
          </a:bodyPr>
          <a:lstStyle/>
          <a:p>
            <a:r>
              <a:rPr lang="en-US" dirty="0"/>
              <a:t>Identity Mapping</a:t>
            </a:r>
          </a:p>
          <a:p>
            <a:pPr lvl="1"/>
            <a:r>
              <a:rPr lang="en-US" dirty="0"/>
              <a:t>Extended our address-space invariants to support:</a:t>
            </a:r>
          </a:p>
          <a:p>
            <a:pPr lvl="2"/>
            <a:r>
              <a:rPr lang="en-US" dirty="0">
                <a:effectLst/>
                <a:latin typeface="LinLibertineT"/>
              </a:rPr>
              <a:t>virtual address of any page used for a page table lives at a virtual address whose value is a constant offset from the physical address a</a:t>
            </a:r>
          </a:p>
          <a:p>
            <a:r>
              <a:rPr lang="en-US" dirty="0">
                <a:latin typeface="LinLibertineT"/>
              </a:rPr>
              <a:t>Page-table-traversal</a:t>
            </a:r>
          </a:p>
          <a:p>
            <a:pPr lvl="1"/>
            <a:r>
              <a:rPr lang="en-US" dirty="0">
                <a:latin typeface="LinLibertineT"/>
              </a:rPr>
              <a:t>Using identity mappings</a:t>
            </a:r>
          </a:p>
          <a:p>
            <a:pPr lvl="1"/>
            <a:r>
              <a:rPr lang="en-US" b="1" i="1" dirty="0">
                <a:latin typeface="LinLibertineT"/>
              </a:rPr>
              <a:t>Almost done!</a:t>
            </a:r>
          </a:p>
          <a:p>
            <a:r>
              <a:rPr lang="en-US" dirty="0">
                <a:latin typeface="LinLibertineT"/>
              </a:rPr>
              <a:t>Mapping a new page</a:t>
            </a:r>
          </a:p>
          <a:p>
            <a:pPr lvl="1"/>
            <a:r>
              <a:rPr lang="en-US" dirty="0">
                <a:latin typeface="LinLibertineT"/>
              </a:rPr>
              <a:t>Prover with using the page-table-traversal as an axiom to locate L1 entry.</a:t>
            </a:r>
          </a:p>
          <a:p>
            <a:pPr lvl="1"/>
            <a:endParaRPr lang="en-US" dirty="0">
              <a:latin typeface="LinLibertineT"/>
            </a:endParaRPr>
          </a:p>
          <a:p>
            <a:pPr lvl="1"/>
            <a:endParaRPr lang="en-US" dirty="0"/>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11882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F88C-492F-CB6E-C9C7-5B6BCB2BC9E1}"/>
              </a:ext>
            </a:extLst>
          </p:cNvPr>
          <p:cNvSpPr>
            <a:spLocks noGrp="1"/>
          </p:cNvSpPr>
          <p:nvPr>
            <p:ph type="title"/>
          </p:nvPr>
        </p:nvSpPr>
        <p:spPr/>
        <p:txBody>
          <a:bodyPr/>
          <a:lstStyle/>
          <a:p>
            <a:r>
              <a:rPr lang="en-US" dirty="0"/>
              <a:t>Current Status for x64Iris</a:t>
            </a:r>
          </a:p>
        </p:txBody>
      </p:sp>
      <p:sp>
        <p:nvSpPr>
          <p:cNvPr id="3" name="Content Placeholder 2">
            <a:extLst>
              <a:ext uri="{FF2B5EF4-FFF2-40B4-BE49-F238E27FC236}">
                <a16:creationId xmlns:a16="http://schemas.microsoft.com/office/drawing/2014/main" id="{F4160E22-E85C-62C0-036D-B472B81E04E4}"/>
              </a:ext>
            </a:extLst>
          </p:cNvPr>
          <p:cNvSpPr>
            <a:spLocks noGrp="1"/>
          </p:cNvSpPr>
          <p:nvPr>
            <p:ph idx="1"/>
          </p:nvPr>
        </p:nvSpPr>
        <p:spPr/>
        <p:txBody>
          <a:bodyPr>
            <a:normAutofit lnSpcReduction="10000"/>
          </a:bodyPr>
          <a:lstStyle/>
          <a:p>
            <a:r>
              <a:rPr lang="en-US" dirty="0"/>
              <a:t>What is done?</a:t>
            </a:r>
          </a:p>
          <a:p>
            <a:pPr lvl="1"/>
            <a:r>
              <a:rPr lang="en-US" dirty="0"/>
              <a:t>Machine model – subset of x86</a:t>
            </a:r>
          </a:p>
          <a:p>
            <a:pPr lvl="1"/>
            <a:r>
              <a:rPr lang="en-US" dirty="0"/>
              <a:t>Soundness proofs of all instructions except:</a:t>
            </a:r>
          </a:p>
          <a:p>
            <a:pPr marL="914400" lvl="2" indent="0">
              <a:buNone/>
            </a:pPr>
            <a:r>
              <a:rPr lang="en-US" dirty="0"/>
              <a:t>Segment selector related ones, Page fault interrupts</a:t>
            </a:r>
          </a:p>
          <a:p>
            <a:pPr lvl="1"/>
            <a:r>
              <a:rPr lang="en-US" dirty="0"/>
              <a:t>Proof of address-space switching</a:t>
            </a:r>
          </a:p>
          <a:p>
            <a:pPr lvl="1"/>
            <a:r>
              <a:rPr lang="en-US" dirty="0"/>
              <a:t>Proof of identity mapping</a:t>
            </a:r>
          </a:p>
          <a:p>
            <a:pPr lvl="1"/>
            <a:r>
              <a:rPr lang="en-US" dirty="0"/>
              <a:t>Proof of adding a new-page axiomatizing </a:t>
            </a:r>
            <a:r>
              <a:rPr lang="en-US" b="1" dirty="0"/>
              <a:t>page-table-walk</a:t>
            </a:r>
          </a:p>
          <a:p>
            <a:r>
              <a:rPr lang="en-US" dirty="0"/>
              <a:t>To be done</a:t>
            </a:r>
          </a:p>
          <a:p>
            <a:pPr lvl="1"/>
            <a:r>
              <a:rPr lang="en-US" dirty="0"/>
              <a:t>Proof of page-table-walk</a:t>
            </a:r>
          </a:p>
          <a:p>
            <a:pPr lvl="1"/>
            <a:r>
              <a:rPr lang="en-US" dirty="0"/>
              <a:t>Fine-tuning instructions’ specs with extended address-space-invariants for identity mappings</a:t>
            </a:r>
          </a:p>
          <a:p>
            <a:pPr marL="457200" lvl="1" indent="0">
              <a:buNone/>
            </a:pPr>
            <a:endParaRPr lang="en-US" dirty="0"/>
          </a:p>
          <a:p>
            <a:pPr lvl="1"/>
            <a:endParaRPr lang="en-US" dirty="0"/>
          </a:p>
        </p:txBody>
      </p:sp>
    </p:spTree>
    <p:extLst>
      <p:ext uri="{BB962C8B-B14F-4D97-AF65-F5344CB8AC3E}">
        <p14:creationId xmlns:p14="http://schemas.microsoft.com/office/powerpoint/2010/main" val="4257692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F8F8C805-B5AF-8CF2-879F-AFBBF2A7A971}"/>
              </a:ext>
            </a:extLst>
          </p:cNvPr>
          <p:cNvPicPr>
            <a:picLocks noChangeAspect="1"/>
          </p:cNvPicPr>
          <p:nvPr/>
        </p:nvPicPr>
        <p:blipFill>
          <a:blip r:embed="rId2"/>
          <a:stretch>
            <a:fillRect/>
          </a:stretch>
        </p:blipFill>
        <p:spPr>
          <a:xfrm>
            <a:off x="4283379" y="1347229"/>
            <a:ext cx="3462127" cy="3462127"/>
          </a:xfrm>
          <a:prstGeom prst="rect">
            <a:avLst/>
          </a:prstGeom>
        </p:spPr>
      </p:pic>
    </p:spTree>
    <p:extLst>
      <p:ext uri="{BB962C8B-B14F-4D97-AF65-F5344CB8AC3E}">
        <p14:creationId xmlns:p14="http://schemas.microsoft.com/office/powerpoint/2010/main" val="26365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E2B42-CF82-8BD2-7EC7-01092839E6FC}"/>
              </a:ext>
            </a:extLst>
          </p:cNvPr>
          <p:cNvSpPr>
            <a:spLocks noGrp="1"/>
          </p:cNvSpPr>
          <p:nvPr>
            <p:ph idx="1"/>
          </p:nvPr>
        </p:nvSpPr>
        <p:spPr/>
        <p:txBody>
          <a:bodyPr>
            <a:normAutofit/>
          </a:bodyPr>
          <a:lstStyle/>
          <a:p>
            <a:r>
              <a:rPr lang="en-US" dirty="0"/>
              <a:t>In terms of each physical points-to for a Page-Table</a:t>
            </a:r>
          </a:p>
          <a:p>
            <a:pPr marL="0" indent="0">
              <a:buNone/>
            </a:pPr>
            <a:endParaRPr lang="en-US" dirty="0"/>
          </a:p>
          <a:p>
            <a:pPr marL="0" indent="0">
              <a:buNone/>
            </a:pPr>
            <a:r>
              <a:rPr lang="en-US" dirty="0"/>
              <a:t>where </a:t>
            </a:r>
            <a:r>
              <a:rPr lang="en-US" i="1" dirty="0"/>
              <a:t>physical</a:t>
            </a:r>
            <a:r>
              <a:rPr lang="en-US" dirty="0"/>
              <a:t> L4_L1 page-table walk</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descr="A picture containing text, font, white, algebra&#10;&#10;Description automatically generated">
            <a:extLst>
              <a:ext uri="{FF2B5EF4-FFF2-40B4-BE49-F238E27FC236}">
                <a16:creationId xmlns:a16="http://schemas.microsoft.com/office/drawing/2014/main" id="{F799785E-5E7D-1A00-C5B5-60AA0BC4BDA6}"/>
              </a:ext>
            </a:extLst>
          </p:cNvPr>
          <p:cNvPicPr>
            <a:picLocks noChangeAspect="1"/>
          </p:cNvPicPr>
          <p:nvPr/>
        </p:nvPicPr>
        <p:blipFill>
          <a:blip r:embed="rId3"/>
          <a:stretch>
            <a:fillRect/>
          </a:stretch>
        </p:blipFill>
        <p:spPr>
          <a:xfrm>
            <a:off x="957773" y="3708239"/>
            <a:ext cx="8621608" cy="1466380"/>
          </a:xfrm>
          <a:prstGeom prst="rect">
            <a:avLst/>
          </a:prstGeom>
        </p:spPr>
      </p:pic>
      <p:pic>
        <p:nvPicPr>
          <p:cNvPr id="5" name="Picture 4">
            <a:extLst>
              <a:ext uri="{FF2B5EF4-FFF2-40B4-BE49-F238E27FC236}">
                <a16:creationId xmlns:a16="http://schemas.microsoft.com/office/drawing/2014/main" id="{1DF22A7A-3621-ECEE-DC75-0C23853DC037}"/>
              </a:ext>
            </a:extLst>
          </p:cNvPr>
          <p:cNvPicPr>
            <a:picLocks noChangeAspect="1"/>
          </p:cNvPicPr>
          <p:nvPr/>
        </p:nvPicPr>
        <p:blipFill>
          <a:blip r:embed="rId4"/>
          <a:stretch>
            <a:fillRect/>
          </a:stretch>
        </p:blipFill>
        <p:spPr>
          <a:xfrm>
            <a:off x="857987" y="2224250"/>
            <a:ext cx="9032623" cy="631022"/>
          </a:xfrm>
          <a:prstGeom prst="rect">
            <a:avLst/>
          </a:prstGeom>
        </p:spPr>
      </p:pic>
      <p:sp>
        <p:nvSpPr>
          <p:cNvPr id="2" name="Title 1">
            <a:extLst>
              <a:ext uri="{FF2B5EF4-FFF2-40B4-BE49-F238E27FC236}">
                <a16:creationId xmlns:a16="http://schemas.microsoft.com/office/drawing/2014/main" id="{8ED86DD7-9D9C-E2DD-2652-0961CEEBBAA9}"/>
              </a:ext>
            </a:extLst>
          </p:cNvPr>
          <p:cNvSpPr>
            <a:spLocks noGrp="1"/>
          </p:cNvSpPr>
          <p:nvPr>
            <p:ph type="title"/>
          </p:nvPr>
        </p:nvSpPr>
        <p:spPr/>
        <p:txBody>
          <a:bodyPr/>
          <a:lstStyle/>
          <a:p>
            <a:r>
              <a:rPr lang="en-US" dirty="0"/>
              <a:t>Program Logic: Defining Virtual Points-to </a:t>
            </a:r>
          </a:p>
        </p:txBody>
      </p:sp>
      <p:pic>
        <p:nvPicPr>
          <p:cNvPr id="16" name="Picture 15">
            <a:extLst>
              <a:ext uri="{FF2B5EF4-FFF2-40B4-BE49-F238E27FC236}">
                <a16:creationId xmlns:a16="http://schemas.microsoft.com/office/drawing/2014/main" id="{2C6B7276-678D-1E8B-51A4-6438E4D76CC3}"/>
              </a:ext>
            </a:extLst>
          </p:cNvPr>
          <p:cNvPicPr>
            <a:picLocks noChangeAspect="1"/>
          </p:cNvPicPr>
          <p:nvPr/>
        </p:nvPicPr>
        <p:blipFill>
          <a:blip r:embed="rId5"/>
          <a:stretch>
            <a:fillRect/>
          </a:stretch>
        </p:blipFill>
        <p:spPr>
          <a:xfrm>
            <a:off x="838200" y="3365404"/>
            <a:ext cx="6291063" cy="304800"/>
          </a:xfrm>
          <a:prstGeom prst="rect">
            <a:avLst/>
          </a:prstGeom>
        </p:spPr>
      </p:pic>
      <p:pic>
        <p:nvPicPr>
          <p:cNvPr id="19" name="Picture 18">
            <a:extLst>
              <a:ext uri="{FF2B5EF4-FFF2-40B4-BE49-F238E27FC236}">
                <a16:creationId xmlns:a16="http://schemas.microsoft.com/office/drawing/2014/main" id="{B335163A-4DC9-AA79-FE91-AAE096420272}"/>
              </a:ext>
            </a:extLst>
          </p:cNvPr>
          <p:cNvPicPr>
            <a:picLocks noChangeAspect="1"/>
          </p:cNvPicPr>
          <p:nvPr/>
        </p:nvPicPr>
        <p:blipFill>
          <a:blip r:embed="rId6"/>
          <a:stretch>
            <a:fillRect/>
          </a:stretch>
        </p:blipFill>
        <p:spPr>
          <a:xfrm>
            <a:off x="7002263" y="3335971"/>
            <a:ext cx="254000" cy="304800"/>
          </a:xfrm>
          <a:prstGeom prst="rect">
            <a:avLst/>
          </a:prstGeom>
        </p:spPr>
      </p:pic>
      <p:sp>
        <p:nvSpPr>
          <p:cNvPr id="28" name="Right Brace 27">
            <a:extLst>
              <a:ext uri="{FF2B5EF4-FFF2-40B4-BE49-F238E27FC236}">
                <a16:creationId xmlns:a16="http://schemas.microsoft.com/office/drawing/2014/main" id="{0D712138-AC12-CEF9-28B2-6F6A9BB3B59E}"/>
              </a:ext>
            </a:extLst>
          </p:cNvPr>
          <p:cNvSpPr/>
          <p:nvPr/>
        </p:nvSpPr>
        <p:spPr>
          <a:xfrm rot="5400000">
            <a:off x="1686660" y="4580650"/>
            <a:ext cx="362488" cy="1661494"/>
          </a:xfrm>
          <a:prstGeom prst="rightBrace">
            <a:avLst>
              <a:gd name="adj1" fmla="val 198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a:extLst>
              <a:ext uri="{FF2B5EF4-FFF2-40B4-BE49-F238E27FC236}">
                <a16:creationId xmlns:a16="http://schemas.microsoft.com/office/drawing/2014/main" id="{F9A784BA-6BB9-1CCB-D08F-7085DBBBE31F}"/>
              </a:ext>
            </a:extLst>
          </p:cNvPr>
          <p:cNvSpPr/>
          <p:nvPr/>
        </p:nvSpPr>
        <p:spPr>
          <a:xfrm rot="5400000">
            <a:off x="3695451" y="4588699"/>
            <a:ext cx="362488" cy="1661494"/>
          </a:xfrm>
          <a:prstGeom prst="rightBrace">
            <a:avLst>
              <a:gd name="adj1" fmla="val 198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3B5C320B-3F36-D667-438F-1CB198A3D733}"/>
              </a:ext>
            </a:extLst>
          </p:cNvPr>
          <p:cNvSpPr txBox="1"/>
          <p:nvPr/>
        </p:nvSpPr>
        <p:spPr>
          <a:xfrm>
            <a:off x="1148524" y="5702114"/>
            <a:ext cx="1661494" cy="369332"/>
          </a:xfrm>
          <a:prstGeom prst="rect">
            <a:avLst/>
          </a:prstGeom>
          <a:noFill/>
        </p:spPr>
        <p:txBody>
          <a:bodyPr wrap="square" rtlCol="0">
            <a:spAutoFit/>
          </a:bodyPr>
          <a:lstStyle/>
          <a:p>
            <a:r>
              <a:rPr lang="en-US" b="1" dirty="0"/>
              <a:t>Table Address</a:t>
            </a:r>
          </a:p>
        </p:txBody>
      </p:sp>
      <p:sp>
        <p:nvSpPr>
          <p:cNvPr id="31" name="TextBox 30">
            <a:extLst>
              <a:ext uri="{FF2B5EF4-FFF2-40B4-BE49-F238E27FC236}">
                <a16:creationId xmlns:a16="http://schemas.microsoft.com/office/drawing/2014/main" id="{EE3074FA-945F-0B3C-AFC9-98346E3A297B}"/>
              </a:ext>
            </a:extLst>
          </p:cNvPr>
          <p:cNvSpPr txBox="1"/>
          <p:nvPr/>
        </p:nvSpPr>
        <p:spPr>
          <a:xfrm>
            <a:off x="3045948" y="5702114"/>
            <a:ext cx="1661494" cy="369332"/>
          </a:xfrm>
          <a:prstGeom prst="rect">
            <a:avLst/>
          </a:prstGeom>
          <a:noFill/>
        </p:spPr>
        <p:txBody>
          <a:bodyPr wrap="square" rtlCol="0">
            <a:spAutoFit/>
          </a:bodyPr>
          <a:lstStyle/>
          <a:p>
            <a:r>
              <a:rPr lang="en-US" b="1" dirty="0"/>
              <a:t>Entry Offset</a:t>
            </a:r>
          </a:p>
        </p:txBody>
      </p:sp>
      <p:sp>
        <p:nvSpPr>
          <p:cNvPr id="37" name="Oval 36">
            <a:extLst>
              <a:ext uri="{FF2B5EF4-FFF2-40B4-BE49-F238E27FC236}">
                <a16:creationId xmlns:a16="http://schemas.microsoft.com/office/drawing/2014/main" id="{EA240FDD-06C5-F3FB-AB40-0210C3537DA3}"/>
              </a:ext>
            </a:extLst>
          </p:cNvPr>
          <p:cNvSpPr/>
          <p:nvPr/>
        </p:nvSpPr>
        <p:spPr>
          <a:xfrm>
            <a:off x="3775577" y="2400700"/>
            <a:ext cx="4210059" cy="518945"/>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E685497-8A8D-8F19-4EE1-CE050979BE5E}"/>
              </a:ext>
            </a:extLst>
          </p:cNvPr>
          <p:cNvPicPr>
            <a:picLocks noChangeAspect="1"/>
          </p:cNvPicPr>
          <p:nvPr/>
        </p:nvPicPr>
        <p:blipFill>
          <a:blip r:embed="rId7"/>
          <a:stretch>
            <a:fillRect/>
          </a:stretch>
        </p:blipFill>
        <p:spPr>
          <a:xfrm>
            <a:off x="7288052" y="3347217"/>
            <a:ext cx="1107745" cy="327288"/>
          </a:xfrm>
          <a:prstGeom prst="rect">
            <a:avLst/>
          </a:prstGeom>
        </p:spPr>
      </p:pic>
    </p:spTree>
    <p:extLst>
      <p:ext uri="{BB962C8B-B14F-4D97-AF65-F5344CB8AC3E}">
        <p14:creationId xmlns:p14="http://schemas.microsoft.com/office/powerpoint/2010/main" val="261671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1" grpId="0"/>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565-B28D-9851-2EE5-CE1EEE4EE251}"/>
              </a:ext>
            </a:extLst>
          </p:cNvPr>
          <p:cNvSpPr>
            <a:spLocks noGrp="1"/>
          </p:cNvSpPr>
          <p:nvPr>
            <p:ph type="title"/>
          </p:nvPr>
        </p:nvSpPr>
        <p:spPr/>
        <p:txBody>
          <a:bodyPr/>
          <a:lstStyle/>
          <a:p>
            <a:r>
              <a:rPr lang="en-US" dirty="0"/>
              <a:t>The System of Memory Virtualization</a:t>
            </a:r>
          </a:p>
        </p:txBody>
      </p:sp>
      <p:sp>
        <p:nvSpPr>
          <p:cNvPr id="3" name="Content Placeholder 2">
            <a:extLst>
              <a:ext uri="{FF2B5EF4-FFF2-40B4-BE49-F238E27FC236}">
                <a16:creationId xmlns:a16="http://schemas.microsoft.com/office/drawing/2014/main" id="{2989CDC0-5BA8-EA62-9AF6-5F64F3CD534E}"/>
              </a:ext>
            </a:extLst>
          </p:cNvPr>
          <p:cNvSpPr>
            <a:spLocks noGrp="1"/>
          </p:cNvSpPr>
          <p:nvPr>
            <p:ph idx="1"/>
          </p:nvPr>
        </p:nvSpPr>
        <p:spPr/>
        <p:txBody>
          <a:bodyPr/>
          <a:lstStyle/>
          <a:p>
            <a:pPr marL="0" indent="0">
              <a:buNone/>
            </a:pPr>
            <a:r>
              <a:rPr lang="en-US" sz="1800" dirty="0">
                <a:effectLst/>
                <a:latin typeface="LinLibertineT"/>
              </a:rPr>
              <a:t> </a:t>
            </a:r>
            <a:r>
              <a:rPr lang="en-US" dirty="0">
                <a:effectLst/>
              </a:rPr>
              <a:t>“the virtual memory sub-system can be considered the core of a Solaris instance, and the implementation of Solaris virtual memory affects just about every other subsystem in the operating system” </a:t>
            </a:r>
            <a:endParaRPr lang="en-US" dirty="0"/>
          </a:p>
          <a:p>
            <a:pPr marL="2286000" lvl="5" indent="0">
              <a:buNone/>
            </a:pPr>
            <a:r>
              <a:rPr lang="en-US" dirty="0"/>
              <a:t>by </a:t>
            </a:r>
            <a:r>
              <a:rPr lang="en-US" sz="1800" dirty="0">
                <a:effectLst/>
                <a:latin typeface="LinLibertineT"/>
              </a:rPr>
              <a:t>authoritative reference on the internals of the Solaris kernel, McDougall and Mauro </a:t>
            </a:r>
            <a:endParaRPr lang="en-US" dirty="0"/>
          </a:p>
        </p:txBody>
      </p:sp>
    </p:spTree>
    <p:extLst>
      <p:ext uri="{BB962C8B-B14F-4D97-AF65-F5344CB8AC3E}">
        <p14:creationId xmlns:p14="http://schemas.microsoft.com/office/powerpoint/2010/main" val="324506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FD919-CB97-01ED-BAB4-2E9822E9360A}"/>
              </a:ext>
            </a:extLst>
          </p:cNvPr>
          <p:cNvSpPr>
            <a:spLocks noGrp="1"/>
          </p:cNvSpPr>
          <p:nvPr>
            <p:ph idx="1"/>
          </p:nvPr>
        </p:nvSpPr>
        <p:spPr>
          <a:xfrm>
            <a:off x="993648" y="819785"/>
            <a:ext cx="10515600" cy="4351338"/>
          </a:xfrm>
        </p:spPr>
        <p:txBody>
          <a:bodyPr/>
          <a:lstStyle/>
          <a:p>
            <a:endParaRPr lang="en-US" dirty="0"/>
          </a:p>
          <a:p>
            <a:endParaRPr lang="en-US" dirty="0"/>
          </a:p>
          <a:p>
            <a:pPr marL="0" indent="0">
              <a:buNone/>
            </a:pPr>
            <a:endParaRPr lang="en-US" dirty="0"/>
          </a:p>
          <a:p>
            <a:pPr marL="0" indent="0">
              <a:buNone/>
            </a:pPr>
            <a:r>
              <a:rPr lang="en-US" dirty="0"/>
              <a:t>				    </a:t>
            </a:r>
            <a:r>
              <a:rPr lang="en-US" sz="4800" dirty="0"/>
              <a:t>SYSTEM</a:t>
            </a:r>
          </a:p>
          <a:p>
            <a:pPr marL="0" indent="0">
              <a:buNone/>
            </a:pPr>
            <a:r>
              <a:rPr lang="en-US" sz="4800" dirty="0"/>
              <a:t>	      (Translation &amp; Management)</a:t>
            </a:r>
            <a:r>
              <a:rPr lang="en-US" dirty="0"/>
              <a:t>	</a:t>
            </a:r>
          </a:p>
        </p:txBody>
      </p:sp>
    </p:spTree>
    <p:extLst>
      <p:ext uri="{BB962C8B-B14F-4D97-AF65-F5344CB8AC3E}">
        <p14:creationId xmlns:p14="http://schemas.microsoft.com/office/powerpoint/2010/main" val="242299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94B1-6BD0-0E36-4B5F-DBBF84D50B35}"/>
              </a:ext>
            </a:extLst>
          </p:cNvPr>
          <p:cNvSpPr>
            <a:spLocks noGrp="1"/>
          </p:cNvSpPr>
          <p:nvPr>
            <p:ph type="title"/>
          </p:nvPr>
        </p:nvSpPr>
        <p:spPr/>
        <p:txBody>
          <a:bodyPr/>
          <a:lstStyle/>
          <a:p>
            <a:r>
              <a:rPr lang="en-US" dirty="0"/>
              <a:t>Memory Location Virtualization</a:t>
            </a:r>
          </a:p>
        </p:txBody>
      </p:sp>
      <p:sp>
        <p:nvSpPr>
          <p:cNvPr id="3" name="Content Placeholder 2">
            <a:extLst>
              <a:ext uri="{FF2B5EF4-FFF2-40B4-BE49-F238E27FC236}">
                <a16:creationId xmlns:a16="http://schemas.microsoft.com/office/drawing/2014/main" id="{B02FB991-70A6-459B-46DF-5D381F42E7C9}"/>
              </a:ext>
            </a:extLst>
          </p:cNvPr>
          <p:cNvSpPr>
            <a:spLocks noGrp="1"/>
          </p:cNvSpPr>
          <p:nvPr>
            <p:ph idx="1"/>
          </p:nvPr>
        </p:nvSpPr>
        <p:spPr/>
        <p:txBody>
          <a:bodyPr/>
          <a:lstStyle/>
          <a:p>
            <a:r>
              <a:rPr lang="en-US" dirty="0"/>
              <a:t>What do we mean by virtualizing a memory location?</a:t>
            </a:r>
          </a:p>
          <a:p>
            <a:pPr lvl="1"/>
            <a:r>
              <a:rPr lang="en-US" dirty="0"/>
              <a:t>realizing a mechanism to address more memory locations than you physically (actually) have</a:t>
            </a:r>
          </a:p>
        </p:txBody>
      </p:sp>
      <p:sp>
        <p:nvSpPr>
          <p:cNvPr id="559" name="Oval 558">
            <a:extLst>
              <a:ext uri="{FF2B5EF4-FFF2-40B4-BE49-F238E27FC236}">
                <a16:creationId xmlns:a16="http://schemas.microsoft.com/office/drawing/2014/main" id="{E070F4DA-C3A6-4A8D-16BA-92FD3288DC45}"/>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03163EA9-72D8-C647-F1BF-F284DC9B2325}"/>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9E83DD92-4A74-67AF-AA86-831DFFE801A6}"/>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562" name="TextBox 561">
            <a:extLst>
              <a:ext uri="{FF2B5EF4-FFF2-40B4-BE49-F238E27FC236}">
                <a16:creationId xmlns:a16="http://schemas.microsoft.com/office/drawing/2014/main" id="{C68F99DA-C686-8B07-78E8-F3B3905F21AC}"/>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563" name="TextBox 562">
            <a:extLst>
              <a:ext uri="{FF2B5EF4-FFF2-40B4-BE49-F238E27FC236}">
                <a16:creationId xmlns:a16="http://schemas.microsoft.com/office/drawing/2014/main" id="{BCD3C2E9-7272-840B-BA52-CB490AD15627}"/>
              </a:ext>
            </a:extLst>
          </p:cNvPr>
          <p:cNvSpPr txBox="1"/>
          <p:nvPr/>
        </p:nvSpPr>
        <p:spPr>
          <a:xfrm>
            <a:off x="4333010" y="5974773"/>
            <a:ext cx="2725426" cy="369332"/>
          </a:xfrm>
          <a:prstGeom prst="rect">
            <a:avLst/>
          </a:prstGeom>
          <a:noFill/>
        </p:spPr>
        <p:txBody>
          <a:bodyPr wrap="none" rtlCol="0">
            <a:spAutoFit/>
          </a:bodyPr>
          <a:lstStyle/>
          <a:p>
            <a:r>
              <a:rPr lang="en-US" dirty="0"/>
              <a:t>|V| = n    |P| = m    n &gt;= m</a:t>
            </a:r>
          </a:p>
        </p:txBody>
      </p:sp>
      <p:sp>
        <p:nvSpPr>
          <p:cNvPr id="565" name="TextBox 564">
            <a:extLst>
              <a:ext uri="{FF2B5EF4-FFF2-40B4-BE49-F238E27FC236}">
                <a16:creationId xmlns:a16="http://schemas.microsoft.com/office/drawing/2014/main" id="{DDB4677C-02A1-3E22-3084-1838C16949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566" name="TextBox 565">
            <a:extLst>
              <a:ext uri="{FF2B5EF4-FFF2-40B4-BE49-F238E27FC236}">
                <a16:creationId xmlns:a16="http://schemas.microsoft.com/office/drawing/2014/main" id="{3E0B3023-0037-69AD-0311-C33122BF2353}"/>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567" name="TextBox 566">
            <a:extLst>
              <a:ext uri="{FF2B5EF4-FFF2-40B4-BE49-F238E27FC236}">
                <a16:creationId xmlns:a16="http://schemas.microsoft.com/office/drawing/2014/main" id="{F8DD2C55-821A-A469-4065-C6DF7B6A731B}"/>
              </a:ext>
            </a:extLst>
          </p:cNvPr>
          <p:cNvSpPr txBox="1"/>
          <p:nvPr/>
        </p:nvSpPr>
        <p:spPr>
          <a:xfrm>
            <a:off x="4047213" y="5048409"/>
            <a:ext cx="560452" cy="369332"/>
          </a:xfrm>
          <a:prstGeom prst="rect">
            <a:avLst/>
          </a:prstGeom>
          <a:noFill/>
        </p:spPr>
        <p:txBody>
          <a:bodyPr wrap="square" rtlCol="0">
            <a:spAutoFit/>
          </a:bodyPr>
          <a:lstStyle/>
          <a:p>
            <a:r>
              <a:rPr lang="en-US" dirty="0"/>
              <a:t>va</a:t>
            </a:r>
            <a:r>
              <a:rPr lang="en-US" baseline="-25000" dirty="0"/>
              <a:t>n</a:t>
            </a:r>
            <a:endParaRPr lang="en-US" dirty="0"/>
          </a:p>
        </p:txBody>
      </p:sp>
      <p:sp>
        <p:nvSpPr>
          <p:cNvPr id="568" name="TextBox 567">
            <a:extLst>
              <a:ext uri="{FF2B5EF4-FFF2-40B4-BE49-F238E27FC236}">
                <a16:creationId xmlns:a16="http://schemas.microsoft.com/office/drawing/2014/main" id="{A6BB92E2-E3CA-A3E4-995F-BCB9DF9692EE}"/>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569" name="TextBox 568">
            <a:extLst>
              <a:ext uri="{FF2B5EF4-FFF2-40B4-BE49-F238E27FC236}">
                <a16:creationId xmlns:a16="http://schemas.microsoft.com/office/drawing/2014/main" id="{40842A55-4C95-1610-D16C-D1C28593EDB7}"/>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570" name="TextBox 569">
            <a:extLst>
              <a:ext uri="{FF2B5EF4-FFF2-40B4-BE49-F238E27FC236}">
                <a16:creationId xmlns:a16="http://schemas.microsoft.com/office/drawing/2014/main" id="{1DE4685F-41DB-51DA-4B54-1DA0BE01119A}"/>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571" name="TextBox 570">
            <a:extLst>
              <a:ext uri="{FF2B5EF4-FFF2-40B4-BE49-F238E27FC236}">
                <a16:creationId xmlns:a16="http://schemas.microsoft.com/office/drawing/2014/main" id="{102E64C8-AA67-A914-3110-F19C8C79882E}"/>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572" name="TextBox 571">
            <a:extLst>
              <a:ext uri="{FF2B5EF4-FFF2-40B4-BE49-F238E27FC236}">
                <a16:creationId xmlns:a16="http://schemas.microsoft.com/office/drawing/2014/main" id="{2AF32C89-D280-5B15-8ECD-06552E03BBBB}"/>
              </a:ext>
            </a:extLst>
          </p:cNvPr>
          <p:cNvSpPr txBox="1"/>
          <p:nvPr/>
        </p:nvSpPr>
        <p:spPr>
          <a:xfrm rot="16200000" flipV="1">
            <a:off x="6458747" y="4128404"/>
            <a:ext cx="279319" cy="369332"/>
          </a:xfrm>
          <a:prstGeom prst="rect">
            <a:avLst/>
          </a:prstGeom>
          <a:noFill/>
        </p:spPr>
        <p:txBody>
          <a:bodyPr wrap="square" rtlCol="0">
            <a:spAutoFit/>
          </a:bodyPr>
          <a:lstStyle/>
          <a:p>
            <a:r>
              <a:rPr lang="en-US" dirty="0"/>
              <a:t>…</a:t>
            </a:r>
          </a:p>
        </p:txBody>
      </p:sp>
      <p:sp>
        <p:nvSpPr>
          <p:cNvPr id="573" name="TextBox 572">
            <a:extLst>
              <a:ext uri="{FF2B5EF4-FFF2-40B4-BE49-F238E27FC236}">
                <a16:creationId xmlns:a16="http://schemas.microsoft.com/office/drawing/2014/main" id="{B8D8879E-9BFE-E703-08B5-5E7CC61C1172}"/>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589" name="Equal 588">
            <a:extLst>
              <a:ext uri="{FF2B5EF4-FFF2-40B4-BE49-F238E27FC236}">
                <a16:creationId xmlns:a16="http://schemas.microsoft.com/office/drawing/2014/main" id="{06D388B3-AA94-3C2A-37C0-FEFECF54B474}"/>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7094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657B-61F6-9519-DBAA-0C802F693670}"/>
              </a:ext>
            </a:extLst>
          </p:cNvPr>
          <p:cNvSpPr>
            <a:spLocks noGrp="1"/>
          </p:cNvSpPr>
          <p:nvPr>
            <p:ph type="title"/>
          </p:nvPr>
        </p:nvSpPr>
        <p:spPr/>
        <p:txBody>
          <a:bodyPr/>
          <a:lstStyle/>
          <a:p>
            <a:r>
              <a:rPr lang="en-US" dirty="0"/>
              <a:t>Memory Location Virtualization: Abstraction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ED727-FA73-7606-226B-42ABD8CA58B6}"/>
                  </a:ext>
                </a:extLst>
              </p:cNvPr>
              <p:cNvSpPr>
                <a:spLocks noGrp="1"/>
              </p:cNvSpPr>
              <p:nvPr>
                <p:ph idx="1"/>
              </p:nvPr>
            </p:nvSpPr>
            <p:spPr/>
            <p:txBody>
              <a:bodyPr/>
              <a:lstStyle/>
              <a:p>
                <a:r>
                  <a:rPr lang="en-US" dirty="0"/>
                  <a:t>What is the abstraction for virtualizing memory location in OSes?</a:t>
                </a:r>
              </a:p>
              <a:p>
                <a:pPr lvl="1"/>
                <a:r>
                  <a:rPr lang="en-US" dirty="0"/>
                  <a:t>an </a:t>
                </a:r>
                <a:r>
                  <a:rPr lang="en-US" b="1" i="1" dirty="0"/>
                  <a:t>address-space of a process </a:t>
                </a:r>
                <a:r>
                  <a:rPr lang="en-US" dirty="0"/>
                  <a:t>is a </a:t>
                </a:r>
                <a:r>
                  <a:rPr lang="en-US" b="1" i="1" dirty="0"/>
                  <a:t>named (</a:t>
                </a:r>
                <a14:m>
                  <m:oMath xmlns:m="http://schemas.openxmlformats.org/officeDocument/2006/math">
                    <m:r>
                      <a:rPr lang="en-US" b="1" i="1" smtClean="0">
                        <a:latin typeface="Cambria Math" panose="02040503050406030204" pitchFamily="18" charset="0"/>
                        <a:ea typeface="Cambria Math" panose="02040503050406030204" pitchFamily="18" charset="0"/>
                      </a:rPr>
                      <m:t>𝜸</m:t>
                    </m:r>
                  </m:oMath>
                </a14:m>
                <a:r>
                  <a:rPr lang="en-US" b="1" i="1" dirty="0"/>
                  <a:t>)</a:t>
                </a:r>
                <a:r>
                  <a:rPr lang="en-US" dirty="0"/>
                  <a:t> container of virtual-addresses used for memory referencing</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D9ED727-FA73-7606-226B-42ABD8CA58B6}"/>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1286" name="Oval 1285">
            <a:extLst>
              <a:ext uri="{FF2B5EF4-FFF2-40B4-BE49-F238E27FC236}">
                <a16:creationId xmlns:a16="http://schemas.microsoft.com/office/drawing/2014/main" id="{EB6399BB-6901-60EA-DEEE-3EF338F8EE4A}"/>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B2E28462-3B9C-5428-F919-60AA8A30039F}"/>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TextBox 1287">
            <a:extLst>
              <a:ext uri="{FF2B5EF4-FFF2-40B4-BE49-F238E27FC236}">
                <a16:creationId xmlns:a16="http://schemas.microsoft.com/office/drawing/2014/main" id="{2915FEDE-AB07-7821-D0F6-E31821A7302E}"/>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1289" name="TextBox 1288">
            <a:extLst>
              <a:ext uri="{FF2B5EF4-FFF2-40B4-BE49-F238E27FC236}">
                <a16:creationId xmlns:a16="http://schemas.microsoft.com/office/drawing/2014/main" id="{268A9B6B-EC3A-D7B2-1A01-F59E7BBFE7A9}"/>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1290" name="TextBox 1289">
            <a:extLst>
              <a:ext uri="{FF2B5EF4-FFF2-40B4-BE49-F238E27FC236}">
                <a16:creationId xmlns:a16="http://schemas.microsoft.com/office/drawing/2014/main" id="{ED43CC1B-8ECF-AC58-C584-BEEEF11606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291" name="TextBox 1290">
            <a:extLst>
              <a:ext uri="{FF2B5EF4-FFF2-40B4-BE49-F238E27FC236}">
                <a16:creationId xmlns:a16="http://schemas.microsoft.com/office/drawing/2014/main" id="{7CBE9D59-021D-8D62-D301-10611FF4D07E}"/>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292" name="TextBox 1291">
            <a:extLst>
              <a:ext uri="{FF2B5EF4-FFF2-40B4-BE49-F238E27FC236}">
                <a16:creationId xmlns:a16="http://schemas.microsoft.com/office/drawing/2014/main" id="{C997731A-F125-B006-1136-38663D63052D}"/>
              </a:ext>
            </a:extLst>
          </p:cNvPr>
          <p:cNvSpPr txBox="1"/>
          <p:nvPr/>
        </p:nvSpPr>
        <p:spPr>
          <a:xfrm>
            <a:off x="4070954" y="5048409"/>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293" name="TextBox 1292">
            <a:extLst>
              <a:ext uri="{FF2B5EF4-FFF2-40B4-BE49-F238E27FC236}">
                <a16:creationId xmlns:a16="http://schemas.microsoft.com/office/drawing/2014/main" id="{D56D74E0-7EE9-49F5-E345-4524E83EDDDB}"/>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1294" name="TextBox 1293">
            <a:extLst>
              <a:ext uri="{FF2B5EF4-FFF2-40B4-BE49-F238E27FC236}">
                <a16:creationId xmlns:a16="http://schemas.microsoft.com/office/drawing/2014/main" id="{E1D253E4-E6DF-4E0E-8999-FFD959B9D6FC}"/>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1295" name="TextBox 1294">
            <a:extLst>
              <a:ext uri="{FF2B5EF4-FFF2-40B4-BE49-F238E27FC236}">
                <a16:creationId xmlns:a16="http://schemas.microsoft.com/office/drawing/2014/main" id="{0D10C98A-E439-709E-7439-B1854B8522F4}"/>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1296" name="TextBox 1295">
            <a:extLst>
              <a:ext uri="{FF2B5EF4-FFF2-40B4-BE49-F238E27FC236}">
                <a16:creationId xmlns:a16="http://schemas.microsoft.com/office/drawing/2014/main" id="{BDC13B96-23A9-ECCD-99DC-8FF7C714D1BA}"/>
              </a:ext>
            </a:extLst>
          </p:cNvPr>
          <p:cNvSpPr txBox="1"/>
          <p:nvPr/>
        </p:nvSpPr>
        <p:spPr>
          <a:xfrm rot="16200000" flipV="1">
            <a:off x="6377531" y="4209620"/>
            <a:ext cx="441751" cy="369332"/>
          </a:xfrm>
          <a:prstGeom prst="rect">
            <a:avLst/>
          </a:prstGeom>
          <a:noFill/>
        </p:spPr>
        <p:txBody>
          <a:bodyPr wrap="square" rtlCol="0">
            <a:spAutoFit/>
          </a:bodyPr>
          <a:lstStyle/>
          <a:p>
            <a:r>
              <a:rPr lang="en-US" dirty="0"/>
              <a:t>…</a:t>
            </a:r>
          </a:p>
        </p:txBody>
      </p:sp>
      <p:sp>
        <p:nvSpPr>
          <p:cNvPr id="1297" name="TextBox 1296">
            <a:extLst>
              <a:ext uri="{FF2B5EF4-FFF2-40B4-BE49-F238E27FC236}">
                <a16:creationId xmlns:a16="http://schemas.microsoft.com/office/drawing/2014/main" id="{332A96C6-655C-1882-4537-5C6A97939E21}"/>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1298" name="Equal 1297">
            <a:extLst>
              <a:ext uri="{FF2B5EF4-FFF2-40B4-BE49-F238E27FC236}">
                <a16:creationId xmlns:a16="http://schemas.microsoft.com/office/drawing/2014/main" id="{BF0D8D82-AEA7-8DAB-D22F-28D8E3DC465B}"/>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9" name="TextBox 1298">
            <a:extLst>
              <a:ext uri="{FF2B5EF4-FFF2-40B4-BE49-F238E27FC236}">
                <a16:creationId xmlns:a16="http://schemas.microsoft.com/office/drawing/2014/main" id="{EDF5BFAD-E594-40EF-4318-25E588EE02EF}"/>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1300" name="Rectangle 1299">
            <a:extLst>
              <a:ext uri="{FF2B5EF4-FFF2-40B4-BE49-F238E27FC236}">
                <a16:creationId xmlns:a16="http://schemas.microsoft.com/office/drawing/2014/main" id="{FDC6534F-3BDC-199F-EC74-27B38C7D831F}"/>
              </a:ext>
            </a:extLst>
          </p:cNvPr>
          <p:cNvSpPr/>
          <p:nvPr/>
        </p:nvSpPr>
        <p:spPr>
          <a:xfrm>
            <a:off x="3002973" y="2965518"/>
            <a:ext cx="5018809" cy="28533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01" name="TextBox 1300">
                <a:extLst>
                  <a:ext uri="{FF2B5EF4-FFF2-40B4-BE49-F238E27FC236}">
                    <a16:creationId xmlns:a16="http://schemas.microsoft.com/office/drawing/2014/main" id="{1A98932D-7536-9176-1A3E-8D9509A1D3D6}"/>
                  </a:ext>
                </a:extLst>
              </p:cNvPr>
              <p:cNvSpPr txBox="1"/>
              <p:nvPr/>
            </p:nvSpPr>
            <p:spPr>
              <a:xfrm>
                <a:off x="3015560" y="2965518"/>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301" name="TextBox 1300">
                <a:extLst>
                  <a:ext uri="{FF2B5EF4-FFF2-40B4-BE49-F238E27FC236}">
                    <a16:creationId xmlns:a16="http://schemas.microsoft.com/office/drawing/2014/main" id="{1A98932D-7536-9176-1A3E-8D9509A1D3D6}"/>
                  </a:ext>
                </a:extLst>
              </p:cNvPr>
              <p:cNvSpPr txBox="1">
                <a:spLocks noRot="1" noChangeAspect="1" noMove="1" noResize="1" noEditPoints="1" noAdjustHandles="1" noChangeArrowheads="1" noChangeShapeType="1" noTextEdit="1"/>
              </p:cNvSpPr>
              <p:nvPr/>
            </p:nvSpPr>
            <p:spPr>
              <a:xfrm>
                <a:off x="3015560" y="2965518"/>
                <a:ext cx="423770" cy="461665"/>
              </a:xfrm>
              <a:prstGeom prst="rect">
                <a:avLst/>
              </a:prstGeom>
              <a:blipFill>
                <a:blip r:embed="rId4"/>
                <a:stretch>
                  <a:fillRect b="-10811"/>
                </a:stretch>
              </a:blipFill>
            </p:spPr>
            <p:txBody>
              <a:bodyPr/>
              <a:lstStyle/>
              <a:p>
                <a:r>
                  <a:rPr lang="en-US">
                    <a:noFill/>
                  </a:rPr>
                  <a:t> </a:t>
                </a:r>
              </a:p>
            </p:txBody>
          </p:sp>
        </mc:Fallback>
      </mc:AlternateContent>
    </p:spTree>
    <p:extLst>
      <p:ext uri="{BB962C8B-B14F-4D97-AF65-F5344CB8AC3E}">
        <p14:creationId xmlns:p14="http://schemas.microsoft.com/office/powerpoint/2010/main" val="416714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19C-62A5-BC52-E0C0-AADFD6EE8FED}"/>
              </a:ext>
            </a:extLst>
          </p:cNvPr>
          <p:cNvSpPr>
            <a:spLocks noGrp="1"/>
          </p:cNvSpPr>
          <p:nvPr>
            <p:ph type="title"/>
          </p:nvPr>
        </p:nvSpPr>
        <p:spPr/>
        <p:txBody>
          <a:bodyPr/>
          <a:lstStyle/>
          <a:p>
            <a:r>
              <a:rPr lang="en-US" dirty="0"/>
              <a:t>Memory Location Virtualization: Mechanism</a:t>
            </a:r>
          </a:p>
        </p:txBody>
      </p:sp>
      <p:sp>
        <p:nvSpPr>
          <p:cNvPr id="3" name="Content Placeholder 2">
            <a:extLst>
              <a:ext uri="{FF2B5EF4-FFF2-40B4-BE49-F238E27FC236}">
                <a16:creationId xmlns:a16="http://schemas.microsoft.com/office/drawing/2014/main" id="{694CBC17-8C69-B1CE-9B5E-763087B94332}"/>
              </a:ext>
            </a:extLst>
          </p:cNvPr>
          <p:cNvSpPr>
            <a:spLocks noGrp="1"/>
          </p:cNvSpPr>
          <p:nvPr>
            <p:ph idx="1"/>
          </p:nvPr>
        </p:nvSpPr>
        <p:spPr/>
        <p:txBody>
          <a:bodyPr/>
          <a:lstStyle/>
          <a:p>
            <a:r>
              <a:rPr lang="en-US" dirty="0"/>
              <a:t>How do we implement memory-location virtualization?</a:t>
            </a:r>
          </a:p>
          <a:p>
            <a:pPr lvl="1"/>
            <a:r>
              <a:rPr lang="en-US" b="1" i="1" dirty="0"/>
              <a:t>address-translation</a:t>
            </a:r>
            <a:r>
              <a:rPr lang="en-US" dirty="0"/>
              <a:t>: by using per-address-space page-tables – a tree like structure</a:t>
            </a:r>
          </a:p>
          <a:p>
            <a:endParaRPr lang="en-US" dirty="0"/>
          </a:p>
        </p:txBody>
      </p:sp>
      <p:sp>
        <p:nvSpPr>
          <p:cNvPr id="138" name="Oval 137">
            <a:extLst>
              <a:ext uri="{FF2B5EF4-FFF2-40B4-BE49-F238E27FC236}">
                <a16:creationId xmlns:a16="http://schemas.microsoft.com/office/drawing/2014/main" id="{F9244F14-CED9-F489-21DB-6287ADFA5CB5}"/>
              </a:ext>
            </a:extLst>
          </p:cNvPr>
          <p:cNvSpPr/>
          <p:nvPr/>
        </p:nvSpPr>
        <p:spPr>
          <a:xfrm>
            <a:off x="2390888" y="3696422"/>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FFDE129-D3B5-6F40-7303-DACD56046A81}"/>
              </a:ext>
            </a:extLst>
          </p:cNvPr>
          <p:cNvSpPr/>
          <p:nvPr/>
        </p:nvSpPr>
        <p:spPr>
          <a:xfrm>
            <a:off x="7503289" y="3766004"/>
            <a:ext cx="3366722" cy="25458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55FDA3E6-92CC-C60F-C9B6-C413D7FCAF80}"/>
              </a:ext>
            </a:extLst>
          </p:cNvPr>
          <p:cNvSpPr txBox="1"/>
          <p:nvPr/>
        </p:nvSpPr>
        <p:spPr>
          <a:xfrm>
            <a:off x="2652223" y="3329203"/>
            <a:ext cx="316112" cy="369332"/>
          </a:xfrm>
          <a:prstGeom prst="rect">
            <a:avLst/>
          </a:prstGeom>
          <a:noFill/>
        </p:spPr>
        <p:txBody>
          <a:bodyPr wrap="none" rtlCol="0">
            <a:spAutoFit/>
          </a:bodyPr>
          <a:lstStyle/>
          <a:p>
            <a:r>
              <a:rPr lang="en-US" dirty="0"/>
              <a:t>V</a:t>
            </a:r>
          </a:p>
        </p:txBody>
      </p:sp>
      <p:sp>
        <p:nvSpPr>
          <p:cNvPr id="141" name="TextBox 140">
            <a:extLst>
              <a:ext uri="{FF2B5EF4-FFF2-40B4-BE49-F238E27FC236}">
                <a16:creationId xmlns:a16="http://schemas.microsoft.com/office/drawing/2014/main" id="{4D4A23B5-620D-7DDD-F52B-A8BD7D885F81}"/>
              </a:ext>
            </a:extLst>
          </p:cNvPr>
          <p:cNvSpPr txBox="1"/>
          <p:nvPr/>
        </p:nvSpPr>
        <p:spPr>
          <a:xfrm>
            <a:off x="7923350" y="3589023"/>
            <a:ext cx="303288" cy="369332"/>
          </a:xfrm>
          <a:prstGeom prst="rect">
            <a:avLst/>
          </a:prstGeom>
          <a:noFill/>
        </p:spPr>
        <p:txBody>
          <a:bodyPr wrap="none" rtlCol="0">
            <a:spAutoFit/>
          </a:bodyPr>
          <a:lstStyle/>
          <a:p>
            <a:r>
              <a:rPr lang="en-US" dirty="0"/>
              <a:t>P</a:t>
            </a:r>
          </a:p>
        </p:txBody>
      </p:sp>
      <p:sp>
        <p:nvSpPr>
          <p:cNvPr id="142" name="TextBox 141">
            <a:extLst>
              <a:ext uri="{FF2B5EF4-FFF2-40B4-BE49-F238E27FC236}">
                <a16:creationId xmlns:a16="http://schemas.microsoft.com/office/drawing/2014/main" id="{94CBC9E6-793D-0D8C-6082-B277E481BBC5}"/>
              </a:ext>
            </a:extLst>
          </p:cNvPr>
          <p:cNvSpPr txBox="1"/>
          <p:nvPr/>
        </p:nvSpPr>
        <p:spPr>
          <a:xfrm>
            <a:off x="2944353" y="3766003"/>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43" name="TextBox 142">
            <a:extLst>
              <a:ext uri="{FF2B5EF4-FFF2-40B4-BE49-F238E27FC236}">
                <a16:creationId xmlns:a16="http://schemas.microsoft.com/office/drawing/2014/main" id="{6BA4423B-42C8-D5DB-C677-8B9BD162205E}"/>
              </a:ext>
            </a:extLst>
          </p:cNvPr>
          <p:cNvSpPr txBox="1"/>
          <p:nvPr/>
        </p:nvSpPr>
        <p:spPr>
          <a:xfrm>
            <a:off x="2944353" y="4180313"/>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44" name="TextBox 143">
            <a:extLst>
              <a:ext uri="{FF2B5EF4-FFF2-40B4-BE49-F238E27FC236}">
                <a16:creationId xmlns:a16="http://schemas.microsoft.com/office/drawing/2014/main" id="{D2E2157F-2322-0DA6-6E8E-035E65548D3F}"/>
              </a:ext>
            </a:extLst>
          </p:cNvPr>
          <p:cNvSpPr txBox="1"/>
          <p:nvPr/>
        </p:nvSpPr>
        <p:spPr>
          <a:xfrm>
            <a:off x="2907170" y="5412094"/>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45" name="TextBox 144">
            <a:extLst>
              <a:ext uri="{FF2B5EF4-FFF2-40B4-BE49-F238E27FC236}">
                <a16:creationId xmlns:a16="http://schemas.microsoft.com/office/drawing/2014/main" id="{DB31C620-A798-C400-9798-E9A691D43D22}"/>
              </a:ext>
            </a:extLst>
          </p:cNvPr>
          <p:cNvSpPr txBox="1"/>
          <p:nvPr/>
        </p:nvSpPr>
        <p:spPr>
          <a:xfrm rot="16200000" flipV="1">
            <a:off x="2808863" y="4867837"/>
            <a:ext cx="741679" cy="369332"/>
          </a:xfrm>
          <a:prstGeom prst="rect">
            <a:avLst/>
          </a:prstGeom>
          <a:noFill/>
        </p:spPr>
        <p:txBody>
          <a:bodyPr wrap="square" rtlCol="0">
            <a:spAutoFit/>
          </a:bodyPr>
          <a:lstStyle/>
          <a:p>
            <a:r>
              <a:rPr lang="en-US" dirty="0"/>
              <a:t>………</a:t>
            </a:r>
          </a:p>
        </p:txBody>
      </p:sp>
      <p:sp>
        <p:nvSpPr>
          <p:cNvPr id="146" name="TextBox 145">
            <a:extLst>
              <a:ext uri="{FF2B5EF4-FFF2-40B4-BE49-F238E27FC236}">
                <a16:creationId xmlns:a16="http://schemas.microsoft.com/office/drawing/2014/main" id="{ECB1E87E-211A-CAB6-49E6-B133B9EFC118}"/>
              </a:ext>
            </a:extLst>
          </p:cNvPr>
          <p:cNvSpPr txBox="1"/>
          <p:nvPr/>
        </p:nvSpPr>
        <p:spPr>
          <a:xfrm>
            <a:off x="9072788" y="3757709"/>
            <a:ext cx="522571" cy="369332"/>
          </a:xfrm>
          <a:prstGeom prst="rect">
            <a:avLst/>
          </a:prstGeom>
          <a:noFill/>
        </p:spPr>
        <p:txBody>
          <a:bodyPr wrap="square" rtlCol="0">
            <a:spAutoFit/>
          </a:bodyPr>
          <a:lstStyle/>
          <a:p>
            <a:r>
              <a:rPr lang="en-US" dirty="0"/>
              <a:t>pa</a:t>
            </a:r>
            <a:r>
              <a:rPr lang="en-US" baseline="-25000" dirty="0"/>
              <a:t>0</a:t>
            </a:r>
            <a:endParaRPr lang="en-US" dirty="0"/>
          </a:p>
        </p:txBody>
      </p:sp>
      <p:sp>
        <p:nvSpPr>
          <p:cNvPr id="147" name="TextBox 146">
            <a:extLst>
              <a:ext uri="{FF2B5EF4-FFF2-40B4-BE49-F238E27FC236}">
                <a16:creationId xmlns:a16="http://schemas.microsoft.com/office/drawing/2014/main" id="{D84ED526-026E-3742-18FF-3F048E37083A}"/>
              </a:ext>
            </a:extLst>
          </p:cNvPr>
          <p:cNvSpPr txBox="1"/>
          <p:nvPr/>
        </p:nvSpPr>
        <p:spPr>
          <a:xfrm>
            <a:off x="8929315" y="5853774"/>
            <a:ext cx="551065" cy="369332"/>
          </a:xfrm>
          <a:prstGeom prst="rect">
            <a:avLst/>
          </a:prstGeom>
          <a:noFill/>
        </p:spPr>
        <p:txBody>
          <a:bodyPr wrap="square" rtlCol="0">
            <a:spAutoFit/>
          </a:bodyPr>
          <a:lstStyle/>
          <a:p>
            <a:r>
              <a:rPr lang="en-US" dirty="0"/>
              <a:t>pa</a:t>
            </a:r>
            <a:r>
              <a:rPr lang="en-US" baseline="-25000" dirty="0"/>
              <a:t>m</a:t>
            </a:r>
            <a:endParaRPr lang="en-US" dirty="0"/>
          </a:p>
        </p:txBody>
      </p:sp>
      <p:sp>
        <p:nvSpPr>
          <p:cNvPr id="148" name="TextBox 147">
            <a:extLst>
              <a:ext uri="{FF2B5EF4-FFF2-40B4-BE49-F238E27FC236}">
                <a16:creationId xmlns:a16="http://schemas.microsoft.com/office/drawing/2014/main" id="{64B08152-616F-A643-A7A4-0CD2A9C72776}"/>
              </a:ext>
            </a:extLst>
          </p:cNvPr>
          <p:cNvSpPr txBox="1"/>
          <p:nvPr/>
        </p:nvSpPr>
        <p:spPr>
          <a:xfrm rot="16200000" flipV="1">
            <a:off x="9088533" y="4181937"/>
            <a:ext cx="441751" cy="369332"/>
          </a:xfrm>
          <a:prstGeom prst="rect">
            <a:avLst/>
          </a:prstGeom>
          <a:noFill/>
        </p:spPr>
        <p:txBody>
          <a:bodyPr wrap="square" rtlCol="0">
            <a:spAutoFit/>
          </a:bodyPr>
          <a:lstStyle/>
          <a:p>
            <a:r>
              <a:rPr lang="en-US" dirty="0"/>
              <a:t>…</a:t>
            </a:r>
          </a:p>
        </p:txBody>
      </p:sp>
      <p:sp>
        <p:nvSpPr>
          <p:cNvPr id="149" name="TextBox 148">
            <a:extLst>
              <a:ext uri="{FF2B5EF4-FFF2-40B4-BE49-F238E27FC236}">
                <a16:creationId xmlns:a16="http://schemas.microsoft.com/office/drawing/2014/main" id="{DA92B302-6CB9-CCCA-A6D6-DBA01FDF2411}"/>
              </a:ext>
            </a:extLst>
          </p:cNvPr>
          <p:cNvSpPr txBox="1"/>
          <p:nvPr/>
        </p:nvSpPr>
        <p:spPr>
          <a:xfrm rot="16200000" flipV="1">
            <a:off x="9080955" y="5593214"/>
            <a:ext cx="369331" cy="369332"/>
          </a:xfrm>
          <a:prstGeom prst="rect">
            <a:avLst/>
          </a:prstGeom>
          <a:noFill/>
        </p:spPr>
        <p:txBody>
          <a:bodyPr wrap="square" rtlCol="0">
            <a:spAutoFit/>
          </a:bodyPr>
          <a:lstStyle/>
          <a:p>
            <a:r>
              <a:rPr lang="en-US" dirty="0"/>
              <a:t>…</a:t>
            </a:r>
          </a:p>
        </p:txBody>
      </p:sp>
      <p:sp>
        <p:nvSpPr>
          <p:cNvPr id="150" name="Rectangle 149">
            <a:extLst>
              <a:ext uri="{FF2B5EF4-FFF2-40B4-BE49-F238E27FC236}">
                <a16:creationId xmlns:a16="http://schemas.microsoft.com/office/drawing/2014/main" id="{524DD4CE-BFDC-28D5-956A-0A75475BD09A}"/>
              </a:ext>
            </a:extLst>
          </p:cNvPr>
          <p:cNvSpPr/>
          <p:nvPr/>
        </p:nvSpPr>
        <p:spPr>
          <a:xfrm>
            <a:off x="1870910" y="3012298"/>
            <a:ext cx="9403225" cy="34913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4EF71D1-8A71-33CD-360D-C8BAE8898811}"/>
              </a:ext>
            </a:extLst>
          </p:cNvPr>
          <p:cNvSpPr/>
          <p:nvPr/>
        </p:nvSpPr>
        <p:spPr>
          <a:xfrm>
            <a:off x="7765643" y="4520037"/>
            <a:ext cx="2874653"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E8FE36AA-43E4-23EC-BD24-F1A5A93D1935}"/>
              </a:ext>
            </a:extLst>
          </p:cNvPr>
          <p:cNvSpPr txBox="1"/>
          <p:nvPr/>
        </p:nvSpPr>
        <p:spPr>
          <a:xfrm>
            <a:off x="7974195" y="4721758"/>
            <a:ext cx="2654381" cy="646331"/>
          </a:xfrm>
          <a:prstGeom prst="rect">
            <a:avLst/>
          </a:prstGeom>
          <a:noFill/>
        </p:spPr>
        <p:txBody>
          <a:bodyPr wrap="none" rtlCol="0">
            <a:spAutoFit/>
          </a:bodyPr>
          <a:lstStyle/>
          <a:p>
            <a:r>
              <a:rPr lang="en-US" dirty="0"/>
              <a:t>Physical Memory for</a:t>
            </a:r>
          </a:p>
          <a:p>
            <a:r>
              <a:rPr lang="en-US" dirty="0"/>
              <a:t>Address Translation Tables</a:t>
            </a:r>
          </a:p>
        </p:txBody>
      </p:sp>
      <p:sp>
        <p:nvSpPr>
          <p:cNvPr id="153" name="Rectangle 152">
            <a:extLst>
              <a:ext uri="{FF2B5EF4-FFF2-40B4-BE49-F238E27FC236}">
                <a16:creationId xmlns:a16="http://schemas.microsoft.com/office/drawing/2014/main" id="{4F65486E-FC9B-A75D-D070-BF2EC4C66975}"/>
              </a:ext>
            </a:extLst>
          </p:cNvPr>
          <p:cNvSpPr/>
          <p:nvPr/>
        </p:nvSpPr>
        <p:spPr>
          <a:xfrm>
            <a:off x="4467472" y="4340623"/>
            <a:ext cx="2542808"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7C4623C5-1AF5-5A78-A1F7-4227EC30FC82}"/>
              </a:ext>
            </a:extLst>
          </p:cNvPr>
          <p:cNvSpPr txBox="1"/>
          <p:nvPr/>
        </p:nvSpPr>
        <p:spPr>
          <a:xfrm>
            <a:off x="4710113" y="4635346"/>
            <a:ext cx="2360502" cy="369332"/>
          </a:xfrm>
          <a:prstGeom prst="rect">
            <a:avLst/>
          </a:prstGeom>
          <a:noFill/>
        </p:spPr>
        <p:txBody>
          <a:bodyPr wrap="square" rtlCol="0">
            <a:spAutoFit/>
          </a:bodyPr>
          <a:lstStyle/>
          <a:p>
            <a:r>
              <a:rPr lang="en-US" dirty="0"/>
              <a:t>Address Translation</a:t>
            </a: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2990E49-FABE-B377-C443-3B0EB6E0AA9F}"/>
                  </a:ext>
                </a:extLst>
              </p:cNvPr>
              <p:cNvSpPr txBox="1"/>
              <p:nvPr/>
            </p:nvSpPr>
            <p:spPr>
              <a:xfrm>
                <a:off x="1882948" y="3027864"/>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56" name="TextBox 155">
                <a:extLst>
                  <a:ext uri="{FF2B5EF4-FFF2-40B4-BE49-F238E27FC236}">
                    <a16:creationId xmlns:a16="http://schemas.microsoft.com/office/drawing/2014/main" id="{62990E49-FABE-B377-C443-3B0EB6E0AA9F}"/>
                  </a:ext>
                </a:extLst>
              </p:cNvPr>
              <p:cNvSpPr txBox="1">
                <a:spLocks noRot="1" noChangeAspect="1" noMove="1" noResize="1" noEditPoints="1" noAdjustHandles="1" noChangeArrowheads="1" noChangeShapeType="1" noTextEdit="1"/>
              </p:cNvSpPr>
              <p:nvPr/>
            </p:nvSpPr>
            <p:spPr>
              <a:xfrm>
                <a:off x="1882948" y="3027864"/>
                <a:ext cx="423770" cy="461665"/>
              </a:xfrm>
              <a:prstGeom prst="rect">
                <a:avLst/>
              </a:prstGeom>
              <a:blipFill>
                <a:blip r:embed="rId3"/>
                <a:stretch>
                  <a:fillRect b="-10811"/>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BA521E70-6E77-ACEA-4769-2451FFA25514}"/>
              </a:ext>
            </a:extLst>
          </p:cNvPr>
          <p:cNvSpPr/>
          <p:nvPr/>
        </p:nvSpPr>
        <p:spPr>
          <a:xfrm>
            <a:off x="3857378" y="4681663"/>
            <a:ext cx="610094" cy="233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a:extLst>
              <a:ext uri="{FF2B5EF4-FFF2-40B4-BE49-F238E27FC236}">
                <a16:creationId xmlns:a16="http://schemas.microsoft.com/office/drawing/2014/main" id="{ECF3E710-D7B1-D090-B1BE-792216FB5B2B}"/>
              </a:ext>
            </a:extLst>
          </p:cNvPr>
          <p:cNvSpPr/>
          <p:nvPr/>
        </p:nvSpPr>
        <p:spPr>
          <a:xfrm>
            <a:off x="7011313" y="4831774"/>
            <a:ext cx="754330" cy="2379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Bent Arrow 159">
            <a:extLst>
              <a:ext uri="{FF2B5EF4-FFF2-40B4-BE49-F238E27FC236}">
                <a16:creationId xmlns:a16="http://schemas.microsoft.com/office/drawing/2014/main" id="{FB3C094A-5F64-C2A8-03C7-2E664C44A381}"/>
              </a:ext>
            </a:extLst>
          </p:cNvPr>
          <p:cNvSpPr/>
          <p:nvPr/>
        </p:nvSpPr>
        <p:spPr>
          <a:xfrm>
            <a:off x="8646184" y="3873706"/>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Bent Arrow 161">
            <a:extLst>
              <a:ext uri="{FF2B5EF4-FFF2-40B4-BE49-F238E27FC236}">
                <a16:creationId xmlns:a16="http://schemas.microsoft.com/office/drawing/2014/main" id="{AACDFEF3-8217-4A61-D3AF-B436EEA0E341}"/>
              </a:ext>
            </a:extLst>
          </p:cNvPr>
          <p:cNvSpPr/>
          <p:nvPr/>
        </p:nvSpPr>
        <p:spPr>
          <a:xfrm rot="10800000">
            <a:off x="9410168" y="5559759"/>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196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926453" y="-298761"/>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Tree>
    <p:extLst>
      <p:ext uri="{BB962C8B-B14F-4D97-AF65-F5344CB8AC3E}">
        <p14:creationId xmlns:p14="http://schemas.microsoft.com/office/powerpoint/2010/main" val="38374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59079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043744" y="2311594"/>
            <a:ext cx="2489971"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291081" y="1607344"/>
            <a:ext cx="263651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151160" y="290981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20" name="Process 19">
            <a:extLst>
              <a:ext uri="{FF2B5EF4-FFF2-40B4-BE49-F238E27FC236}">
                <a16:creationId xmlns:a16="http://schemas.microsoft.com/office/drawing/2014/main" id="{8BED87C9-6F1D-0FA2-5A91-DBA8D95FB323}"/>
              </a:ext>
            </a:extLst>
          </p:cNvPr>
          <p:cNvSpPr/>
          <p:nvPr/>
        </p:nvSpPr>
        <p:spPr>
          <a:xfrm>
            <a:off x="1148080" y="311966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rocess 20">
            <a:extLst>
              <a:ext uri="{FF2B5EF4-FFF2-40B4-BE49-F238E27FC236}">
                <a16:creationId xmlns:a16="http://schemas.microsoft.com/office/drawing/2014/main" id="{57536830-7415-E9C3-23FA-F1184A2A6727}"/>
              </a:ext>
            </a:extLst>
          </p:cNvPr>
          <p:cNvSpPr/>
          <p:nvPr/>
        </p:nvSpPr>
        <p:spPr>
          <a:xfrm>
            <a:off x="2203322" y="3150804"/>
            <a:ext cx="611044" cy="4279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rocess 21">
            <a:extLst>
              <a:ext uri="{FF2B5EF4-FFF2-40B4-BE49-F238E27FC236}">
                <a16:creationId xmlns:a16="http://schemas.microsoft.com/office/drawing/2014/main" id="{EDBD1422-9930-06AE-4965-BC302C406DCD}"/>
              </a:ext>
            </a:extLst>
          </p:cNvPr>
          <p:cNvSpPr/>
          <p:nvPr/>
        </p:nvSpPr>
        <p:spPr>
          <a:xfrm>
            <a:off x="2959711" y="3150804"/>
            <a:ext cx="559458" cy="4267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658AC68-ACF1-54BB-3C38-A511EAF1870A}"/>
              </a:ext>
            </a:extLst>
          </p:cNvPr>
          <p:cNvSpPr txBox="1"/>
          <p:nvPr/>
        </p:nvSpPr>
        <p:spPr>
          <a:xfrm>
            <a:off x="1156230" y="315080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28" name="TextBox 27">
            <a:extLst>
              <a:ext uri="{FF2B5EF4-FFF2-40B4-BE49-F238E27FC236}">
                <a16:creationId xmlns:a16="http://schemas.microsoft.com/office/drawing/2014/main" id="{A6514D2D-7FB1-AB85-BEE4-7C8130348598}"/>
              </a:ext>
            </a:extLst>
          </p:cNvPr>
          <p:cNvSpPr txBox="1"/>
          <p:nvPr/>
        </p:nvSpPr>
        <p:spPr>
          <a:xfrm>
            <a:off x="2260600" y="318485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29" name="TextBox 28">
            <a:extLst>
              <a:ext uri="{FF2B5EF4-FFF2-40B4-BE49-F238E27FC236}">
                <a16:creationId xmlns:a16="http://schemas.microsoft.com/office/drawing/2014/main" id="{9FE55ED0-38D5-2B8B-AF67-E3A8676ACFA6}"/>
              </a:ext>
            </a:extLst>
          </p:cNvPr>
          <p:cNvSpPr txBox="1"/>
          <p:nvPr/>
        </p:nvSpPr>
        <p:spPr>
          <a:xfrm>
            <a:off x="2987039" y="318485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30" name="TextBox 29">
            <a:extLst>
              <a:ext uri="{FF2B5EF4-FFF2-40B4-BE49-F238E27FC236}">
                <a16:creationId xmlns:a16="http://schemas.microsoft.com/office/drawing/2014/main" id="{467B3D15-CCBD-0072-F5F2-A4FFB822DC6D}"/>
              </a:ext>
            </a:extLst>
          </p:cNvPr>
          <p:cNvSpPr txBox="1"/>
          <p:nvPr/>
        </p:nvSpPr>
        <p:spPr>
          <a:xfrm>
            <a:off x="1858729" y="3177712"/>
            <a:ext cx="279340" cy="369332"/>
          </a:xfrm>
          <a:prstGeom prst="rect">
            <a:avLst/>
          </a:prstGeom>
          <a:noFill/>
        </p:spPr>
        <p:txBody>
          <a:bodyPr wrap="square" rtlCol="0">
            <a:spAutoFit/>
          </a:bodyPr>
          <a:lstStyle/>
          <a:p>
            <a:r>
              <a:rPr lang="en-US" dirty="0"/>
              <a:t>…</a:t>
            </a:r>
          </a:p>
        </p:txBody>
      </p:sp>
      <p:cxnSp>
        <p:nvCxnSpPr>
          <p:cNvPr id="34" name="Straight Connector 33">
            <a:extLst>
              <a:ext uri="{FF2B5EF4-FFF2-40B4-BE49-F238E27FC236}">
                <a16:creationId xmlns:a16="http://schemas.microsoft.com/office/drawing/2014/main" id="{878B3C8F-1FF1-3807-7F8A-E5FD8D1E7A47}"/>
              </a:ext>
            </a:extLst>
          </p:cNvPr>
          <p:cNvCxnSpPr>
            <a:cxnSpLocks/>
          </p:cNvCxnSpPr>
          <p:nvPr/>
        </p:nvCxnSpPr>
        <p:spPr>
          <a:xfrm>
            <a:off x="838200" y="386080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BFD227-5C35-F469-00AF-A4760D947B79}"/>
              </a:ext>
            </a:extLst>
          </p:cNvPr>
          <p:cNvCxnSpPr>
            <a:cxnSpLocks/>
          </p:cNvCxnSpPr>
          <p:nvPr/>
        </p:nvCxnSpPr>
        <p:spPr>
          <a:xfrm>
            <a:off x="452120" y="559915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Alternate Process 36">
            <a:extLst>
              <a:ext uri="{FF2B5EF4-FFF2-40B4-BE49-F238E27FC236}">
                <a16:creationId xmlns:a16="http://schemas.microsoft.com/office/drawing/2014/main" id="{0E63AC1C-8E69-5AC2-1ED5-0335F37F48B7}"/>
              </a:ext>
            </a:extLst>
          </p:cNvPr>
          <p:cNvSpPr/>
          <p:nvPr/>
        </p:nvSpPr>
        <p:spPr>
          <a:xfrm>
            <a:off x="1749718"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lternate Process 37">
            <a:extLst>
              <a:ext uri="{FF2B5EF4-FFF2-40B4-BE49-F238E27FC236}">
                <a16:creationId xmlns:a16="http://schemas.microsoft.com/office/drawing/2014/main" id="{5DD18EED-DD88-2BD7-A5B5-56F681D842DC}"/>
              </a:ext>
            </a:extLst>
          </p:cNvPr>
          <p:cNvSpPr/>
          <p:nvPr/>
        </p:nvSpPr>
        <p:spPr>
          <a:xfrm>
            <a:off x="2413272"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lternate Process 38">
            <a:extLst>
              <a:ext uri="{FF2B5EF4-FFF2-40B4-BE49-F238E27FC236}">
                <a16:creationId xmlns:a16="http://schemas.microsoft.com/office/drawing/2014/main" id="{46C9C0BA-17EE-2E28-9356-52EC13630DFB}"/>
              </a:ext>
            </a:extLst>
          </p:cNvPr>
          <p:cNvSpPr/>
          <p:nvPr/>
        </p:nvSpPr>
        <p:spPr>
          <a:xfrm>
            <a:off x="3076825" y="400005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3CD4725-309F-D71B-110E-3E0C2F4E7B90}"/>
              </a:ext>
            </a:extLst>
          </p:cNvPr>
          <p:cNvSpPr/>
          <p:nvPr/>
        </p:nvSpPr>
        <p:spPr>
          <a:xfrm>
            <a:off x="1086164" y="4018344"/>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C904594-D405-0F28-3445-A4D45A1F5256}"/>
              </a:ext>
            </a:extLst>
          </p:cNvPr>
          <p:cNvSpPr txBox="1"/>
          <p:nvPr/>
        </p:nvSpPr>
        <p:spPr>
          <a:xfrm>
            <a:off x="838200" y="5752194"/>
            <a:ext cx="451248" cy="369332"/>
          </a:xfrm>
          <a:prstGeom prst="rect">
            <a:avLst/>
          </a:prstGeom>
          <a:noFill/>
        </p:spPr>
        <p:txBody>
          <a:bodyPr wrap="square" rtlCol="0">
            <a:spAutoFit/>
          </a:bodyPr>
          <a:lstStyle/>
          <a:p>
            <a:r>
              <a:rPr lang="en-US" dirty="0"/>
              <a:t>pa</a:t>
            </a:r>
          </a:p>
        </p:txBody>
      </p:sp>
      <p:sp>
        <p:nvSpPr>
          <p:cNvPr id="43" name="TextBox 42">
            <a:extLst>
              <a:ext uri="{FF2B5EF4-FFF2-40B4-BE49-F238E27FC236}">
                <a16:creationId xmlns:a16="http://schemas.microsoft.com/office/drawing/2014/main" id="{0DF8675F-23BB-BCF0-E59A-21741E22AA54}"/>
              </a:ext>
            </a:extLst>
          </p:cNvPr>
          <p:cNvSpPr txBox="1"/>
          <p:nvPr/>
        </p:nvSpPr>
        <p:spPr>
          <a:xfrm>
            <a:off x="1604954" y="5752194"/>
            <a:ext cx="451248" cy="369332"/>
          </a:xfrm>
          <a:prstGeom prst="rect">
            <a:avLst/>
          </a:prstGeom>
          <a:noFill/>
        </p:spPr>
        <p:txBody>
          <a:bodyPr wrap="square" rtlCol="0">
            <a:spAutoFit/>
          </a:bodyPr>
          <a:lstStyle/>
          <a:p>
            <a:r>
              <a:rPr lang="en-US" dirty="0"/>
              <a:t>pa</a:t>
            </a:r>
          </a:p>
        </p:txBody>
      </p:sp>
      <p:sp>
        <p:nvSpPr>
          <p:cNvPr id="45" name="TextBox 44">
            <a:extLst>
              <a:ext uri="{FF2B5EF4-FFF2-40B4-BE49-F238E27FC236}">
                <a16:creationId xmlns:a16="http://schemas.microsoft.com/office/drawing/2014/main" id="{21CB72CC-93C1-975A-492C-DE5A04458858}"/>
              </a:ext>
            </a:extLst>
          </p:cNvPr>
          <p:cNvSpPr txBox="1"/>
          <p:nvPr/>
        </p:nvSpPr>
        <p:spPr>
          <a:xfrm>
            <a:off x="2969533" y="5757399"/>
            <a:ext cx="451248" cy="369332"/>
          </a:xfrm>
          <a:prstGeom prst="rect">
            <a:avLst/>
          </a:prstGeom>
          <a:noFill/>
        </p:spPr>
        <p:txBody>
          <a:bodyPr wrap="square" rtlCol="0">
            <a:spAutoFit/>
          </a:bodyPr>
          <a:lstStyle/>
          <a:p>
            <a:r>
              <a:rPr lang="en-US" dirty="0"/>
              <a:t>pa</a:t>
            </a:r>
          </a:p>
        </p:txBody>
      </p:sp>
      <p:sp>
        <p:nvSpPr>
          <p:cNvPr id="46" name="TextBox 45">
            <a:extLst>
              <a:ext uri="{FF2B5EF4-FFF2-40B4-BE49-F238E27FC236}">
                <a16:creationId xmlns:a16="http://schemas.microsoft.com/office/drawing/2014/main" id="{F760606F-53F9-B00F-E48A-76FD66E44EBD}"/>
              </a:ext>
            </a:extLst>
          </p:cNvPr>
          <p:cNvSpPr txBox="1"/>
          <p:nvPr/>
        </p:nvSpPr>
        <p:spPr>
          <a:xfrm>
            <a:off x="2334002" y="5739274"/>
            <a:ext cx="279340" cy="369332"/>
          </a:xfrm>
          <a:prstGeom prst="rect">
            <a:avLst/>
          </a:prstGeom>
          <a:noFill/>
        </p:spPr>
        <p:txBody>
          <a:bodyPr wrap="square" rtlCol="0">
            <a:spAutoFit/>
          </a:bodyPr>
          <a:lstStyle/>
          <a:p>
            <a:r>
              <a:rPr lang="en-US" dirty="0"/>
              <a:t>…</a:t>
            </a:r>
          </a:p>
        </p:txBody>
      </p:sp>
      <p:sp>
        <p:nvSpPr>
          <p:cNvPr id="47" name="TextBox 46">
            <a:extLst>
              <a:ext uri="{FF2B5EF4-FFF2-40B4-BE49-F238E27FC236}">
                <a16:creationId xmlns:a16="http://schemas.microsoft.com/office/drawing/2014/main" id="{C8237DAE-589D-7633-2871-2788910803D7}"/>
              </a:ext>
            </a:extLst>
          </p:cNvPr>
          <p:cNvSpPr txBox="1"/>
          <p:nvPr/>
        </p:nvSpPr>
        <p:spPr>
          <a:xfrm rot="5400000">
            <a:off x="718305" y="4520912"/>
            <a:ext cx="1212140" cy="369332"/>
          </a:xfrm>
          <a:prstGeom prst="rect">
            <a:avLst/>
          </a:prstGeom>
          <a:noFill/>
        </p:spPr>
        <p:txBody>
          <a:bodyPr wrap="square" rtlCol="0">
            <a:spAutoFit/>
          </a:bodyPr>
          <a:lstStyle/>
          <a:p>
            <a:r>
              <a:rPr lang="en-US" dirty="0"/>
              <a:t>L4 Table</a:t>
            </a:r>
          </a:p>
        </p:txBody>
      </p:sp>
      <p:sp>
        <p:nvSpPr>
          <p:cNvPr id="48" name="TextBox 47">
            <a:extLst>
              <a:ext uri="{FF2B5EF4-FFF2-40B4-BE49-F238E27FC236}">
                <a16:creationId xmlns:a16="http://schemas.microsoft.com/office/drawing/2014/main" id="{9517834C-604C-CD9E-63DC-56AF0A71BC78}"/>
              </a:ext>
            </a:extLst>
          </p:cNvPr>
          <p:cNvSpPr txBox="1"/>
          <p:nvPr/>
        </p:nvSpPr>
        <p:spPr>
          <a:xfrm rot="5400000">
            <a:off x="1378705" y="4533104"/>
            <a:ext cx="1212140" cy="369332"/>
          </a:xfrm>
          <a:prstGeom prst="rect">
            <a:avLst/>
          </a:prstGeom>
          <a:noFill/>
        </p:spPr>
        <p:txBody>
          <a:bodyPr wrap="square" rtlCol="0">
            <a:spAutoFit/>
          </a:bodyPr>
          <a:lstStyle/>
          <a:p>
            <a:r>
              <a:rPr lang="en-US" dirty="0"/>
              <a:t>L3 Table</a:t>
            </a:r>
          </a:p>
        </p:txBody>
      </p:sp>
      <p:sp>
        <p:nvSpPr>
          <p:cNvPr id="49" name="TextBox 48">
            <a:extLst>
              <a:ext uri="{FF2B5EF4-FFF2-40B4-BE49-F238E27FC236}">
                <a16:creationId xmlns:a16="http://schemas.microsoft.com/office/drawing/2014/main" id="{28758071-1570-259B-DA6B-D35BA0CE94C7}"/>
              </a:ext>
            </a:extLst>
          </p:cNvPr>
          <p:cNvSpPr txBox="1"/>
          <p:nvPr/>
        </p:nvSpPr>
        <p:spPr>
          <a:xfrm rot="5400000">
            <a:off x="2049265" y="4563584"/>
            <a:ext cx="1212140" cy="369332"/>
          </a:xfrm>
          <a:prstGeom prst="rect">
            <a:avLst/>
          </a:prstGeom>
          <a:noFill/>
        </p:spPr>
        <p:txBody>
          <a:bodyPr wrap="square" rtlCol="0">
            <a:spAutoFit/>
          </a:bodyPr>
          <a:lstStyle/>
          <a:p>
            <a:r>
              <a:rPr lang="en-US" dirty="0"/>
              <a:t>L2 Table</a:t>
            </a:r>
          </a:p>
        </p:txBody>
      </p:sp>
      <p:sp>
        <p:nvSpPr>
          <p:cNvPr id="50" name="TextBox 49">
            <a:extLst>
              <a:ext uri="{FF2B5EF4-FFF2-40B4-BE49-F238E27FC236}">
                <a16:creationId xmlns:a16="http://schemas.microsoft.com/office/drawing/2014/main" id="{15FF56DC-1468-D6EC-E79A-360F53663330}"/>
              </a:ext>
            </a:extLst>
          </p:cNvPr>
          <p:cNvSpPr txBox="1"/>
          <p:nvPr/>
        </p:nvSpPr>
        <p:spPr>
          <a:xfrm rot="5400000">
            <a:off x="2719825" y="4563584"/>
            <a:ext cx="1212140" cy="369332"/>
          </a:xfrm>
          <a:prstGeom prst="rect">
            <a:avLst/>
          </a:prstGeom>
          <a:noFill/>
        </p:spPr>
        <p:txBody>
          <a:bodyPr wrap="square" rtlCol="0">
            <a:spAutoFit/>
          </a:bodyPr>
          <a:lstStyle/>
          <a:p>
            <a:r>
              <a:rPr lang="en-US" dirty="0"/>
              <a:t>L1 Table</a:t>
            </a:r>
          </a:p>
        </p:txBody>
      </p:sp>
      <p:cxnSp>
        <p:nvCxnSpPr>
          <p:cNvPr id="57" name="Straight Arrow Connector 56">
            <a:extLst>
              <a:ext uri="{FF2B5EF4-FFF2-40B4-BE49-F238E27FC236}">
                <a16:creationId xmlns:a16="http://schemas.microsoft.com/office/drawing/2014/main" id="{64C60974-20C7-F04A-0D61-D5C78C949CC5}"/>
              </a:ext>
            </a:extLst>
          </p:cNvPr>
          <p:cNvCxnSpPr>
            <a:stCxn id="20" idx="2"/>
          </p:cNvCxnSpPr>
          <p:nvPr/>
        </p:nvCxnSpPr>
        <p:spPr>
          <a:xfrm flipH="1">
            <a:off x="1324375" y="3584247"/>
            <a:ext cx="103434" cy="27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71D9C8-9585-CFD0-1ECC-DB5A0B0F3CE1}"/>
              </a:ext>
            </a:extLst>
          </p:cNvPr>
          <p:cNvCxnSpPr>
            <a:cxnSpLocks/>
            <a:stCxn id="21" idx="2"/>
          </p:cNvCxnSpPr>
          <p:nvPr/>
        </p:nvCxnSpPr>
        <p:spPr>
          <a:xfrm flipH="1">
            <a:off x="2291080" y="357872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CD1C9A-CA4B-6DED-65F3-6717907408D3}"/>
              </a:ext>
            </a:extLst>
          </p:cNvPr>
          <p:cNvCxnSpPr>
            <a:cxnSpLocks/>
          </p:cNvCxnSpPr>
          <p:nvPr/>
        </p:nvCxnSpPr>
        <p:spPr>
          <a:xfrm flipH="1">
            <a:off x="3021676" y="359516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A114A00-3623-22F6-07D5-27367630F092}"/>
              </a:ext>
            </a:extLst>
          </p:cNvPr>
          <p:cNvCxnSpPr>
            <a:cxnSpLocks/>
            <a:endCxn id="42" idx="0"/>
          </p:cNvCxnSpPr>
          <p:nvPr/>
        </p:nvCxnSpPr>
        <p:spPr>
          <a:xfrm flipH="1">
            <a:off x="1063824" y="559915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1A27408-C110-6878-48A2-25C383E84136}"/>
              </a:ext>
            </a:extLst>
          </p:cNvPr>
          <p:cNvCxnSpPr>
            <a:cxnSpLocks/>
          </p:cNvCxnSpPr>
          <p:nvPr/>
        </p:nvCxnSpPr>
        <p:spPr>
          <a:xfrm flipH="1">
            <a:off x="1793148" y="5599155"/>
            <a:ext cx="263054" cy="1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50FDBEF-E1BE-8858-95BF-A76A1088D8DF}"/>
              </a:ext>
            </a:extLst>
          </p:cNvPr>
          <p:cNvCxnSpPr>
            <a:cxnSpLocks/>
            <a:endCxn id="45" idx="0"/>
          </p:cNvCxnSpPr>
          <p:nvPr/>
        </p:nvCxnSpPr>
        <p:spPr>
          <a:xfrm>
            <a:off x="1935898" y="559915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rapezoid 71">
            <a:extLst>
              <a:ext uri="{FF2B5EF4-FFF2-40B4-BE49-F238E27FC236}">
                <a16:creationId xmlns:a16="http://schemas.microsoft.com/office/drawing/2014/main" id="{0849E798-D3A8-FDA9-DB88-52DB98EC1299}"/>
              </a:ext>
            </a:extLst>
          </p:cNvPr>
          <p:cNvSpPr/>
          <p:nvPr/>
        </p:nvSpPr>
        <p:spPr>
          <a:xfrm>
            <a:off x="7131080" y="295045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cess 72">
            <a:extLst>
              <a:ext uri="{FF2B5EF4-FFF2-40B4-BE49-F238E27FC236}">
                <a16:creationId xmlns:a16="http://schemas.microsoft.com/office/drawing/2014/main" id="{C811B8FF-2D1C-9CAA-200D-8B234A6DE2E1}"/>
              </a:ext>
            </a:extLst>
          </p:cNvPr>
          <p:cNvSpPr/>
          <p:nvPr/>
        </p:nvSpPr>
        <p:spPr>
          <a:xfrm>
            <a:off x="8128000" y="316030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F06CFE2-F780-B7DD-8126-0188E07EC05E}"/>
              </a:ext>
            </a:extLst>
          </p:cNvPr>
          <p:cNvSpPr txBox="1"/>
          <p:nvPr/>
        </p:nvSpPr>
        <p:spPr>
          <a:xfrm>
            <a:off x="8136150" y="319144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75" name="TextBox 74">
            <a:extLst>
              <a:ext uri="{FF2B5EF4-FFF2-40B4-BE49-F238E27FC236}">
                <a16:creationId xmlns:a16="http://schemas.microsoft.com/office/drawing/2014/main" id="{0020E1C2-65B3-32E0-CF2F-F711782014B2}"/>
              </a:ext>
            </a:extLst>
          </p:cNvPr>
          <p:cNvSpPr txBox="1"/>
          <p:nvPr/>
        </p:nvSpPr>
        <p:spPr>
          <a:xfrm>
            <a:off x="9240520" y="322549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76" name="TextBox 75">
            <a:extLst>
              <a:ext uri="{FF2B5EF4-FFF2-40B4-BE49-F238E27FC236}">
                <a16:creationId xmlns:a16="http://schemas.microsoft.com/office/drawing/2014/main" id="{9EFB38FA-5159-794C-0611-BA47EFA09C59}"/>
              </a:ext>
            </a:extLst>
          </p:cNvPr>
          <p:cNvSpPr txBox="1"/>
          <p:nvPr/>
        </p:nvSpPr>
        <p:spPr>
          <a:xfrm>
            <a:off x="9966959" y="322549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77" name="TextBox 76">
            <a:extLst>
              <a:ext uri="{FF2B5EF4-FFF2-40B4-BE49-F238E27FC236}">
                <a16:creationId xmlns:a16="http://schemas.microsoft.com/office/drawing/2014/main" id="{EE48EAF7-7114-D937-BF9D-7E5237B69AF2}"/>
              </a:ext>
            </a:extLst>
          </p:cNvPr>
          <p:cNvSpPr txBox="1"/>
          <p:nvPr/>
        </p:nvSpPr>
        <p:spPr>
          <a:xfrm>
            <a:off x="8838649" y="3218352"/>
            <a:ext cx="279340" cy="369332"/>
          </a:xfrm>
          <a:prstGeom prst="rect">
            <a:avLst/>
          </a:prstGeom>
          <a:noFill/>
        </p:spPr>
        <p:txBody>
          <a:bodyPr wrap="square" rtlCol="0">
            <a:spAutoFit/>
          </a:bodyPr>
          <a:lstStyle/>
          <a:p>
            <a:r>
              <a:rPr lang="en-US" dirty="0"/>
              <a:t>…</a:t>
            </a:r>
          </a:p>
        </p:txBody>
      </p:sp>
      <p:cxnSp>
        <p:nvCxnSpPr>
          <p:cNvPr id="78" name="Straight Connector 77">
            <a:extLst>
              <a:ext uri="{FF2B5EF4-FFF2-40B4-BE49-F238E27FC236}">
                <a16:creationId xmlns:a16="http://schemas.microsoft.com/office/drawing/2014/main" id="{5EABBD73-C087-E440-DD8F-527ED1108033}"/>
              </a:ext>
            </a:extLst>
          </p:cNvPr>
          <p:cNvCxnSpPr>
            <a:cxnSpLocks/>
          </p:cNvCxnSpPr>
          <p:nvPr/>
        </p:nvCxnSpPr>
        <p:spPr>
          <a:xfrm>
            <a:off x="7818120" y="390144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B95099-AAA6-0EC3-DA10-0DC56325536D}"/>
              </a:ext>
            </a:extLst>
          </p:cNvPr>
          <p:cNvCxnSpPr>
            <a:cxnSpLocks/>
          </p:cNvCxnSpPr>
          <p:nvPr/>
        </p:nvCxnSpPr>
        <p:spPr>
          <a:xfrm>
            <a:off x="7432040" y="563979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lternate Process 79">
            <a:extLst>
              <a:ext uri="{FF2B5EF4-FFF2-40B4-BE49-F238E27FC236}">
                <a16:creationId xmlns:a16="http://schemas.microsoft.com/office/drawing/2014/main" id="{7FD78F9B-21DD-015E-FAA9-DFAF1761B412}"/>
              </a:ext>
            </a:extLst>
          </p:cNvPr>
          <p:cNvSpPr/>
          <p:nvPr/>
        </p:nvSpPr>
        <p:spPr>
          <a:xfrm>
            <a:off x="8729638"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lternate Process 80">
            <a:extLst>
              <a:ext uri="{FF2B5EF4-FFF2-40B4-BE49-F238E27FC236}">
                <a16:creationId xmlns:a16="http://schemas.microsoft.com/office/drawing/2014/main" id="{16F078A6-0859-28C6-DB28-3334A1323E7C}"/>
              </a:ext>
            </a:extLst>
          </p:cNvPr>
          <p:cNvSpPr/>
          <p:nvPr/>
        </p:nvSpPr>
        <p:spPr>
          <a:xfrm>
            <a:off x="9393192"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lternate Process 81">
            <a:extLst>
              <a:ext uri="{FF2B5EF4-FFF2-40B4-BE49-F238E27FC236}">
                <a16:creationId xmlns:a16="http://schemas.microsoft.com/office/drawing/2014/main" id="{7682B092-06EA-9505-64F9-286E31E4178C}"/>
              </a:ext>
            </a:extLst>
          </p:cNvPr>
          <p:cNvSpPr/>
          <p:nvPr/>
        </p:nvSpPr>
        <p:spPr>
          <a:xfrm>
            <a:off x="10056745" y="404069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lternate Process 82">
            <a:extLst>
              <a:ext uri="{FF2B5EF4-FFF2-40B4-BE49-F238E27FC236}">
                <a16:creationId xmlns:a16="http://schemas.microsoft.com/office/drawing/2014/main" id="{5651155B-1B19-1050-8A1B-33D0FA256DE8}"/>
              </a:ext>
            </a:extLst>
          </p:cNvPr>
          <p:cNvSpPr/>
          <p:nvPr/>
        </p:nvSpPr>
        <p:spPr>
          <a:xfrm>
            <a:off x="8066084"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5EE81E2-1440-52FA-541B-973E0160FA7C}"/>
              </a:ext>
            </a:extLst>
          </p:cNvPr>
          <p:cNvSpPr txBox="1"/>
          <p:nvPr/>
        </p:nvSpPr>
        <p:spPr>
          <a:xfrm>
            <a:off x="7818120" y="5792834"/>
            <a:ext cx="451248" cy="369332"/>
          </a:xfrm>
          <a:prstGeom prst="rect">
            <a:avLst/>
          </a:prstGeom>
          <a:noFill/>
        </p:spPr>
        <p:txBody>
          <a:bodyPr wrap="square" rtlCol="0">
            <a:spAutoFit/>
          </a:bodyPr>
          <a:lstStyle/>
          <a:p>
            <a:r>
              <a:rPr lang="en-US" dirty="0"/>
              <a:t>pa</a:t>
            </a:r>
          </a:p>
        </p:txBody>
      </p:sp>
      <p:sp>
        <p:nvSpPr>
          <p:cNvPr id="85" name="TextBox 84">
            <a:extLst>
              <a:ext uri="{FF2B5EF4-FFF2-40B4-BE49-F238E27FC236}">
                <a16:creationId xmlns:a16="http://schemas.microsoft.com/office/drawing/2014/main" id="{055CBB3A-12E8-529C-391D-0DE13F97202D}"/>
              </a:ext>
            </a:extLst>
          </p:cNvPr>
          <p:cNvSpPr txBox="1"/>
          <p:nvPr/>
        </p:nvSpPr>
        <p:spPr>
          <a:xfrm>
            <a:off x="8584874" y="5792834"/>
            <a:ext cx="451248" cy="369332"/>
          </a:xfrm>
          <a:prstGeom prst="rect">
            <a:avLst/>
          </a:prstGeom>
          <a:noFill/>
        </p:spPr>
        <p:txBody>
          <a:bodyPr wrap="square" rtlCol="0">
            <a:spAutoFit/>
          </a:bodyPr>
          <a:lstStyle/>
          <a:p>
            <a:r>
              <a:rPr lang="en-US" dirty="0"/>
              <a:t>pa</a:t>
            </a:r>
          </a:p>
        </p:txBody>
      </p:sp>
      <p:sp>
        <p:nvSpPr>
          <p:cNvPr id="86" name="TextBox 85">
            <a:extLst>
              <a:ext uri="{FF2B5EF4-FFF2-40B4-BE49-F238E27FC236}">
                <a16:creationId xmlns:a16="http://schemas.microsoft.com/office/drawing/2014/main" id="{A8DA08EC-10B6-8DB9-12CA-7E39CCE4DF03}"/>
              </a:ext>
            </a:extLst>
          </p:cNvPr>
          <p:cNvSpPr txBox="1"/>
          <p:nvPr/>
        </p:nvSpPr>
        <p:spPr>
          <a:xfrm>
            <a:off x="9949453" y="5798039"/>
            <a:ext cx="451248" cy="369332"/>
          </a:xfrm>
          <a:prstGeom prst="rect">
            <a:avLst/>
          </a:prstGeom>
          <a:noFill/>
        </p:spPr>
        <p:txBody>
          <a:bodyPr wrap="square" rtlCol="0">
            <a:spAutoFit/>
          </a:bodyPr>
          <a:lstStyle/>
          <a:p>
            <a:r>
              <a:rPr lang="en-US" dirty="0"/>
              <a:t>pa</a:t>
            </a:r>
          </a:p>
        </p:txBody>
      </p:sp>
      <p:sp>
        <p:nvSpPr>
          <p:cNvPr id="87" name="TextBox 86">
            <a:extLst>
              <a:ext uri="{FF2B5EF4-FFF2-40B4-BE49-F238E27FC236}">
                <a16:creationId xmlns:a16="http://schemas.microsoft.com/office/drawing/2014/main" id="{55F48479-062D-72E8-4C0A-F675394342D4}"/>
              </a:ext>
            </a:extLst>
          </p:cNvPr>
          <p:cNvSpPr txBox="1"/>
          <p:nvPr/>
        </p:nvSpPr>
        <p:spPr>
          <a:xfrm>
            <a:off x="9313922" y="5779914"/>
            <a:ext cx="279340" cy="369332"/>
          </a:xfrm>
          <a:prstGeom prst="rect">
            <a:avLst/>
          </a:prstGeom>
          <a:noFill/>
        </p:spPr>
        <p:txBody>
          <a:bodyPr wrap="square" rtlCol="0">
            <a:spAutoFit/>
          </a:bodyPr>
          <a:lstStyle/>
          <a:p>
            <a:r>
              <a:rPr lang="en-US" dirty="0"/>
              <a:t>…</a:t>
            </a:r>
          </a:p>
        </p:txBody>
      </p:sp>
      <p:sp>
        <p:nvSpPr>
          <p:cNvPr id="88" name="TextBox 87">
            <a:extLst>
              <a:ext uri="{FF2B5EF4-FFF2-40B4-BE49-F238E27FC236}">
                <a16:creationId xmlns:a16="http://schemas.microsoft.com/office/drawing/2014/main" id="{C0F37DEE-F7F6-F7B0-65E6-67D94A0756EB}"/>
              </a:ext>
            </a:extLst>
          </p:cNvPr>
          <p:cNvSpPr txBox="1"/>
          <p:nvPr/>
        </p:nvSpPr>
        <p:spPr>
          <a:xfrm rot="5400000">
            <a:off x="7698225" y="4543264"/>
            <a:ext cx="1212140" cy="369332"/>
          </a:xfrm>
          <a:prstGeom prst="rect">
            <a:avLst/>
          </a:prstGeom>
          <a:noFill/>
        </p:spPr>
        <p:txBody>
          <a:bodyPr wrap="square" rtlCol="0">
            <a:spAutoFit/>
          </a:bodyPr>
          <a:lstStyle/>
          <a:p>
            <a:r>
              <a:rPr lang="en-US" dirty="0"/>
              <a:t>L4 Table</a:t>
            </a:r>
          </a:p>
        </p:txBody>
      </p:sp>
      <p:sp>
        <p:nvSpPr>
          <p:cNvPr id="89" name="TextBox 88">
            <a:extLst>
              <a:ext uri="{FF2B5EF4-FFF2-40B4-BE49-F238E27FC236}">
                <a16:creationId xmlns:a16="http://schemas.microsoft.com/office/drawing/2014/main" id="{CF474765-B05E-853A-4A6E-40D8352272B0}"/>
              </a:ext>
            </a:extLst>
          </p:cNvPr>
          <p:cNvSpPr txBox="1"/>
          <p:nvPr/>
        </p:nvSpPr>
        <p:spPr>
          <a:xfrm rot="5400000">
            <a:off x="8358625" y="4573744"/>
            <a:ext cx="1212140" cy="369332"/>
          </a:xfrm>
          <a:prstGeom prst="rect">
            <a:avLst/>
          </a:prstGeom>
          <a:noFill/>
        </p:spPr>
        <p:txBody>
          <a:bodyPr wrap="square" rtlCol="0">
            <a:spAutoFit/>
          </a:bodyPr>
          <a:lstStyle/>
          <a:p>
            <a:r>
              <a:rPr lang="en-US" dirty="0"/>
              <a:t>L3 Table</a:t>
            </a:r>
          </a:p>
        </p:txBody>
      </p:sp>
      <p:sp>
        <p:nvSpPr>
          <p:cNvPr id="90" name="TextBox 89">
            <a:extLst>
              <a:ext uri="{FF2B5EF4-FFF2-40B4-BE49-F238E27FC236}">
                <a16:creationId xmlns:a16="http://schemas.microsoft.com/office/drawing/2014/main" id="{7FB929D5-0E66-1906-967C-DFAB4A3D6939}"/>
              </a:ext>
            </a:extLst>
          </p:cNvPr>
          <p:cNvSpPr txBox="1"/>
          <p:nvPr/>
        </p:nvSpPr>
        <p:spPr>
          <a:xfrm rot="5400000">
            <a:off x="9029185" y="4604224"/>
            <a:ext cx="1212140" cy="369332"/>
          </a:xfrm>
          <a:prstGeom prst="rect">
            <a:avLst/>
          </a:prstGeom>
          <a:noFill/>
        </p:spPr>
        <p:txBody>
          <a:bodyPr wrap="square" rtlCol="0">
            <a:spAutoFit/>
          </a:bodyPr>
          <a:lstStyle/>
          <a:p>
            <a:r>
              <a:rPr lang="en-US" dirty="0"/>
              <a:t>L2 Table</a:t>
            </a:r>
          </a:p>
        </p:txBody>
      </p:sp>
      <p:sp>
        <p:nvSpPr>
          <p:cNvPr id="91" name="TextBox 90">
            <a:extLst>
              <a:ext uri="{FF2B5EF4-FFF2-40B4-BE49-F238E27FC236}">
                <a16:creationId xmlns:a16="http://schemas.microsoft.com/office/drawing/2014/main" id="{56DE27A5-E4AC-46B9-FA7E-4A13A9488584}"/>
              </a:ext>
            </a:extLst>
          </p:cNvPr>
          <p:cNvSpPr txBox="1"/>
          <p:nvPr/>
        </p:nvSpPr>
        <p:spPr>
          <a:xfrm rot="5400000">
            <a:off x="9699745" y="4604224"/>
            <a:ext cx="1212140" cy="369332"/>
          </a:xfrm>
          <a:prstGeom prst="rect">
            <a:avLst/>
          </a:prstGeom>
          <a:noFill/>
        </p:spPr>
        <p:txBody>
          <a:bodyPr wrap="square" rtlCol="0">
            <a:spAutoFit/>
          </a:bodyPr>
          <a:lstStyle/>
          <a:p>
            <a:r>
              <a:rPr lang="en-US" dirty="0"/>
              <a:t>L1 Table</a:t>
            </a:r>
          </a:p>
        </p:txBody>
      </p:sp>
      <p:cxnSp>
        <p:nvCxnSpPr>
          <p:cNvPr id="92" name="Straight Arrow Connector 91">
            <a:extLst>
              <a:ext uri="{FF2B5EF4-FFF2-40B4-BE49-F238E27FC236}">
                <a16:creationId xmlns:a16="http://schemas.microsoft.com/office/drawing/2014/main" id="{56E4BB22-8BEE-6D67-F52C-762537E04F2C}"/>
              </a:ext>
            </a:extLst>
          </p:cNvPr>
          <p:cNvCxnSpPr>
            <a:cxnSpLocks/>
          </p:cNvCxnSpPr>
          <p:nvPr/>
        </p:nvCxnSpPr>
        <p:spPr>
          <a:xfrm flipH="1">
            <a:off x="9271000" y="361936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6707C90-1667-290E-0880-16BAA435957B}"/>
              </a:ext>
            </a:extLst>
          </p:cNvPr>
          <p:cNvCxnSpPr>
            <a:cxnSpLocks/>
          </p:cNvCxnSpPr>
          <p:nvPr/>
        </p:nvCxnSpPr>
        <p:spPr>
          <a:xfrm flipH="1">
            <a:off x="10001596" y="363580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18D9634-A5AB-2F14-8FD5-CA8215986039}"/>
              </a:ext>
            </a:extLst>
          </p:cNvPr>
          <p:cNvCxnSpPr>
            <a:cxnSpLocks/>
            <a:endCxn id="84" idx="0"/>
          </p:cNvCxnSpPr>
          <p:nvPr/>
        </p:nvCxnSpPr>
        <p:spPr>
          <a:xfrm flipH="1">
            <a:off x="8043744" y="563979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A03D888-661D-AC94-5312-BDF1A6B7159C}"/>
              </a:ext>
            </a:extLst>
          </p:cNvPr>
          <p:cNvCxnSpPr>
            <a:cxnSpLocks/>
            <a:endCxn id="86" idx="0"/>
          </p:cNvCxnSpPr>
          <p:nvPr/>
        </p:nvCxnSpPr>
        <p:spPr>
          <a:xfrm>
            <a:off x="8915818" y="563979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Process 95">
            <a:extLst>
              <a:ext uri="{FF2B5EF4-FFF2-40B4-BE49-F238E27FC236}">
                <a16:creationId xmlns:a16="http://schemas.microsoft.com/office/drawing/2014/main" id="{7DEF7900-BB35-FD29-262A-828B9A697DB8}"/>
              </a:ext>
            </a:extLst>
          </p:cNvPr>
          <p:cNvSpPr/>
          <p:nvPr/>
        </p:nvSpPr>
        <p:spPr>
          <a:xfrm>
            <a:off x="918464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rocess 96">
            <a:extLst>
              <a:ext uri="{FF2B5EF4-FFF2-40B4-BE49-F238E27FC236}">
                <a16:creationId xmlns:a16="http://schemas.microsoft.com/office/drawing/2014/main" id="{0C1AAE5A-A0D0-B361-AFAB-A442B8075C31}"/>
              </a:ext>
            </a:extLst>
          </p:cNvPr>
          <p:cNvSpPr/>
          <p:nvPr/>
        </p:nvSpPr>
        <p:spPr>
          <a:xfrm>
            <a:off x="993648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EE0A53A-2929-C2D5-A7D8-E3CD65C5A685}"/>
              </a:ext>
            </a:extLst>
          </p:cNvPr>
          <p:cNvCxnSpPr>
            <a:cxnSpLocks/>
          </p:cNvCxnSpPr>
          <p:nvPr/>
        </p:nvCxnSpPr>
        <p:spPr>
          <a:xfrm>
            <a:off x="8401644" y="3660008"/>
            <a:ext cx="0" cy="25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9437AD6-5C51-B436-9FC9-B40088D0C11E}"/>
              </a:ext>
            </a:extLst>
          </p:cNvPr>
          <p:cNvSpPr txBox="1"/>
          <p:nvPr/>
        </p:nvSpPr>
        <p:spPr>
          <a:xfrm>
            <a:off x="4803623" y="3577524"/>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p:cNvCxnSpPr>
          <p:nvPr/>
        </p:nvCxnSpPr>
        <p:spPr>
          <a:xfrm>
            <a:off x="5781985" y="1616214"/>
            <a:ext cx="3497530"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1" animBg="1"/>
      <p:bldP spid="11" grpId="0" animBg="1"/>
      <p:bldP spid="12" grpId="0"/>
      <p:bldP spid="13" grpId="0"/>
      <p:bldP spid="16" grpId="0" animBg="1"/>
      <p:bldP spid="18" grpId="0"/>
      <p:bldP spid="20" grpId="0" animBg="1"/>
      <p:bldP spid="21" grpId="0" animBg="1"/>
      <p:bldP spid="22" grpId="0" animBg="1"/>
      <p:bldP spid="24" grpId="0"/>
      <p:bldP spid="28" grpId="0"/>
      <p:bldP spid="29" grpId="0"/>
      <p:bldP spid="30" grpId="0"/>
      <p:bldP spid="37" grpId="0" animBg="1"/>
      <p:bldP spid="38" grpId="0" animBg="1"/>
      <p:bldP spid="39" grpId="0" animBg="1"/>
      <p:bldP spid="41" grpId="0" animBg="1"/>
      <p:bldP spid="42" grpId="0"/>
      <p:bldP spid="43" grpId="0"/>
      <p:bldP spid="45" grpId="0"/>
      <p:bldP spid="46" grpId="0"/>
      <p:bldP spid="47" grpId="0"/>
      <p:bldP spid="48" grpId="0"/>
      <p:bldP spid="49" grpId="0"/>
      <p:bldP spid="50" grpId="0"/>
      <p:bldP spid="72" grpId="0" animBg="1"/>
      <p:bldP spid="73" grpId="0" animBg="1"/>
      <p:bldP spid="74" grpId="0"/>
      <p:bldP spid="74" grpId="1"/>
      <p:bldP spid="74" grpId="2"/>
      <p:bldP spid="75" grpId="0"/>
      <p:bldP spid="76" grpId="0"/>
      <p:bldP spid="77" grpId="0"/>
      <p:bldP spid="80" grpId="0" animBg="1"/>
      <p:bldP spid="81" grpId="0" animBg="1"/>
      <p:bldP spid="82" grpId="0" animBg="1"/>
      <p:bldP spid="83" grpId="0" animBg="1"/>
      <p:bldP spid="84" grpId="0"/>
      <p:bldP spid="85" grpId="0"/>
      <p:bldP spid="86" grpId="0"/>
      <p:bldP spid="87" grpId="0"/>
      <p:bldP spid="88" grpId="0"/>
      <p:bldP spid="89" grpId="0"/>
      <p:bldP spid="90" grpId="0"/>
      <p:bldP spid="91" grpId="0"/>
      <p:bldP spid="96" grpId="0" animBg="1"/>
      <p:bldP spid="97" grpId="0" animBg="1"/>
      <p:bldP spid="10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27095</TotalTime>
  <Words>1724</Words>
  <Application>Microsoft Macintosh PowerPoint</Application>
  <PresentationFormat>Widescreen</PresentationFormat>
  <Paragraphs>284</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LinLibertineT</vt:lpstr>
      <vt:lpstr>LinLibertineTI</vt:lpstr>
      <vt:lpstr>Office Theme</vt:lpstr>
      <vt:lpstr>Modal Abstractions for Memory Virtualization</vt:lpstr>
      <vt:lpstr>Talk</vt:lpstr>
      <vt:lpstr>The System of Memory Virtualization</vt:lpstr>
      <vt:lpstr>PowerPoint Presentation</vt:lpstr>
      <vt:lpstr>Memory Location Virtualization</vt:lpstr>
      <vt:lpstr>Memory Location Virtualization: Abstraction</vt:lpstr>
      <vt:lpstr>Memory Location Virtualization: Mechanism</vt:lpstr>
      <vt:lpstr>Mechanism: L4_L1 Page Table Walk</vt:lpstr>
      <vt:lpstr>Virtual Memory Managers </vt:lpstr>
      <vt:lpstr>PowerPoint Presentation</vt:lpstr>
      <vt:lpstr>Separation Logic</vt:lpstr>
      <vt:lpstr>Modal Logic: Contingency</vt:lpstr>
      <vt:lpstr>Program Logic: Points-to Relations</vt:lpstr>
      <vt:lpstr>Mechanism: L4_L1 Page Table Walk</vt:lpstr>
      <vt:lpstr>Restoring Soundness</vt:lpstr>
      <vt:lpstr>Virtual Memory Managers </vt:lpstr>
      <vt:lpstr>Virtual Points-tos as Modal Context Resource</vt:lpstr>
      <vt:lpstr>Pure Facts on Address Space</vt:lpstr>
      <vt:lpstr>Switching Address-Spaces</vt:lpstr>
      <vt:lpstr>Virtual Memory Managers </vt:lpstr>
      <vt:lpstr>More Experiments</vt:lpstr>
      <vt:lpstr>Current Status for x64Iris</vt:lpstr>
      <vt:lpstr>PowerPoint Presentation</vt:lpstr>
      <vt:lpstr>Program Logic: Defining Virtual Points-to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Modal Abstractions for Virtualizing Memory Addresses  </dc:title>
  <dc:creator>Kuru,Ismail</dc:creator>
  <cp:lastModifiedBy>Kuru,Ismail</cp:lastModifiedBy>
  <cp:revision>199</cp:revision>
  <cp:lastPrinted>2024-02-24T18:03:06Z</cp:lastPrinted>
  <dcterms:created xsi:type="dcterms:W3CDTF">2023-04-28T17:43:58Z</dcterms:created>
  <dcterms:modified xsi:type="dcterms:W3CDTF">2024-04-18T18:53:33Z</dcterms:modified>
</cp:coreProperties>
</file>