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6" r:id="rId3"/>
    <p:sldId id="316" r:id="rId4"/>
    <p:sldId id="287" r:id="rId5"/>
    <p:sldId id="311" r:id="rId6"/>
    <p:sldId id="309" r:id="rId7"/>
    <p:sldId id="289" r:id="rId8"/>
    <p:sldId id="291" r:id="rId9"/>
    <p:sldId id="305" r:id="rId10"/>
    <p:sldId id="304" r:id="rId11"/>
    <p:sldId id="314" r:id="rId12"/>
    <p:sldId id="312" r:id="rId13"/>
    <p:sldId id="315" r:id="rId14"/>
    <p:sldId id="293" r:id="rId15"/>
    <p:sldId id="295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10"/>
    <p:restoredTop sz="87886"/>
  </p:normalViewPr>
  <p:slideViewPr>
    <p:cSldViewPr snapToGrid="0">
      <p:cViewPr varScale="1">
        <p:scale>
          <a:sx n="135" d="100"/>
          <a:sy n="135" d="100"/>
        </p:scale>
        <p:origin x="352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19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dirty="0" err="1"/>
              <a:t>sts</a:t>
            </a:r>
            <a:r>
              <a:rPr lang="en-US" dirty="0"/>
              <a:t> an using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8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2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see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0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Acknowledging rely-state pairs, so we start </a:t>
            </a:r>
          </a:p>
          <a:p>
            <a:r>
              <a:rPr lang="en-US" dirty="0"/>
              <a:t>- the rely, which is essentially the generated </a:t>
            </a:r>
            <a:r>
              <a:rPr lang="en-US" dirty="0" err="1"/>
              <a:t>submodel</a:t>
            </a:r>
            <a:r>
              <a:rPr lang="en-US" dirty="0"/>
              <a:t> starting at [s] for </a:t>
            </a:r>
            <a:r>
              <a:rPr lang="en-US" dirty="0" err="1"/>
              <a:t>AllTok</a:t>
            </a:r>
            <a:r>
              <a:rPr lang="en-US" dirty="0"/>
              <a:t>/T</a:t>
            </a:r>
          </a:p>
          <a:p>
            <a:r>
              <a:rPr lang="en-US" dirty="0"/>
              <a:t>          - the guarantee (the generated </a:t>
            </a:r>
            <a:r>
              <a:rPr lang="en-US" dirty="0" err="1"/>
              <a:t>submodel</a:t>
            </a:r>
            <a:r>
              <a:rPr lang="en-US" dirty="0"/>
              <a:t> starting at [s] for T) *)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2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baseline="-25000" dirty="0">
                <a:solidFill>
                  <a:schemeClr val="tx1"/>
                </a:solidFill>
              </a:rPr>
              <a:t>o int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be defined in the smaller from the embedding state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15EBB0-8A2D-496C-2BD0-4D20BEE42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Modal Understanding of System Evolution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A2B2185-3A99-8164-DEC8-C62FF464A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ISMAIL KURU &amp; COLIN S. GORDON</a:t>
            </a:r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pieces</a:t>
            </a:r>
          </a:p>
          <a:p>
            <a:pPr lvl="1"/>
            <a:r>
              <a:rPr lang="en-US" dirty="0"/>
              <a:t>Morphisms to relate two protocol </a:t>
            </a:r>
          </a:p>
          <a:p>
            <a:pPr lvl="2"/>
            <a:r>
              <a:rPr lang="en-US" dirty="0"/>
              <a:t>The Law of Conformance for Local Views</a:t>
            </a:r>
          </a:p>
          <a:p>
            <a:pPr lvl="2"/>
            <a:r>
              <a:rPr lang="en-US" dirty="0"/>
              <a:t>The Law of Environment (Rely) Similarity</a:t>
            </a:r>
          </a:p>
          <a:p>
            <a:pPr lvl="1"/>
            <a:r>
              <a:rPr lang="en-US" dirty="0"/>
              <a:t>Linking to program logic through </a:t>
            </a:r>
          </a:p>
          <a:p>
            <a:pPr lvl="2"/>
            <a:r>
              <a:rPr lang="en-US" dirty="0"/>
              <a:t>Soundness: Pretty much the one in </a:t>
            </a:r>
            <a:r>
              <a:rPr lang="en-US" dirty="0" err="1"/>
              <a:t>CaReSL</a:t>
            </a:r>
            <a:r>
              <a:rPr lang="en-US" dirty="0"/>
              <a:t> and Iris</a:t>
            </a:r>
          </a:p>
          <a:p>
            <a:pPr lvl="3"/>
            <a:r>
              <a:rPr lang="en-US" dirty="0"/>
              <a:t>Any update on STS (as logical resources) preserves the laws above</a:t>
            </a:r>
          </a:p>
          <a:p>
            <a:pPr lvl="2"/>
            <a:r>
              <a:rPr lang="en-US" dirty="0"/>
              <a:t>Proof rules (already shown)</a:t>
            </a:r>
          </a:p>
          <a:p>
            <a:pPr lvl="3"/>
            <a:r>
              <a:rPr lang="en-US" dirty="0"/>
              <a:t>Rule </a:t>
            </a:r>
            <a:r>
              <a:rPr lang="en-US" dirty="0" err="1"/>
              <a:t>Bisim</a:t>
            </a:r>
            <a:endParaRPr lang="en-US" dirty="0"/>
          </a:p>
          <a:p>
            <a:pPr lvl="3"/>
            <a:r>
              <a:rPr lang="en-US" dirty="0"/>
              <a:t>Rule </a:t>
            </a:r>
            <a:r>
              <a:rPr lang="en-US" dirty="0" err="1"/>
              <a:t>Submodel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159603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2247993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338257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4072824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1709513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2797903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520324" y="1784522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2290262" y="2892042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2328525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2786" y="1992270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7931964" y="196523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8401884" y="2045768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9279444" y="1709513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7098973" y="2809768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131D58-1711-EE3D-4D41-F929417BCF29}"/>
              </a:ext>
            </a:extLst>
          </p:cNvPr>
          <p:cNvSpPr/>
          <p:nvPr/>
        </p:nvSpPr>
        <p:spPr>
          <a:xfrm>
            <a:off x="4447145" y="2284247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19F03-1397-863A-2B71-4121AD54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589" y="-90813"/>
            <a:ext cx="10515600" cy="1078333"/>
          </a:xfrm>
        </p:spPr>
        <p:txBody>
          <a:bodyPr/>
          <a:lstStyle/>
          <a:p>
            <a:r>
              <a:rPr lang="en-US" dirty="0"/>
              <a:t>STS-</a:t>
            </a:r>
            <a:r>
              <a:rPr lang="en-US" dirty="0" err="1"/>
              <a:t>Bisim</a:t>
            </a:r>
            <a:r>
              <a:rPr lang="en-US" dirty="0"/>
              <a:t>: Corresponding Local Views</a:t>
            </a: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7263F0F1-1F13-77B1-B104-5D1513243B4D}"/>
              </a:ext>
            </a:extLst>
          </p:cNvPr>
          <p:cNvSpPr/>
          <p:nvPr/>
        </p:nvSpPr>
        <p:spPr>
          <a:xfrm>
            <a:off x="51312" y="4373167"/>
            <a:ext cx="5670151" cy="2402585"/>
          </a:xfrm>
          <a:prstGeom prst="wedgeEllipseCallout">
            <a:avLst>
              <a:gd name="adj1" fmla="val 38371"/>
              <a:gd name="adj2" fmla="val -129303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Assuming the valid environments (prev. slide), local views constructed (e.g. </a:t>
            </a:r>
            <a:r>
              <a:rPr lang="en-US" b="1" dirty="0">
                <a:solidFill>
                  <a:schemeClr val="tx1"/>
                </a:solidFill>
              </a:rPr>
              <a:t>{s</a:t>
            </a:r>
            <a:r>
              <a:rPr lang="en-US" b="1" baseline="-25000" dirty="0">
                <a:solidFill>
                  <a:schemeClr val="tx1"/>
                </a:solidFill>
              </a:rPr>
              <a:t>o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 in the smaller machine have the corresponding one in the bigger machine for the capabilities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read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write</a:t>
            </a:r>
            <a:r>
              <a:rPr lang="en-US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D10911-5949-BD28-3B39-0A55D552078A}"/>
              </a:ext>
            </a:extLst>
          </p:cNvPr>
          <p:cNvSpPr/>
          <p:nvPr/>
        </p:nvSpPr>
        <p:spPr>
          <a:xfrm>
            <a:off x="9665988" y="3522914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6B90A7-15B8-2C95-F06B-6E6C2BF33614}"/>
              </a:ext>
            </a:extLst>
          </p:cNvPr>
          <p:cNvSpPr/>
          <p:nvPr/>
        </p:nvSpPr>
        <p:spPr>
          <a:xfrm>
            <a:off x="9635508" y="4611304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777D26-B215-8D6D-4BC8-24AD5B933126}"/>
              </a:ext>
            </a:extLst>
          </p:cNvPr>
          <p:cNvSpPr/>
          <p:nvPr/>
        </p:nvSpPr>
        <p:spPr>
          <a:xfrm>
            <a:off x="9645668" y="574589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112FE5-6C26-A5A7-F1C7-FE8F31BF30D4}"/>
              </a:ext>
            </a:extLst>
          </p:cNvPr>
          <p:cNvSpPr/>
          <p:nvPr/>
        </p:nvSpPr>
        <p:spPr>
          <a:xfrm>
            <a:off x="7837188" y="4611304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D05F605-11A4-BF8D-00D9-B829C5E8BA2A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 rot="16200000" flipH="1" flipV="1">
            <a:off x="7837347" y="4611144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DE25B2-06B0-2C8B-430E-56C5150D9CD0}"/>
              </a:ext>
            </a:extLst>
          </p:cNvPr>
          <p:cNvSpPr txBox="1"/>
          <p:nvPr/>
        </p:nvSpPr>
        <p:spPr>
          <a:xfrm>
            <a:off x="7803773" y="3932489"/>
            <a:ext cx="631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8BA2B-C1A3-BD85-42FE-A90FC3E58794}"/>
              </a:ext>
            </a:extLst>
          </p:cNvPr>
          <p:cNvSpPr txBox="1"/>
          <p:nvPr/>
        </p:nvSpPr>
        <p:spPr>
          <a:xfrm>
            <a:off x="8553488" y="4154377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14E597-DBC3-0219-08EE-A7141AD57DCC}"/>
              </a:ext>
            </a:extLst>
          </p:cNvPr>
          <p:cNvCxnSpPr>
            <a:cxnSpLocks/>
            <a:stCxn id="37" idx="4"/>
            <a:endCxn id="6" idx="3"/>
          </p:cNvCxnSpPr>
          <p:nvPr/>
        </p:nvCxnSpPr>
        <p:spPr>
          <a:xfrm flipV="1">
            <a:off x="8112461" y="5080682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EB4D27-3282-2768-9621-83D1DD5EEB2C}"/>
              </a:ext>
            </a:extLst>
          </p:cNvPr>
          <p:cNvSpPr txBox="1"/>
          <p:nvPr/>
        </p:nvSpPr>
        <p:spPr>
          <a:xfrm>
            <a:off x="8570305" y="4646864"/>
            <a:ext cx="967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flush</a:t>
            </a:r>
            <a:endParaRPr lang="en-US" i="1" dirty="0"/>
          </a:p>
          <a:p>
            <a:endParaRPr lang="en-US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D73D8-24C1-8490-662C-CD72218CD88A}"/>
              </a:ext>
            </a:extLst>
          </p:cNvPr>
          <p:cNvCxnSpPr>
            <a:cxnSpLocks/>
          </p:cNvCxnSpPr>
          <p:nvPr/>
        </p:nvCxnSpPr>
        <p:spPr>
          <a:xfrm flipH="1">
            <a:off x="9894289" y="4057506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A36506-D095-1314-F8B9-E287859D81E9}"/>
              </a:ext>
            </a:extLst>
          </p:cNvPr>
          <p:cNvCxnSpPr>
            <a:cxnSpLocks/>
          </p:cNvCxnSpPr>
          <p:nvPr/>
        </p:nvCxnSpPr>
        <p:spPr>
          <a:xfrm>
            <a:off x="9894289" y="5145896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415E6F-44BC-2419-CE8A-D23BFE232929}"/>
              </a:ext>
            </a:extLst>
          </p:cNvPr>
          <p:cNvSpPr txBox="1"/>
          <p:nvPr/>
        </p:nvSpPr>
        <p:spPr>
          <a:xfrm>
            <a:off x="9941261" y="4088142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904FD9-88BF-B8EF-876A-4A672E3D0A2A}"/>
              </a:ext>
            </a:extLst>
          </p:cNvPr>
          <p:cNvSpPr txBox="1"/>
          <p:nvPr/>
        </p:nvSpPr>
        <p:spPr>
          <a:xfrm>
            <a:off x="9547299" y="52209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D5FC930-A482-BD0A-64D9-2B8F7FAAEA46}"/>
              </a:ext>
            </a:extLst>
          </p:cNvPr>
          <p:cNvCxnSpPr>
            <a:cxnSpLocks/>
            <a:stCxn id="6" idx="5"/>
            <a:endCxn id="6" idx="6"/>
          </p:cNvCxnSpPr>
          <p:nvPr/>
        </p:nvCxnSpPr>
        <p:spPr>
          <a:xfrm rot="5400000" flipH="1" flipV="1">
            <a:off x="10048529" y="4943158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8FF285-78B8-D0C6-8A45-62587CD1741B}"/>
              </a:ext>
            </a:extLst>
          </p:cNvPr>
          <p:cNvSpPr txBox="1"/>
          <p:nvPr/>
        </p:nvSpPr>
        <p:spPr>
          <a:xfrm>
            <a:off x="10269406" y="4654784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1A9979-3E08-C373-1251-879DFB3B7639}"/>
              </a:ext>
            </a:extLst>
          </p:cNvPr>
          <p:cNvSpPr txBox="1"/>
          <p:nvPr/>
        </p:nvSpPr>
        <p:spPr>
          <a:xfrm>
            <a:off x="8664126" y="6354022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14D82688-EB2D-5926-1CE1-25FB139FC1D3}"/>
              </a:ext>
            </a:extLst>
          </p:cNvPr>
          <p:cNvSpPr/>
          <p:nvPr/>
        </p:nvSpPr>
        <p:spPr>
          <a:xfrm>
            <a:off x="6781501" y="3220172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Callout 54">
            <a:extLst>
              <a:ext uri="{FF2B5EF4-FFF2-40B4-BE49-F238E27FC236}">
                <a16:creationId xmlns:a16="http://schemas.microsoft.com/office/drawing/2014/main" id="{4D4D5466-28F9-BA2C-FF3B-9188EB1D06AB}"/>
              </a:ext>
            </a:extLst>
          </p:cNvPr>
          <p:cNvSpPr/>
          <p:nvPr/>
        </p:nvSpPr>
        <p:spPr>
          <a:xfrm>
            <a:off x="5866538" y="4694809"/>
            <a:ext cx="2975592" cy="2028545"/>
          </a:xfrm>
          <a:prstGeom prst="wedgeEllipseCallout">
            <a:avLst>
              <a:gd name="adj1" fmla="val 23131"/>
              <a:gd name="adj2" fmla="val -116914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Same local view constructed with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read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write</a:t>
            </a:r>
            <a:r>
              <a:rPr lang="en-US" b="1" dirty="0">
                <a:solidFill>
                  <a:schemeClr val="tx1"/>
                </a:solidFill>
              </a:rPr>
              <a:t>} U 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flush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586818-0226-06AB-09C2-5D8FA19B15F7}"/>
              </a:ext>
            </a:extLst>
          </p:cNvPr>
          <p:cNvCxnSpPr>
            <a:cxnSpLocks/>
            <a:stCxn id="6" idx="2"/>
            <a:endCxn id="37" idx="7"/>
          </p:cNvCxnSpPr>
          <p:nvPr/>
        </p:nvCxnSpPr>
        <p:spPr>
          <a:xfrm flipH="1" flipV="1">
            <a:off x="8307108" y="4691836"/>
            <a:ext cx="1328400" cy="19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4" grpId="0"/>
      <p:bldP spid="32" grpId="0"/>
      <p:bldP spid="33" grpId="0"/>
      <p:bldP spid="47" grpId="0"/>
      <p:bldP spid="7" grpId="0" animBg="1"/>
      <p:bldP spid="9" grpId="0"/>
      <p:bldP spid="30" grpId="0"/>
      <p:bldP spid="86" grpId="0" animBg="1"/>
      <p:bldP spid="3" grpId="0" animBg="1"/>
      <p:bldP spid="5" grpId="0" animBg="1"/>
      <p:bldP spid="6" grpId="0" animBg="1"/>
      <p:bldP spid="34" grpId="0" animBg="1"/>
      <p:bldP spid="37" grpId="0" animBg="1"/>
      <p:bldP spid="40" grpId="0"/>
      <p:bldP spid="41" grpId="0"/>
      <p:bldP spid="43" grpId="0"/>
      <p:bldP spid="46" grpId="0"/>
      <p:bldP spid="50" grpId="0"/>
      <p:bldP spid="52" grpId="0"/>
      <p:bldP spid="53" grpId="0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66508" y="9265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213030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3264888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04191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213030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3264888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213030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955133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964778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1476450"/>
            <a:ext cx="1202" cy="65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268021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650108" y="1555309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2255264" y="2763674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2210834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2786" y="1874579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2130142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44338" y="1583163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2210834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167337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2599680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2165862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flush</a:t>
            </a:r>
            <a:endParaRPr lang="en-US" i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79995" y="1584163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2664894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66875" y="1655363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60526" y="2739903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baseline="-25000" dirty="0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2462156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2173782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baseline="-25000" dirty="0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0C29268-3760-645A-6A9C-B9435D4A4079}"/>
              </a:ext>
            </a:extLst>
          </p:cNvPr>
          <p:cNvSpPr/>
          <p:nvPr/>
        </p:nvSpPr>
        <p:spPr>
          <a:xfrm>
            <a:off x="4706173" y="1032243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439AC5-1EED-F167-9840-C9C1EBC7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151" y="-155465"/>
            <a:ext cx="10515600" cy="1078333"/>
          </a:xfrm>
        </p:spPr>
        <p:txBody>
          <a:bodyPr/>
          <a:lstStyle/>
          <a:p>
            <a:r>
              <a:rPr lang="en-US" dirty="0"/>
              <a:t>STS-</a:t>
            </a:r>
            <a:r>
              <a:rPr lang="en-US" dirty="0" err="1"/>
              <a:t>Bisim</a:t>
            </a:r>
            <a:r>
              <a:rPr lang="en-US" dirty="0"/>
              <a:t>: Preserving the Environment 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B4EC187B-B7AA-8950-CB90-0FE25507FF8D}"/>
              </a:ext>
            </a:extLst>
          </p:cNvPr>
          <p:cNvSpPr/>
          <p:nvPr/>
        </p:nvSpPr>
        <p:spPr>
          <a:xfrm>
            <a:off x="6831709" y="5053168"/>
            <a:ext cx="5098042" cy="1575303"/>
          </a:xfrm>
          <a:prstGeom prst="wedgeEllipseCallout">
            <a:avLst>
              <a:gd name="adj1" fmla="val 11179"/>
              <a:gd name="adj2" fmla="val -216236"/>
            </a:avLst>
          </a:prstGeom>
          <a:solidFill>
            <a:schemeClr val="accent1">
              <a:lumMod val="7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 constructed by the frame capabilities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open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close</a:t>
            </a:r>
            <a:r>
              <a:rPr lang="en-US" b="1" dirty="0">
                <a:solidFill>
                  <a:schemeClr val="tx1"/>
                </a:solidFill>
              </a:rPr>
              <a:t>} </a:t>
            </a:r>
            <a:r>
              <a:rPr lang="en-US" dirty="0">
                <a:solidFill>
                  <a:schemeClr val="tx1"/>
                </a:solidFill>
              </a:rPr>
              <a:t>from the state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baseline="-25000" dirty="0">
                <a:solidFill>
                  <a:schemeClr val="tx1"/>
                </a:solidFill>
              </a:rPr>
              <a:t>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6E845909-BF40-D105-1508-4508768E06D7}"/>
              </a:ext>
            </a:extLst>
          </p:cNvPr>
          <p:cNvSpPr/>
          <p:nvPr/>
        </p:nvSpPr>
        <p:spPr>
          <a:xfrm>
            <a:off x="289711" y="4662535"/>
            <a:ext cx="5920966" cy="1683944"/>
          </a:xfrm>
          <a:prstGeom prst="wedgeEllipseCallout">
            <a:avLst>
              <a:gd name="adj1" fmla="val -10530"/>
              <a:gd name="adj2" fmla="val -188575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Defining the environment from the mapped state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baseline="-25000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 with the frame capabilities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open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close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Explosion 1 37">
            <a:extLst>
              <a:ext uri="{FF2B5EF4-FFF2-40B4-BE49-F238E27FC236}">
                <a16:creationId xmlns:a16="http://schemas.microsoft.com/office/drawing/2014/main" id="{1AE69630-5C5C-CEAE-476B-F0756847A9BD}"/>
              </a:ext>
            </a:extLst>
          </p:cNvPr>
          <p:cNvSpPr/>
          <p:nvPr/>
        </p:nvSpPr>
        <p:spPr>
          <a:xfrm>
            <a:off x="3819671" y="1837120"/>
            <a:ext cx="4352021" cy="3152027"/>
          </a:xfrm>
          <a:prstGeom prst="irregularSeal1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Transitions in the rely-environment of STS</a:t>
            </a:r>
            <a:r>
              <a:rPr lang="en-US" baseline="-25000" dirty="0">
                <a:solidFill>
                  <a:schemeClr val="tx1"/>
                </a:solidFill>
              </a:rPr>
              <a:t>π</a:t>
            </a:r>
            <a:r>
              <a:rPr lang="en-US" dirty="0">
                <a:solidFill>
                  <a:schemeClr val="tx1"/>
                </a:solidFill>
              </a:rPr>
              <a:t> are accounted for in the rely-environment of STS</a:t>
            </a:r>
            <a:r>
              <a:rPr lang="en-US" baseline="-25000" dirty="0">
                <a:solidFill>
                  <a:schemeClr val="tx1"/>
                </a:solidFill>
              </a:rPr>
              <a:t>π’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EF514E-7A2D-5FFF-B117-331C7891A526}"/>
              </a:ext>
            </a:extLst>
          </p:cNvPr>
          <p:cNvSpPr txBox="1"/>
          <p:nvPr/>
        </p:nvSpPr>
        <p:spPr>
          <a:xfrm>
            <a:off x="485278" y="922868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7A4ABA-E024-8F42-875D-98754CC790E9}"/>
              </a:ext>
            </a:extLst>
          </p:cNvPr>
          <p:cNvSpPr txBox="1"/>
          <p:nvPr/>
        </p:nvSpPr>
        <p:spPr>
          <a:xfrm>
            <a:off x="10773081" y="857246"/>
            <a:ext cx="62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/>
      <p:bldP spid="25" grpId="0"/>
      <p:bldP spid="32" grpId="0"/>
      <p:bldP spid="33" grpId="0"/>
      <p:bldP spid="47" grpId="0"/>
      <p:bldP spid="47" grpId="1"/>
      <p:bldP spid="49" grpId="0"/>
      <p:bldP spid="49" grpId="1"/>
      <p:bldP spid="58" grpId="0"/>
      <p:bldP spid="58" grpId="1"/>
      <p:bldP spid="60" grpId="0"/>
      <p:bldP spid="60" grpId="1"/>
      <p:bldP spid="65" grpId="0"/>
      <p:bldP spid="66" grpId="0"/>
      <p:bldP spid="68" grpId="0"/>
      <p:bldP spid="68" grpId="1"/>
      <p:bldP spid="84" grpId="0" animBg="1"/>
      <p:bldP spid="5" grpId="0" animBg="1"/>
      <p:bldP spid="37" grpId="0" animBg="1"/>
      <p:bldP spid="38" grpId="0" animBg="1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058836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068481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695525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1783915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895192" y="77438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893589" y="18589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1314537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8492" y="978282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123384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50044" y="68686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131453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77707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170338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126956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85075" y="6802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17685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39688" y="7590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38085" y="1843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156585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127748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1299033" y="49863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1768953" y="50668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2652219" y="473060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35D0A9-7CB4-2755-5FB4-69A636CE0348}"/>
              </a:ext>
            </a:extLst>
          </p:cNvPr>
          <p:cNvSpPr/>
          <p:nvPr/>
        </p:nvSpPr>
        <p:spPr>
          <a:xfrm>
            <a:off x="987869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CB7C73-90CC-BDDD-63C1-50C0D71310AF}"/>
              </a:ext>
            </a:extLst>
          </p:cNvPr>
          <p:cNvSpPr/>
          <p:nvPr/>
        </p:nvSpPr>
        <p:spPr>
          <a:xfrm>
            <a:off x="808037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7E7B836-C82B-5036-25E8-392F85B136B7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 rot="16200000" flipH="1" flipV="1">
            <a:off x="8080533" y="497272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C0DDA8-BE8F-3235-56AB-5348FA8649BC}"/>
              </a:ext>
            </a:extLst>
          </p:cNvPr>
          <p:cNvSpPr txBox="1"/>
          <p:nvPr/>
        </p:nvSpPr>
        <p:spPr>
          <a:xfrm>
            <a:off x="7502444" y="442574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1FF1F-B8BE-B0A2-0D91-C19892AC88E6}"/>
              </a:ext>
            </a:extLst>
          </p:cNvPr>
          <p:cNvCxnSpPr>
            <a:stCxn id="10" idx="1"/>
            <a:endCxn id="11" idx="7"/>
          </p:cNvCxnSpPr>
          <p:nvPr/>
        </p:nvCxnSpPr>
        <p:spPr>
          <a:xfrm flipH="1">
            <a:off x="8550294" y="505341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1C52E0-CA62-FB06-53B7-16B9B1BCDA68}"/>
              </a:ext>
            </a:extLst>
          </p:cNvPr>
          <p:cNvSpPr txBox="1"/>
          <p:nvPr/>
        </p:nvSpPr>
        <p:spPr>
          <a:xfrm>
            <a:off x="8796674" y="451595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28BDA-7164-0DBA-A065-388D8704211F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flipV="1">
            <a:off x="8355647" y="544226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293D7C-11CF-F152-16F9-099EF6136CA5}"/>
              </a:ext>
            </a:extLst>
          </p:cNvPr>
          <p:cNvSpPr txBox="1"/>
          <p:nvPr/>
        </p:nvSpPr>
        <p:spPr>
          <a:xfrm>
            <a:off x="8813491" y="500844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6429DF4-0766-DE10-9D60-0B7B41669992}"/>
              </a:ext>
            </a:extLst>
          </p:cNvPr>
          <p:cNvCxnSpPr>
            <a:cxnSpLocks/>
            <a:stCxn id="10" idx="5"/>
            <a:endCxn id="10" idx="6"/>
          </p:cNvCxnSpPr>
          <p:nvPr/>
        </p:nvCxnSpPr>
        <p:spPr>
          <a:xfrm rot="5400000" flipH="1" flipV="1">
            <a:off x="10291715" y="530473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04DFCE-AAC5-2BCE-B350-00976DD42791}"/>
              </a:ext>
            </a:extLst>
          </p:cNvPr>
          <p:cNvSpPr txBox="1"/>
          <p:nvPr/>
        </p:nvSpPr>
        <p:spPr>
          <a:xfrm>
            <a:off x="10512592" y="501636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466042" y="5830861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C2F37-5D09-0292-990D-442E9ABEA2B6}"/>
              </a:ext>
            </a:extLst>
          </p:cNvPr>
          <p:cNvSpPr txBox="1"/>
          <p:nvPr/>
        </p:nvSpPr>
        <p:spPr>
          <a:xfrm>
            <a:off x="7456791" y="5865776"/>
            <a:ext cx="455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distribute subprotocol from </a:t>
            </a:r>
            <a:r>
              <a:rPr lang="en-US" b="1" i="1" dirty="0"/>
              <a:t>flushed </a:t>
            </a:r>
            <a:r>
              <a:rPr lang="en-US" dirty="0"/>
              <a:t>(s</a:t>
            </a:r>
            <a:r>
              <a:rPr lang="en-US" baseline="-25000" dirty="0"/>
              <a:t>f</a:t>
            </a:r>
            <a:r>
              <a:rPr lang="en-US" dirty="0"/>
              <a:t>) state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AE73E66-7B52-B54E-B5FD-C0EF65FD1582}"/>
              </a:ext>
            </a:extLst>
          </p:cNvPr>
          <p:cNvCxnSpPr>
            <a:cxnSpLocks/>
          </p:cNvCxnSpPr>
          <p:nvPr/>
        </p:nvCxnSpPr>
        <p:spPr>
          <a:xfrm flipV="1">
            <a:off x="3484246" y="1592730"/>
            <a:ext cx="4277974" cy="3691855"/>
          </a:xfrm>
          <a:prstGeom prst="curvedConnector3">
            <a:avLst>
              <a:gd name="adj1" fmla="val 476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6651E1F-8777-6737-9A56-79465D7EB7C1}"/>
              </a:ext>
            </a:extLst>
          </p:cNvPr>
          <p:cNvCxnSpPr>
            <a:cxnSpLocks/>
          </p:cNvCxnSpPr>
          <p:nvPr/>
        </p:nvCxnSpPr>
        <p:spPr>
          <a:xfrm>
            <a:off x="3390627" y="1783915"/>
            <a:ext cx="3997677" cy="3500670"/>
          </a:xfrm>
          <a:prstGeom prst="curvedConnector3">
            <a:avLst>
              <a:gd name="adj1" fmla="val 53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C0F379FC-F26D-9843-0821-E82AFF5EA9D0}"/>
              </a:ext>
            </a:extLst>
          </p:cNvPr>
          <p:cNvSpPr/>
          <p:nvPr/>
        </p:nvSpPr>
        <p:spPr>
          <a:xfrm>
            <a:off x="8203247" y="3510453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0C29268-3760-645A-6A9C-B9435D4A4079}"/>
              </a:ext>
            </a:extLst>
          </p:cNvPr>
          <p:cNvSpPr/>
          <p:nvPr/>
        </p:nvSpPr>
        <p:spPr>
          <a:xfrm>
            <a:off x="4716286" y="528320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F5255D8-0E06-32A2-2EDC-FCD1FB4F1A67}"/>
              </a:ext>
            </a:extLst>
          </p:cNvPr>
          <p:cNvSpPr/>
          <p:nvPr/>
        </p:nvSpPr>
        <p:spPr>
          <a:xfrm>
            <a:off x="5177089" y="5664423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131D58-1711-EE3D-4D41-F929417BCF29}"/>
              </a:ext>
            </a:extLst>
          </p:cNvPr>
          <p:cNvSpPr/>
          <p:nvPr/>
        </p:nvSpPr>
        <p:spPr>
          <a:xfrm>
            <a:off x="1167772" y="3495312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A9549D-220E-5689-C74B-15854C63CF08}"/>
              </a:ext>
            </a:extLst>
          </p:cNvPr>
          <p:cNvSpPr txBox="1"/>
          <p:nvPr/>
        </p:nvSpPr>
        <p:spPr>
          <a:xfrm>
            <a:off x="4988560" y="2854960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Iris, </a:t>
            </a:r>
            <a:r>
              <a:rPr lang="en-US" dirty="0" err="1"/>
              <a:t>CaReSL</a:t>
            </a:r>
            <a:r>
              <a:rPr lang="en-US" dirty="0"/>
              <a:t>, </a:t>
            </a:r>
            <a:r>
              <a:rPr lang="en-US" dirty="0" err="1"/>
              <a:t>iCap</a:t>
            </a:r>
            <a:r>
              <a:rPr lang="en-US" dirty="0"/>
              <a:t> 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F25F36-1A47-9151-66C8-0B589F7C7951}"/>
              </a:ext>
            </a:extLst>
          </p:cNvPr>
          <p:cNvSpPr txBox="1"/>
          <p:nvPr/>
        </p:nvSpPr>
        <p:spPr>
          <a:xfrm>
            <a:off x="5017969" y="3299159"/>
            <a:ext cx="7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FCSL ?</a:t>
            </a:r>
          </a:p>
        </p:txBody>
      </p:sp>
    </p:spTree>
    <p:extLst>
      <p:ext uri="{BB962C8B-B14F-4D97-AF65-F5344CB8AC3E}">
        <p14:creationId xmlns:p14="http://schemas.microsoft.com/office/powerpoint/2010/main" val="109928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7" grpId="0" animBg="1"/>
      <p:bldP spid="9" grpId="0"/>
      <p:bldP spid="10" grpId="0" animBg="1"/>
      <p:bldP spid="11" grpId="0" animBg="1"/>
      <p:bldP spid="13" grpId="0"/>
      <p:bldP spid="15" grpId="0"/>
      <p:bldP spid="17" grpId="0"/>
      <p:bldP spid="29" grpId="0"/>
      <p:bldP spid="30" grpId="0"/>
      <p:bldP spid="31" grpId="0"/>
      <p:bldP spid="82" grpId="0" animBg="1"/>
      <p:bldP spid="84" grpId="0" animBg="1"/>
      <p:bldP spid="85" grpId="0" animBg="1"/>
      <p:bldP spid="86" grpId="0" animBg="1"/>
      <p:bldP spid="89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378570" y="2039620"/>
            <a:ext cx="1562615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09281" y="2097995"/>
            <a:ext cx="130807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73253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279921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73939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278968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47942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61276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51566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55007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51566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56328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19990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26396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06782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13188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4894237"/>
            <a:ext cx="1829822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440103" y="551147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566065" y="550929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8846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884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4964900"/>
            <a:ext cx="16991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5912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5912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653808" y="557995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675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48849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511223" y="557995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B9AC9C-E674-9572-37F1-7528575AE349}"/>
              </a:ext>
            </a:extLst>
          </p:cNvPr>
          <p:cNvCxnSpPr>
            <a:cxnSpLocks/>
          </p:cNvCxnSpPr>
          <p:nvPr/>
        </p:nvCxnSpPr>
        <p:spPr>
          <a:xfrm>
            <a:off x="1016000" y="1910080"/>
            <a:ext cx="10337800" cy="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77974A-6185-6AFA-D2EC-4D962263EDD0}"/>
              </a:ext>
            </a:extLst>
          </p:cNvPr>
          <p:cNvSpPr txBox="1"/>
          <p:nvPr/>
        </p:nvSpPr>
        <p:spPr>
          <a:xfrm>
            <a:off x="4641550" y="2815878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27C1A8-6734-02E4-7660-84C8F5D6AF7C}"/>
              </a:ext>
            </a:extLst>
          </p:cNvPr>
          <p:cNvCxnSpPr>
            <a:cxnSpLocks/>
          </p:cNvCxnSpPr>
          <p:nvPr/>
        </p:nvCxnSpPr>
        <p:spPr>
          <a:xfrm flipV="1">
            <a:off x="838200" y="6166535"/>
            <a:ext cx="10998200" cy="3048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FE6F0B-9B01-8188-E54A-E19B1F7D8462}"/>
              </a:ext>
            </a:extLst>
          </p:cNvPr>
          <p:cNvSpPr txBox="1"/>
          <p:nvPr/>
        </p:nvSpPr>
        <p:spPr>
          <a:xfrm>
            <a:off x="2392487" y="6348849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EAE4D-A657-A1BA-092F-BAE7FCE82001}"/>
              </a:ext>
            </a:extLst>
          </p:cNvPr>
          <p:cNvSpPr txBox="1"/>
          <p:nvPr/>
        </p:nvSpPr>
        <p:spPr>
          <a:xfrm>
            <a:off x="9482004" y="6359123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E8054AE7-21D3-2E8B-D887-2E7C3F4EFF42}"/>
              </a:ext>
            </a:extLst>
          </p:cNvPr>
          <p:cNvSpPr/>
          <p:nvPr/>
        </p:nvSpPr>
        <p:spPr>
          <a:xfrm>
            <a:off x="1411331" y="1990348"/>
            <a:ext cx="5648960" cy="1422400"/>
          </a:xfrm>
          <a:custGeom>
            <a:avLst/>
            <a:gdLst>
              <a:gd name="connsiteX0" fmla="*/ 0 w 5648960"/>
              <a:gd name="connsiteY0" fmla="*/ 660400 h 1422400"/>
              <a:gd name="connsiteX1" fmla="*/ 3200400 w 5648960"/>
              <a:gd name="connsiteY1" fmla="*/ 0 h 1422400"/>
              <a:gd name="connsiteX2" fmla="*/ 5618480 w 5648960"/>
              <a:gd name="connsiteY2" fmla="*/ 0 h 1422400"/>
              <a:gd name="connsiteX3" fmla="*/ 5648960 w 5648960"/>
              <a:gd name="connsiteY3" fmla="*/ 1422400 h 1422400"/>
              <a:gd name="connsiteX4" fmla="*/ 10160 w 5648960"/>
              <a:gd name="connsiteY4" fmla="*/ 1402080 h 1422400"/>
              <a:gd name="connsiteX5" fmla="*/ 0 w 5648960"/>
              <a:gd name="connsiteY5" fmla="*/ 660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8960" h="1422400">
                <a:moveTo>
                  <a:pt x="0" y="660400"/>
                </a:moveTo>
                <a:lnTo>
                  <a:pt x="3200400" y="0"/>
                </a:lnTo>
                <a:lnTo>
                  <a:pt x="5618480" y="0"/>
                </a:lnTo>
                <a:lnTo>
                  <a:pt x="5648960" y="1422400"/>
                </a:lnTo>
                <a:lnTo>
                  <a:pt x="10160" y="1402080"/>
                </a:lnTo>
                <a:lnTo>
                  <a:pt x="0" y="660400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22AFAC-53B2-F467-2522-B45D881585A6}"/>
              </a:ext>
            </a:extLst>
          </p:cNvPr>
          <p:cNvSpPr/>
          <p:nvPr/>
        </p:nvSpPr>
        <p:spPr>
          <a:xfrm>
            <a:off x="7299408" y="2549539"/>
            <a:ext cx="3036473" cy="158160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7A3D20-11BB-4A17-7749-CEB1DF5D5029}"/>
              </a:ext>
            </a:extLst>
          </p:cNvPr>
          <p:cNvSpPr/>
          <p:nvPr/>
        </p:nvSpPr>
        <p:spPr>
          <a:xfrm>
            <a:off x="3520139" y="4791855"/>
            <a:ext cx="5888021" cy="127308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RG-STS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/>
          </a:bodyPr>
          <a:lstStyle/>
          <a:p>
            <a:r>
              <a:rPr lang="en-US" dirty="0"/>
              <a:t>Soundness finished</a:t>
            </a:r>
          </a:p>
          <a:p>
            <a:r>
              <a:rPr lang="en-US" dirty="0"/>
              <a:t>File resource protocol shown in the talk finished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b="1" dirty="0" err="1"/>
              <a:t>mmap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mmap_lazy</a:t>
            </a:r>
            <a:endParaRPr lang="en-US" dirty="0"/>
          </a:p>
          <a:p>
            <a:pPr lvl="1"/>
            <a:r>
              <a:rPr lang="en-US" b="1" dirty="0"/>
              <a:t>Disk device drivers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latin typeface="+mn-lt"/>
              </a:rPr>
              <a:t>                                       SYSTEM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	    (Protocols &amp; Future Feature Extensions)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736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893"/>
            <a:ext cx="10515600" cy="1325563"/>
          </a:xfrm>
        </p:spPr>
        <p:txBody>
          <a:bodyPr/>
          <a:lstStyle/>
          <a:p>
            <a:r>
              <a:rPr lang="en-US" dirty="0"/>
              <a:t>Protocols as (STS)es for File Operations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716799" y="1937397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2686319" y="3025787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2696479" y="4160373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244374" y="5027307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961592" y="24873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961592" y="35756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2272061" y="2531302"/>
            <a:ext cx="6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2222684" y="3625153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3156239" y="3106319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4039505" y="2770064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AF1DF-92ED-AA50-C8D8-0370806026F9}"/>
              </a:ext>
            </a:extLst>
          </p:cNvPr>
          <p:cNvSpPr txBox="1"/>
          <p:nvPr/>
        </p:nvSpPr>
        <p:spPr>
          <a:xfrm>
            <a:off x="1563310" y="1571862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E7583-3806-A0B2-6213-143F99EBCBB2}"/>
              </a:ext>
            </a:extLst>
          </p:cNvPr>
          <p:cNvSpPr/>
          <p:nvPr/>
        </p:nvSpPr>
        <p:spPr>
          <a:xfrm>
            <a:off x="6046379" y="2338719"/>
            <a:ext cx="1091247" cy="31603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F41C7-8CB7-E57F-BCE2-7F08E10A38E7}"/>
              </a:ext>
            </a:extLst>
          </p:cNvPr>
          <p:cNvSpPr/>
          <p:nvPr/>
        </p:nvSpPr>
        <p:spPr>
          <a:xfrm>
            <a:off x="6046379" y="2883141"/>
            <a:ext cx="1479609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1E1C48-83B0-ACDF-39C3-948E7DF13CF6}"/>
              </a:ext>
            </a:extLst>
          </p:cNvPr>
          <p:cNvSpPr/>
          <p:nvPr/>
        </p:nvSpPr>
        <p:spPr>
          <a:xfrm>
            <a:off x="6046379" y="3426423"/>
            <a:ext cx="810732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9BD78-6531-D693-727E-22AEBFA20D9E}"/>
              </a:ext>
            </a:extLst>
          </p:cNvPr>
          <p:cNvSpPr txBox="1"/>
          <p:nvPr/>
        </p:nvSpPr>
        <p:spPr>
          <a:xfrm>
            <a:off x="6026059" y="1675158"/>
            <a:ext cx="2420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</a:t>
            </a:r>
          </a:p>
          <a:p>
            <a:endParaRPr lang="en-US" dirty="0"/>
          </a:p>
          <a:p>
            <a:r>
              <a:rPr lang="en-US" dirty="0"/>
              <a:t>f := open()</a:t>
            </a:r>
          </a:p>
          <a:p>
            <a:endParaRPr lang="en-US" dirty="0"/>
          </a:p>
          <a:p>
            <a:r>
              <a:rPr lang="en-US" dirty="0" err="1"/>
              <a:t>buf</a:t>
            </a:r>
            <a:r>
              <a:rPr lang="en-US" dirty="0"/>
              <a:t> := f. write()</a:t>
            </a:r>
          </a:p>
          <a:p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endParaRPr lang="en-US" sz="2400" b="1" dirty="0"/>
          </a:p>
          <a:p>
            <a:r>
              <a:rPr lang="en-US" sz="2400" b="1" dirty="0"/>
              <a:t>              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654F5-9BC8-36A4-4FBF-F4A539C89959}"/>
              </a:ext>
            </a:extLst>
          </p:cNvPr>
          <p:cNvSpPr txBox="1"/>
          <p:nvPr/>
        </p:nvSpPr>
        <p:spPr>
          <a:xfrm>
            <a:off x="6026058" y="1675158"/>
            <a:ext cx="3893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</a:t>
            </a:r>
          </a:p>
          <a:p>
            <a:r>
              <a:rPr lang="en-US" b="1" dirty="0"/>
              <a:t>{initial state * </a:t>
            </a:r>
            <a:r>
              <a:rPr lang="en-US" b="1" dirty="0" err="1"/>
              <a:t>client_can_open</a:t>
            </a:r>
            <a:r>
              <a:rPr lang="en-US" b="1" dirty="0"/>
              <a:t>}</a:t>
            </a:r>
            <a:endParaRPr lang="en-US" dirty="0"/>
          </a:p>
          <a:p>
            <a:r>
              <a:rPr lang="en-US" dirty="0"/>
              <a:t>f := open()</a:t>
            </a:r>
          </a:p>
          <a:p>
            <a:r>
              <a:rPr lang="en-US" b="1" dirty="0"/>
              <a:t>{file opened * </a:t>
            </a:r>
            <a:r>
              <a:rPr lang="en-US" b="1" dirty="0" err="1"/>
              <a:t>client_can_read</a:t>
            </a:r>
            <a:r>
              <a:rPr lang="en-US" b="1" dirty="0"/>
              <a:t>/write}</a:t>
            </a:r>
            <a:endParaRPr lang="en-US" dirty="0"/>
          </a:p>
          <a:p>
            <a:r>
              <a:rPr lang="en-US" dirty="0" err="1"/>
              <a:t>buf</a:t>
            </a:r>
            <a:r>
              <a:rPr lang="en-US" dirty="0"/>
              <a:t> := f. write()</a:t>
            </a:r>
          </a:p>
          <a:p>
            <a:r>
              <a:rPr lang="en-US" b="1" dirty="0"/>
              <a:t>{file written * </a:t>
            </a:r>
            <a:r>
              <a:rPr lang="en-US" b="1" dirty="0" err="1"/>
              <a:t>client_can_close</a:t>
            </a:r>
            <a:r>
              <a:rPr lang="en-US" b="1" dirty="0"/>
              <a:t>}</a:t>
            </a:r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r>
              <a:rPr lang="en-US" b="1" dirty="0"/>
              <a:t>{file closed}</a:t>
            </a:r>
          </a:p>
          <a:p>
            <a:endParaRPr lang="en-US" dirty="0"/>
          </a:p>
          <a:p>
            <a:endParaRPr lang="en-US" sz="2400" b="1" dirty="0"/>
          </a:p>
          <a:p>
            <a:r>
              <a:rPr lang="en-US" sz="2400" b="1" dirty="0"/>
              <a:t>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42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4" grpId="0"/>
      <p:bldP spid="32" grpId="0"/>
      <p:bldP spid="33" grpId="0"/>
      <p:bldP spid="47" grpId="0"/>
      <p:bldP spid="12" grpId="0"/>
      <p:bldP spid="13" grpId="0" animBg="1"/>
      <p:bldP spid="14" grpId="0" animBg="1"/>
      <p:bldP spid="15" grpId="0" animBg="1"/>
      <p:bldP spid="3" grpId="0"/>
      <p:bldP spid="3" grpId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285"/>
            <a:ext cx="10515600" cy="1325563"/>
          </a:xfrm>
        </p:spPr>
        <p:txBody>
          <a:bodyPr/>
          <a:lstStyle/>
          <a:p>
            <a:r>
              <a:rPr lang="en-US" dirty="0"/>
              <a:t>Protocols as (STS)es for File Operations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4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79294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89454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937433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90695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917113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810863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537349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8615578" y="5404667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54567" y="2854960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54567" y="3943350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565036" y="2898955"/>
            <a:ext cx="6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513580" y="4008581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49214" y="347397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32480" y="3137717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8108792" y="3393280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8068560" y="2657210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baseline="-25000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578553" y="3473972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824933" y="2936513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383906" y="3862818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769801" y="3807522"/>
            <a:ext cx="96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flush</a:t>
            </a:r>
            <a:endParaRPr lang="en-US" i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10165734" y="2839642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10165734" y="392803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10165734" y="2906833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806672" y="4048142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319974" y="3725294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540851" y="3436920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5EC2E-FA69-315D-E16E-C0D6BBB36687}"/>
              </a:ext>
            </a:extLst>
          </p:cNvPr>
          <p:cNvSpPr txBox="1"/>
          <p:nvPr/>
        </p:nvSpPr>
        <p:spPr>
          <a:xfrm>
            <a:off x="5096148" y="2380649"/>
            <a:ext cx="24201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</a:t>
            </a:r>
          </a:p>
          <a:p>
            <a:r>
              <a:rPr lang="en-US" sz="2400" b="1" dirty="0"/>
              <a:t>{ </a:t>
            </a:r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baseline="-25000" dirty="0"/>
              <a:t>  </a:t>
            </a:r>
            <a:r>
              <a:rPr lang="en-US" dirty="0"/>
              <a:t>* STS</a:t>
            </a:r>
            <a:r>
              <a:rPr lang="en-US" baseline="-25000" dirty="0"/>
              <a:t>π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baseline="-25000" dirty="0"/>
              <a:t>  </a:t>
            </a:r>
            <a:r>
              <a:rPr lang="en-US" sz="2400" b="1" dirty="0"/>
              <a:t>}</a:t>
            </a:r>
            <a:endParaRPr lang="en-US" dirty="0"/>
          </a:p>
          <a:p>
            <a:r>
              <a:rPr lang="en-US" dirty="0"/>
              <a:t>f := open()</a:t>
            </a:r>
          </a:p>
          <a:p>
            <a:r>
              <a:rPr lang="en-US" sz="2400" b="1" dirty="0"/>
              <a:t>{ 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dirty="0"/>
              <a:t> (o)</a:t>
            </a:r>
            <a:r>
              <a:rPr lang="en-US" baseline="-25000" dirty="0"/>
              <a:t> </a:t>
            </a:r>
            <a:r>
              <a:rPr lang="en-US" dirty="0"/>
              <a:t>* STS</a:t>
            </a:r>
            <a:r>
              <a:rPr lang="en-US" baseline="-25000" dirty="0"/>
              <a:t>π </a:t>
            </a:r>
            <a:r>
              <a:rPr lang="en-US" dirty="0"/>
              <a:t>(o) </a:t>
            </a:r>
            <a:r>
              <a:rPr lang="en-US" sz="2400" b="1" dirty="0"/>
              <a:t>}</a:t>
            </a:r>
            <a:endParaRPr lang="en-US" dirty="0"/>
          </a:p>
          <a:p>
            <a:r>
              <a:rPr lang="en-US" dirty="0" err="1"/>
              <a:t>buf</a:t>
            </a:r>
            <a:r>
              <a:rPr lang="en-US" dirty="0"/>
              <a:t> := f. write()</a:t>
            </a:r>
          </a:p>
          <a:p>
            <a:r>
              <a:rPr lang="en-US" sz="2400" b="1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* STS</a:t>
            </a:r>
            <a:r>
              <a:rPr lang="en-US" baseline="-25000" dirty="0"/>
              <a:t>π 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 </a:t>
            </a:r>
            <a:r>
              <a:rPr lang="en-US" sz="2400" b="1" dirty="0"/>
              <a:t>}</a:t>
            </a:r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r>
              <a:rPr lang="en-US" sz="2400" b="1" dirty="0"/>
              <a:t>{ </a:t>
            </a:r>
            <a:r>
              <a:rPr lang="en-US" dirty="0"/>
              <a:t>⦰ * STS</a:t>
            </a:r>
            <a:r>
              <a:rPr lang="en-US" baseline="-25000" dirty="0"/>
              <a:t>π </a:t>
            </a:r>
            <a:r>
              <a:rPr lang="en-US" dirty="0"/>
              <a:t>(c)  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              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06387-3715-3A06-DF93-D8F64F074EC8}"/>
              </a:ext>
            </a:extLst>
          </p:cNvPr>
          <p:cNvSpPr txBox="1"/>
          <p:nvPr/>
        </p:nvSpPr>
        <p:spPr>
          <a:xfrm>
            <a:off x="3567339" y="1299271"/>
            <a:ext cx="5686402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</a:t>
            </a:r>
            <a:r>
              <a:rPr lang="en-US" sz="2400" b="1" dirty="0"/>
              <a:t> { 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r>
              <a:rPr lang="en-US" b="1" dirty="0"/>
              <a:t>        </a:t>
            </a:r>
            <a:r>
              <a:rPr lang="en-US" dirty="0"/>
              <a:t>STS</a:t>
            </a:r>
            <a:r>
              <a:rPr lang="en-US" baseline="-25000" dirty="0"/>
              <a:t>π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sz="2400" b="1" dirty="0"/>
              <a:t>{</a:t>
            </a:r>
            <a:r>
              <a:rPr lang="en-US" b="1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baseline="-25000" dirty="0"/>
              <a:t>, 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AF1DF-92ED-AA50-C8D8-0370806026F9}"/>
              </a:ext>
            </a:extLst>
          </p:cNvPr>
          <p:cNvSpPr txBox="1"/>
          <p:nvPr/>
        </p:nvSpPr>
        <p:spPr>
          <a:xfrm>
            <a:off x="856285" y="1939515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E7583-3806-A0B2-6213-143F99EBCBB2}"/>
              </a:ext>
            </a:extLst>
          </p:cNvPr>
          <p:cNvSpPr/>
          <p:nvPr/>
        </p:nvSpPr>
        <p:spPr>
          <a:xfrm>
            <a:off x="5147527" y="3156635"/>
            <a:ext cx="1091247" cy="31603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F41C7-8CB7-E57F-BCE2-7F08E10A38E7}"/>
              </a:ext>
            </a:extLst>
          </p:cNvPr>
          <p:cNvSpPr/>
          <p:nvPr/>
        </p:nvSpPr>
        <p:spPr>
          <a:xfrm>
            <a:off x="5147527" y="3782181"/>
            <a:ext cx="1479609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1E1C48-83B0-ACDF-39C3-948E7DF13CF6}"/>
              </a:ext>
            </a:extLst>
          </p:cNvPr>
          <p:cNvSpPr/>
          <p:nvPr/>
        </p:nvSpPr>
        <p:spPr>
          <a:xfrm>
            <a:off x="5155503" y="4427952"/>
            <a:ext cx="810732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EE326-1AE5-B54E-C722-585655A30ADF}"/>
              </a:ext>
            </a:extLst>
          </p:cNvPr>
          <p:cNvSpPr txBox="1"/>
          <p:nvPr/>
        </p:nvSpPr>
        <p:spPr>
          <a:xfrm>
            <a:off x="10620904" y="2011317"/>
            <a:ext cx="62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π’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CA4082-6771-A0CA-DCFF-D9379132F4D3}"/>
              </a:ext>
            </a:extLst>
          </p:cNvPr>
          <p:cNvSpPr txBox="1"/>
          <p:nvPr/>
        </p:nvSpPr>
        <p:spPr>
          <a:xfrm>
            <a:off x="3576148" y="1293436"/>
            <a:ext cx="5505831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(c) = ⦰  STS</a:t>
            </a:r>
            <a:r>
              <a:rPr lang="en-US" baseline="-25000" dirty="0"/>
              <a:t>π</a:t>
            </a:r>
            <a:r>
              <a:rPr lang="en-US" dirty="0"/>
              <a:t>(c)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baseline="-25000" dirty="0"/>
              <a:t>  </a:t>
            </a:r>
            <a:r>
              <a:rPr lang="en-US" dirty="0"/>
              <a:t>,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dirty="0"/>
              <a:t> </a:t>
            </a:r>
            <a:r>
              <a:rPr lang="en-US" sz="2400" b="1" dirty="0"/>
              <a:t>}</a:t>
            </a: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B005DE-0BA6-69FE-6FFF-6E652EAA7D30}"/>
              </a:ext>
            </a:extLst>
          </p:cNvPr>
          <p:cNvSpPr txBox="1"/>
          <p:nvPr/>
        </p:nvSpPr>
        <p:spPr>
          <a:xfrm>
            <a:off x="3576148" y="1304675"/>
            <a:ext cx="5580668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(o) = </a:t>
            </a:r>
            <a:r>
              <a:rPr lang="en-US" sz="2400" b="1" dirty="0"/>
              <a:t>{</a:t>
            </a:r>
            <a:r>
              <a:rPr lang="en-US" b="1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baseline="-25000" dirty="0"/>
              <a:t>, 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baseline="-25000" dirty="0"/>
              <a:t> </a:t>
            </a:r>
            <a:r>
              <a:rPr lang="en-US" sz="2400" b="1" dirty="0"/>
              <a:t>}  </a:t>
            </a:r>
            <a:r>
              <a:rPr lang="en-US" dirty="0"/>
              <a:t>STS</a:t>
            </a:r>
            <a:r>
              <a:rPr lang="en-US" baseline="-25000" dirty="0"/>
              <a:t>π</a:t>
            </a:r>
            <a:r>
              <a:rPr lang="en-US" dirty="0"/>
              <a:t>(o)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r>
              <a:rPr lang="en-US" dirty="0"/>
              <a:t>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AA4645-6B30-199C-C63C-029CAA3376F9}"/>
              </a:ext>
            </a:extLst>
          </p:cNvPr>
          <p:cNvSpPr txBox="1"/>
          <p:nvPr/>
        </p:nvSpPr>
        <p:spPr>
          <a:xfrm>
            <a:off x="3567338" y="1297549"/>
            <a:ext cx="5580668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baseline="-25000" dirty="0"/>
              <a:t> </a:t>
            </a:r>
            <a:r>
              <a:rPr lang="en-US" sz="2400" b="1" dirty="0"/>
              <a:t>}  </a:t>
            </a:r>
            <a:r>
              <a:rPr lang="en-US" dirty="0"/>
              <a:t>STS</a:t>
            </a:r>
            <a:r>
              <a:rPr lang="en-US" baseline="-25000" dirty="0"/>
              <a:t>π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5" grpId="0"/>
      <p:bldP spid="7" grpId="0" animBg="1"/>
      <p:bldP spid="7" grpId="1" animBg="1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26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6B2-A284-36C4-1EBB-59B9A1A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Verification Focus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089F-D6C5-9835-5416-03E0CBE4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always the whole system!</a:t>
            </a:r>
          </a:p>
          <a:p>
            <a:r>
              <a:rPr lang="en-US" b="1" dirty="0"/>
              <a:t>Generate a </a:t>
            </a:r>
            <a:r>
              <a:rPr lang="en-US" b="1" dirty="0" err="1"/>
              <a:t>submodel</a:t>
            </a:r>
            <a:r>
              <a:rPr lang="en-US" b="1" dirty="0"/>
              <a:t> </a:t>
            </a:r>
            <a:r>
              <a:rPr lang="en-US" dirty="0"/>
              <a:t>from a state [s</a:t>
            </a:r>
            <a:r>
              <a:rPr lang="en-US" baseline="-25000" dirty="0"/>
              <a:t>o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with relations </a:t>
            </a:r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7E4078-7A19-9BF1-304C-8ECA76D7681B}"/>
              </a:ext>
            </a:extLst>
          </p:cNvPr>
          <p:cNvSpPr/>
          <p:nvPr/>
        </p:nvSpPr>
        <p:spPr>
          <a:xfrm>
            <a:off x="8335626" y="78633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05E7C6-BD68-6E8E-ABEC-6B5A5C689E82}"/>
              </a:ext>
            </a:extLst>
          </p:cNvPr>
          <p:cNvSpPr/>
          <p:nvPr/>
        </p:nvSpPr>
        <p:spPr>
          <a:xfrm>
            <a:off x="8305146" y="18747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21EC6-6985-EF58-5BEC-911E99F0D9D9}"/>
              </a:ext>
            </a:extLst>
          </p:cNvPr>
          <p:cNvSpPr/>
          <p:nvPr/>
        </p:nvSpPr>
        <p:spPr>
          <a:xfrm>
            <a:off x="8315306" y="30093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3D211-ED99-3F97-9219-D1D4AB5906A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580419" y="1336249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60FFE-9F5E-1791-F64D-7887152183DF}"/>
              </a:ext>
            </a:extLst>
          </p:cNvPr>
          <p:cNvSpPr txBox="1"/>
          <p:nvPr/>
        </p:nvSpPr>
        <p:spPr>
          <a:xfrm>
            <a:off x="8262155" y="1415108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C0B0F-9642-5B69-BAAD-0A5BBBF6C500}"/>
              </a:ext>
            </a:extLst>
          </p:cNvPr>
          <p:cNvSpPr txBox="1"/>
          <p:nvPr/>
        </p:nvSpPr>
        <p:spPr>
          <a:xfrm>
            <a:off x="8508702" y="2505171"/>
            <a:ext cx="63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  <a:p>
            <a:pPr algn="r"/>
            <a:endParaRPr lang="en-US" i="1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8AFBF2C-C20A-A9BC-214E-98D1B7F52467}"/>
              </a:ext>
            </a:extLst>
          </p:cNvPr>
          <p:cNvCxnSpPr>
            <a:cxnSpLocks/>
            <a:stCxn id="5" idx="6"/>
            <a:endCxn id="5" idx="7"/>
          </p:cNvCxnSpPr>
          <p:nvPr/>
        </p:nvCxnSpPr>
        <p:spPr>
          <a:xfrm flipH="1" flipV="1">
            <a:off x="8775066" y="19552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273373-FA05-0977-8B68-06829984568C}"/>
              </a:ext>
            </a:extLst>
          </p:cNvPr>
          <p:cNvSpPr txBox="1"/>
          <p:nvPr/>
        </p:nvSpPr>
        <p:spPr>
          <a:xfrm>
            <a:off x="9652626" y="1619006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CF65D2-80D7-4916-3C5E-E7F5B57A8ED3}"/>
              </a:ext>
            </a:extLst>
          </p:cNvPr>
          <p:cNvSpPr/>
          <p:nvPr/>
        </p:nvSpPr>
        <p:spPr>
          <a:xfrm>
            <a:off x="8233429" y="472100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3716B24-B4F2-5EBD-D4C1-3DED2575FF53}"/>
              </a:ext>
            </a:extLst>
          </p:cNvPr>
          <p:cNvCxnSpPr>
            <a:cxnSpLocks/>
            <a:stCxn id="12" idx="6"/>
            <a:endCxn id="12" idx="7"/>
          </p:cNvCxnSpPr>
          <p:nvPr/>
        </p:nvCxnSpPr>
        <p:spPr>
          <a:xfrm flipH="1" flipV="1">
            <a:off x="8703349" y="480153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2986CA-2F72-BB89-8DB6-E661098068D6}"/>
              </a:ext>
            </a:extLst>
          </p:cNvPr>
          <p:cNvSpPr txBox="1"/>
          <p:nvPr/>
        </p:nvSpPr>
        <p:spPr>
          <a:xfrm>
            <a:off x="9147328" y="4465277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92A713-6149-4AD5-49D1-02813D7B3CF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580419" y="2424639"/>
            <a:ext cx="0" cy="58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1" grpId="0"/>
      <p:bldP spid="12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Gist of Proof Rules for </a:t>
            </a:r>
            <a:r>
              <a:rPr lang="en-US" dirty="0" err="1"/>
              <a:t>Bisimilar</a:t>
            </a:r>
            <a:r>
              <a:rPr lang="en-US" dirty="0"/>
              <a:t> Protocols</a:t>
            </a:r>
          </a:p>
        </p:txBody>
      </p:sp>
      <p:pic>
        <p:nvPicPr>
          <p:cNvPr id="5" name="Content Placeholder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B45A46CA-0387-CF00-929F-A9FE65D9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369" y="1607026"/>
            <a:ext cx="4080634" cy="1946592"/>
          </a:xfr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57ABFF9-F764-AF29-29FA-60D240A5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847" y="4164556"/>
            <a:ext cx="5249678" cy="16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120491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(Exploiting </a:t>
            </a:r>
            <a:r>
              <a:rPr lang="en-US" sz="3200" dirty="0" err="1"/>
              <a:t>Kripke</a:t>
            </a:r>
            <a:r>
              <a:rPr lang="en-US" sz="3200" dirty="0"/>
              <a:t> Models, Generated </a:t>
            </a:r>
            <a:r>
              <a:rPr lang="en-US" sz="3200" dirty="0" err="1"/>
              <a:t>SubModels</a:t>
            </a:r>
            <a:r>
              <a:rPr lang="en-US" sz="3200" dirty="0"/>
              <a:t> &amp;</a:t>
            </a:r>
            <a:r>
              <a:rPr lang="en-US" sz="3200" dirty="0" err="1"/>
              <a:t>Bisimulation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contingent truth</a:t>
            </a:r>
            <a:endParaRPr lang="en-US" b="1" i="1" dirty="0"/>
          </a:p>
          <a:p>
            <a:r>
              <a:rPr lang="en-US" dirty="0" err="1"/>
              <a:t>Kripke</a:t>
            </a:r>
            <a:r>
              <a:rPr lang="en-US" dirty="0"/>
              <a:t> models 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r>
              <a:rPr lang="en-US" dirty="0"/>
              <a:t>A </a:t>
            </a:r>
            <a:r>
              <a:rPr lang="en-US" dirty="0" err="1"/>
              <a:t>Kripke</a:t>
            </a:r>
            <a:r>
              <a:rPr lang="en-US" dirty="0"/>
              <a:t> Model (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W</a:t>
            </a:r>
            <a:r>
              <a:rPr lang="en-US" dirty="0"/>
              <a:t> is a set of worlds – can be thought as states in </a:t>
            </a:r>
            <a:r>
              <a:rPr lang="en-US" dirty="0" err="1"/>
              <a:t>STSes</a:t>
            </a:r>
            <a:endParaRPr lang="en-US" dirty="0"/>
          </a:p>
          <a:p>
            <a:pPr lvl="1"/>
            <a:r>
              <a:rPr lang="en-US" i="1" dirty="0"/>
              <a:t>R</a:t>
            </a:r>
            <a:r>
              <a:rPr lang="en-US" dirty="0"/>
              <a:t> is subset of </a:t>
            </a:r>
            <a:r>
              <a:rPr lang="en-US" i="1" dirty="0"/>
              <a:t>W</a:t>
            </a:r>
            <a:r>
              <a:rPr lang="en-US" dirty="0"/>
              <a:t> x </a:t>
            </a:r>
            <a:r>
              <a:rPr lang="en-US" i="1" dirty="0"/>
              <a:t>W  </a:t>
            </a:r>
            <a:r>
              <a:rPr lang="en-US" dirty="0"/>
              <a:t>-- accessibility relation between worlds – transition relations in </a:t>
            </a:r>
            <a:r>
              <a:rPr lang="en-US" dirty="0" err="1"/>
              <a:t>STSes</a:t>
            </a:r>
            <a:endParaRPr lang="en-US" i="1" dirty="0"/>
          </a:p>
          <a:p>
            <a:pPr lvl="1"/>
            <a:r>
              <a:rPr lang="en-US" i="1" dirty="0"/>
              <a:t>V</a:t>
            </a:r>
            <a:r>
              <a:rPr lang="en-US" dirty="0"/>
              <a:t> : </a:t>
            </a:r>
            <a:r>
              <a:rPr lang="en-US" dirty="0" err="1"/>
              <a:t>PropVar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P(W) gives for each propositional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a set of worlds </a:t>
            </a:r>
            <a:r>
              <a:rPr lang="en-US" i="1" dirty="0">
                <a:sym typeface="Wingdings" pitchFamily="2" charset="2"/>
              </a:rPr>
              <a:t>V(p) – </a:t>
            </a:r>
            <a:r>
              <a:rPr lang="en-US" dirty="0">
                <a:sym typeface="Wingdings" pitchFamily="2" charset="2"/>
              </a:rPr>
              <a:t>state interpretation relation </a:t>
            </a:r>
            <a:endParaRPr lang="en-US" i="1" dirty="0">
              <a:sym typeface="Wingdings" pitchFamily="2" charset="2"/>
            </a:endParaRP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</a:t>
            </a:r>
            <a:r>
              <a:rPr lang="en-US" dirty="0" err="1"/>
              <a:t>Bisimulation</a:t>
            </a:r>
            <a:r>
              <a:rPr lang="en-US" dirty="0"/>
              <a:t> under Rely-Guarantee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instance of our morphism definition</a:t>
            </a:r>
          </a:p>
          <a:p>
            <a:r>
              <a:rPr lang="en-US" dirty="0"/>
              <a:t>We denote transitions in the environment </a:t>
            </a:r>
            <a:r>
              <a:rPr lang="en-US" b="1" dirty="0"/>
              <a:t>(Rely STS)</a:t>
            </a:r>
          </a:p>
          <a:p>
            <a:pPr lvl="1"/>
            <a:r>
              <a:rPr lang="en-US" dirty="0"/>
              <a:t>Essentially 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 err="1"/>
              <a:t>AllTok</a:t>
            </a:r>
            <a:r>
              <a:rPr lang="en-US" dirty="0"/>
              <a:t>/</a:t>
            </a:r>
            <a:r>
              <a:rPr lang="en-US" b="1" i="1" dirty="0"/>
              <a:t>T</a:t>
            </a:r>
          </a:p>
          <a:p>
            <a:r>
              <a:rPr lang="en-US" dirty="0"/>
              <a:t>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/>
              <a:t>T</a:t>
            </a:r>
            <a:r>
              <a:rPr lang="en-US" dirty="0"/>
              <a:t> </a:t>
            </a:r>
            <a:r>
              <a:rPr lang="en-US" b="1" dirty="0"/>
              <a:t>(Guarantee STS)</a:t>
            </a:r>
          </a:p>
          <a:p>
            <a:r>
              <a:rPr lang="en-US" dirty="0"/>
              <a:t>Intuitively speaking, we need to preserve the rely-start-end pairs exactly</a:t>
            </a:r>
          </a:p>
          <a:p>
            <a:pPr lvl="1"/>
            <a:r>
              <a:rPr lang="en-US" dirty="0"/>
              <a:t>Don’t drop plausible interference </a:t>
            </a:r>
          </a:p>
          <a:p>
            <a:pPr lvl="1"/>
            <a:r>
              <a:rPr lang="en-US" dirty="0"/>
              <a:t>Acknowledge valid starting points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34739</TotalTime>
  <Words>1018</Words>
  <Application>Microsoft Macintosh PowerPoint</Application>
  <PresentationFormat>Widescreen</PresentationFormat>
  <Paragraphs>263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Modal Understanding of System Evolution</vt:lpstr>
      <vt:lpstr>                                       SYSTEM      (Protocols &amp; Future Feature Extensions)</vt:lpstr>
      <vt:lpstr>Protocols as (STS)es for File Operations</vt:lpstr>
      <vt:lpstr>Protocols as (STS)es for File Operations</vt:lpstr>
      <vt:lpstr>Narrowing Verification Focus </vt:lpstr>
      <vt:lpstr>A Gist of Proof Rules for Bisimilar Protocols</vt:lpstr>
      <vt:lpstr>PowerPoint Presentation</vt:lpstr>
      <vt:lpstr>Modal Logic: Contingency</vt:lpstr>
      <vt:lpstr>RG-STS: Bisimulation under Rely-Guarantee</vt:lpstr>
      <vt:lpstr>RG-STS: Logic for Modularity of Protocols</vt:lpstr>
      <vt:lpstr>STS-Bisim: Corresponding Local Views</vt:lpstr>
      <vt:lpstr>STS-Bisim: Preserving the Environment </vt:lpstr>
      <vt:lpstr>PowerPoint Presentation</vt:lpstr>
      <vt:lpstr>Interfaces in OS Kernels </vt:lpstr>
      <vt:lpstr>Current Status of RG-STS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186</cp:revision>
  <cp:lastPrinted>2024-02-24T18:03:06Z</cp:lastPrinted>
  <dcterms:created xsi:type="dcterms:W3CDTF">2023-04-28T17:43:58Z</dcterms:created>
  <dcterms:modified xsi:type="dcterms:W3CDTF">2024-05-10T02:10:15Z</dcterms:modified>
</cp:coreProperties>
</file>