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300" r:id="rId3"/>
    <p:sldId id="282" r:id="rId4"/>
    <p:sldId id="299" r:id="rId5"/>
    <p:sldId id="281" r:id="rId6"/>
    <p:sldId id="283" r:id="rId7"/>
    <p:sldId id="298" r:id="rId8"/>
    <p:sldId id="292" r:id="rId9"/>
    <p:sldId id="302" r:id="rId10"/>
    <p:sldId id="291" r:id="rId11"/>
    <p:sldId id="296" r:id="rId12"/>
    <p:sldId id="297" r:id="rId13"/>
    <p:sldId id="311" r:id="rId14"/>
    <p:sldId id="303" r:id="rId15"/>
    <p:sldId id="310" r:id="rId16"/>
    <p:sldId id="284" r:id="rId17"/>
    <p:sldId id="278" r:id="rId18"/>
    <p:sldId id="277" r:id="rId19"/>
    <p:sldId id="260" r:id="rId20"/>
    <p:sldId id="273" r:id="rId21"/>
    <p:sldId id="272" r:id="rId22"/>
    <p:sldId id="279" r:id="rId23"/>
    <p:sldId id="259" r:id="rId24"/>
    <p:sldId id="261" r:id="rId25"/>
    <p:sldId id="262" r:id="rId26"/>
    <p:sldId id="275" r:id="rId27"/>
    <p:sldId id="263" r:id="rId28"/>
    <p:sldId id="269" r:id="rId29"/>
    <p:sldId id="276" r:id="rId30"/>
    <p:sldId id="313" r:id="rId31"/>
    <p:sldId id="290" r:id="rId32"/>
    <p:sldId id="285" r:id="rId33"/>
    <p:sldId id="286" r:id="rId34"/>
    <p:sldId id="293" r:id="rId35"/>
    <p:sldId id="287" r:id="rId36"/>
    <p:sldId id="289" r:id="rId37"/>
    <p:sldId id="312" r:id="rId38"/>
    <p:sldId id="304" r:id="rId39"/>
    <p:sldId id="305" r:id="rId40"/>
    <p:sldId id="306" r:id="rId41"/>
    <p:sldId id="308" r:id="rId42"/>
    <p:sldId id="309" r:id="rId43"/>
    <p:sldId id="295" r:id="rId44"/>
    <p:sldId id="288" r:id="rId45"/>
    <p:sldId id="268" r:id="rId46"/>
    <p:sldId id="27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62"/>
    <p:restoredTop sz="87714"/>
  </p:normalViewPr>
  <p:slideViewPr>
    <p:cSldViewPr snapToGrid="0">
      <p:cViewPr>
        <p:scale>
          <a:sx n="125" d="100"/>
          <a:sy n="125" d="100"/>
        </p:scale>
        <p:origin x="744" y="3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What exactly is this accessibility relation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?</a:t>
            </a:r>
            <a:r>
              <a:rPr lang="en-US" i="1" dirty="0">
                <a:sym typeface="Wingdings" pitchFamily="2" charset="2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72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07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see the carrier type STSS of a monoid encoding of state transition system with tokens. It is simply a triple of s set of all possible states  and a set of token used in </a:t>
            </a:r>
          </a:p>
          <a:p>
            <a:r>
              <a:rPr lang="en-US" dirty="0"/>
              <a:t>\phi intention on the state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13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4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3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1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8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8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1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Basically bringing math (so to say proofs) reasoning to convince yourself on the correctness of the programs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Tools to do – Logic Program logic, the most famous one Hoare</a:t>
            </a:r>
          </a:p>
          <a:p>
            <a:r>
              <a:rPr lang="en-US" dirty="0">
                <a:solidFill>
                  <a:srgbClr val="FF0000"/>
                </a:solidFill>
              </a:rPr>
              <a:t>Put </a:t>
            </a:r>
            <a:r>
              <a:rPr lang="en-US" dirty="0" err="1">
                <a:solidFill>
                  <a:srgbClr val="FF0000"/>
                </a:solidFill>
              </a:rPr>
              <a:t>hoare</a:t>
            </a:r>
            <a:r>
              <a:rPr lang="en-US" dirty="0">
                <a:solidFill>
                  <a:srgbClr val="FF0000"/>
                </a:solidFill>
              </a:rPr>
              <a:t> triple here and explain it simply and give one more</a:t>
            </a:r>
          </a:p>
          <a:p>
            <a:r>
              <a:rPr lang="en-US" dirty="0">
                <a:solidFill>
                  <a:srgbClr val="FF0000"/>
                </a:solidFill>
              </a:rPr>
              <a:t>explain -- while explaining just mention what a program state is (physical resources tbt a program </a:t>
            </a:r>
            <a:r>
              <a:rPr lang="en-US" dirty="0" err="1">
                <a:solidFill>
                  <a:srgbClr val="FF0000"/>
                </a:solidFill>
              </a:rPr>
              <a:t>utilizez</a:t>
            </a:r>
            <a:r>
              <a:rPr lang="en-US" dirty="0">
                <a:solidFill>
                  <a:srgbClr val="FF0000"/>
                </a:solidFill>
              </a:rPr>
              <a:t> – memory disk caches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5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23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3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982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prove, abstractly, that any island update performed in terms of the</a:t>
            </a:r>
          </a:p>
          <a:p>
            <a:r>
              <a:rPr lang="en-US" dirty="0"/>
              <a:t>      sub-STS is valid in terms of the original STS.  Intuitively, we'd like to think</a:t>
            </a:r>
          </a:p>
          <a:p>
            <a:r>
              <a:rPr lang="en-US" dirty="0"/>
              <a:t>      of an update in terms of the sub-STS as equivalent to a combination of</a:t>
            </a:r>
          </a:p>
          <a:p>
            <a:r>
              <a:rPr lang="en-US" dirty="0"/>
              <a:t>      consequence, local anti-frame (on tokens), and island update on the original.</a:t>
            </a:r>
          </a:p>
          <a:p>
            <a:r>
              <a:rPr lang="en-US" dirty="0"/>
              <a:t>      (Eventually, we'd also like to include an analog of anti-frame on invariants</a:t>
            </a:r>
          </a:p>
          <a:p>
            <a:r>
              <a:rPr lang="en-US" dirty="0"/>
              <a:t>      to permit ignoring unaffected state).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82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backup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29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might want to defrag / compress page tables </a:t>
            </a:r>
          </a:p>
          <a:p>
            <a:r>
              <a:rPr lang="en-US" dirty="0"/>
              <a:t>changes internal page-tables would violate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2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Oses</a:t>
            </a:r>
            <a:r>
              <a:rPr lang="en-US" dirty="0"/>
              <a:t> are important </a:t>
            </a:r>
          </a:p>
          <a:p>
            <a:r>
              <a:rPr lang="en-US" dirty="0"/>
              <a:t>Speaking to the device</a:t>
            </a:r>
          </a:p>
          <a:p>
            <a:endParaRPr lang="en-US" dirty="0"/>
          </a:p>
          <a:p>
            <a:r>
              <a:rPr lang="en-US" dirty="0"/>
              <a:t>Pretty much everything relies on it</a:t>
            </a:r>
          </a:p>
          <a:p>
            <a:r>
              <a:rPr lang="en-US" dirty="0"/>
              <a:t>What are the samples? Long history of attempts to get – microkernel verification examples</a:t>
            </a:r>
          </a:p>
          <a:p>
            <a:r>
              <a:rPr lang="en-US" dirty="0"/>
              <a:t>--- still based on a lot assumptions, not general purpose microkernels – so can run a lot of stuff on the </a:t>
            </a:r>
            <a:r>
              <a:rPr lang="en-US" dirty="0" err="1"/>
              <a:t>userspace</a:t>
            </a:r>
            <a:endParaRPr lang="en-US" dirty="0"/>
          </a:p>
          <a:p>
            <a:r>
              <a:rPr lang="en-US" dirty="0"/>
              <a:t>-- In this thesis we focus on principles for relatively ignored p– and what we think as important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86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Put a general importance sentence</a:t>
            </a:r>
          </a:p>
          <a:p>
            <a:r>
              <a:rPr lang="en-US" dirty="0">
                <a:solidFill>
                  <a:srgbClr val="FF0000"/>
                </a:solidFill>
              </a:rPr>
              <a:t>What is systems software why it is more important</a:t>
            </a:r>
          </a:p>
          <a:p>
            <a:r>
              <a:rPr lang="en-US" dirty="0">
                <a:solidFill>
                  <a:srgbClr val="FF0000"/>
                </a:solidFill>
              </a:rPr>
              <a:t>A famous one OS KERNEL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logic of resources obtained by a proper treatment on the Hoare Logic</a:t>
            </a:r>
          </a:p>
          <a:p>
            <a:r>
              <a:rPr lang="en-US" dirty="0">
                <a:solidFill>
                  <a:srgbClr val="FF0000"/>
                </a:solidFill>
              </a:rPr>
              <a:t>What I mean by treatment is basically introducing logical operators and proof rules that allows enforcing proper usage of resource, in its very raw form complete separation (isolation) </a:t>
            </a:r>
          </a:p>
          <a:p>
            <a:r>
              <a:rPr lang="en-US" dirty="0">
                <a:solidFill>
                  <a:srgbClr val="FF0000"/>
                </a:solidFill>
              </a:rPr>
              <a:t> Here we see the most famous rule frame rule utilizing a logical operator called separation conj.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90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 that had to be plumbed through all parts of the proof — even portions that were mostly thread-local. So work started to explore embedding the elements of interference control as resources within separation logic assertions.</a:t>
            </a:r>
          </a:p>
          <a:p>
            <a:endParaRPr lang="en-US" dirty="0"/>
          </a:p>
          <a:p>
            <a:r>
              <a:rPr lang="en-US" dirty="0"/>
              <a:t>Plumbing interference relation throughout the whole proof [TODO]</a:t>
            </a:r>
          </a:p>
          <a:p>
            <a:r>
              <a:rPr lang="en-US" dirty="0"/>
              <a:t>Cumbersome proof due to carrying all the bits on the local state [TODO]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01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Generalization on the notion of resource – with partial commutative monoids (PCM)s</a:t>
            </a:r>
          </a:p>
          <a:p>
            <a:pPr lvl="1"/>
            <a:r>
              <a:rPr lang="en-US" dirty="0"/>
              <a:t>This allows us to construct any resource that help us to reasoning </a:t>
            </a:r>
          </a:p>
          <a:p>
            <a:pPr lvl="1"/>
            <a:r>
              <a:rPr lang="en-US" dirty="0"/>
              <a:t>Iris is the frame work that allow us to obtain, we define abstract protocols defining how two different accesses are regulated into a resource </a:t>
            </a:r>
          </a:p>
          <a:p>
            <a:r>
              <a:rPr lang="en-US" dirty="0"/>
              <a:t>The second mechanism invariants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9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Capability of sharing knowledge: up until now we were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1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Contingency</a:t>
            </a:r>
          </a:p>
          <a:p>
            <a:r>
              <a:rPr lang="en-US" dirty="0">
                <a:solidFill>
                  <a:srgbClr val="FF0000"/>
                </a:solidFill>
              </a:rPr>
              <a:t>The modals we are interested in this paper are shaped around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Hybrid logic style understanding of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[] satisfaction </a:t>
            </a:r>
            <a:r>
              <a:rPr lang="en-US" dirty="0" err="1">
                <a:solidFill>
                  <a:srgbClr val="FF0000"/>
                </a:solidFill>
              </a:rPr>
              <a:t>operatos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Unknown of other world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Interpreting </a:t>
            </a:r>
            <a:r>
              <a:rPr lang="en-US" dirty="0" err="1">
                <a:solidFill>
                  <a:srgbClr val="FF0000"/>
                </a:solidFill>
              </a:rPr>
              <a:t>Kripke</a:t>
            </a:r>
            <a:r>
              <a:rPr lang="en-US" dirty="0">
                <a:solidFill>
                  <a:srgbClr val="FF0000"/>
                </a:solidFill>
              </a:rPr>
              <a:t> models as </a:t>
            </a:r>
            <a:r>
              <a:rPr lang="en-US" dirty="0" err="1">
                <a:solidFill>
                  <a:srgbClr val="FF0000"/>
                </a:solidFill>
              </a:rPr>
              <a:t>stses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Multiple generated </a:t>
            </a:r>
            <a:r>
              <a:rPr lang="en-US" dirty="0" err="1">
                <a:solidFill>
                  <a:srgbClr val="FF0000"/>
                </a:solidFill>
              </a:rPr>
              <a:t>submodels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2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5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+mn-lt"/>
              </a:rPr>
              <a:t>Verifying OS Kernels with Modal Abstractions of Systems Concepts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endParaRPr lang="en-US" dirty="0"/>
          </a:p>
          <a:p>
            <a:r>
              <a:rPr lang="en-US" dirty="0"/>
              <a:t>Drexel University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32FF-B4A8-7E52-65D3-018E5B5E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Contingency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847F-F6D7-916A-E5A2-871AECF1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for contingent truth</a:t>
            </a:r>
          </a:p>
          <a:p>
            <a:r>
              <a:rPr lang="en-US" dirty="0"/>
              <a:t>Hybrid logic [</a:t>
            </a:r>
            <a:r>
              <a:rPr lang="en-US" dirty="0" err="1"/>
              <a:t>Areces</a:t>
            </a:r>
            <a:r>
              <a:rPr lang="en-US" dirty="0"/>
              <a:t>, Blackburn, and Marx 2001]</a:t>
            </a:r>
          </a:p>
          <a:p>
            <a:pPr lvl="1"/>
            <a:r>
              <a:rPr lang="en-US" dirty="0"/>
              <a:t>Inspired by dynamic logic’s satisfaction operator [Fisher and Ladner 1977]</a:t>
            </a:r>
          </a:p>
          <a:p>
            <a:pPr lvl="1"/>
            <a:r>
              <a:rPr lang="en-US" dirty="0"/>
              <a:t>[l]𝑃: 𝑃 is true in the specific alternate circumstance (</a:t>
            </a:r>
            <a:r>
              <a:rPr lang="en-US" dirty="0" err="1"/>
              <a:t>Kripke</a:t>
            </a:r>
            <a:r>
              <a:rPr lang="en-US" dirty="0"/>
              <a:t> world) named by the nominal l </a:t>
            </a:r>
          </a:p>
          <a:p>
            <a:pPr lvl="1"/>
            <a:r>
              <a:rPr lang="en-US" dirty="0"/>
              <a:t>More than hiding: the choice of what state (world in </a:t>
            </a:r>
            <a:r>
              <a:rPr lang="en-US" dirty="0" err="1"/>
              <a:t>Kripke</a:t>
            </a:r>
            <a:r>
              <a:rPr lang="en-US" dirty="0"/>
              <a:t> Semantic) a modalized assertions is true </a:t>
            </a:r>
            <a:r>
              <a:rPr lang="en-US" b="1" i="1" dirty="0"/>
              <a:t>on the assertion itself</a:t>
            </a:r>
          </a:p>
          <a:p>
            <a:r>
              <a:rPr lang="en-US" dirty="0" err="1"/>
              <a:t>Kripke</a:t>
            </a:r>
            <a:r>
              <a:rPr lang="en-US" dirty="0"/>
              <a:t> models [Hughes and </a:t>
            </a:r>
            <a:r>
              <a:rPr lang="en-US" dirty="0" err="1"/>
              <a:t>Cresswell</a:t>
            </a:r>
            <a:r>
              <a:rPr lang="en-US" dirty="0"/>
              <a:t> 1996]</a:t>
            </a:r>
          </a:p>
          <a:p>
            <a:pPr lvl="1"/>
            <a:r>
              <a:rPr lang="en-US" dirty="0"/>
              <a:t>Labelled transition systems (LTS)es,  state-transition-systems (STS)es</a:t>
            </a:r>
          </a:p>
          <a:p>
            <a:pPr lvl="1"/>
            <a:r>
              <a:rPr lang="en-US" dirty="0"/>
              <a:t>A model for a logic of propositions representing contingency	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E965-FDCC-5723-1C3B-134E7A3D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</a:t>
            </a:r>
            <a:r>
              <a:rPr lang="en-US" dirty="0" err="1"/>
              <a:t>Kripke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67A9-79B1-9016-EFEA-28B4633C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Kripke</a:t>
            </a:r>
            <a:r>
              <a:rPr lang="en-US" dirty="0"/>
              <a:t> Model (</a:t>
            </a:r>
            <a:r>
              <a:rPr lang="en-US" i="1" dirty="0" err="1"/>
              <a:t>W</a:t>
            </a:r>
            <a:r>
              <a:rPr lang="en-US" dirty="0" err="1"/>
              <a:t>,</a:t>
            </a:r>
            <a:r>
              <a:rPr lang="en-US" i="1" dirty="0" err="1"/>
              <a:t>R</a:t>
            </a:r>
            <a:r>
              <a:rPr lang="en-US" baseline="-25000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W</a:t>
            </a:r>
            <a:r>
              <a:rPr lang="en-US" dirty="0"/>
              <a:t> is a set of worlds 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is subset of </a:t>
            </a:r>
            <a:r>
              <a:rPr lang="en-US" i="1" dirty="0"/>
              <a:t>W</a:t>
            </a:r>
            <a:r>
              <a:rPr lang="en-US" dirty="0"/>
              <a:t> x </a:t>
            </a:r>
            <a:r>
              <a:rPr lang="en-US" i="1" dirty="0"/>
              <a:t>W  </a:t>
            </a:r>
            <a:r>
              <a:rPr lang="en-US" dirty="0"/>
              <a:t>-- accessibility relation between worlds</a:t>
            </a:r>
            <a:endParaRPr lang="en-US" i="1" dirty="0"/>
          </a:p>
          <a:p>
            <a:pPr lvl="1"/>
            <a:r>
              <a:rPr lang="en-US" i="1" dirty="0"/>
              <a:t>V</a:t>
            </a:r>
            <a:r>
              <a:rPr lang="en-US" dirty="0"/>
              <a:t> : </a:t>
            </a:r>
            <a:r>
              <a:rPr lang="en-US" dirty="0" err="1"/>
              <a:t>PropVar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P(W) gives for each propositional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dirty="0">
                <a:sym typeface="Wingdings" pitchFamily="2" charset="2"/>
              </a:rPr>
              <a:t> a set of worlds </a:t>
            </a:r>
            <a:r>
              <a:rPr lang="en-US" i="1" dirty="0">
                <a:sym typeface="Wingdings" pitchFamily="2" charset="2"/>
              </a:rPr>
              <a:t>V(p)</a:t>
            </a: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Going back Hoare triple: P =&gt; [e]Q  or with the rules above &lt;m&gt;Q</a:t>
            </a:r>
          </a:p>
          <a:p>
            <a:pPr lvl="1"/>
            <a:r>
              <a:rPr lang="en-US" dirty="0">
                <a:sym typeface="Wingdings" pitchFamily="2" charset="2"/>
              </a:rPr>
              <a:t>[e]Q  &lt;m&gt;Q ?</a:t>
            </a: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</p:txBody>
      </p:sp>
      <p:pic>
        <p:nvPicPr>
          <p:cNvPr id="5" name="Picture 4" descr="A group of black arrows&#10;&#10;Description automatically generated">
            <a:extLst>
              <a:ext uri="{FF2B5EF4-FFF2-40B4-BE49-F238E27FC236}">
                <a16:creationId xmlns:a16="http://schemas.microsoft.com/office/drawing/2014/main" id="{92E9D492-46A5-A3E9-100E-7320CD21E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09" y="3737610"/>
            <a:ext cx="7252399" cy="144399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705C8F68-DBC9-7890-4259-A70936F3E187}"/>
              </a:ext>
            </a:extLst>
          </p:cNvPr>
          <p:cNvSpPr/>
          <p:nvPr/>
        </p:nvSpPr>
        <p:spPr>
          <a:xfrm>
            <a:off x="5394960" y="4612640"/>
            <a:ext cx="3905948" cy="436880"/>
          </a:xfrm>
          <a:prstGeom prst="frame">
            <a:avLst>
              <a:gd name="adj1" fmla="val 55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9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24CE-1F4A-3FEE-0A3D-57318C28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</a:t>
            </a:r>
            <a:r>
              <a:rPr lang="en-US" dirty="0"/>
              <a:t> on </a:t>
            </a:r>
            <a:r>
              <a:rPr lang="en-US" dirty="0" err="1"/>
              <a:t>Kripke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07FBB-7EBD-7136-52E1-05030488E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having the same truth for another </a:t>
            </a:r>
            <a:r>
              <a:rPr lang="en-US" b="1" i="1" dirty="0"/>
              <a:t>similar</a:t>
            </a:r>
            <a:r>
              <a:rPr lang="en-US" dirty="0"/>
              <a:t> model?</a:t>
            </a:r>
          </a:p>
          <a:p>
            <a:r>
              <a:rPr lang="en-US" dirty="0" err="1"/>
              <a:t>Bisimulation</a:t>
            </a:r>
            <a:r>
              <a:rPr lang="en-US" dirty="0"/>
              <a:t> of </a:t>
            </a:r>
            <a:r>
              <a:rPr lang="en-US" dirty="0" err="1"/>
              <a:t>Kripke</a:t>
            </a:r>
            <a:r>
              <a:rPr lang="en-US" dirty="0"/>
              <a:t> Structures</a:t>
            </a:r>
          </a:p>
        </p:txBody>
      </p:sp>
      <p:pic>
        <p:nvPicPr>
          <p:cNvPr id="5" name="Picture 4" descr="A close up of text&#10;&#10;Description automatically generated">
            <a:extLst>
              <a:ext uri="{FF2B5EF4-FFF2-40B4-BE49-F238E27FC236}">
                <a16:creationId xmlns:a16="http://schemas.microsoft.com/office/drawing/2014/main" id="{09C75229-A7F0-CE23-7408-D8682B2E4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84" y="3429000"/>
            <a:ext cx="11745231" cy="183388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E284EC74-EA3E-ABAF-F84E-64F641290632}"/>
              </a:ext>
            </a:extLst>
          </p:cNvPr>
          <p:cNvSpPr/>
          <p:nvPr/>
        </p:nvSpPr>
        <p:spPr>
          <a:xfrm>
            <a:off x="1076960" y="4185920"/>
            <a:ext cx="7823200" cy="406400"/>
          </a:xfrm>
          <a:prstGeom prst="frame">
            <a:avLst>
              <a:gd name="adj1" fmla="val 7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645B7900-D6F4-DD3F-6285-7E583EC16371}"/>
              </a:ext>
            </a:extLst>
          </p:cNvPr>
          <p:cNvSpPr/>
          <p:nvPr/>
        </p:nvSpPr>
        <p:spPr>
          <a:xfrm>
            <a:off x="1076960" y="4572000"/>
            <a:ext cx="8859520" cy="406400"/>
          </a:xfrm>
          <a:prstGeom prst="frame">
            <a:avLst>
              <a:gd name="adj1" fmla="val 7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35804645-DB3C-3AAB-9A80-CC6450852CB3}"/>
              </a:ext>
            </a:extLst>
          </p:cNvPr>
          <p:cNvSpPr/>
          <p:nvPr/>
        </p:nvSpPr>
        <p:spPr>
          <a:xfrm>
            <a:off x="1076960" y="4937760"/>
            <a:ext cx="8859520" cy="406400"/>
          </a:xfrm>
          <a:prstGeom prst="frame">
            <a:avLst>
              <a:gd name="adj1" fmla="val 7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9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C6B2-A284-36C4-1EBB-59B9A1A4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(Sub)Models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089F-D6C5-9835-5416-03E0CBE45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baseline="-25000" dirty="0"/>
              <a:t> , </a:t>
            </a:r>
            <a:r>
              <a:rPr lang="en-US" dirty="0"/>
              <a:t>s</a:t>
            </a:r>
            <a:r>
              <a:rPr lang="en-US" baseline="-25000" dirty="0"/>
              <a:t>o</a:t>
            </a:r>
            <a:r>
              <a:rPr lang="en-US" dirty="0"/>
              <a:t>) is element of </a:t>
            </a:r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generate a </a:t>
            </a:r>
            <a:r>
              <a:rPr lang="en-US" dirty="0" err="1"/>
              <a:t>submodel</a:t>
            </a:r>
            <a:r>
              <a:rPr lang="en-US" dirty="0"/>
              <a:t> from a state [s</a:t>
            </a:r>
            <a:r>
              <a:rPr lang="en-US" baseline="-25000" dirty="0"/>
              <a:t>o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with relations </a:t>
            </a:r>
            <a:r>
              <a:rPr lang="en-US" dirty="0" err="1"/>
              <a:t>R</a:t>
            </a:r>
            <a:r>
              <a:rPr lang="en-US" baseline="-25000" dirty="0" err="1"/>
              <a:t>read</a:t>
            </a:r>
            <a:r>
              <a:rPr lang="en-US" baseline="-25000" dirty="0"/>
              <a:t> </a:t>
            </a:r>
            <a:r>
              <a:rPr lang="en-US" dirty="0"/>
              <a:t>and </a:t>
            </a:r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7E4078-7A19-9BF1-304C-8ECA76D7681B}"/>
              </a:ext>
            </a:extLst>
          </p:cNvPr>
          <p:cNvSpPr/>
          <p:nvPr/>
        </p:nvSpPr>
        <p:spPr>
          <a:xfrm>
            <a:off x="8335626" y="78633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05E7C6-BD68-6E8E-ABEC-6B5A5C689E82}"/>
              </a:ext>
            </a:extLst>
          </p:cNvPr>
          <p:cNvSpPr/>
          <p:nvPr/>
        </p:nvSpPr>
        <p:spPr>
          <a:xfrm>
            <a:off x="8305146" y="187472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E21EC6-6985-EF58-5BEC-911E99F0D9D9}"/>
              </a:ext>
            </a:extLst>
          </p:cNvPr>
          <p:cNvSpPr/>
          <p:nvPr/>
        </p:nvSpPr>
        <p:spPr>
          <a:xfrm>
            <a:off x="8315306" y="300931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3D211-ED99-3F97-9219-D1D4AB5906A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8580419" y="1336249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960FFE-9F5E-1791-F64D-7887152183DF}"/>
              </a:ext>
            </a:extLst>
          </p:cNvPr>
          <p:cNvSpPr txBox="1"/>
          <p:nvPr/>
        </p:nvSpPr>
        <p:spPr>
          <a:xfrm>
            <a:off x="8235032" y="141510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3C0B0F-9642-5B69-BAAD-0A5BBBF6C500}"/>
              </a:ext>
            </a:extLst>
          </p:cNvPr>
          <p:cNvSpPr txBox="1"/>
          <p:nvPr/>
        </p:nvSpPr>
        <p:spPr>
          <a:xfrm>
            <a:off x="8233429" y="249964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8AFBF2C-C20A-A9BC-214E-98D1B7F52467}"/>
              </a:ext>
            </a:extLst>
          </p:cNvPr>
          <p:cNvCxnSpPr>
            <a:cxnSpLocks/>
            <a:stCxn id="5" idx="6"/>
            <a:endCxn id="5" idx="7"/>
          </p:cNvCxnSpPr>
          <p:nvPr/>
        </p:nvCxnSpPr>
        <p:spPr>
          <a:xfrm flipH="1" flipV="1">
            <a:off x="8775066" y="1955261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273373-FA05-0977-8B68-06829984568C}"/>
              </a:ext>
            </a:extLst>
          </p:cNvPr>
          <p:cNvSpPr txBox="1"/>
          <p:nvPr/>
        </p:nvSpPr>
        <p:spPr>
          <a:xfrm>
            <a:off x="9658332" y="161900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CF65D2-80D7-4916-3C5E-E7F5B57A8ED3}"/>
              </a:ext>
            </a:extLst>
          </p:cNvPr>
          <p:cNvSpPr/>
          <p:nvPr/>
        </p:nvSpPr>
        <p:spPr>
          <a:xfrm>
            <a:off x="8233429" y="472100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83716B24-B4F2-5EBD-D4C1-3DED2575FF53}"/>
              </a:ext>
            </a:extLst>
          </p:cNvPr>
          <p:cNvCxnSpPr>
            <a:cxnSpLocks/>
            <a:stCxn id="12" idx="6"/>
            <a:endCxn id="12" idx="7"/>
          </p:cNvCxnSpPr>
          <p:nvPr/>
        </p:nvCxnSpPr>
        <p:spPr>
          <a:xfrm flipH="1" flipV="1">
            <a:off x="8703349" y="4801532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2986CA-2F72-BB89-8DB6-E661098068D6}"/>
              </a:ext>
            </a:extLst>
          </p:cNvPr>
          <p:cNvSpPr txBox="1"/>
          <p:nvPr/>
        </p:nvSpPr>
        <p:spPr>
          <a:xfrm>
            <a:off x="9586615" y="4465277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92A713-6149-4AD5-49D1-02813D7B3CF6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8580419" y="2424639"/>
            <a:ext cx="0" cy="58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2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/>
      <p:bldP spid="11" grpId="0"/>
      <p:bldP spid="12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0A81-FF36-A76E-5825-EB785B3A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Kripke</a:t>
            </a:r>
            <a:r>
              <a:rPr lang="en-US" dirty="0"/>
              <a:t> Models as Iris Invariant Constructions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F07C-0B49-1BF6-DFDA-3D218416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transition systems – a well-known specification method</a:t>
            </a:r>
          </a:p>
          <a:p>
            <a:r>
              <a:rPr lang="en-US" dirty="0"/>
              <a:t>Monoid encoding state-transition-systems (STS)es with Tokens</a:t>
            </a:r>
          </a:p>
          <a:p>
            <a:pPr lvl="1"/>
            <a:r>
              <a:rPr lang="en-US" dirty="0"/>
              <a:t>Tokens as modalities, states as worlds, and interpretations as world predicates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D4194-B3A0-E694-C227-2C9B869AC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018" y="6334388"/>
            <a:ext cx="4704701" cy="431907"/>
          </a:xfrm>
          <a:prstGeom prst="rect">
            <a:avLst/>
          </a:prstGeom>
        </p:spPr>
      </p:pic>
      <p:pic>
        <p:nvPicPr>
          <p:cNvPr id="7" name="Picture 6" descr="A close-up of math symbols&#10;&#10;Description automatically generated">
            <a:extLst>
              <a:ext uri="{FF2B5EF4-FFF2-40B4-BE49-F238E27FC236}">
                <a16:creationId xmlns:a16="http://schemas.microsoft.com/office/drawing/2014/main" id="{EA3F953F-772B-E169-67CD-72A3E28E7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018" y="3446781"/>
            <a:ext cx="6736702" cy="2826054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46B920BF-D7A9-FF71-43A4-45F790885763}"/>
              </a:ext>
            </a:extLst>
          </p:cNvPr>
          <p:cNvSpPr/>
          <p:nvPr/>
        </p:nvSpPr>
        <p:spPr>
          <a:xfrm>
            <a:off x="2569858" y="3474720"/>
            <a:ext cx="174814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464FE9C2-CDBD-BCAD-318B-B2D176FCCE36}"/>
              </a:ext>
            </a:extLst>
          </p:cNvPr>
          <p:cNvSpPr/>
          <p:nvPr/>
        </p:nvSpPr>
        <p:spPr>
          <a:xfrm>
            <a:off x="5455298" y="3474720"/>
            <a:ext cx="229678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99AD7FA-0C5E-74C8-87CE-A67D6D2C488D}"/>
              </a:ext>
            </a:extLst>
          </p:cNvPr>
          <p:cNvSpPr/>
          <p:nvPr/>
        </p:nvSpPr>
        <p:spPr>
          <a:xfrm>
            <a:off x="3352178" y="3878579"/>
            <a:ext cx="366838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FC64A83B-2063-9FEC-E655-8BC7B60928BC}"/>
              </a:ext>
            </a:extLst>
          </p:cNvPr>
          <p:cNvSpPr/>
          <p:nvPr/>
        </p:nvSpPr>
        <p:spPr>
          <a:xfrm>
            <a:off x="3352178" y="4274819"/>
            <a:ext cx="551750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8E35D13C-CD23-6838-A596-D45F861DEC47}"/>
              </a:ext>
            </a:extLst>
          </p:cNvPr>
          <p:cNvSpPr/>
          <p:nvPr/>
        </p:nvSpPr>
        <p:spPr>
          <a:xfrm>
            <a:off x="6603689" y="5044438"/>
            <a:ext cx="1239831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DBE8EC2-1CC5-EFCE-6279-9F76028DCC07}"/>
              </a:ext>
            </a:extLst>
          </p:cNvPr>
          <p:cNvSpPr/>
          <p:nvPr/>
        </p:nvSpPr>
        <p:spPr>
          <a:xfrm>
            <a:off x="6491929" y="5440678"/>
            <a:ext cx="1422711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8D9A6778-47F6-941B-27CB-513B59137766}"/>
              </a:ext>
            </a:extLst>
          </p:cNvPr>
          <p:cNvSpPr/>
          <p:nvPr/>
        </p:nvSpPr>
        <p:spPr>
          <a:xfrm>
            <a:off x="3352178" y="5865165"/>
            <a:ext cx="456246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CE974DF7-0A25-4884-7009-90CB67E9DE8C}"/>
              </a:ext>
            </a:extLst>
          </p:cNvPr>
          <p:cNvSpPr/>
          <p:nvPr/>
        </p:nvSpPr>
        <p:spPr>
          <a:xfrm>
            <a:off x="6766093" y="6375083"/>
            <a:ext cx="630854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F2F5FFD8-5DB8-A019-525A-1EAA02297334}"/>
              </a:ext>
            </a:extLst>
          </p:cNvPr>
          <p:cNvSpPr/>
          <p:nvPr/>
        </p:nvSpPr>
        <p:spPr>
          <a:xfrm>
            <a:off x="6908800" y="2783840"/>
            <a:ext cx="4445000" cy="426720"/>
          </a:xfrm>
          <a:prstGeom prst="frame">
            <a:avLst>
              <a:gd name="adj1" fmla="val 2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6342-FA73-0BB3-3D51-90A14848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0" y="2854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				Proposed Work</a:t>
            </a:r>
          </a:p>
        </p:txBody>
      </p:sp>
    </p:spTree>
    <p:extLst>
      <p:ext uri="{BB962C8B-B14F-4D97-AF65-F5344CB8AC3E}">
        <p14:creationId xmlns:p14="http://schemas.microsoft.com/office/powerpoint/2010/main" val="3913141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B455-8132-4A8E-A737-B2D84D7A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i="1" dirty="0"/>
              <a:t>           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AD15-51B3-CFA4-F27F-0647853C7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825625"/>
            <a:ext cx="119824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		</a:t>
            </a:r>
          </a:p>
          <a:p>
            <a:pPr marL="0" indent="0">
              <a:buNone/>
            </a:pPr>
            <a:r>
              <a:rPr lang="en-US" sz="4800" dirty="0"/>
              <a:t>	</a:t>
            </a:r>
          </a:p>
          <a:p>
            <a:pPr marL="0" indent="0">
              <a:buNone/>
            </a:pPr>
            <a:r>
              <a:rPr lang="en-US" sz="4800" dirty="0"/>
              <a:t>Modal Understanding of Location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968974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D919-CB97-01ED-BAB4-2E9822E9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48" y="81978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sz="4800" dirty="0"/>
              <a:t>SYSTEM</a:t>
            </a:r>
          </a:p>
          <a:p>
            <a:pPr marL="0" indent="0">
              <a:buNone/>
            </a:pPr>
            <a:r>
              <a:rPr lang="en-US" sz="4800" dirty="0"/>
              <a:t>	      (Translation &amp; Management)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2990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94B1-6BD0-0E36-4B5F-DBBF84D5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&amp;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B991-70A6-459B-46DF-5D381F42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virtualizing a memory location?</a:t>
            </a:r>
          </a:p>
          <a:p>
            <a:pPr lvl="1"/>
            <a:r>
              <a:rPr lang="en-US" dirty="0"/>
              <a:t>realizing a mechanism to address more memory locations than you physically (actually) have</a:t>
            </a:r>
          </a:p>
          <a:p>
            <a:r>
              <a:rPr lang="en-US" dirty="0"/>
              <a:t>What is the abstraction for virtualizing memory location in OSes?</a:t>
            </a:r>
          </a:p>
          <a:p>
            <a:pPr lvl="1"/>
            <a:r>
              <a:rPr lang="en-US" dirty="0"/>
              <a:t>an </a:t>
            </a:r>
            <a:r>
              <a:rPr lang="en-US" b="1" i="1" dirty="0"/>
              <a:t>address-space of a process </a:t>
            </a:r>
            <a:r>
              <a:rPr lang="en-US" dirty="0"/>
              <a:t>is a container of virtual-addresses used for memory referencing</a:t>
            </a:r>
          </a:p>
          <a:p>
            <a:r>
              <a:rPr lang="en-US" dirty="0"/>
              <a:t>How do we implement memory-location virtualization?</a:t>
            </a:r>
          </a:p>
          <a:p>
            <a:pPr lvl="1"/>
            <a:r>
              <a:rPr lang="en-US" b="1" i="1" dirty="0"/>
              <a:t>address-translation</a:t>
            </a:r>
            <a:r>
              <a:rPr lang="en-US" dirty="0"/>
              <a:t>: by using per-address-space page-tables – a tree like structure</a:t>
            </a:r>
          </a:p>
        </p:txBody>
      </p:sp>
    </p:spTree>
    <p:extLst>
      <p:ext uri="{BB962C8B-B14F-4D97-AF65-F5344CB8AC3E}">
        <p14:creationId xmlns:p14="http://schemas.microsoft.com/office/powerpoint/2010/main" val="257094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394432" y="2384760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70" y="2400435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3235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925" y="2376052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55922" y="2383735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717" y="-298761"/>
            <a:ext cx="10515600" cy="1325563"/>
          </a:xfrm>
        </p:spPr>
        <p:txBody>
          <a:bodyPr/>
          <a:lstStyle/>
          <a:p>
            <a:r>
              <a:rPr lang="en-US" dirty="0"/>
              <a:t>L4_L1 Page Table Walk</a:t>
            </a:r>
          </a:p>
        </p:txBody>
      </p:sp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DF38-55D4-6AB5-5DA1-F84D912C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635AD-CEB6-4832-4C82-4C84A74E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Verification is important</a:t>
            </a:r>
          </a:p>
          <a:p>
            <a:pPr lvl="1"/>
            <a:r>
              <a:rPr lang="en-US" dirty="0"/>
              <a:t>Operating system kernels as well – some pieces maybe more</a:t>
            </a:r>
          </a:p>
          <a:p>
            <a:pPr lvl="1"/>
            <a:r>
              <a:rPr lang="en-US" dirty="0"/>
              <a:t>Program Logic</a:t>
            </a:r>
          </a:p>
          <a:p>
            <a:r>
              <a:rPr lang="en-US" dirty="0"/>
              <a:t>Proposed Work</a:t>
            </a:r>
          </a:p>
          <a:p>
            <a:pPr lvl="1"/>
            <a:r>
              <a:rPr lang="en-US" dirty="0"/>
              <a:t>Machine Model</a:t>
            </a:r>
          </a:p>
          <a:p>
            <a:pPr lvl="1"/>
            <a:r>
              <a:rPr lang="en-US" dirty="0"/>
              <a:t>Modal Understanding of Location Virtualization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90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18344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20912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</p:cNvCxnSpPr>
          <p:nvPr/>
        </p:nvCxnSpPr>
        <p:spPr>
          <a:xfrm>
            <a:off x="5781985" y="161621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of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8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4000" dirty="0"/>
              <a:t>         (Sharing, Contingency &amp; Satisfaction)</a:t>
            </a:r>
          </a:p>
        </p:txBody>
      </p:sp>
    </p:spTree>
    <p:extLst>
      <p:ext uri="{BB962C8B-B14F-4D97-AF65-F5344CB8AC3E}">
        <p14:creationId xmlns:p14="http://schemas.microsoft.com/office/powerpoint/2010/main" val="295821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Physical Memory Map</a:t>
            </a:r>
          </a:p>
          <a:p>
            <a:pPr lvl="1"/>
            <a:r>
              <a:rPr lang="en-US" dirty="0"/>
              <a:t>Register Map</a:t>
            </a:r>
          </a:p>
          <a:p>
            <a:r>
              <a:rPr lang="en-US" dirty="0"/>
              <a:t>Ownership on Physical State:</a:t>
            </a:r>
          </a:p>
          <a:p>
            <a:pPr lvl="1"/>
            <a:r>
              <a:rPr lang="en-US" dirty="0"/>
              <a:t>A physical points-to assertion (resource): </a:t>
            </a:r>
            <a:r>
              <a:rPr lang="en-US" i="1" dirty="0"/>
              <a:t>                  </a:t>
            </a:r>
          </a:p>
          <a:p>
            <a:pPr lvl="1"/>
            <a:r>
              <a:rPr lang="en-US" dirty="0"/>
              <a:t>A register points-to (resource):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34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02" y="3995988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711" y="2740819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65" y="2317751"/>
            <a:ext cx="373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terms of each physical points-to for a Page-Table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physical</a:t>
            </a:r>
            <a:r>
              <a:rPr lang="en-US" dirty="0"/>
              <a:t> L4_L1 page-table walk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799785E-5E7D-1A00-C5B5-60AA0BC4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3" y="3708239"/>
            <a:ext cx="8621608" cy="146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22A7A-3621-ECEE-DC75-0C23853DC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87" y="2224250"/>
            <a:ext cx="9032623" cy="631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65404"/>
            <a:ext cx="6291063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263" y="3335971"/>
            <a:ext cx="254000" cy="304800"/>
          </a:xfrm>
          <a:prstGeom prst="rect">
            <a:avLst/>
          </a:prstGeom>
        </p:spPr>
      </p:pic>
      <p:sp>
        <p:nvSpPr>
          <p:cNvPr id="28" name="Right Brace 27">
            <a:extLst>
              <a:ext uri="{FF2B5EF4-FFF2-40B4-BE49-F238E27FC236}">
                <a16:creationId xmlns:a16="http://schemas.microsoft.com/office/drawing/2014/main" id="{0D712138-AC12-CEF9-28B2-6F6A9BB3B59E}"/>
              </a:ext>
            </a:extLst>
          </p:cNvPr>
          <p:cNvSpPr/>
          <p:nvPr/>
        </p:nvSpPr>
        <p:spPr>
          <a:xfrm rot="5400000">
            <a:off x="1686660" y="4580650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F9A784BA-6BB9-1CCB-D08F-7085DBBBE31F}"/>
              </a:ext>
            </a:extLst>
          </p:cNvPr>
          <p:cNvSpPr/>
          <p:nvPr/>
        </p:nvSpPr>
        <p:spPr>
          <a:xfrm rot="5400000">
            <a:off x="3695451" y="4588699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C320B-3F36-D667-438F-1CB198A3D733}"/>
              </a:ext>
            </a:extLst>
          </p:cNvPr>
          <p:cNvSpPr txBox="1"/>
          <p:nvPr/>
        </p:nvSpPr>
        <p:spPr>
          <a:xfrm>
            <a:off x="1148524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3074FA-945F-0B3C-AFC9-98346E3A297B}"/>
              </a:ext>
            </a:extLst>
          </p:cNvPr>
          <p:cNvSpPr txBox="1"/>
          <p:nvPr/>
        </p:nvSpPr>
        <p:spPr>
          <a:xfrm>
            <a:off x="3045948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Entry Offset</a:t>
            </a:r>
          </a:p>
        </p:txBody>
      </p: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A8E236EE-62DF-3A25-E722-5B871BD81B0D}"/>
              </a:ext>
            </a:extLst>
          </p:cNvPr>
          <p:cNvSpPr/>
          <p:nvPr/>
        </p:nvSpPr>
        <p:spPr>
          <a:xfrm>
            <a:off x="7388352" y="4002730"/>
            <a:ext cx="4085021" cy="2309170"/>
          </a:xfrm>
          <a:prstGeom prst="wedgeEllipseCallout">
            <a:avLst>
              <a:gd name="adj1" fmla="val -53477"/>
              <a:gd name="adj2" fmla="val 674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CF585-70C5-CD7C-8660-0720372EB885}"/>
              </a:ext>
            </a:extLst>
          </p:cNvPr>
          <p:cNvSpPr txBox="1"/>
          <p:nvPr/>
        </p:nvSpPr>
        <p:spPr>
          <a:xfrm>
            <a:off x="7966114" y="4357471"/>
            <a:ext cx="3073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Soundness against updates to page tables e.g. moving page tables to create more continuous physical space for hardware IO buffers?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240FDD-06C5-F3FB-AB40-0210C3537DA3}"/>
              </a:ext>
            </a:extLst>
          </p:cNvPr>
          <p:cNvSpPr/>
          <p:nvPr/>
        </p:nvSpPr>
        <p:spPr>
          <a:xfrm>
            <a:off x="3775577" y="2400700"/>
            <a:ext cx="4210059" cy="518945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685497-8A8D-8F19-4EE1-CE050979B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8052" y="3347217"/>
            <a:ext cx="1107745" cy="32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3" grpId="0" animBg="1"/>
      <p:bldP spid="34" grpId="0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015ED1-2E83-CF5C-B99D-E35E8BA26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81" y="4010845"/>
            <a:ext cx="9650686" cy="867867"/>
          </a:xfrm>
          <a:prstGeom prst="rect">
            <a:avLst/>
          </a:prstGeom>
        </p:spPr>
      </p:pic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9AAEE6D-652B-30EF-035A-D7654C01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83340" y="2421060"/>
            <a:ext cx="1495089" cy="394054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A79CB-958A-800C-8ECC-077018D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6" y="110570"/>
            <a:ext cx="11846560" cy="1325563"/>
          </a:xfrm>
        </p:spPr>
        <p:txBody>
          <a:bodyPr/>
          <a:lstStyle/>
          <a:p>
            <a:r>
              <a:rPr lang="en-US" dirty="0"/>
              <a:t>Program Logic: Abstracting Page-Table Walk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7835F-7AC1-1D85-0220-42161907A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800" y="2423160"/>
            <a:ext cx="254000" cy="3048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AF9EA2-91E5-B0E5-6755-D86D1B0F1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607" y="2432697"/>
            <a:ext cx="1646522" cy="1261933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0D9E048-E671-557B-04E0-8192AE8E3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2267" y="2292198"/>
            <a:ext cx="1910705" cy="131575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AD3309B-C993-FD2B-3CEF-450EFAA2D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080" y="2092581"/>
            <a:ext cx="1021080" cy="1021080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37C4D8F-8C90-ADD3-E4CC-80863AF52B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6793" y="4678437"/>
            <a:ext cx="2699073" cy="451827"/>
          </a:xfrm>
          <a:prstGeom prst="rect">
            <a:avLst/>
          </a:prstGeom>
        </p:spPr>
      </p:pic>
      <p:sp>
        <p:nvSpPr>
          <p:cNvPr id="28" name="Oval Callout 27">
            <a:extLst>
              <a:ext uri="{FF2B5EF4-FFF2-40B4-BE49-F238E27FC236}">
                <a16:creationId xmlns:a16="http://schemas.microsoft.com/office/drawing/2014/main" id="{2B59726F-A2C6-3382-245B-D66B99AC9946}"/>
              </a:ext>
            </a:extLst>
          </p:cNvPr>
          <p:cNvSpPr/>
          <p:nvPr/>
        </p:nvSpPr>
        <p:spPr>
          <a:xfrm>
            <a:off x="5035550" y="1057751"/>
            <a:ext cx="6869938" cy="1325563"/>
          </a:xfrm>
          <a:prstGeom prst="wedgeEllipseCallout">
            <a:avLst>
              <a:gd name="adj1" fmla="val -6308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1A39C57B-4710-243D-BAF5-D8CF75CEC588}"/>
              </a:ext>
            </a:extLst>
          </p:cNvPr>
          <p:cNvSpPr/>
          <p:nvPr/>
        </p:nvSpPr>
        <p:spPr>
          <a:xfrm>
            <a:off x="104410" y="4951140"/>
            <a:ext cx="4902806" cy="1660717"/>
          </a:xfrm>
          <a:prstGeom prst="wedgeEllipseCallout">
            <a:avLst>
              <a:gd name="adj1" fmla="val 104646"/>
              <a:gd name="adj2" fmla="val -466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BC137-FBD3-0EEB-9C8F-AEE557DFE0C7}"/>
              </a:ext>
            </a:extLst>
          </p:cNvPr>
          <p:cNvSpPr txBox="1"/>
          <p:nvPr/>
        </p:nvSpPr>
        <p:spPr>
          <a:xfrm>
            <a:off x="5970868" y="1308371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(Fragmental Ownership of the ghost map)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33CC06-6073-FD80-53D5-C6F8ECB7117A}"/>
              </a:ext>
            </a:extLst>
          </p:cNvPr>
          <p:cNvSpPr txBox="1"/>
          <p:nvPr/>
        </p:nvSpPr>
        <p:spPr>
          <a:xfrm>
            <a:off x="658428" y="5194679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full ownership of the ghost map which is required to update the page tables</a:t>
            </a:r>
          </a:p>
        </p:txBody>
      </p:sp>
    </p:spTree>
    <p:extLst>
      <p:ext uri="{BB962C8B-B14F-4D97-AF65-F5344CB8AC3E}">
        <p14:creationId xmlns:p14="http://schemas.microsoft.com/office/powerpoint/2010/main" val="38950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384872" y="3416765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addresses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effectLst/>
              </a:rPr>
              <a:t>ach virtual address is valid under a certain address-space</a:t>
            </a:r>
          </a:p>
          <a:p>
            <a:pPr lvl="1"/>
            <a:r>
              <a:rPr lang="en-US" dirty="0">
                <a:effectLst/>
              </a:rPr>
              <a:t>but it does not represent this knowledge of its address-space.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</a:t>
            </a:r>
          </a:p>
          <a:p>
            <a:pPr lvl="1"/>
            <a:r>
              <a:rPr lang="en-US" dirty="0">
                <a:effectLst/>
              </a:rPr>
              <a:t>assertions in our logic are context-dependent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09" y="4418404"/>
            <a:ext cx="70612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C5BC2-E352-FF2C-87D5-E3AD1382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509" y="5048966"/>
            <a:ext cx="7061200" cy="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Address-Spaces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LibertineTI"/>
              </a:rPr>
              <a:t>E</a:t>
            </a:r>
            <a:r>
              <a:rPr lang="en-US" sz="2800" dirty="0">
                <a:effectLst/>
                <a:latin typeface="LinLibertineTI"/>
              </a:rPr>
              <a:t>xplicitly-modal assertions</a:t>
            </a:r>
            <a:endParaRPr lang="en-US" sz="2800" dirty="0">
              <a:effectLst/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provides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dirty="0">
                <a:latin typeface="LinLibertineTI"/>
              </a:rPr>
              <a:t>A</a:t>
            </a:r>
            <a:r>
              <a:rPr lang="en-US" sz="2800" dirty="0">
                <a:effectLst/>
                <a:latin typeface="LinLibertineTI"/>
              </a:rPr>
              <a:t>ddress-space switch as changing the "World" of truth</a:t>
            </a:r>
            <a:endParaRPr lang="en-US" dirty="0">
              <a:latin typeface="LinLibertine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5007225" y="3864317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r>
              <a:rPr lang="en-US" sz="2800" baseline="-25000" dirty="0"/>
              <a:t> ; </a:t>
            </a:r>
            <a:endParaRPr lang="en-US" sz="2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A235588-490C-AA1D-BB19-ED45A1694E2D}"/>
              </a:ext>
            </a:extLst>
          </p:cNvPr>
          <p:cNvSpPr/>
          <p:nvPr/>
        </p:nvSpPr>
        <p:spPr>
          <a:xfrm>
            <a:off x="2775093" y="3221663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6B603-1293-E1EB-34C2-4F23F79E3C1D}"/>
              </a:ext>
            </a:extLst>
          </p:cNvPr>
          <p:cNvSpPr txBox="1"/>
          <p:nvPr/>
        </p:nvSpPr>
        <p:spPr>
          <a:xfrm>
            <a:off x="3425181" y="412592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FCB9A9-5611-7693-98C8-428E6310B772}"/>
              </a:ext>
            </a:extLst>
          </p:cNvPr>
          <p:cNvSpPr/>
          <p:nvPr/>
        </p:nvSpPr>
        <p:spPr>
          <a:xfrm>
            <a:off x="9902477" y="3267735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0C930-3BF4-F5E5-CD09-3BBE198CEE62}"/>
              </a:ext>
            </a:extLst>
          </p:cNvPr>
          <p:cNvSpPr txBox="1"/>
          <p:nvPr/>
        </p:nvSpPr>
        <p:spPr>
          <a:xfrm>
            <a:off x="10555656" y="40977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EF90B-6273-FF8E-F838-639EB93C4F86}"/>
              </a:ext>
            </a:extLst>
          </p:cNvPr>
          <p:cNvCxnSpPr>
            <a:cxnSpLocks/>
          </p:cNvCxnSpPr>
          <p:nvPr/>
        </p:nvCxnSpPr>
        <p:spPr>
          <a:xfrm>
            <a:off x="9528576" y="1254099"/>
            <a:ext cx="0" cy="10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4F1187-2A2E-1A17-6F2E-8BDE5B5DB3B8}"/>
              </a:ext>
            </a:extLst>
          </p:cNvPr>
          <p:cNvSpPr txBox="1"/>
          <p:nvPr/>
        </p:nvSpPr>
        <p:spPr>
          <a:xfrm>
            <a:off x="9528576" y="1567579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A2128831-BB3A-EAF8-15DB-AEEAA4C08C9D}"/>
              </a:ext>
            </a:extLst>
          </p:cNvPr>
          <p:cNvSpPr/>
          <p:nvPr/>
        </p:nvSpPr>
        <p:spPr>
          <a:xfrm>
            <a:off x="9088487" y="597659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C11BF1-763B-F80A-392D-3D066F83FEFA}"/>
              </a:ext>
            </a:extLst>
          </p:cNvPr>
          <p:cNvSpPr txBox="1"/>
          <p:nvPr/>
        </p:nvSpPr>
        <p:spPr>
          <a:xfrm>
            <a:off x="9358600" y="733157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B9456B-EDB3-727E-48DF-6122ED6F2B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293847" y="941035"/>
            <a:ext cx="5794640" cy="15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9CAD4C-A0B1-6C2C-F2C0-9E28E2DF80BE}"/>
              </a:ext>
            </a:extLst>
          </p:cNvPr>
          <p:cNvSpPr txBox="1"/>
          <p:nvPr/>
        </p:nvSpPr>
        <p:spPr>
          <a:xfrm>
            <a:off x="4406620" y="187834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E8454632-B223-A41D-17BD-A875450A8AB3}"/>
              </a:ext>
            </a:extLst>
          </p:cNvPr>
          <p:cNvSpPr/>
          <p:nvPr/>
        </p:nvSpPr>
        <p:spPr>
          <a:xfrm>
            <a:off x="555592" y="20102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E0855859-B268-3F53-F303-78E3E5E47695}"/>
              </a:ext>
            </a:extLst>
          </p:cNvPr>
          <p:cNvSpPr/>
          <p:nvPr/>
        </p:nvSpPr>
        <p:spPr>
          <a:xfrm>
            <a:off x="3465511" y="20058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9EE8E7F9-E323-AEDF-ABDD-70221B890F54}"/>
              </a:ext>
            </a:extLst>
          </p:cNvPr>
          <p:cNvSpPr/>
          <p:nvPr/>
        </p:nvSpPr>
        <p:spPr>
          <a:xfrm>
            <a:off x="7714875" y="21626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F4B3423D-A5EE-AE16-D759-791BEC686FED}"/>
              </a:ext>
            </a:extLst>
          </p:cNvPr>
          <p:cNvSpPr/>
          <p:nvPr/>
        </p:nvSpPr>
        <p:spPr>
          <a:xfrm>
            <a:off x="10624794" y="21582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6AD16-6DA8-6DB2-6696-70F8BD691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769" y="3958260"/>
            <a:ext cx="464754" cy="375378"/>
          </a:xfrm>
          <a:prstGeom prst="rect">
            <a:avLst/>
          </a:prstGeom>
        </p:spPr>
      </p:pic>
      <p:pic>
        <p:nvPicPr>
          <p:cNvPr id="22" name="Picture 21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E209869D-5892-A490-AEB9-1A9B5125D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1394" y="5479989"/>
            <a:ext cx="5401251" cy="10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36" grpId="2"/>
      <p:bldP spid="40" grpId="0"/>
      <p:bldP spid="59" grpId="0"/>
      <p:bldP spid="8" grpId="0" animBg="1"/>
      <p:bldP spid="17" grpId="0"/>
      <p:bldP spid="20" grpId="0" animBg="1"/>
      <p:bldP spid="21" grpId="2"/>
      <p:bldP spid="30" grpId="0"/>
      <p:bldP spid="30" grpId="1"/>
      <p:bldP spid="30" grpId="2"/>
      <p:bldP spid="35" grpId="0" animBg="1"/>
      <p:bldP spid="41" grpId="0"/>
      <p:bldP spid="43" grpId="0"/>
      <p:bldP spid="47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6CC9-8300-B82C-D98E-ADCCF490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Verification?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7640D-4C98-07F9-2023-E1F2B0E39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activity of understanding programs mathematically</a:t>
            </a:r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Proof</a:t>
            </a:r>
          </a:p>
          <a:p>
            <a:r>
              <a:rPr lang="en-US" dirty="0"/>
              <a:t>Ancient tool -- Logic</a:t>
            </a:r>
          </a:p>
        </p:txBody>
      </p:sp>
    </p:spTree>
    <p:extLst>
      <p:ext uri="{BB962C8B-B14F-4D97-AF65-F5344CB8AC3E}">
        <p14:creationId xmlns:p14="http://schemas.microsoft.com/office/powerpoint/2010/main" val="1644873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9D20-5E2C-23F2-6CBB-ABF6B82F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95FF-F9FA-2A77-B106-78D92CDA6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Identity Mapping</a:t>
            </a:r>
          </a:p>
          <a:p>
            <a:pPr lvl="1"/>
            <a:r>
              <a:rPr lang="en-US" dirty="0"/>
              <a:t>Extended our address-space invariants to support:</a:t>
            </a:r>
          </a:p>
          <a:p>
            <a:pPr lvl="2"/>
            <a:r>
              <a:rPr lang="en-US" dirty="0">
                <a:effectLst/>
                <a:latin typeface="LinLibertineT"/>
              </a:rPr>
              <a:t>virtual address of any page used for a page table lives at a virtual address whose value is a constant offset from the physical address a</a:t>
            </a:r>
          </a:p>
          <a:p>
            <a:r>
              <a:rPr lang="en-US" dirty="0">
                <a:latin typeface="LinLibertineT"/>
              </a:rPr>
              <a:t>Page-table-traversal</a:t>
            </a:r>
          </a:p>
          <a:p>
            <a:pPr lvl="1"/>
            <a:r>
              <a:rPr lang="en-US" dirty="0">
                <a:latin typeface="LinLibertineT"/>
              </a:rPr>
              <a:t>Using identity mappings</a:t>
            </a:r>
          </a:p>
          <a:p>
            <a:pPr lvl="1"/>
            <a:r>
              <a:rPr lang="en-US" b="1" i="1" dirty="0">
                <a:latin typeface="LinLibertineT"/>
              </a:rPr>
              <a:t>Almost done!</a:t>
            </a:r>
          </a:p>
          <a:p>
            <a:r>
              <a:rPr lang="en-US" dirty="0">
                <a:latin typeface="LinLibertineT"/>
              </a:rPr>
              <a:t>Mapping a new page</a:t>
            </a:r>
          </a:p>
          <a:p>
            <a:pPr lvl="1"/>
            <a:r>
              <a:rPr lang="en-US" dirty="0">
                <a:latin typeface="LinLibertineT"/>
              </a:rPr>
              <a:t>Prover with using the page-table-traversal as an axiom to locate L1 entry.</a:t>
            </a:r>
          </a:p>
          <a:p>
            <a:pPr lvl="1"/>
            <a:endParaRPr lang="en-US" dirty="0">
              <a:latin typeface="LinLibertineT"/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6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F88C-492F-CB6E-C9C7-5B6BCB2B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for x64Iris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0E22-E85C-62C0-036D-B472B81E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done?</a:t>
            </a:r>
          </a:p>
          <a:p>
            <a:pPr lvl="1"/>
            <a:r>
              <a:rPr lang="en-US" dirty="0"/>
              <a:t>Machine model – subset of x86</a:t>
            </a:r>
          </a:p>
          <a:p>
            <a:pPr lvl="1"/>
            <a:r>
              <a:rPr lang="en-US" dirty="0"/>
              <a:t>Soundness proofs of all instructions except:</a:t>
            </a:r>
          </a:p>
          <a:p>
            <a:pPr marL="914400" lvl="2" indent="0">
              <a:buNone/>
            </a:pPr>
            <a:r>
              <a:rPr lang="en-US" dirty="0"/>
              <a:t>Segment selector related ones, Page fault interrupts</a:t>
            </a:r>
          </a:p>
          <a:p>
            <a:pPr lvl="1"/>
            <a:r>
              <a:rPr lang="en-US" dirty="0"/>
              <a:t>Proof of address-space switching</a:t>
            </a:r>
          </a:p>
          <a:p>
            <a:pPr lvl="1"/>
            <a:r>
              <a:rPr lang="en-US" dirty="0"/>
              <a:t>Proof of identity mapping</a:t>
            </a:r>
          </a:p>
          <a:p>
            <a:pPr lvl="1"/>
            <a:r>
              <a:rPr lang="en-US" dirty="0"/>
              <a:t>Proof of adding a new-page axiomatizing </a:t>
            </a:r>
            <a:r>
              <a:rPr lang="en-US" b="1" dirty="0"/>
              <a:t>page-table-walk</a:t>
            </a:r>
          </a:p>
          <a:p>
            <a:r>
              <a:rPr lang="en-US" dirty="0"/>
              <a:t>To be done</a:t>
            </a:r>
          </a:p>
          <a:p>
            <a:pPr lvl="1"/>
            <a:r>
              <a:rPr lang="en-US" dirty="0"/>
              <a:t>Proof of page-table-walk</a:t>
            </a:r>
          </a:p>
          <a:p>
            <a:pPr lvl="1"/>
            <a:r>
              <a:rPr lang="en-US" dirty="0"/>
              <a:t>Fine-tuning instructions’ specs with extended address-space-invariants for identity mappings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92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6564-DED0-853B-B44C-D831EC69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i="1" dirty="0"/>
              <a:t>                Evolution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60BA-8075-ACE3-C85A-047CB4EB3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825625"/>
            <a:ext cx="1190625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4800" b="1" dirty="0"/>
              <a:t> Modal Understanding of Protocol Modularity</a:t>
            </a:r>
          </a:p>
        </p:txBody>
      </p:sp>
    </p:spTree>
    <p:extLst>
      <p:ext uri="{BB962C8B-B14F-4D97-AF65-F5344CB8AC3E}">
        <p14:creationId xmlns:p14="http://schemas.microsoft.com/office/powerpoint/2010/main" val="3220351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5EFB-30B8-9FD1-A8E4-9F85936E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00"/>
            <a:ext cx="10515600" cy="1778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4400" dirty="0">
                <a:latin typeface="+mn-lt"/>
              </a:rPr>
              <a:t>                                       SYSTEM</a:t>
            </a: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	    (Protocols &amp; Future Feature Extensions)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6961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B55-B2CD-1FF4-4FA9-4D93DE1C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in OS Kernels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849D7D-8806-8E94-B59B-CE3E4E1F7324}"/>
              </a:ext>
            </a:extLst>
          </p:cNvPr>
          <p:cNvSpPr/>
          <p:nvPr/>
        </p:nvSpPr>
        <p:spPr>
          <a:xfrm>
            <a:off x="5378570" y="2039620"/>
            <a:ext cx="1562615" cy="510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D8D47-D4D1-CB10-2A3D-E0A5BDDFB540}"/>
              </a:ext>
            </a:extLst>
          </p:cNvPr>
          <p:cNvSpPr txBox="1"/>
          <p:nvPr/>
        </p:nvSpPr>
        <p:spPr>
          <a:xfrm>
            <a:off x="5509281" y="2097995"/>
            <a:ext cx="130807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38F7DA-1B7A-6B68-DC79-9E897569F12A}"/>
              </a:ext>
            </a:extLst>
          </p:cNvPr>
          <p:cNvSpPr/>
          <p:nvPr/>
        </p:nvSpPr>
        <p:spPr>
          <a:xfrm>
            <a:off x="5492606" y="1304925"/>
            <a:ext cx="1298719" cy="5106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5ECA9-551C-6138-5A8D-D8AFD52C247F}"/>
              </a:ext>
            </a:extLst>
          </p:cNvPr>
          <p:cNvSpPr txBox="1"/>
          <p:nvPr/>
        </p:nvSpPr>
        <p:spPr>
          <a:xfrm>
            <a:off x="5492607" y="1378870"/>
            <a:ext cx="13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1DBED3-A943-B1DA-1453-9E6D694EC167}"/>
              </a:ext>
            </a:extLst>
          </p:cNvPr>
          <p:cNvSpPr/>
          <p:nvPr/>
        </p:nvSpPr>
        <p:spPr>
          <a:xfrm>
            <a:off x="1828800" y="2732539"/>
            <a:ext cx="942975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BB130-A069-4BDB-A55B-48E7ABC30C32}"/>
              </a:ext>
            </a:extLst>
          </p:cNvPr>
          <p:cNvSpPr txBox="1"/>
          <p:nvPr/>
        </p:nvSpPr>
        <p:spPr>
          <a:xfrm>
            <a:off x="1906495" y="2799214"/>
            <a:ext cx="78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2C353-0576-3DD9-B4C7-2C65F1CB82F8}"/>
              </a:ext>
            </a:extLst>
          </p:cNvPr>
          <p:cNvSpPr/>
          <p:nvPr/>
        </p:nvSpPr>
        <p:spPr>
          <a:xfrm>
            <a:off x="7413231" y="2702888"/>
            <a:ext cx="2576290" cy="5959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0C3D4-50F3-4969-3122-8B12CE803349}"/>
              </a:ext>
            </a:extLst>
          </p:cNvPr>
          <p:cNvSpPr txBox="1"/>
          <p:nvPr/>
        </p:nvSpPr>
        <p:spPr>
          <a:xfrm>
            <a:off x="7488985" y="2825171"/>
            <a:ext cx="246243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Virtual File System (VFS)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3ADB81-68F2-216A-14D1-2A9E6138E495}"/>
              </a:ext>
            </a:extLst>
          </p:cNvPr>
          <p:cNvSpPr/>
          <p:nvPr/>
        </p:nvSpPr>
        <p:spPr>
          <a:xfrm>
            <a:off x="3086100" y="2739390"/>
            <a:ext cx="1433158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BF8BD-4879-9273-95CD-08F7D1D48326}"/>
              </a:ext>
            </a:extLst>
          </p:cNvPr>
          <p:cNvSpPr txBox="1"/>
          <p:nvPr/>
        </p:nvSpPr>
        <p:spPr>
          <a:xfrm>
            <a:off x="3190575" y="2789689"/>
            <a:ext cx="12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mmap_lazy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9368DE-4A8A-F2C1-C968-CE54B172F514}"/>
              </a:ext>
            </a:extLst>
          </p:cNvPr>
          <p:cNvSpPr/>
          <p:nvPr/>
        </p:nvSpPr>
        <p:spPr>
          <a:xfrm>
            <a:off x="1473280" y="3479421"/>
            <a:ext cx="3321759" cy="11800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FB180-8F97-A0A7-8E0F-4A3B838DBEA5}"/>
              </a:ext>
            </a:extLst>
          </p:cNvPr>
          <p:cNvSpPr txBox="1"/>
          <p:nvPr/>
        </p:nvSpPr>
        <p:spPr>
          <a:xfrm>
            <a:off x="1510935" y="3612767"/>
            <a:ext cx="328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Memory Manager (VMM)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4085BB-3185-8F9D-CA0E-47FBC6C342BE}"/>
              </a:ext>
            </a:extLst>
          </p:cNvPr>
          <p:cNvSpPr/>
          <p:nvPr/>
        </p:nvSpPr>
        <p:spPr>
          <a:xfrm>
            <a:off x="7413231" y="3515661"/>
            <a:ext cx="890365" cy="4264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7AC275-B1C1-76A7-9165-9BD395400B7A}"/>
              </a:ext>
            </a:extLst>
          </p:cNvPr>
          <p:cNvSpPr txBox="1"/>
          <p:nvPr/>
        </p:nvSpPr>
        <p:spPr>
          <a:xfrm>
            <a:off x="7516248" y="3550070"/>
            <a:ext cx="65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06259C-8EB2-D00C-5607-2F2E9B1CC6C5}"/>
              </a:ext>
            </a:extLst>
          </p:cNvPr>
          <p:cNvSpPr/>
          <p:nvPr/>
        </p:nvSpPr>
        <p:spPr>
          <a:xfrm>
            <a:off x="8998921" y="3515661"/>
            <a:ext cx="1041197" cy="4381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04E11-D16F-A25E-4F8D-34AA20A9ABB4}"/>
              </a:ext>
            </a:extLst>
          </p:cNvPr>
          <p:cNvSpPr txBox="1"/>
          <p:nvPr/>
        </p:nvSpPr>
        <p:spPr>
          <a:xfrm>
            <a:off x="9053290" y="3563286"/>
            <a:ext cx="98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mem_fs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F15FBE-2671-C06D-9CFD-0738FFF0E1BA}"/>
              </a:ext>
            </a:extLst>
          </p:cNvPr>
          <p:cNvSpPr/>
          <p:nvPr/>
        </p:nvSpPr>
        <p:spPr>
          <a:xfrm>
            <a:off x="7912227" y="419990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AA5E83-9C11-13D8-3E6B-B3336CBF0115}"/>
              </a:ext>
            </a:extLst>
          </p:cNvPr>
          <p:cNvSpPr txBox="1"/>
          <p:nvPr/>
        </p:nvSpPr>
        <p:spPr>
          <a:xfrm>
            <a:off x="7969957" y="4263963"/>
            <a:ext cx="123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cache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0A0FCC-8D6C-FFF9-86AF-98C39BB64915}"/>
              </a:ext>
            </a:extLst>
          </p:cNvPr>
          <p:cNvSpPr/>
          <p:nvPr/>
        </p:nvSpPr>
        <p:spPr>
          <a:xfrm>
            <a:off x="3433985" y="406782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4D862-1F76-F872-FD71-D929F88D77A5}"/>
              </a:ext>
            </a:extLst>
          </p:cNvPr>
          <p:cNvSpPr txBox="1"/>
          <p:nvPr/>
        </p:nvSpPr>
        <p:spPr>
          <a:xfrm>
            <a:off x="3462114" y="4131883"/>
            <a:ext cx="111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vmm_flist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7326AC-A5B3-2735-4E4F-41925B56871E}"/>
              </a:ext>
            </a:extLst>
          </p:cNvPr>
          <p:cNvSpPr/>
          <p:nvPr/>
        </p:nvSpPr>
        <p:spPr>
          <a:xfrm>
            <a:off x="5419210" y="4894237"/>
            <a:ext cx="1829822" cy="510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8B3002-C467-288E-D27B-4475521E14CE}"/>
              </a:ext>
            </a:extLst>
          </p:cNvPr>
          <p:cNvSpPr/>
          <p:nvPr/>
        </p:nvSpPr>
        <p:spPr>
          <a:xfrm>
            <a:off x="7440103" y="5511470"/>
            <a:ext cx="1883134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DC9832-B1F9-A4C3-E56D-17037F14E766}"/>
              </a:ext>
            </a:extLst>
          </p:cNvPr>
          <p:cNvSpPr/>
          <p:nvPr/>
        </p:nvSpPr>
        <p:spPr>
          <a:xfrm>
            <a:off x="3566065" y="5509290"/>
            <a:ext cx="205862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0B7269-9346-01AB-A83D-CD53A433B5F7}"/>
              </a:ext>
            </a:extLst>
          </p:cNvPr>
          <p:cNvSpPr/>
          <p:nvPr/>
        </p:nvSpPr>
        <p:spPr>
          <a:xfrm>
            <a:off x="7719991" y="6288460"/>
            <a:ext cx="1593872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A9696B-A148-E9AA-11B7-7E481EAC5F53}"/>
              </a:ext>
            </a:extLst>
          </p:cNvPr>
          <p:cNvSpPr/>
          <p:nvPr/>
        </p:nvSpPr>
        <p:spPr>
          <a:xfrm>
            <a:off x="3590925" y="628846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C2E1D9-FCE6-5B12-ED86-C05A8048B475}"/>
              </a:ext>
            </a:extLst>
          </p:cNvPr>
          <p:cNvSpPr txBox="1"/>
          <p:nvPr/>
        </p:nvSpPr>
        <p:spPr>
          <a:xfrm>
            <a:off x="5503996" y="4964900"/>
            <a:ext cx="16991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Device Drivers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BF98F3-856E-F254-105C-E3ADC46BBA01}"/>
              </a:ext>
            </a:extLst>
          </p:cNvPr>
          <p:cNvSpPr txBox="1"/>
          <p:nvPr/>
        </p:nvSpPr>
        <p:spPr>
          <a:xfrm>
            <a:off x="3810000" y="6359123"/>
            <a:ext cx="160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hw_memory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E846E0-B23B-EDB9-CCFB-9913AD1DA1C7}"/>
              </a:ext>
            </a:extLst>
          </p:cNvPr>
          <p:cNvSpPr txBox="1"/>
          <p:nvPr/>
        </p:nvSpPr>
        <p:spPr>
          <a:xfrm>
            <a:off x="8050093" y="6359123"/>
            <a:ext cx="100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hw_disk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FC284F-F727-32A8-FF1E-4E37883B495A}"/>
              </a:ext>
            </a:extLst>
          </p:cNvPr>
          <p:cNvSpPr txBox="1"/>
          <p:nvPr/>
        </p:nvSpPr>
        <p:spPr>
          <a:xfrm>
            <a:off x="3653808" y="5579953"/>
            <a:ext cx="188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mem_disk_driver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1D870A-4D2E-3D56-18AD-1DB1E2D68BB1}"/>
              </a:ext>
            </a:extLst>
          </p:cNvPr>
          <p:cNvSpPr/>
          <p:nvPr/>
        </p:nvSpPr>
        <p:spPr>
          <a:xfrm>
            <a:off x="5614567" y="626756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771301-E0C2-2F61-F19A-22112184FA3D}"/>
              </a:ext>
            </a:extLst>
          </p:cNvPr>
          <p:cNvSpPr txBox="1"/>
          <p:nvPr/>
        </p:nvSpPr>
        <p:spPr>
          <a:xfrm>
            <a:off x="5801486" y="6348849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hw_network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8C2447-4861-B1F9-CC7F-E5E1E6BE7573}"/>
              </a:ext>
            </a:extLst>
          </p:cNvPr>
          <p:cNvSpPr txBox="1"/>
          <p:nvPr/>
        </p:nvSpPr>
        <p:spPr>
          <a:xfrm>
            <a:off x="7511223" y="5579953"/>
            <a:ext cx="175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disk driver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B9AC9C-E674-9572-37F1-7528575AE349}"/>
              </a:ext>
            </a:extLst>
          </p:cNvPr>
          <p:cNvCxnSpPr>
            <a:cxnSpLocks/>
          </p:cNvCxnSpPr>
          <p:nvPr/>
        </p:nvCxnSpPr>
        <p:spPr>
          <a:xfrm>
            <a:off x="1016000" y="1910080"/>
            <a:ext cx="10337800" cy="0"/>
          </a:xfrm>
          <a:prstGeom prst="line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B77974A-6185-6AFA-D2EC-4D962263EDD0}"/>
              </a:ext>
            </a:extLst>
          </p:cNvPr>
          <p:cNvSpPr txBox="1"/>
          <p:nvPr/>
        </p:nvSpPr>
        <p:spPr>
          <a:xfrm>
            <a:off x="4641550" y="2815878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327C1A8-6734-02E4-7660-84C8F5D6AF7C}"/>
              </a:ext>
            </a:extLst>
          </p:cNvPr>
          <p:cNvCxnSpPr>
            <a:cxnSpLocks/>
          </p:cNvCxnSpPr>
          <p:nvPr/>
        </p:nvCxnSpPr>
        <p:spPr>
          <a:xfrm flipV="1">
            <a:off x="838200" y="6166535"/>
            <a:ext cx="10998200" cy="30480"/>
          </a:xfrm>
          <a:prstGeom prst="line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1FE6F0B-9B01-8188-E54A-E19B1F7D8462}"/>
              </a:ext>
            </a:extLst>
          </p:cNvPr>
          <p:cNvSpPr txBox="1"/>
          <p:nvPr/>
        </p:nvSpPr>
        <p:spPr>
          <a:xfrm>
            <a:off x="2392487" y="6348849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F3EAE4D-A657-A1BA-092F-BAE7FCE82001}"/>
              </a:ext>
            </a:extLst>
          </p:cNvPr>
          <p:cNvSpPr txBox="1"/>
          <p:nvPr/>
        </p:nvSpPr>
        <p:spPr>
          <a:xfrm>
            <a:off x="9482004" y="6359123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E8054AE7-21D3-2E8B-D887-2E7C3F4EFF42}"/>
              </a:ext>
            </a:extLst>
          </p:cNvPr>
          <p:cNvSpPr/>
          <p:nvPr/>
        </p:nvSpPr>
        <p:spPr>
          <a:xfrm>
            <a:off x="1411331" y="1990348"/>
            <a:ext cx="5648960" cy="1422400"/>
          </a:xfrm>
          <a:custGeom>
            <a:avLst/>
            <a:gdLst>
              <a:gd name="connsiteX0" fmla="*/ 0 w 5648960"/>
              <a:gd name="connsiteY0" fmla="*/ 660400 h 1422400"/>
              <a:gd name="connsiteX1" fmla="*/ 3200400 w 5648960"/>
              <a:gd name="connsiteY1" fmla="*/ 0 h 1422400"/>
              <a:gd name="connsiteX2" fmla="*/ 5618480 w 5648960"/>
              <a:gd name="connsiteY2" fmla="*/ 0 h 1422400"/>
              <a:gd name="connsiteX3" fmla="*/ 5648960 w 5648960"/>
              <a:gd name="connsiteY3" fmla="*/ 1422400 h 1422400"/>
              <a:gd name="connsiteX4" fmla="*/ 10160 w 5648960"/>
              <a:gd name="connsiteY4" fmla="*/ 1402080 h 1422400"/>
              <a:gd name="connsiteX5" fmla="*/ 0 w 5648960"/>
              <a:gd name="connsiteY5" fmla="*/ 660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8960" h="1422400">
                <a:moveTo>
                  <a:pt x="0" y="660400"/>
                </a:moveTo>
                <a:lnTo>
                  <a:pt x="3200400" y="0"/>
                </a:lnTo>
                <a:lnTo>
                  <a:pt x="5618480" y="0"/>
                </a:lnTo>
                <a:lnTo>
                  <a:pt x="5648960" y="1422400"/>
                </a:lnTo>
                <a:lnTo>
                  <a:pt x="10160" y="1402080"/>
                </a:lnTo>
                <a:lnTo>
                  <a:pt x="0" y="660400"/>
                </a:lnTo>
                <a:close/>
              </a:path>
            </a:pathLst>
          </a:custGeom>
          <a:solidFill>
            <a:schemeClr val="accent1">
              <a:alpha val="595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522AFAC-53B2-F467-2522-B45D881585A6}"/>
              </a:ext>
            </a:extLst>
          </p:cNvPr>
          <p:cNvSpPr/>
          <p:nvPr/>
        </p:nvSpPr>
        <p:spPr>
          <a:xfrm>
            <a:off x="7299408" y="2549539"/>
            <a:ext cx="3036473" cy="1581605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97A3D20-11BB-4A17-7749-CEB1DF5D5029}"/>
              </a:ext>
            </a:extLst>
          </p:cNvPr>
          <p:cNvSpPr/>
          <p:nvPr/>
        </p:nvSpPr>
        <p:spPr>
          <a:xfrm>
            <a:off x="3520139" y="4791855"/>
            <a:ext cx="5888021" cy="1273085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08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D691-BDDA-5E13-0C8A-1D78CEDE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(STS)es for 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1DBE-CCE9-68C7-7A81-749C37BD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2009774" y="230505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79294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89454" y="4528026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B3D34-7477-EED9-E5BE-C65CF84BE65A}"/>
              </a:ext>
            </a:extLst>
          </p:cNvPr>
          <p:cNvSpPr/>
          <p:nvPr/>
        </p:nvSpPr>
        <p:spPr>
          <a:xfrm>
            <a:off x="9937433" y="230505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714E2F-A63B-635A-94F7-461CF659C5F2}"/>
              </a:ext>
            </a:extLst>
          </p:cNvPr>
          <p:cNvSpPr/>
          <p:nvPr/>
        </p:nvSpPr>
        <p:spPr>
          <a:xfrm>
            <a:off x="9906953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18DDBE-BE53-D61A-1AE5-BCEB7EB8380A}"/>
              </a:ext>
            </a:extLst>
          </p:cNvPr>
          <p:cNvSpPr/>
          <p:nvPr/>
        </p:nvSpPr>
        <p:spPr>
          <a:xfrm>
            <a:off x="9917113" y="4528026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166AF5-951D-B9FF-8C2B-5D9DE6D9DE22}"/>
              </a:ext>
            </a:extLst>
          </p:cNvPr>
          <p:cNvSpPr/>
          <p:nvPr/>
        </p:nvSpPr>
        <p:spPr>
          <a:xfrm>
            <a:off x="8108633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391920" y="5394960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31171-6FB3-0C15-9047-38F40B2DFC59}"/>
              </a:ext>
            </a:extLst>
          </p:cNvPr>
          <p:cNvSpPr txBox="1"/>
          <p:nvPr/>
        </p:nvSpPr>
        <p:spPr>
          <a:xfrm>
            <a:off x="7508240" y="5394960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54567" y="2854960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54567" y="3943350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909180" y="293381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1907577" y="401835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49214" y="3473972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32480" y="3137717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21B1AEC-F6E3-94CB-6296-80383E4833E4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 rot="16200000" flipH="1" flipV="1">
            <a:off x="8108792" y="3393280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818209-4A62-FAA1-95F1-F1A0940CE854}"/>
              </a:ext>
            </a:extLst>
          </p:cNvPr>
          <p:cNvSpPr txBox="1"/>
          <p:nvPr/>
        </p:nvSpPr>
        <p:spPr>
          <a:xfrm>
            <a:off x="7530703" y="2846301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127C4E-88B2-1DB9-95FA-8E865E0E34D2}"/>
              </a:ext>
            </a:extLst>
          </p:cNvPr>
          <p:cNvCxnSpPr>
            <a:stCxn id="21" idx="1"/>
            <a:endCxn id="23" idx="7"/>
          </p:cNvCxnSpPr>
          <p:nvPr/>
        </p:nvCxnSpPr>
        <p:spPr>
          <a:xfrm flipH="1">
            <a:off x="8578553" y="3473972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99B4E1-6DEE-BA46-D9A4-7230E8B4547B}"/>
              </a:ext>
            </a:extLst>
          </p:cNvPr>
          <p:cNvSpPr txBox="1"/>
          <p:nvPr/>
        </p:nvSpPr>
        <p:spPr>
          <a:xfrm>
            <a:off x="8824933" y="2936513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write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0204F7-BAC4-F103-F331-43EBF8EDDA73}"/>
              </a:ext>
            </a:extLst>
          </p:cNvPr>
          <p:cNvCxnSpPr>
            <a:cxnSpLocks/>
            <a:stCxn id="23" idx="4"/>
            <a:endCxn id="21" idx="3"/>
          </p:cNvCxnSpPr>
          <p:nvPr/>
        </p:nvCxnSpPr>
        <p:spPr>
          <a:xfrm flipV="1">
            <a:off x="8383906" y="3862818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388205-F3C8-2AE2-BF43-DBC3321560CF}"/>
              </a:ext>
            </a:extLst>
          </p:cNvPr>
          <p:cNvSpPr txBox="1"/>
          <p:nvPr/>
        </p:nvSpPr>
        <p:spPr>
          <a:xfrm>
            <a:off x="8841750" y="3429000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flush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8266A4-4E74-9A1A-957A-E57B3C67FD34}"/>
              </a:ext>
            </a:extLst>
          </p:cNvPr>
          <p:cNvCxnSpPr>
            <a:cxnSpLocks/>
          </p:cNvCxnSpPr>
          <p:nvPr/>
        </p:nvCxnSpPr>
        <p:spPr>
          <a:xfrm flipH="1">
            <a:off x="10165734" y="2839642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187FAC-534E-440E-4B66-D693ECA2544D}"/>
              </a:ext>
            </a:extLst>
          </p:cNvPr>
          <p:cNvCxnSpPr>
            <a:cxnSpLocks/>
          </p:cNvCxnSpPr>
          <p:nvPr/>
        </p:nvCxnSpPr>
        <p:spPr>
          <a:xfrm>
            <a:off x="10165734" y="3928032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AA5B51-4C23-6AE3-B77E-614269ECFF01}"/>
              </a:ext>
            </a:extLst>
          </p:cNvPr>
          <p:cNvSpPr txBox="1"/>
          <p:nvPr/>
        </p:nvSpPr>
        <p:spPr>
          <a:xfrm>
            <a:off x="9820347" y="291850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EF6BB-826B-2ADF-1777-0D599851151F}"/>
              </a:ext>
            </a:extLst>
          </p:cNvPr>
          <p:cNvSpPr txBox="1"/>
          <p:nvPr/>
        </p:nvSpPr>
        <p:spPr>
          <a:xfrm>
            <a:off x="9818744" y="40030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9C7CAC2B-B594-E67B-9017-08FA3F440C69}"/>
              </a:ext>
            </a:extLst>
          </p:cNvPr>
          <p:cNvCxnSpPr>
            <a:cxnSpLocks/>
            <a:stCxn id="21" idx="5"/>
            <a:endCxn id="21" idx="6"/>
          </p:cNvCxnSpPr>
          <p:nvPr/>
        </p:nvCxnSpPr>
        <p:spPr>
          <a:xfrm rot="5400000" flipH="1" flipV="1">
            <a:off x="10319974" y="3725294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6823AEC-6497-388D-F812-37B4EC4ECBFD}"/>
              </a:ext>
            </a:extLst>
          </p:cNvPr>
          <p:cNvSpPr txBox="1"/>
          <p:nvPr/>
        </p:nvSpPr>
        <p:spPr>
          <a:xfrm>
            <a:off x="10540851" y="3436920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38958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32" grpId="0"/>
      <p:bldP spid="33" grpId="0"/>
      <p:bldP spid="47" grpId="0"/>
      <p:bldP spid="49" grpId="0"/>
      <p:bldP spid="58" grpId="0"/>
      <p:bldP spid="60" grpId="0"/>
      <p:bldP spid="65" grpId="0"/>
      <p:bldP spid="66" grpId="0"/>
      <p:bldP spid="6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1825625"/>
            <a:ext cx="12049124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r>
              <a:rPr lang="en-US" sz="3200" dirty="0"/>
              <a:t>	(Exploiting </a:t>
            </a:r>
            <a:r>
              <a:rPr lang="en-US" sz="3200" dirty="0" err="1"/>
              <a:t>Kripke</a:t>
            </a:r>
            <a:r>
              <a:rPr lang="en-US" sz="3200" dirty="0"/>
              <a:t> Models, Generated </a:t>
            </a:r>
            <a:r>
              <a:rPr lang="en-US" sz="3200" dirty="0" err="1"/>
              <a:t>SubModels</a:t>
            </a:r>
            <a:r>
              <a:rPr lang="en-US" sz="3200" dirty="0"/>
              <a:t> &amp;</a:t>
            </a:r>
            <a:r>
              <a:rPr lang="en-US" sz="3200" dirty="0" err="1"/>
              <a:t>Bisimulation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5897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1995786" y="14561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65306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75466" y="2368591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B3D34-7477-EED9-E5BE-C65CF84BE65A}"/>
              </a:ext>
            </a:extLst>
          </p:cNvPr>
          <p:cNvSpPr/>
          <p:nvPr/>
        </p:nvSpPr>
        <p:spPr>
          <a:xfrm>
            <a:off x="9756774" y="14561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714E2F-A63B-635A-94F7-461CF659C5F2}"/>
              </a:ext>
            </a:extLst>
          </p:cNvPr>
          <p:cNvSpPr/>
          <p:nvPr/>
        </p:nvSpPr>
        <p:spPr>
          <a:xfrm>
            <a:off x="9726294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18DDBE-BE53-D61A-1AE5-BCEB7EB8380A}"/>
              </a:ext>
            </a:extLst>
          </p:cNvPr>
          <p:cNvSpPr/>
          <p:nvPr/>
        </p:nvSpPr>
        <p:spPr>
          <a:xfrm>
            <a:off x="9736454" y="2368591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166AF5-951D-B9FF-8C2B-5D9DE6D9DE22}"/>
              </a:ext>
            </a:extLst>
          </p:cNvPr>
          <p:cNvSpPr/>
          <p:nvPr/>
        </p:nvSpPr>
        <p:spPr>
          <a:xfrm>
            <a:off x="7927974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148080" y="3058836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31171-6FB3-0C15-9047-38F40B2DFC59}"/>
              </a:ext>
            </a:extLst>
          </p:cNvPr>
          <p:cNvSpPr txBox="1"/>
          <p:nvPr/>
        </p:nvSpPr>
        <p:spPr>
          <a:xfrm>
            <a:off x="7675540" y="3068481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40579" y="695525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40579" y="1783915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895192" y="77438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1893589" y="18589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35226" y="1314537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18492" y="978282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21B1AEC-F6E3-94CB-6296-80383E4833E4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 rot="16200000" flipH="1" flipV="1">
            <a:off x="7928133" y="1233845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818209-4A62-FAA1-95F1-F1A0940CE854}"/>
              </a:ext>
            </a:extLst>
          </p:cNvPr>
          <p:cNvSpPr txBox="1"/>
          <p:nvPr/>
        </p:nvSpPr>
        <p:spPr>
          <a:xfrm>
            <a:off x="7350044" y="68686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127C4E-88B2-1DB9-95FA-8E865E0E34D2}"/>
              </a:ext>
            </a:extLst>
          </p:cNvPr>
          <p:cNvCxnSpPr>
            <a:stCxn id="21" idx="1"/>
            <a:endCxn id="23" idx="7"/>
          </p:cNvCxnSpPr>
          <p:nvPr/>
        </p:nvCxnSpPr>
        <p:spPr>
          <a:xfrm flipH="1">
            <a:off x="8397894" y="1314537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99B4E1-6DEE-BA46-D9A4-7230E8B4547B}"/>
              </a:ext>
            </a:extLst>
          </p:cNvPr>
          <p:cNvSpPr txBox="1"/>
          <p:nvPr/>
        </p:nvSpPr>
        <p:spPr>
          <a:xfrm>
            <a:off x="8644274" y="777078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write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0204F7-BAC4-F103-F331-43EBF8EDDA73}"/>
              </a:ext>
            </a:extLst>
          </p:cNvPr>
          <p:cNvCxnSpPr>
            <a:cxnSpLocks/>
            <a:stCxn id="23" idx="4"/>
            <a:endCxn id="21" idx="3"/>
          </p:cNvCxnSpPr>
          <p:nvPr/>
        </p:nvCxnSpPr>
        <p:spPr>
          <a:xfrm flipV="1">
            <a:off x="8203247" y="1703383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388205-F3C8-2AE2-BF43-DBC3321560CF}"/>
              </a:ext>
            </a:extLst>
          </p:cNvPr>
          <p:cNvSpPr txBox="1"/>
          <p:nvPr/>
        </p:nvSpPr>
        <p:spPr>
          <a:xfrm>
            <a:off x="8661091" y="1269565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flush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8266A4-4E74-9A1A-957A-E57B3C67FD34}"/>
              </a:ext>
            </a:extLst>
          </p:cNvPr>
          <p:cNvCxnSpPr>
            <a:cxnSpLocks/>
          </p:cNvCxnSpPr>
          <p:nvPr/>
        </p:nvCxnSpPr>
        <p:spPr>
          <a:xfrm flipH="1">
            <a:off x="9985075" y="680207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187FAC-534E-440E-4B66-D693ECA2544D}"/>
              </a:ext>
            </a:extLst>
          </p:cNvPr>
          <p:cNvCxnSpPr>
            <a:cxnSpLocks/>
          </p:cNvCxnSpPr>
          <p:nvPr/>
        </p:nvCxnSpPr>
        <p:spPr>
          <a:xfrm>
            <a:off x="9985075" y="1768597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AA5B51-4C23-6AE3-B77E-614269ECFF01}"/>
              </a:ext>
            </a:extLst>
          </p:cNvPr>
          <p:cNvSpPr txBox="1"/>
          <p:nvPr/>
        </p:nvSpPr>
        <p:spPr>
          <a:xfrm>
            <a:off x="9639688" y="75906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EF6BB-826B-2ADF-1777-0D599851151F}"/>
              </a:ext>
            </a:extLst>
          </p:cNvPr>
          <p:cNvSpPr txBox="1"/>
          <p:nvPr/>
        </p:nvSpPr>
        <p:spPr>
          <a:xfrm>
            <a:off x="9638085" y="1843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9C7CAC2B-B594-E67B-9017-08FA3F440C69}"/>
              </a:ext>
            </a:extLst>
          </p:cNvPr>
          <p:cNvCxnSpPr>
            <a:cxnSpLocks/>
            <a:stCxn id="21" idx="5"/>
            <a:endCxn id="21" idx="6"/>
          </p:cNvCxnSpPr>
          <p:nvPr/>
        </p:nvCxnSpPr>
        <p:spPr>
          <a:xfrm rot="5400000" flipH="1" flipV="1">
            <a:off x="10139315" y="1565859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6823AEC-6497-388D-F812-37B4EC4ECBFD}"/>
              </a:ext>
            </a:extLst>
          </p:cNvPr>
          <p:cNvSpPr txBox="1"/>
          <p:nvPr/>
        </p:nvSpPr>
        <p:spPr>
          <a:xfrm>
            <a:off x="10360192" y="1277485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48DF73-113A-8F3E-F3D8-472F2D7C87CE}"/>
              </a:ext>
            </a:extLst>
          </p:cNvPr>
          <p:cNvSpPr/>
          <p:nvPr/>
        </p:nvSpPr>
        <p:spPr>
          <a:xfrm>
            <a:off x="1299033" y="498632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F7616DA2-B81D-6ECF-4243-409AE4351666}"/>
              </a:ext>
            </a:extLst>
          </p:cNvPr>
          <p:cNvCxnSpPr>
            <a:cxnSpLocks/>
            <a:stCxn id="7" idx="6"/>
            <a:endCxn id="7" idx="7"/>
          </p:cNvCxnSpPr>
          <p:nvPr/>
        </p:nvCxnSpPr>
        <p:spPr>
          <a:xfrm flipH="1" flipV="1">
            <a:off x="1768953" y="5066861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C40C-DCF6-5021-2B8F-D679859374A4}"/>
              </a:ext>
            </a:extLst>
          </p:cNvPr>
          <p:cNvSpPr txBox="1"/>
          <p:nvPr/>
        </p:nvSpPr>
        <p:spPr>
          <a:xfrm>
            <a:off x="2652219" y="473060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35D0A9-7CB4-2755-5FB4-69A636CE0348}"/>
              </a:ext>
            </a:extLst>
          </p:cNvPr>
          <p:cNvSpPr/>
          <p:nvPr/>
        </p:nvSpPr>
        <p:spPr>
          <a:xfrm>
            <a:off x="9878694" y="497288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CB7C73-90CC-BDDD-63C1-50C0D71310AF}"/>
              </a:ext>
            </a:extLst>
          </p:cNvPr>
          <p:cNvSpPr/>
          <p:nvPr/>
        </p:nvSpPr>
        <p:spPr>
          <a:xfrm>
            <a:off x="8080374" y="497288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7E7B836-C82B-5036-25E8-392F85B136B7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 rot="16200000" flipH="1" flipV="1">
            <a:off x="8080533" y="4972725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C0DDA8-BE8F-3235-56AB-5348FA8649BC}"/>
              </a:ext>
            </a:extLst>
          </p:cNvPr>
          <p:cNvSpPr txBox="1"/>
          <p:nvPr/>
        </p:nvSpPr>
        <p:spPr>
          <a:xfrm>
            <a:off x="7502444" y="442574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A1FF1F-B8BE-B0A2-0D91-C19892AC88E6}"/>
              </a:ext>
            </a:extLst>
          </p:cNvPr>
          <p:cNvCxnSpPr>
            <a:stCxn id="10" idx="1"/>
            <a:endCxn id="11" idx="7"/>
          </p:cNvCxnSpPr>
          <p:nvPr/>
        </p:nvCxnSpPr>
        <p:spPr>
          <a:xfrm flipH="1">
            <a:off x="8550294" y="5053417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1C52E0-CA62-FB06-53B7-16B9B1BCDA68}"/>
              </a:ext>
            </a:extLst>
          </p:cNvPr>
          <p:cNvSpPr txBox="1"/>
          <p:nvPr/>
        </p:nvSpPr>
        <p:spPr>
          <a:xfrm>
            <a:off x="8796674" y="4515958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write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A28BDA-7164-0DBA-A065-388D8704211F}"/>
              </a:ext>
            </a:extLst>
          </p:cNvPr>
          <p:cNvCxnSpPr>
            <a:cxnSpLocks/>
            <a:stCxn id="11" idx="4"/>
            <a:endCxn id="10" idx="3"/>
          </p:cNvCxnSpPr>
          <p:nvPr/>
        </p:nvCxnSpPr>
        <p:spPr>
          <a:xfrm flipV="1">
            <a:off x="8355647" y="5442263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293D7C-11CF-F152-16F9-099EF6136CA5}"/>
              </a:ext>
            </a:extLst>
          </p:cNvPr>
          <p:cNvSpPr txBox="1"/>
          <p:nvPr/>
        </p:nvSpPr>
        <p:spPr>
          <a:xfrm>
            <a:off x="8813491" y="5008445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flush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66429DF4-0766-DE10-9D60-0B7B41669992}"/>
              </a:ext>
            </a:extLst>
          </p:cNvPr>
          <p:cNvCxnSpPr>
            <a:cxnSpLocks/>
            <a:stCxn id="10" idx="5"/>
            <a:endCxn id="10" idx="6"/>
          </p:cNvCxnSpPr>
          <p:nvPr/>
        </p:nvCxnSpPr>
        <p:spPr>
          <a:xfrm rot="5400000" flipH="1" flipV="1">
            <a:off x="10291715" y="5304739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104DFCE-AAC5-2BCE-B350-00976DD42791}"/>
              </a:ext>
            </a:extLst>
          </p:cNvPr>
          <p:cNvSpPr txBox="1"/>
          <p:nvPr/>
        </p:nvSpPr>
        <p:spPr>
          <a:xfrm>
            <a:off x="10512592" y="5016365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0B24AD-C1B1-5818-5717-B69804B64E0B}"/>
              </a:ext>
            </a:extLst>
          </p:cNvPr>
          <p:cNvSpPr txBox="1"/>
          <p:nvPr/>
        </p:nvSpPr>
        <p:spPr>
          <a:xfrm>
            <a:off x="466042" y="5830861"/>
            <a:ext cx="472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traditional subprotocol from </a:t>
            </a:r>
            <a:r>
              <a:rPr lang="en-US" b="1" i="1" dirty="0"/>
              <a:t>opened</a:t>
            </a:r>
            <a:r>
              <a:rPr lang="en-US" dirty="0"/>
              <a:t> (s</a:t>
            </a:r>
            <a:r>
              <a:rPr lang="en-US" baseline="-25000" dirty="0"/>
              <a:t>o</a:t>
            </a:r>
            <a:r>
              <a:rPr lang="en-US" dirty="0"/>
              <a:t>) state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DC2F37-5D09-0292-990D-442E9ABEA2B6}"/>
              </a:ext>
            </a:extLst>
          </p:cNvPr>
          <p:cNvSpPr txBox="1"/>
          <p:nvPr/>
        </p:nvSpPr>
        <p:spPr>
          <a:xfrm>
            <a:off x="7456791" y="5865776"/>
            <a:ext cx="455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distribute subprotocol from </a:t>
            </a:r>
            <a:r>
              <a:rPr lang="en-US" b="1" i="1" dirty="0"/>
              <a:t>flushed </a:t>
            </a:r>
            <a:r>
              <a:rPr lang="en-US" dirty="0"/>
              <a:t>(s</a:t>
            </a:r>
            <a:r>
              <a:rPr lang="en-US" baseline="-25000" dirty="0"/>
              <a:t>f</a:t>
            </a:r>
            <a:r>
              <a:rPr lang="en-US" dirty="0"/>
              <a:t>) state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1AE73E66-7B52-B54E-B5FD-C0EF65FD1582}"/>
              </a:ext>
            </a:extLst>
          </p:cNvPr>
          <p:cNvCxnSpPr>
            <a:cxnSpLocks/>
          </p:cNvCxnSpPr>
          <p:nvPr/>
        </p:nvCxnSpPr>
        <p:spPr>
          <a:xfrm flipV="1">
            <a:off x="3484246" y="1592730"/>
            <a:ext cx="4277974" cy="3691855"/>
          </a:xfrm>
          <a:prstGeom prst="curvedConnector3">
            <a:avLst>
              <a:gd name="adj1" fmla="val 476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F6651E1F-8777-6737-9A56-79465D7EB7C1}"/>
              </a:ext>
            </a:extLst>
          </p:cNvPr>
          <p:cNvCxnSpPr>
            <a:cxnSpLocks/>
          </p:cNvCxnSpPr>
          <p:nvPr/>
        </p:nvCxnSpPr>
        <p:spPr>
          <a:xfrm>
            <a:off x="3390627" y="1783915"/>
            <a:ext cx="3997677" cy="3500670"/>
          </a:xfrm>
          <a:prstGeom prst="curvedConnector3">
            <a:avLst>
              <a:gd name="adj1" fmla="val 533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1">
            <a:extLst>
              <a:ext uri="{FF2B5EF4-FFF2-40B4-BE49-F238E27FC236}">
                <a16:creationId xmlns:a16="http://schemas.microsoft.com/office/drawing/2014/main" id="{C0F379FC-F26D-9843-0821-E82AFF5EA9D0}"/>
              </a:ext>
            </a:extLst>
          </p:cNvPr>
          <p:cNvSpPr/>
          <p:nvPr/>
        </p:nvSpPr>
        <p:spPr>
          <a:xfrm>
            <a:off x="8203247" y="3510453"/>
            <a:ext cx="2661920" cy="931155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00C29268-3760-645A-6A9C-B9435D4A4079}"/>
              </a:ext>
            </a:extLst>
          </p:cNvPr>
          <p:cNvSpPr/>
          <p:nvPr/>
        </p:nvSpPr>
        <p:spPr>
          <a:xfrm>
            <a:off x="4716286" y="528320"/>
            <a:ext cx="2123198" cy="804877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F5255D8-0E06-32A2-2EDC-FCD1FB4F1A67}"/>
              </a:ext>
            </a:extLst>
          </p:cNvPr>
          <p:cNvSpPr/>
          <p:nvPr/>
        </p:nvSpPr>
        <p:spPr>
          <a:xfrm>
            <a:off x="5177089" y="5664423"/>
            <a:ext cx="2123198" cy="804877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48131D58-1711-EE3D-4D41-F929417BCF29}"/>
              </a:ext>
            </a:extLst>
          </p:cNvPr>
          <p:cNvSpPr/>
          <p:nvPr/>
        </p:nvSpPr>
        <p:spPr>
          <a:xfrm>
            <a:off x="1167772" y="3495312"/>
            <a:ext cx="2661920" cy="931155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A9549D-220E-5689-C74B-15854C63CF08}"/>
              </a:ext>
            </a:extLst>
          </p:cNvPr>
          <p:cNvSpPr txBox="1"/>
          <p:nvPr/>
        </p:nvSpPr>
        <p:spPr>
          <a:xfrm>
            <a:off x="4988560" y="2854960"/>
            <a:ext cx="19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Iris, </a:t>
            </a:r>
            <a:r>
              <a:rPr lang="en-US" dirty="0" err="1"/>
              <a:t>CaReSL</a:t>
            </a:r>
            <a:r>
              <a:rPr lang="en-US" dirty="0"/>
              <a:t>, </a:t>
            </a:r>
            <a:r>
              <a:rPr lang="en-US" dirty="0" err="1"/>
              <a:t>iCap</a:t>
            </a:r>
            <a:r>
              <a:rPr lang="en-US" dirty="0"/>
              <a:t> ?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4F25F36-1A47-9151-66C8-0B589F7C7951}"/>
              </a:ext>
            </a:extLst>
          </p:cNvPr>
          <p:cNvSpPr txBox="1"/>
          <p:nvPr/>
        </p:nvSpPr>
        <p:spPr>
          <a:xfrm>
            <a:off x="5017969" y="3299159"/>
            <a:ext cx="7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FCSL ?</a:t>
            </a:r>
          </a:p>
        </p:txBody>
      </p:sp>
    </p:spTree>
    <p:extLst>
      <p:ext uri="{BB962C8B-B14F-4D97-AF65-F5344CB8AC3E}">
        <p14:creationId xmlns:p14="http://schemas.microsoft.com/office/powerpoint/2010/main" val="3750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32" grpId="0"/>
      <p:bldP spid="33" grpId="0"/>
      <p:bldP spid="47" grpId="0"/>
      <p:bldP spid="49" grpId="0"/>
      <p:bldP spid="58" grpId="0"/>
      <p:bldP spid="60" grpId="0"/>
      <p:bldP spid="65" grpId="0"/>
      <p:bldP spid="66" grpId="0"/>
      <p:bldP spid="68" grpId="0"/>
      <p:bldP spid="7" grpId="0" animBg="1"/>
      <p:bldP spid="9" grpId="0"/>
      <p:bldP spid="10" grpId="0" animBg="1"/>
      <p:bldP spid="11" grpId="0" animBg="1"/>
      <p:bldP spid="13" grpId="0"/>
      <p:bldP spid="15" grpId="0"/>
      <p:bldP spid="17" grpId="0"/>
      <p:bldP spid="29" grpId="0"/>
      <p:bldP spid="30" grpId="0"/>
      <p:bldP spid="31" grpId="0"/>
      <p:bldP spid="82" grpId="0" animBg="1"/>
      <p:bldP spid="84" grpId="0" animBg="1"/>
      <p:bldP spid="85" grpId="0" animBg="1"/>
      <p:bldP spid="86" grpId="0" animBg="1"/>
      <p:bldP spid="89" grpId="0"/>
      <p:bldP spid="9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7F51-7974-6BFA-85AD-AE319D02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Logic for Modularity of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684A-A042-8B0A-4D4B-3D329107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major pieces</a:t>
            </a:r>
          </a:p>
          <a:p>
            <a:pPr lvl="1"/>
            <a:r>
              <a:rPr lang="en-US" dirty="0"/>
              <a:t>Morphisms to relate two protocol </a:t>
            </a:r>
          </a:p>
          <a:p>
            <a:pPr lvl="2"/>
            <a:r>
              <a:rPr lang="en-US" dirty="0"/>
              <a:t>The Law of Tolerance</a:t>
            </a:r>
          </a:p>
          <a:p>
            <a:pPr lvl="2"/>
            <a:r>
              <a:rPr lang="en-US" dirty="0"/>
              <a:t>The Law of Conformance</a:t>
            </a:r>
          </a:p>
          <a:p>
            <a:pPr lvl="2"/>
            <a:r>
              <a:rPr lang="en-US" dirty="0"/>
              <a:t>The Law of Similarity</a:t>
            </a:r>
          </a:p>
          <a:p>
            <a:pPr lvl="1"/>
            <a:r>
              <a:rPr lang="en-US" dirty="0"/>
              <a:t>Linking to program logic through </a:t>
            </a:r>
          </a:p>
          <a:p>
            <a:pPr lvl="2"/>
            <a:r>
              <a:rPr lang="en-US" b="1" dirty="0"/>
              <a:t>Island-Update-Invariance </a:t>
            </a:r>
            <a:r>
              <a:rPr lang="en-US" dirty="0"/>
              <a:t>for soundness</a:t>
            </a:r>
            <a:endParaRPr lang="en-US" b="1" dirty="0"/>
          </a:p>
          <a:p>
            <a:pPr lvl="2"/>
            <a:r>
              <a:rPr lang="en-US" dirty="0"/>
              <a:t>Proof rules</a:t>
            </a:r>
          </a:p>
          <a:p>
            <a:pPr lvl="3"/>
            <a:r>
              <a:rPr lang="en-US" dirty="0"/>
              <a:t>Rule </a:t>
            </a:r>
            <a:r>
              <a:rPr lang="en-US" dirty="0" err="1"/>
              <a:t>Bisim</a:t>
            </a:r>
            <a:endParaRPr lang="en-US" dirty="0"/>
          </a:p>
          <a:p>
            <a:pPr lvl="3"/>
            <a:r>
              <a:rPr lang="en-US" dirty="0"/>
              <a:t>Rule </a:t>
            </a:r>
            <a:r>
              <a:rPr lang="en-US" dirty="0" err="1"/>
              <a:t>Submodel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36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3BC2-CB1A-F174-6230-0C18B4E3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</a:t>
            </a:r>
            <a:r>
              <a:rPr lang="en-US" dirty="0" err="1"/>
              <a:t>Bisimulation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15D2-D4EC-C5B9-F6CC-F93095C4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instance of our morphism definition</a:t>
            </a:r>
          </a:p>
          <a:p>
            <a:r>
              <a:rPr lang="en-US" dirty="0"/>
              <a:t>We denote transitions in the environment</a:t>
            </a:r>
            <a:endParaRPr lang="en-US" b="1" i="1" dirty="0"/>
          </a:p>
          <a:p>
            <a:pPr lvl="1"/>
            <a:endParaRPr lang="en-US" dirty="0"/>
          </a:p>
          <a:p>
            <a:pPr lvl="1"/>
            <a:r>
              <a:rPr lang="en-US" dirty="0"/>
              <a:t>Essentially the generated </a:t>
            </a:r>
            <a:r>
              <a:rPr lang="en-US" dirty="0" err="1"/>
              <a:t>submodel</a:t>
            </a:r>
            <a:r>
              <a:rPr lang="en-US" dirty="0"/>
              <a:t> starting at [</a:t>
            </a:r>
            <a:r>
              <a:rPr lang="en-US" b="1" i="1" dirty="0"/>
              <a:t>s</a:t>
            </a:r>
            <a:r>
              <a:rPr lang="en-US" dirty="0"/>
              <a:t>] for </a:t>
            </a:r>
            <a:r>
              <a:rPr lang="en-US" b="1" i="1" dirty="0" err="1"/>
              <a:t>AllTok</a:t>
            </a:r>
            <a:r>
              <a:rPr lang="en-US" dirty="0"/>
              <a:t>/</a:t>
            </a:r>
            <a:r>
              <a:rPr lang="en-US" b="1" i="1" dirty="0"/>
              <a:t>T</a:t>
            </a:r>
          </a:p>
          <a:p>
            <a:r>
              <a:rPr lang="en-US" dirty="0"/>
              <a:t>The guarantee (the generated </a:t>
            </a:r>
            <a:r>
              <a:rPr lang="en-US" dirty="0" err="1"/>
              <a:t>submodel</a:t>
            </a:r>
            <a:r>
              <a:rPr lang="en-US" dirty="0"/>
              <a:t> starting at [</a:t>
            </a:r>
            <a:r>
              <a:rPr lang="en-US" b="1" i="1" dirty="0"/>
              <a:t>s</a:t>
            </a:r>
            <a:r>
              <a:rPr lang="en-US" dirty="0"/>
              <a:t>] for </a:t>
            </a:r>
            <a:r>
              <a:rPr lang="en-US" b="1" i="1" dirty="0"/>
              <a:t>T</a:t>
            </a:r>
            <a:r>
              <a:rPr lang="en-US" dirty="0"/>
              <a:t>)</a:t>
            </a:r>
          </a:p>
          <a:p>
            <a:r>
              <a:rPr lang="en-US" dirty="0"/>
              <a:t>Intuitively speaking, we need to preserve the rely-start-end pairs exactly</a:t>
            </a:r>
          </a:p>
          <a:p>
            <a:pPr lvl="1"/>
            <a:r>
              <a:rPr lang="en-US" dirty="0"/>
              <a:t>Don’t drop plausible interference </a:t>
            </a:r>
          </a:p>
          <a:p>
            <a:pPr lvl="1"/>
            <a:r>
              <a:rPr lang="en-US" dirty="0"/>
              <a:t>Acknowledge valid starting points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black symbol on a white background&#10;&#10;Description automatically generated">
            <a:extLst>
              <a:ext uri="{FF2B5EF4-FFF2-40B4-BE49-F238E27FC236}">
                <a16:creationId xmlns:a16="http://schemas.microsoft.com/office/drawing/2014/main" id="{9BD456DE-87EC-264F-CD42-E877935E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460" y="1869281"/>
            <a:ext cx="2311400" cy="33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720A00-16EE-7A0E-E1F3-B08BE8A48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520" y="2266949"/>
            <a:ext cx="741680" cy="71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7DFB-42FA-7C12-9E71-3C4F5DB9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Verification? Why OS Kernels?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201B-61FB-46D3-8039-7FDB48C1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Kernels are piece of constructs speaking to the bare-metal</a:t>
            </a:r>
          </a:p>
          <a:p>
            <a:pPr lvl="1"/>
            <a:r>
              <a:rPr lang="en-US" dirty="0"/>
              <a:t>One of the closest software artifacts operating something physical!</a:t>
            </a:r>
          </a:p>
          <a:p>
            <a:pPr lvl="1"/>
            <a:r>
              <a:rPr lang="en-US" dirty="0"/>
              <a:t>Convincing ourselves on their (almost) correctness!</a:t>
            </a:r>
          </a:p>
          <a:p>
            <a:r>
              <a:rPr lang="en-US" dirty="0"/>
              <a:t>Long story of verification attempts OS Kernels</a:t>
            </a:r>
          </a:p>
          <a:p>
            <a:pPr lvl="1"/>
            <a:r>
              <a:rPr lang="en-US" dirty="0" err="1"/>
              <a:t>Verisoft</a:t>
            </a:r>
            <a:r>
              <a:rPr lang="en-US" dirty="0"/>
              <a:t> – custom-hardware</a:t>
            </a:r>
          </a:p>
          <a:p>
            <a:pPr lvl="1"/>
            <a:r>
              <a:rPr lang="en-US" dirty="0" err="1"/>
              <a:t>CertiKOS</a:t>
            </a:r>
            <a:r>
              <a:rPr lang="en-US" dirty="0"/>
              <a:t>, SeL4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11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512E-60F9-D90D-3941-CDEE6193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The Laws</a:t>
            </a:r>
          </a:p>
        </p:txBody>
      </p:sp>
      <p:pic>
        <p:nvPicPr>
          <p:cNvPr id="5" name="Content Placeholder 4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6DD44075-41DC-404E-765D-794CAA963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505369"/>
            <a:ext cx="8346440" cy="2259465"/>
          </a:xfrm>
        </p:spPr>
      </p:pic>
      <p:pic>
        <p:nvPicPr>
          <p:cNvPr id="7" name="Picture 6" descr="A close-up of a math problem&#10;&#10;Description automatically generated">
            <a:extLst>
              <a:ext uri="{FF2B5EF4-FFF2-40B4-BE49-F238E27FC236}">
                <a16:creationId xmlns:a16="http://schemas.microsoft.com/office/drawing/2014/main" id="{86EE8642-5C9F-D441-E76E-EF4129C73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2065"/>
            <a:ext cx="6761480" cy="1138902"/>
          </a:xfrm>
          <a:prstGeom prst="rect">
            <a:avLst/>
          </a:prstGeom>
        </p:spPr>
      </p:pic>
      <p:pic>
        <p:nvPicPr>
          <p:cNvPr id="9" name="Picture 8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1FD2AAEE-A717-CB37-D744-3BAE70911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80" y="1676799"/>
            <a:ext cx="7834594" cy="11140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A87E02-3347-EB9E-B84C-A988A19D2CF7}"/>
              </a:ext>
            </a:extLst>
          </p:cNvPr>
          <p:cNvSpPr txBox="1"/>
          <p:nvPr/>
        </p:nvSpPr>
        <p:spPr>
          <a:xfrm>
            <a:off x="9184640" y="2678607"/>
            <a:ext cx="2637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Post-Relays corresponds and preserves facts of the interpretation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188EC30-F1F3-44BE-727F-E59A50FB7F2D}"/>
              </a:ext>
            </a:extLst>
          </p:cNvPr>
          <p:cNvSpPr/>
          <p:nvPr/>
        </p:nvSpPr>
        <p:spPr>
          <a:xfrm>
            <a:off x="8601674" y="2072639"/>
            <a:ext cx="487680" cy="2158327"/>
          </a:xfrm>
          <a:prstGeom prst="rightBrace">
            <a:avLst>
              <a:gd name="adj1" fmla="val 5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Callout 13">
            <a:extLst>
              <a:ext uri="{FF2B5EF4-FFF2-40B4-BE49-F238E27FC236}">
                <a16:creationId xmlns:a16="http://schemas.microsoft.com/office/drawing/2014/main" id="{F22CF91C-D249-E194-B5F7-E2DDAEF47425}"/>
              </a:ext>
            </a:extLst>
          </p:cNvPr>
          <p:cNvSpPr/>
          <p:nvPr/>
        </p:nvSpPr>
        <p:spPr>
          <a:xfrm>
            <a:off x="7447280" y="4230966"/>
            <a:ext cx="4551680" cy="1478954"/>
          </a:xfrm>
          <a:prstGeom prst="wedgeEllipseCallout">
            <a:avLst>
              <a:gd name="adj1" fmla="val -109698"/>
              <a:gd name="adj2" fmla="val -1109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6F69D6-5415-752C-C930-39200E00BDE7}"/>
              </a:ext>
            </a:extLst>
          </p:cNvPr>
          <p:cNvSpPr txBox="1"/>
          <p:nvPr/>
        </p:nvSpPr>
        <p:spPr>
          <a:xfrm>
            <a:off x="8306089" y="4536829"/>
            <a:ext cx="3291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Guarantees in the </a:t>
            </a:r>
            <a:r>
              <a:rPr lang="en-US" dirty="0" err="1"/>
              <a:t>submodel</a:t>
            </a:r>
            <a:r>
              <a:rPr lang="en-US" dirty="0"/>
              <a:t> preserved in the original.</a:t>
            </a:r>
          </a:p>
        </p:txBody>
      </p:sp>
    </p:spTree>
    <p:extLst>
      <p:ext uri="{BB962C8B-B14F-4D97-AF65-F5344CB8AC3E}">
        <p14:creationId xmlns:p14="http://schemas.microsoft.com/office/powerpoint/2010/main" val="411073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CB6A-F539-31F2-2CF0-92F79851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Program Logic (Soundness)</a:t>
            </a:r>
          </a:p>
        </p:txBody>
      </p:sp>
      <p:pic>
        <p:nvPicPr>
          <p:cNvPr id="5" name="Content Placeholder 4" descr="A math equations and symbols&#10;&#10;Description automatically generated with medium confidence">
            <a:extLst>
              <a:ext uri="{FF2B5EF4-FFF2-40B4-BE49-F238E27FC236}">
                <a16:creationId xmlns:a16="http://schemas.microsoft.com/office/drawing/2014/main" id="{4D38B21C-8C3A-4AC4-DEDB-36FFF1112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407400" cy="2781300"/>
          </a:xfrm>
        </p:spPr>
      </p:pic>
      <p:sp>
        <p:nvSpPr>
          <p:cNvPr id="6" name="Oval Callout 5">
            <a:extLst>
              <a:ext uri="{FF2B5EF4-FFF2-40B4-BE49-F238E27FC236}">
                <a16:creationId xmlns:a16="http://schemas.microsoft.com/office/drawing/2014/main" id="{0F5A7164-781E-2E5B-68DD-57D8375A99D2}"/>
              </a:ext>
            </a:extLst>
          </p:cNvPr>
          <p:cNvSpPr/>
          <p:nvPr/>
        </p:nvSpPr>
        <p:spPr>
          <a:xfrm>
            <a:off x="3779520" y="4561840"/>
            <a:ext cx="5618480" cy="2123440"/>
          </a:xfrm>
          <a:prstGeom prst="wedgeEllipseCallout">
            <a:avLst>
              <a:gd name="adj1" fmla="val -11424"/>
              <a:gd name="adj2" fmla="val -17430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50571-68E3-0631-77F9-A095340027AC}"/>
              </a:ext>
            </a:extLst>
          </p:cNvPr>
          <p:cNvSpPr txBox="1"/>
          <p:nvPr/>
        </p:nvSpPr>
        <p:spPr>
          <a:xfrm>
            <a:off x="4775200" y="4774525"/>
            <a:ext cx="3677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any two protocols conformance is essential as we would like to see an update in the </a:t>
            </a:r>
            <a:r>
              <a:rPr lang="en-US" dirty="0" err="1"/>
              <a:t>subSTS</a:t>
            </a:r>
            <a:r>
              <a:rPr lang="en-US" dirty="0"/>
              <a:t> equivalent to one in the original under a logical consequence on the tokens. Proof by almost </a:t>
            </a:r>
            <a:r>
              <a:rPr lang="en-US" b="1" dirty="0"/>
              <a:t>conformance.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0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8C67-9855-F94C-DF23-26192F6B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Proof Rules for </a:t>
            </a:r>
            <a:r>
              <a:rPr lang="en-US" dirty="0" err="1"/>
              <a:t>Bisimilar</a:t>
            </a:r>
            <a:r>
              <a:rPr lang="en-US" dirty="0"/>
              <a:t> Protocols</a:t>
            </a:r>
          </a:p>
        </p:txBody>
      </p:sp>
      <p:pic>
        <p:nvPicPr>
          <p:cNvPr id="5" name="Content Placeholder 4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B45A46CA-0387-CF00-929F-A9FE65D9D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530" y="1619568"/>
            <a:ext cx="4080634" cy="1946592"/>
          </a:xfr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57ABFF9-F764-AF29-29FA-60D240A51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530" y="4277678"/>
            <a:ext cx="5249678" cy="1686877"/>
          </a:xfrm>
          <a:prstGeom prst="rect">
            <a:avLst/>
          </a:prstGeom>
        </p:spPr>
      </p:pic>
      <p:sp>
        <p:nvSpPr>
          <p:cNvPr id="8" name="Oval Callout 7">
            <a:extLst>
              <a:ext uri="{FF2B5EF4-FFF2-40B4-BE49-F238E27FC236}">
                <a16:creationId xmlns:a16="http://schemas.microsoft.com/office/drawing/2014/main" id="{C86FCA6B-71D3-BC3A-8DD8-23C208EF4FD4}"/>
              </a:ext>
            </a:extLst>
          </p:cNvPr>
          <p:cNvSpPr/>
          <p:nvPr/>
        </p:nvSpPr>
        <p:spPr>
          <a:xfrm>
            <a:off x="7406640" y="3032309"/>
            <a:ext cx="2844800" cy="2239141"/>
          </a:xfrm>
          <a:prstGeom prst="wedgeEllipseCallout">
            <a:avLst>
              <a:gd name="adj1" fmla="val -90119"/>
              <a:gd name="adj2" fmla="val 3759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02744CD0-84DC-A710-942E-8D2D042DA03C}"/>
              </a:ext>
            </a:extLst>
          </p:cNvPr>
          <p:cNvSpPr/>
          <p:nvPr/>
        </p:nvSpPr>
        <p:spPr>
          <a:xfrm>
            <a:off x="6238240" y="1341120"/>
            <a:ext cx="3048000" cy="1590357"/>
          </a:xfrm>
          <a:prstGeom prst="wedgeEllipseCallout">
            <a:avLst>
              <a:gd name="adj1" fmla="val -81143"/>
              <a:gd name="adj2" fmla="val 3886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C8D568-119A-B809-D815-92BD5DA01E5E}"/>
              </a:ext>
            </a:extLst>
          </p:cNvPr>
          <p:cNvSpPr txBox="1"/>
          <p:nvPr/>
        </p:nvSpPr>
        <p:spPr>
          <a:xfrm>
            <a:off x="6703607" y="1586550"/>
            <a:ext cx="2410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Indistinguishable STS. Proof by the definition of </a:t>
            </a:r>
            <a:r>
              <a:rPr lang="en-US" dirty="0" err="1"/>
              <a:t>soundneess</a:t>
            </a:r>
            <a:r>
              <a:rPr lang="en-US" dirty="0"/>
              <a:t> for </a:t>
            </a:r>
            <a:r>
              <a:rPr lang="en-US" dirty="0" err="1"/>
              <a:t>CaReSL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957FF-DAFF-5738-3DFB-9C3DB41B4E42}"/>
              </a:ext>
            </a:extLst>
          </p:cNvPr>
          <p:cNvSpPr txBox="1"/>
          <p:nvPr/>
        </p:nvSpPr>
        <p:spPr>
          <a:xfrm>
            <a:off x="7802880" y="3296920"/>
            <a:ext cx="2164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rely-reachable in the original STS with the </a:t>
            </a:r>
            <a:r>
              <a:rPr lang="en-US" b="1" dirty="0"/>
              <a:t>local</a:t>
            </a:r>
            <a:r>
              <a:rPr lang="en-US" dirty="0"/>
              <a:t> </a:t>
            </a:r>
            <a:r>
              <a:rPr lang="en-US" b="1" dirty="0"/>
              <a:t>tokens </a:t>
            </a:r>
            <a:r>
              <a:rPr lang="en-US" dirty="0"/>
              <a:t>contains the </a:t>
            </a:r>
            <a:r>
              <a:rPr lang="en-US" b="1" dirty="0"/>
              <a:t>same </a:t>
            </a:r>
            <a:r>
              <a:rPr lang="en-US" dirty="0"/>
              <a:t>rely-reachable states</a:t>
            </a:r>
          </a:p>
        </p:txBody>
      </p:sp>
    </p:spTree>
    <p:extLst>
      <p:ext uri="{BB962C8B-B14F-4D97-AF65-F5344CB8AC3E}">
        <p14:creationId xmlns:p14="http://schemas.microsoft.com/office/powerpoint/2010/main" val="401193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4C14-374B-7943-F1DC-88A056B8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of RG-STS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BF73-C558-B793-D222-51ACD17D6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Currently being worked on</a:t>
            </a:r>
          </a:p>
          <a:p>
            <a:pPr lvl="1"/>
            <a:r>
              <a:rPr lang="en-US" dirty="0"/>
              <a:t>Soundness proofs is under-change </a:t>
            </a:r>
          </a:p>
          <a:p>
            <a:pPr lvl="1"/>
            <a:r>
              <a:rPr lang="en-US" dirty="0"/>
              <a:t>Proofs of filesystem protocols presented in this paper </a:t>
            </a:r>
          </a:p>
          <a:p>
            <a:r>
              <a:rPr lang="en-US" dirty="0"/>
              <a:t>Already done</a:t>
            </a:r>
          </a:p>
          <a:p>
            <a:pPr lvl="1"/>
            <a:r>
              <a:rPr lang="en-US" b="1" dirty="0" err="1"/>
              <a:t>mmap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mmap_lazy</a:t>
            </a:r>
            <a:r>
              <a:rPr lang="en-US" b="1" dirty="0"/>
              <a:t> </a:t>
            </a:r>
            <a:r>
              <a:rPr lang="en-US" dirty="0"/>
              <a:t>are implemented inside the kernel as a candidate for being an extra experiment</a:t>
            </a:r>
          </a:p>
          <a:p>
            <a:pPr lvl="1"/>
            <a:r>
              <a:rPr lang="en-US" b="1" dirty="0" err="1"/>
              <a:t>Vfs</a:t>
            </a:r>
            <a:r>
              <a:rPr lang="en-US" b="1" dirty="0"/>
              <a:t> -- </a:t>
            </a:r>
            <a:r>
              <a:rPr lang="en-US" dirty="0"/>
              <a:t>realized by S5 (already exists inside xv6 OS) and ext2 (implemented by us)</a:t>
            </a:r>
            <a:endParaRPr lang="en-US" b="1" dirty="0"/>
          </a:p>
          <a:p>
            <a:pPr lvl="1"/>
            <a:r>
              <a:rPr lang="en-US" b="1" dirty="0"/>
              <a:t>Disk device drivers</a:t>
            </a:r>
            <a:r>
              <a:rPr lang="en-US" dirty="0"/>
              <a:t>: A block disk driver for our ext2 vs. in-memory block device driver (to</a:t>
            </a:r>
          </a:p>
          <a:p>
            <a:r>
              <a:rPr lang="en-US" dirty="0"/>
              <a:t>To be done</a:t>
            </a:r>
          </a:p>
          <a:p>
            <a:pPr lvl="1"/>
            <a:r>
              <a:rPr lang="en-US" dirty="0"/>
              <a:t>Finish the soundness </a:t>
            </a:r>
          </a:p>
          <a:p>
            <a:pPr lvl="1"/>
            <a:r>
              <a:rPr lang="en-US" dirty="0"/>
              <a:t>Pick-up one extra example in addition to the filesystem protocol example amongst the examples mentioned above</a:t>
            </a:r>
          </a:p>
          <a:p>
            <a:pPr lvl="2"/>
            <a:r>
              <a:rPr lang="en-US" dirty="0"/>
              <a:t>Not necessarily the implementation of them </a:t>
            </a:r>
          </a:p>
          <a:p>
            <a:pPr lvl="2"/>
            <a:r>
              <a:rPr lang="en-US" dirty="0"/>
              <a:t>Not necessarily the complete protocol of them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3728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F8C805-B5AF-8CF2-879F-AFBBF2A7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79" y="1347229"/>
            <a:ext cx="3462127" cy="34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4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5C84CA-964A-0504-B72B-9E3927A7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D92F494-F192-AFB4-5078-F1FB00D8A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569633" y="2977377"/>
            <a:ext cx="6428679" cy="1125459"/>
          </a:xfrm>
          <a:prstGeom prst="rect">
            <a:avLst/>
          </a:prstGeom>
        </p:spPr>
      </p:pic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B5F1570F-4EDE-DF48-F3C0-B727778DEFEC}"/>
              </a:ext>
            </a:extLst>
          </p:cNvPr>
          <p:cNvSpPr/>
          <p:nvPr/>
        </p:nvSpPr>
        <p:spPr>
          <a:xfrm>
            <a:off x="2413676" y="2348778"/>
            <a:ext cx="8463330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D4E397-D9F1-7414-4D13-52589E5929BF}"/>
              </a:ext>
            </a:extLst>
          </p:cNvPr>
          <p:cNvSpPr txBox="1"/>
          <p:nvPr/>
        </p:nvSpPr>
        <p:spPr>
          <a:xfrm>
            <a:off x="5391409" y="247135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DB793-5AE9-B6A8-76CE-5A520F68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-15875"/>
            <a:ext cx="11846560" cy="1325563"/>
          </a:xfrm>
        </p:spPr>
        <p:txBody>
          <a:bodyPr/>
          <a:lstStyle/>
          <a:p>
            <a:r>
              <a:rPr lang="en-US" dirty="0"/>
              <a:t>Program Logic: Sharing under Page-Table Update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8AC330-2B5D-E876-D694-CE03C5F19386}"/>
              </a:ext>
            </a:extLst>
          </p:cNvPr>
          <p:cNvCxnSpPr>
            <a:cxnSpLocks/>
            <a:stCxn id="65" idx="1"/>
          </p:cNvCxnSpPr>
          <p:nvPr/>
        </p:nvCxnSpPr>
        <p:spPr>
          <a:xfrm>
            <a:off x="2242224" y="1807999"/>
            <a:ext cx="210087" cy="56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9D09E452-3D37-E10E-14BF-5D5AF5ABE0BA}"/>
              </a:ext>
            </a:extLst>
          </p:cNvPr>
          <p:cNvSpPr/>
          <p:nvPr/>
        </p:nvSpPr>
        <p:spPr>
          <a:xfrm>
            <a:off x="1515291" y="2979487"/>
            <a:ext cx="10258698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13AAFF07-6ABA-CF96-CFED-3CD241163566}"/>
              </a:ext>
            </a:extLst>
          </p:cNvPr>
          <p:cNvSpPr/>
          <p:nvPr/>
        </p:nvSpPr>
        <p:spPr>
          <a:xfrm>
            <a:off x="3612611" y="3015158"/>
            <a:ext cx="1099485" cy="464584"/>
          </a:xfrm>
          <a:prstGeom prst="flowChartProcess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9C4AB0-5FCD-E37C-C5BF-20B4B013926F}"/>
              </a:ext>
            </a:extLst>
          </p:cNvPr>
          <p:cNvSpPr txBox="1"/>
          <p:nvPr/>
        </p:nvSpPr>
        <p:spPr>
          <a:xfrm>
            <a:off x="3620762" y="3046299"/>
            <a:ext cx="47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7DB67E-88DF-F7FE-D1E0-1DBB78D6B12F}"/>
              </a:ext>
            </a:extLst>
          </p:cNvPr>
          <p:cNvCxnSpPr>
            <a:cxnSpLocks/>
          </p:cNvCxnSpPr>
          <p:nvPr/>
        </p:nvCxnSpPr>
        <p:spPr>
          <a:xfrm>
            <a:off x="2272937" y="3765001"/>
            <a:ext cx="8749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BC6EB0-2319-F128-9837-06EF9308A1CF}"/>
              </a:ext>
            </a:extLst>
          </p:cNvPr>
          <p:cNvCxnSpPr>
            <a:cxnSpLocks/>
          </p:cNvCxnSpPr>
          <p:nvPr/>
        </p:nvCxnSpPr>
        <p:spPr>
          <a:xfrm>
            <a:off x="1715589" y="6008460"/>
            <a:ext cx="9884228" cy="1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lternate Process 41">
            <a:extLst>
              <a:ext uri="{FF2B5EF4-FFF2-40B4-BE49-F238E27FC236}">
                <a16:creationId xmlns:a16="http://schemas.microsoft.com/office/drawing/2014/main" id="{D1D69372-224C-DFE5-C705-2C0E65921B32}"/>
              </a:ext>
            </a:extLst>
          </p:cNvPr>
          <p:cNvSpPr/>
          <p:nvPr/>
        </p:nvSpPr>
        <p:spPr>
          <a:xfrm rot="16200000">
            <a:off x="4624907" y="3571339"/>
            <a:ext cx="476971" cy="111719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lternate Process 42">
            <a:extLst>
              <a:ext uri="{FF2B5EF4-FFF2-40B4-BE49-F238E27FC236}">
                <a16:creationId xmlns:a16="http://schemas.microsoft.com/office/drawing/2014/main" id="{4AE55BA3-46C9-A59D-CE51-7C95615C88A7}"/>
              </a:ext>
            </a:extLst>
          </p:cNvPr>
          <p:cNvSpPr/>
          <p:nvPr/>
        </p:nvSpPr>
        <p:spPr>
          <a:xfrm rot="16200000">
            <a:off x="6386369" y="3553941"/>
            <a:ext cx="476971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lternate Process 43">
            <a:extLst>
              <a:ext uri="{FF2B5EF4-FFF2-40B4-BE49-F238E27FC236}">
                <a16:creationId xmlns:a16="http://schemas.microsoft.com/office/drawing/2014/main" id="{402947DC-CFCC-1BA2-164D-7DD4F2D6A2ED}"/>
              </a:ext>
            </a:extLst>
          </p:cNvPr>
          <p:cNvSpPr/>
          <p:nvPr/>
        </p:nvSpPr>
        <p:spPr>
          <a:xfrm rot="16200000">
            <a:off x="8199457" y="3569410"/>
            <a:ext cx="476970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lternate Process 44">
            <a:extLst>
              <a:ext uri="{FF2B5EF4-FFF2-40B4-BE49-F238E27FC236}">
                <a16:creationId xmlns:a16="http://schemas.microsoft.com/office/drawing/2014/main" id="{647CD071-7BCC-0A7E-6A8C-7A0BCC1BDA4B}"/>
              </a:ext>
            </a:extLst>
          </p:cNvPr>
          <p:cNvSpPr/>
          <p:nvPr/>
        </p:nvSpPr>
        <p:spPr>
          <a:xfrm rot="16200000">
            <a:off x="2858515" y="3563520"/>
            <a:ext cx="476971" cy="111719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CCFED-BA21-CFAF-0BAA-F83BC7EC9EEF}"/>
              </a:ext>
            </a:extLst>
          </p:cNvPr>
          <p:cNvSpPr txBox="1"/>
          <p:nvPr/>
        </p:nvSpPr>
        <p:spPr>
          <a:xfrm>
            <a:off x="11148569" y="62581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EBC741-8747-D0AC-72D4-282C8019D339}"/>
              </a:ext>
            </a:extLst>
          </p:cNvPr>
          <p:cNvSpPr txBox="1"/>
          <p:nvPr/>
        </p:nvSpPr>
        <p:spPr>
          <a:xfrm>
            <a:off x="2616780" y="3928727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CA9C5-32E9-CA7E-4B8C-1062CE604FEC}"/>
              </a:ext>
            </a:extLst>
          </p:cNvPr>
          <p:cNvSpPr txBox="1"/>
          <p:nvPr/>
        </p:nvSpPr>
        <p:spPr>
          <a:xfrm>
            <a:off x="4391879" y="3958338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FDB37F-5E96-2783-9352-269457E3AE8F}"/>
              </a:ext>
            </a:extLst>
          </p:cNvPr>
          <p:cNvSpPr txBox="1"/>
          <p:nvPr/>
        </p:nvSpPr>
        <p:spPr>
          <a:xfrm>
            <a:off x="6159722" y="394527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DF9147-8BA5-5C7B-EDD1-9C2DACEF5E3D}"/>
              </a:ext>
            </a:extLst>
          </p:cNvPr>
          <p:cNvSpPr txBox="1"/>
          <p:nvPr/>
        </p:nvSpPr>
        <p:spPr>
          <a:xfrm>
            <a:off x="7979817" y="395203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99D4E90F-F140-DAF6-858A-8B946D07B2C4}"/>
              </a:ext>
            </a:extLst>
          </p:cNvPr>
          <p:cNvSpPr/>
          <p:nvPr/>
        </p:nvSpPr>
        <p:spPr>
          <a:xfrm rot="16200000">
            <a:off x="234503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1D0ED686-D88A-32F7-E0E7-23C01CF7167F}"/>
              </a:ext>
            </a:extLst>
          </p:cNvPr>
          <p:cNvSpPr/>
          <p:nvPr/>
        </p:nvSpPr>
        <p:spPr>
          <a:xfrm rot="16200000">
            <a:off x="1969362" y="1252176"/>
            <a:ext cx="545723" cy="56592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49BD97-B973-1DBD-F879-D40BCD014526}"/>
              </a:ext>
            </a:extLst>
          </p:cNvPr>
          <p:cNvSpPr txBox="1"/>
          <p:nvPr/>
        </p:nvSpPr>
        <p:spPr>
          <a:xfrm>
            <a:off x="1959262" y="1329122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3" name="Alternate Process 72">
            <a:extLst>
              <a:ext uri="{FF2B5EF4-FFF2-40B4-BE49-F238E27FC236}">
                <a16:creationId xmlns:a16="http://schemas.microsoft.com/office/drawing/2014/main" id="{5C48B830-9BAB-C5C3-0F54-D93CE5502E46}"/>
              </a:ext>
            </a:extLst>
          </p:cNvPr>
          <p:cNvSpPr/>
          <p:nvPr/>
        </p:nvSpPr>
        <p:spPr>
          <a:xfrm rot="16200000">
            <a:off x="4117260" y="4428378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lternate Process 73">
            <a:extLst>
              <a:ext uri="{FF2B5EF4-FFF2-40B4-BE49-F238E27FC236}">
                <a16:creationId xmlns:a16="http://schemas.microsoft.com/office/drawing/2014/main" id="{FE8667A6-F77B-4F86-9298-A07D9F6D891D}"/>
              </a:ext>
            </a:extLst>
          </p:cNvPr>
          <p:cNvSpPr/>
          <p:nvPr/>
        </p:nvSpPr>
        <p:spPr>
          <a:xfrm rot="16200000">
            <a:off x="588921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lternate Process 74">
            <a:extLst>
              <a:ext uri="{FF2B5EF4-FFF2-40B4-BE49-F238E27FC236}">
                <a16:creationId xmlns:a16="http://schemas.microsoft.com/office/drawing/2014/main" id="{B8FEF9EC-70AB-5E61-7E1A-9ABD4D3D8588}"/>
              </a:ext>
            </a:extLst>
          </p:cNvPr>
          <p:cNvSpPr/>
          <p:nvPr/>
        </p:nvSpPr>
        <p:spPr>
          <a:xfrm rot="16200000">
            <a:off x="7684885" y="4437774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lternate Process 75">
            <a:extLst>
              <a:ext uri="{FF2B5EF4-FFF2-40B4-BE49-F238E27FC236}">
                <a16:creationId xmlns:a16="http://schemas.microsoft.com/office/drawing/2014/main" id="{B82D6278-5007-04BD-AB1E-2CE63BA8C803}"/>
              </a:ext>
            </a:extLst>
          </p:cNvPr>
          <p:cNvSpPr/>
          <p:nvPr/>
        </p:nvSpPr>
        <p:spPr>
          <a:xfrm rot="16200000">
            <a:off x="2924970" y="4079602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37719B44-2501-F538-7E91-A38A45A73209}"/>
              </a:ext>
            </a:extLst>
          </p:cNvPr>
          <p:cNvSpPr/>
          <p:nvPr/>
        </p:nvSpPr>
        <p:spPr>
          <a:xfrm rot="16200000">
            <a:off x="4697198" y="4536030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C484A7DD-3A34-85A5-1FEF-54E333E0E4B4}"/>
              </a:ext>
            </a:extLst>
          </p:cNvPr>
          <p:cNvSpPr/>
          <p:nvPr/>
        </p:nvSpPr>
        <p:spPr>
          <a:xfrm rot="16200000">
            <a:off x="6469151" y="4090819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lternate Process 78">
            <a:extLst>
              <a:ext uri="{FF2B5EF4-FFF2-40B4-BE49-F238E27FC236}">
                <a16:creationId xmlns:a16="http://schemas.microsoft.com/office/drawing/2014/main" id="{97DCD7F7-DA02-5522-F245-8164FA8C6739}"/>
              </a:ext>
            </a:extLst>
          </p:cNvPr>
          <p:cNvSpPr/>
          <p:nvPr/>
        </p:nvSpPr>
        <p:spPr>
          <a:xfrm rot="16200000">
            <a:off x="8264823" y="4770905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176E3A3-85FD-16F3-5187-CFDCFBE8BB0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002974" y="3247450"/>
            <a:ext cx="160963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E81FC76-8DED-44B2-FFE7-A2FBD00CDA85}"/>
              </a:ext>
            </a:extLst>
          </p:cNvPr>
          <p:cNvCxnSpPr>
            <a:cxnSpLocks/>
          </p:cNvCxnSpPr>
          <p:nvPr/>
        </p:nvCxnSpPr>
        <p:spPr>
          <a:xfrm>
            <a:off x="2002974" y="3247450"/>
            <a:ext cx="0" cy="14638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949F59F-BB57-852B-F7BC-B92E9C2D51C6}"/>
              </a:ext>
            </a:extLst>
          </p:cNvPr>
          <p:cNvCxnSpPr>
            <a:cxnSpLocks/>
          </p:cNvCxnSpPr>
          <p:nvPr/>
        </p:nvCxnSpPr>
        <p:spPr>
          <a:xfrm>
            <a:off x="2002974" y="4706489"/>
            <a:ext cx="401993" cy="11261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AF12098-4685-0F0C-3B1D-B5F381502EBA}"/>
              </a:ext>
            </a:extLst>
          </p:cNvPr>
          <p:cNvSpPr txBox="1"/>
          <p:nvPr/>
        </p:nvSpPr>
        <p:spPr>
          <a:xfrm>
            <a:off x="2813101" y="4557298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3C3AA6B-42BB-1EF4-B23B-B80F1B76F068}"/>
              </a:ext>
            </a:extLst>
          </p:cNvPr>
          <p:cNvSpPr txBox="1"/>
          <p:nvPr/>
        </p:nvSpPr>
        <p:spPr>
          <a:xfrm>
            <a:off x="4594551" y="502278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112534-CB9A-FA90-B4DA-3C767B38711B}"/>
              </a:ext>
            </a:extLst>
          </p:cNvPr>
          <p:cNvSpPr txBox="1"/>
          <p:nvPr/>
        </p:nvSpPr>
        <p:spPr>
          <a:xfrm>
            <a:off x="6352898" y="457293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42FD47-6FCB-53FF-059F-25ADEC9EAA0A}"/>
              </a:ext>
            </a:extLst>
          </p:cNvPr>
          <p:cNvSpPr txBox="1"/>
          <p:nvPr/>
        </p:nvSpPr>
        <p:spPr>
          <a:xfrm>
            <a:off x="8139045" y="528603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7" name="Alternate Process 96">
            <a:extLst>
              <a:ext uri="{FF2B5EF4-FFF2-40B4-BE49-F238E27FC236}">
                <a16:creationId xmlns:a16="http://schemas.microsoft.com/office/drawing/2014/main" id="{D782951D-778B-1404-FC36-6D3D584DE4BB}"/>
              </a:ext>
            </a:extLst>
          </p:cNvPr>
          <p:cNvSpPr/>
          <p:nvPr/>
        </p:nvSpPr>
        <p:spPr>
          <a:xfrm rot="16200000">
            <a:off x="10072408" y="3475071"/>
            <a:ext cx="476970" cy="131458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A26717D-1D5A-FC6C-0A33-7FDA657B2BDB}"/>
              </a:ext>
            </a:extLst>
          </p:cNvPr>
          <p:cNvSpPr txBox="1"/>
          <p:nvPr/>
        </p:nvSpPr>
        <p:spPr>
          <a:xfrm>
            <a:off x="9795556" y="3956386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99" name="Alternate Process 98">
            <a:extLst>
              <a:ext uri="{FF2B5EF4-FFF2-40B4-BE49-F238E27FC236}">
                <a16:creationId xmlns:a16="http://schemas.microsoft.com/office/drawing/2014/main" id="{566DD27C-4278-9003-F033-A56033A44295}"/>
              </a:ext>
            </a:extLst>
          </p:cNvPr>
          <p:cNvSpPr/>
          <p:nvPr/>
        </p:nvSpPr>
        <p:spPr>
          <a:xfrm rot="16200000">
            <a:off x="9561584" y="4442127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lternate Process 100">
            <a:extLst>
              <a:ext uri="{FF2B5EF4-FFF2-40B4-BE49-F238E27FC236}">
                <a16:creationId xmlns:a16="http://schemas.microsoft.com/office/drawing/2014/main" id="{C7F852B3-ADAF-EC71-71A6-9808F26D8CC5}"/>
              </a:ext>
            </a:extLst>
          </p:cNvPr>
          <p:cNvSpPr/>
          <p:nvPr/>
        </p:nvSpPr>
        <p:spPr>
          <a:xfrm rot="16200000">
            <a:off x="10147477" y="4790401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C6C9711-B1BD-62DC-DAB7-170967382E29}"/>
              </a:ext>
            </a:extLst>
          </p:cNvPr>
          <p:cNvSpPr txBox="1"/>
          <p:nvPr/>
        </p:nvSpPr>
        <p:spPr>
          <a:xfrm>
            <a:off x="9925903" y="5305533"/>
            <a:ext cx="9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paddr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EA3461E-8010-EBBB-DC8B-C09C08FF1615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3805596" y="4775562"/>
            <a:ext cx="380308" cy="45642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801DE95-B69E-B874-AB7E-1AB304BDF3BC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V="1">
            <a:off x="5577824" y="4786779"/>
            <a:ext cx="380033" cy="445211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6A52CFD-6BBF-4609-CCCA-2F4903148B3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7349777" y="4786779"/>
            <a:ext cx="403752" cy="68008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4B51A9A-83F1-A210-5F3A-1316B4BD5589}"/>
              </a:ext>
            </a:extLst>
          </p:cNvPr>
          <p:cNvCxnSpPr>
            <a:cxnSpLocks/>
            <a:stCxn id="79" idx="2"/>
            <a:endCxn id="101" idx="0"/>
          </p:cNvCxnSpPr>
          <p:nvPr/>
        </p:nvCxnSpPr>
        <p:spPr>
          <a:xfrm>
            <a:off x="9145449" y="5466865"/>
            <a:ext cx="490734" cy="1949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7BE8080-940D-FF40-FC3D-A8C8CE577CD3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1013330" y="5471900"/>
            <a:ext cx="360863" cy="78621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55D234D-04C6-76A5-D01B-03872A399927}"/>
              </a:ext>
            </a:extLst>
          </p:cNvPr>
          <p:cNvSpPr txBox="1"/>
          <p:nvPr/>
        </p:nvSpPr>
        <p:spPr>
          <a:xfrm rot="16200000">
            <a:off x="1506154" y="3734715"/>
            <a:ext cx="61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52/12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07C998-0604-FDE4-16F2-0C6C271DEF54}"/>
              </a:ext>
            </a:extLst>
          </p:cNvPr>
          <p:cNvSpPr txBox="1"/>
          <p:nvPr/>
        </p:nvSpPr>
        <p:spPr>
          <a:xfrm rot="16200000">
            <a:off x="1490868" y="4059598"/>
            <a:ext cx="59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</a:t>
            </a:r>
            <a:r>
              <a:rPr lang="en-US" sz="1200" baseline="-25000" dirty="0"/>
              <a:t>0</a:t>
            </a:r>
            <a:endParaRPr lang="en-US" sz="1200" dirty="0"/>
          </a:p>
        </p:txBody>
      </p:sp>
      <p:pic>
        <p:nvPicPr>
          <p:cNvPr id="173" name="Picture 172" descr="A black arrow pointing to the right&#10;&#10;Description automatically generated with low confidence">
            <a:extLst>
              <a:ext uri="{FF2B5EF4-FFF2-40B4-BE49-F238E27FC236}">
                <a16:creationId xmlns:a16="http://schemas.microsoft.com/office/drawing/2014/main" id="{AC5A9290-61CF-F446-98F0-89431FB3E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676" y="3167213"/>
            <a:ext cx="319971" cy="210507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F69EA203-AAE0-E412-1BDC-7D403AE17316}"/>
              </a:ext>
            </a:extLst>
          </p:cNvPr>
          <p:cNvSpPr txBox="1"/>
          <p:nvPr/>
        </p:nvSpPr>
        <p:spPr>
          <a:xfrm>
            <a:off x="4289313" y="30488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175" name="Oval Callout 174">
            <a:extLst>
              <a:ext uri="{FF2B5EF4-FFF2-40B4-BE49-F238E27FC236}">
                <a16:creationId xmlns:a16="http://schemas.microsoft.com/office/drawing/2014/main" id="{8E38B795-277C-EC71-8644-3C3294701564}"/>
              </a:ext>
            </a:extLst>
          </p:cNvPr>
          <p:cNvSpPr/>
          <p:nvPr/>
        </p:nvSpPr>
        <p:spPr>
          <a:xfrm>
            <a:off x="2413434" y="1237775"/>
            <a:ext cx="4611161" cy="1833463"/>
          </a:xfrm>
          <a:prstGeom prst="wedgeEllipseCallout">
            <a:avLst>
              <a:gd name="adj1" fmla="val -56905"/>
              <a:gd name="adj2" fmla="val 60924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B52A5A4-0034-EFD0-655F-F0828C85D7A9}"/>
              </a:ext>
            </a:extLst>
          </p:cNvPr>
          <p:cNvSpPr txBox="1"/>
          <p:nvPr/>
        </p:nvSpPr>
        <p:spPr>
          <a:xfrm>
            <a:off x="3282134" y="1437325"/>
            <a:ext cx="3156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Opss</a:t>
            </a:r>
            <a:r>
              <a:rPr lang="en-US" dirty="0"/>
              <a:t>! The tables are no longer the ones va</a:t>
            </a:r>
            <a:r>
              <a:rPr lang="en-US" baseline="-25000" dirty="0"/>
              <a:t>0</a:t>
            </a:r>
            <a:r>
              <a:rPr lang="en-US" dirty="0"/>
              <a:t>  know! Invalid L4_L1 path for va</a:t>
            </a:r>
            <a:r>
              <a:rPr lang="en-US" baseline="-25000" dirty="0"/>
              <a:t>0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B432933-A350-6A5B-BCF1-C45E6C602F86}"/>
              </a:ext>
            </a:extLst>
          </p:cNvPr>
          <p:cNvSpPr/>
          <p:nvPr/>
        </p:nvSpPr>
        <p:spPr>
          <a:xfrm>
            <a:off x="1150422" y="1327139"/>
            <a:ext cx="505518" cy="5364785"/>
          </a:xfrm>
          <a:prstGeom prst="rightBrace">
            <a:avLst>
              <a:gd name="adj1" fmla="val 57979"/>
              <a:gd name="adj2" fmla="val 45405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AF7066CA-A2AC-DB30-C3FA-9D4C1E8DC8E7}"/>
              </a:ext>
            </a:extLst>
          </p:cNvPr>
          <p:cNvSpPr/>
          <p:nvPr/>
        </p:nvSpPr>
        <p:spPr>
          <a:xfrm rot="16200000">
            <a:off x="7285692" y="2646921"/>
            <a:ext cx="491416" cy="2930289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C872B37C-536F-5CDE-3473-FFD7E9A8B214}"/>
              </a:ext>
            </a:extLst>
          </p:cNvPr>
          <p:cNvSpPr/>
          <p:nvPr/>
        </p:nvSpPr>
        <p:spPr>
          <a:xfrm rot="16200000">
            <a:off x="6790423" y="3540672"/>
            <a:ext cx="1522458" cy="3187593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7" grpId="0"/>
      <p:bldP spid="57" grpId="1"/>
      <p:bldP spid="32" grpId="0" animBg="1"/>
      <p:bldP spid="33" grpId="0" animBg="1"/>
      <p:bldP spid="36" grpId="0"/>
      <p:bldP spid="42" grpId="0" animBg="1"/>
      <p:bldP spid="43" grpId="0" animBg="1"/>
      <p:bldP spid="44" grpId="0" animBg="1"/>
      <p:bldP spid="45" grpId="0" animBg="1"/>
      <p:bldP spid="50" grpId="0"/>
      <p:bldP spid="51" grpId="0"/>
      <p:bldP spid="52" grpId="0"/>
      <p:bldP spid="53" grpId="0"/>
      <p:bldP spid="61" grpId="0" animBg="1"/>
      <p:bldP spid="66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92" grpId="0"/>
      <p:bldP spid="93" grpId="0"/>
      <p:bldP spid="94" grpId="0"/>
      <p:bldP spid="95" grpId="0"/>
      <p:bldP spid="97" grpId="0" animBg="1"/>
      <p:bldP spid="98" grpId="0"/>
      <p:bldP spid="99" grpId="0" animBg="1"/>
      <p:bldP spid="101" grpId="0" animBg="1"/>
      <p:bldP spid="102" grpId="0"/>
      <p:bldP spid="120" grpId="0"/>
      <p:bldP spid="121" grpId="0"/>
      <p:bldP spid="174" grpId="0"/>
      <p:bldP spid="175" grpId="0" animBg="1"/>
      <p:bldP spid="176" grpId="0"/>
      <p:bldP spid="6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4E5-B6DD-846C-EFED-25A10D45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 Logic?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155C9B-602B-CCE3-8927-F0FF33332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3767" y="2924016"/>
            <a:ext cx="2427434" cy="781716"/>
          </a:xfrm>
        </p:spPr>
      </p:pic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E260376-57DE-A0FC-BFBD-32FA73578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558" y="2559540"/>
            <a:ext cx="5938895" cy="204149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00B5B5B7-8975-E70B-7917-9B5855060AB5}"/>
              </a:ext>
            </a:extLst>
          </p:cNvPr>
          <p:cNvSpPr/>
          <p:nvPr/>
        </p:nvSpPr>
        <p:spPr>
          <a:xfrm rot="16200000">
            <a:off x="5579798" y="3537059"/>
            <a:ext cx="518160" cy="490348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36139BA9-CBBC-7C3A-0B77-800DC388487B}"/>
              </a:ext>
            </a:extLst>
          </p:cNvPr>
          <p:cNvSpPr/>
          <p:nvPr/>
        </p:nvSpPr>
        <p:spPr>
          <a:xfrm rot="16200000">
            <a:off x="4848278" y="3567539"/>
            <a:ext cx="518160" cy="490348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379006D-9F61-FCED-1E0B-75883FAECF92}"/>
              </a:ext>
            </a:extLst>
          </p:cNvPr>
          <p:cNvSpPr/>
          <p:nvPr/>
        </p:nvSpPr>
        <p:spPr>
          <a:xfrm rot="16200000">
            <a:off x="6301158" y="3577699"/>
            <a:ext cx="518160" cy="490348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7B9D3A22-C287-BBD1-B0E3-CF135DAA6783}"/>
              </a:ext>
            </a:extLst>
          </p:cNvPr>
          <p:cNvSpPr/>
          <p:nvPr/>
        </p:nvSpPr>
        <p:spPr>
          <a:xfrm>
            <a:off x="282250" y="4482915"/>
            <a:ext cx="3084184" cy="1767840"/>
          </a:xfrm>
          <a:prstGeom prst="wedgeEllipseCallout">
            <a:avLst>
              <a:gd name="adj1" fmla="val 106293"/>
              <a:gd name="adj2" fmla="val -7619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>
            <a:extLst>
              <a:ext uri="{FF2B5EF4-FFF2-40B4-BE49-F238E27FC236}">
                <a16:creationId xmlns:a16="http://schemas.microsoft.com/office/drawing/2014/main" id="{D1470AB5-5780-7216-9007-F65DA842A6D6}"/>
              </a:ext>
            </a:extLst>
          </p:cNvPr>
          <p:cNvSpPr/>
          <p:nvPr/>
        </p:nvSpPr>
        <p:spPr>
          <a:xfrm>
            <a:off x="4647577" y="4733191"/>
            <a:ext cx="2413624" cy="1267288"/>
          </a:xfrm>
          <a:prstGeom prst="wedgeEllipseCallout">
            <a:avLst>
              <a:gd name="adj1" fmla="val -627"/>
              <a:gd name="adj2" fmla="val -10425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>
            <a:extLst>
              <a:ext uri="{FF2B5EF4-FFF2-40B4-BE49-F238E27FC236}">
                <a16:creationId xmlns:a16="http://schemas.microsoft.com/office/drawing/2014/main" id="{18516E7E-8FAD-A4E4-6132-8DE8ED6B2952}"/>
              </a:ext>
            </a:extLst>
          </p:cNvPr>
          <p:cNvSpPr/>
          <p:nvPr/>
        </p:nvSpPr>
        <p:spPr>
          <a:xfrm>
            <a:off x="7954034" y="4733191"/>
            <a:ext cx="2846046" cy="1517564"/>
          </a:xfrm>
          <a:prstGeom prst="wedgeEllipseCallout">
            <a:avLst>
              <a:gd name="adj1" fmla="val -99527"/>
              <a:gd name="adj2" fmla="val -926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7F9DB9-1360-AB3A-A47E-7944ACE33880}"/>
              </a:ext>
            </a:extLst>
          </p:cNvPr>
          <p:cNvSpPr txBox="1"/>
          <p:nvPr/>
        </p:nvSpPr>
        <p:spPr>
          <a:xfrm>
            <a:off x="642932" y="4814471"/>
            <a:ext cx="2283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assumed to hold on the program state  before running </a:t>
            </a:r>
            <a:r>
              <a:rPr lang="en-US" i="1" dirty="0"/>
              <a:t>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BF1C36-1186-D5A3-2364-8E11BCE267AC}"/>
              </a:ext>
            </a:extLst>
          </p:cNvPr>
          <p:cNvSpPr txBox="1"/>
          <p:nvPr/>
        </p:nvSpPr>
        <p:spPr>
          <a:xfrm>
            <a:off x="5035721" y="5109400"/>
            <a:ext cx="170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 </a:t>
            </a:r>
            <a:r>
              <a:rPr lang="en-US" dirty="0"/>
              <a:t>is our program</a:t>
            </a:r>
            <a:endParaRPr 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AB43EE-9907-28D5-4F95-D7CDAC8BBA6D}"/>
              </a:ext>
            </a:extLst>
          </p:cNvPr>
          <p:cNvSpPr txBox="1"/>
          <p:nvPr/>
        </p:nvSpPr>
        <p:spPr>
          <a:xfrm>
            <a:off x="8313499" y="4997503"/>
            <a:ext cx="2120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hold after the program state</a:t>
            </a:r>
          </a:p>
          <a:p>
            <a:r>
              <a:rPr lang="en-US" dirty="0"/>
              <a:t>after </a:t>
            </a:r>
            <a:r>
              <a:rPr lang="en-US" i="1" dirty="0"/>
              <a:t>e terminates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785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/>
      <p:bldP spid="18" grpId="1"/>
      <p:bldP spid="19" grpId="0"/>
      <p:bldP spid="19" grpId="1"/>
      <p:bldP spid="23" grpId="0"/>
      <p:bldP spid="2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27D0-11AE-2CA5-BB8C-8D823CD9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9E50-57C6-E958-45F7-21BE056F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 of resources</a:t>
            </a:r>
          </a:p>
          <a:p>
            <a:r>
              <a:rPr lang="en-US" dirty="0"/>
              <a:t>Physical resources a program can use</a:t>
            </a:r>
          </a:p>
          <a:p>
            <a:r>
              <a:rPr lang="en-US" dirty="0"/>
              <a:t>p -&gt; v </a:t>
            </a:r>
            <a:endParaRPr lang="en-US" i="1" dirty="0"/>
          </a:p>
          <a:p>
            <a:r>
              <a:rPr lang="en-US" i="1" dirty="0"/>
              <a:t>P * Q</a:t>
            </a:r>
            <a:br>
              <a:rPr lang="en-US" i="1" dirty="0"/>
            </a:br>
            <a:br>
              <a:rPr lang="en-US" i="1" dirty="0"/>
            </a:br>
            <a:endParaRPr lang="en-US" i="1" dirty="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AFF737F-30B0-D733-88E5-5C76A134B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338" y="2836506"/>
            <a:ext cx="4028168" cy="2108200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2FE0E75-1866-4905-DB92-C19332FA2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591" y="2869089"/>
            <a:ext cx="6256015" cy="2021761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197400B-118F-78E1-0189-EA6E988C0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032" y="4771330"/>
            <a:ext cx="6419612" cy="20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5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2B67-9EF3-C756-67A4-16E57E4A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AA7D-01A5-E04C-36FD-7D92E2C0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concurrent programs </a:t>
            </a:r>
            <a:r>
              <a:rPr lang="en-US" i="1" dirty="0"/>
              <a:t>shares!</a:t>
            </a:r>
          </a:p>
          <a:p>
            <a:r>
              <a:rPr lang="en-US" dirty="0"/>
              <a:t>Essence: </a:t>
            </a:r>
            <a:r>
              <a:rPr lang="en-US" i="1" dirty="0"/>
              <a:t>composing </a:t>
            </a:r>
            <a:r>
              <a:rPr lang="en-US" dirty="0"/>
              <a:t>the updates of each thread to model interleaving</a:t>
            </a:r>
          </a:p>
          <a:p>
            <a:pPr lvl="1"/>
            <a:r>
              <a:rPr lang="en-US" dirty="0"/>
              <a:t>Jones introduced Rely-Guarantee reasoning</a:t>
            </a:r>
          </a:p>
          <a:p>
            <a:pPr lvl="2"/>
            <a:r>
              <a:rPr lang="en-US" dirty="0"/>
              <a:t>Current local </a:t>
            </a:r>
            <a:r>
              <a:rPr lang="en-US" b="1" i="1" dirty="0"/>
              <a:t>View </a:t>
            </a:r>
            <a:r>
              <a:rPr lang="en-US" dirty="0"/>
              <a:t>for a “</a:t>
            </a:r>
            <a:r>
              <a:rPr lang="en-US" b="1" i="1" dirty="0"/>
              <a:t>guarantee step” </a:t>
            </a:r>
            <a:r>
              <a:rPr lang="en-US" i="1" dirty="0"/>
              <a:t>changing local program state</a:t>
            </a:r>
          </a:p>
          <a:p>
            <a:pPr lvl="2"/>
            <a:r>
              <a:rPr lang="en-US" dirty="0"/>
              <a:t>Other </a:t>
            </a:r>
            <a:r>
              <a:rPr lang="en-US" b="1" i="1" dirty="0"/>
              <a:t>Views </a:t>
            </a:r>
            <a:r>
              <a:rPr lang="en-US" dirty="0"/>
              <a:t> </a:t>
            </a:r>
            <a:r>
              <a:rPr lang="en-US" b="1" i="1" dirty="0"/>
              <a:t>”rely steps”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Local state is unchanged</a:t>
            </a:r>
          </a:p>
          <a:p>
            <a:pPr lvl="3"/>
            <a:r>
              <a:rPr lang="en-US" dirty="0"/>
              <a:t>The change in the global state is described by the </a:t>
            </a:r>
            <a:r>
              <a:rPr lang="en-US" b="1" i="1" u="sng" dirty="0"/>
              <a:t>interference relation</a:t>
            </a:r>
          </a:p>
          <a:p>
            <a:r>
              <a:rPr lang="en-US" dirty="0"/>
              <a:t>Getting cumbersome</a:t>
            </a:r>
          </a:p>
          <a:p>
            <a:pPr lvl="1"/>
            <a:r>
              <a:rPr lang="en-US" dirty="0"/>
              <a:t>All these local-state related pieces plumbed through all over the proof?</a:t>
            </a:r>
          </a:p>
        </p:txBody>
      </p:sp>
    </p:spTree>
    <p:extLst>
      <p:ext uri="{BB962C8B-B14F-4D97-AF65-F5344CB8AC3E}">
        <p14:creationId xmlns:p14="http://schemas.microsoft.com/office/powerpoint/2010/main" val="413430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3984-0517-E4DD-68EE-43F3A903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Separation Logic: Ghosts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97CB-C562-35AA-2AAF-11A6DBD8F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Generalized notion of resource with </a:t>
            </a:r>
            <a:r>
              <a:rPr lang="en-US" b="1" dirty="0"/>
              <a:t>PCM</a:t>
            </a:r>
            <a:r>
              <a:rPr lang="en-US" dirty="0"/>
              <a:t>s </a:t>
            </a:r>
          </a:p>
          <a:p>
            <a:pPr lvl="1"/>
            <a:r>
              <a:rPr lang="en-US" dirty="0"/>
              <a:t>In addition to many others (in the paper), Iris from Jung </a:t>
            </a:r>
            <a:r>
              <a:rPr lang="en-US" dirty="0" err="1"/>
              <a:t>et.al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Either for</a:t>
            </a:r>
            <a:r>
              <a:rPr lang="en-US" b="1" dirty="0"/>
              <a:t> ghost (logical) </a:t>
            </a:r>
            <a:r>
              <a:rPr lang="en-US" dirty="0"/>
              <a:t>or </a:t>
            </a:r>
            <a:r>
              <a:rPr lang="en-US" b="1" dirty="0"/>
              <a:t>physical state (heap, stack etc.)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dirty="0" err="1"/>
              <a:t>Authorative</a:t>
            </a:r>
            <a:r>
              <a:rPr lang="en-US" dirty="0"/>
              <a:t> monoids: full vs. fragmental ownership</a:t>
            </a:r>
            <a:endParaRPr lang="en-US" b="1" dirty="0"/>
          </a:p>
          <a:p>
            <a:pPr lvl="1"/>
            <a:r>
              <a:rPr lang="en-US" dirty="0"/>
              <a:t>Capability of custom-tailored “</a:t>
            </a:r>
            <a:r>
              <a:rPr lang="en-US" i="1" dirty="0" err="1"/>
              <a:t>pointsto</a:t>
            </a:r>
            <a:r>
              <a:rPr lang="en-US" i="1" dirty="0"/>
              <a:t>” relations</a:t>
            </a:r>
          </a:p>
          <a:p>
            <a:pPr lvl="2"/>
            <a:r>
              <a:rPr lang="en-US" i="1" dirty="0"/>
              <a:t> e.g. virtual-memory-</a:t>
            </a:r>
            <a:r>
              <a:rPr lang="en-US" i="1" dirty="0" err="1"/>
              <a:t>pointsto</a:t>
            </a:r>
            <a:r>
              <a:rPr lang="en-US" i="1" dirty="0"/>
              <a:t>!</a:t>
            </a:r>
          </a:p>
          <a:p>
            <a:pPr lvl="2"/>
            <a:endParaRPr lang="en-US" i="1" dirty="0"/>
          </a:p>
          <a:p>
            <a:pPr lvl="2"/>
            <a:endParaRPr lang="en-US" i="1" dirty="0"/>
          </a:p>
          <a:p>
            <a:pPr marL="914400" lvl="2" indent="0">
              <a:buNone/>
            </a:pPr>
            <a:r>
              <a:rPr lang="en-US" i="1" dirty="0"/>
              <a:t>                                                  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4AAB7-AD43-CFB1-6593-2BB9FF09E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82" y="3140890"/>
            <a:ext cx="1386840" cy="5547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126A22-4648-58F4-0561-FB5A6274D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10890"/>
            <a:ext cx="4842176" cy="501580"/>
          </a:xfrm>
          <a:prstGeom prst="rect">
            <a:avLst/>
          </a:prstGeom>
        </p:spPr>
      </p:pic>
      <p:pic>
        <p:nvPicPr>
          <p:cNvPr id="13" name="Picture 12" descr="A close-up of a math problem&#10;&#10;Description automatically generated">
            <a:extLst>
              <a:ext uri="{FF2B5EF4-FFF2-40B4-BE49-F238E27FC236}">
                <a16:creationId xmlns:a16="http://schemas.microsoft.com/office/drawing/2014/main" id="{79BFAEA9-6CF3-4058-631C-5DEF836AD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965" y="4983480"/>
            <a:ext cx="4930452" cy="10109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D7D11B-83D0-9DE8-FC3F-9FADCF57D965}"/>
              </a:ext>
            </a:extLst>
          </p:cNvPr>
          <p:cNvSpPr txBox="1"/>
          <p:nvPr/>
        </p:nvSpPr>
        <p:spPr>
          <a:xfrm>
            <a:off x="5616022" y="511960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.........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4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843C-BC04-4196-A298-9C591371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Logic: Iris 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EA8A-1D68-7635-6978-065364BED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Capability of sharing knowledge</a:t>
            </a:r>
          </a:p>
          <a:p>
            <a:r>
              <a:rPr lang="en-US" dirty="0"/>
              <a:t>Even using it under a promise</a:t>
            </a:r>
          </a:p>
        </p:txBody>
      </p:sp>
      <p:pic>
        <p:nvPicPr>
          <p:cNvPr id="5" name="Picture 4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AF2A6A61-4B34-8CBA-3976-C399ADA92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523" y="3097824"/>
            <a:ext cx="6750952" cy="157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ACF4D4-0EE7-4F44-ED8E-98044DEBF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959" y="1690688"/>
            <a:ext cx="783847" cy="68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21047</TotalTime>
  <Words>2369</Words>
  <Application>Microsoft Macintosh PowerPoint</Application>
  <PresentationFormat>Widescreen</PresentationFormat>
  <Paragraphs>477</Paragraphs>
  <Slides>46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LinLibertineT</vt:lpstr>
      <vt:lpstr>LinLibertineTI</vt:lpstr>
      <vt:lpstr>Wingdings</vt:lpstr>
      <vt:lpstr>Office Theme</vt:lpstr>
      <vt:lpstr>Verifying OS Kernels with Modal Abstractions of Systems Concepts</vt:lpstr>
      <vt:lpstr>Talk</vt:lpstr>
      <vt:lpstr>What is Software Verification?</vt:lpstr>
      <vt:lpstr>Why Verification? Why OS Kernels?</vt:lpstr>
      <vt:lpstr>What is a Program Logic?</vt:lpstr>
      <vt:lpstr>Separation Logic</vt:lpstr>
      <vt:lpstr>More on Separation Logic</vt:lpstr>
      <vt:lpstr>Abstracting Separation Logic: Ghosts</vt:lpstr>
      <vt:lpstr>Separation Logic: Iris Invariants</vt:lpstr>
      <vt:lpstr>Modal Logic: Contingency</vt:lpstr>
      <vt:lpstr>Modal Logic: Kripke Models</vt:lpstr>
      <vt:lpstr>Bisimulation on Kripke Models</vt:lpstr>
      <vt:lpstr>Generating (Sub)Models </vt:lpstr>
      <vt:lpstr>Kripke Models as Iris Invariant Constructions</vt:lpstr>
      <vt:lpstr>    Proposed Work</vt:lpstr>
      <vt:lpstr>            Virtualization</vt:lpstr>
      <vt:lpstr>PowerPoint Presentation</vt:lpstr>
      <vt:lpstr>Memory Location &amp; Virtualization</vt:lpstr>
      <vt:lpstr>L4_L1 Page Table Walk</vt:lpstr>
      <vt:lpstr>Virtual Memory Managers </vt:lpstr>
      <vt:lpstr>The System of Memory Virtualization</vt:lpstr>
      <vt:lpstr>PowerPoint Presentation</vt:lpstr>
      <vt:lpstr>Program Logic: Points-to Relations</vt:lpstr>
      <vt:lpstr>Program Logic: Defining Virtual Points-to </vt:lpstr>
      <vt:lpstr>Program Logic: Abstracting Page-Table Walk</vt:lpstr>
      <vt:lpstr>Virtual Memory Managers </vt:lpstr>
      <vt:lpstr>Virtual Points-tos as Modal Context Resource</vt:lpstr>
      <vt:lpstr>Switching Address-Spaces</vt:lpstr>
      <vt:lpstr>Virtual Memory Managers </vt:lpstr>
      <vt:lpstr>More Experiments</vt:lpstr>
      <vt:lpstr>Current Status for x64Iris</vt:lpstr>
      <vt:lpstr>                Evolution</vt:lpstr>
      <vt:lpstr>                                       SYSTEM      (Protocols &amp; Future Feature Extensions)</vt:lpstr>
      <vt:lpstr>Protocols in OS Kernels </vt:lpstr>
      <vt:lpstr>Protocols (STS)es for File Operations</vt:lpstr>
      <vt:lpstr>PowerPoint Presentation</vt:lpstr>
      <vt:lpstr>PowerPoint Presentation</vt:lpstr>
      <vt:lpstr>RG-STS: Logic for Modularity of Protocols</vt:lpstr>
      <vt:lpstr>RG-STS: Bisimulation </vt:lpstr>
      <vt:lpstr>RG-STS: The Laws</vt:lpstr>
      <vt:lpstr>Connecting to a Program Logic (Soundness)</vt:lpstr>
      <vt:lpstr>RG-STS: Proof Rules for Bisimilar Protocols</vt:lpstr>
      <vt:lpstr>Current Status of RG-STS</vt:lpstr>
      <vt:lpstr>PowerPoint Presentation</vt:lpstr>
      <vt:lpstr>Pure Facts on Address Space</vt:lpstr>
      <vt:lpstr>Program Logic: Sharing under Page-Table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164</cp:revision>
  <cp:lastPrinted>2024-02-24T18:03:06Z</cp:lastPrinted>
  <dcterms:created xsi:type="dcterms:W3CDTF">2023-04-28T17:43:58Z</dcterms:created>
  <dcterms:modified xsi:type="dcterms:W3CDTF">2024-02-26T18:28:52Z</dcterms:modified>
</cp:coreProperties>
</file>