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300" r:id="rId3"/>
    <p:sldId id="282" r:id="rId4"/>
    <p:sldId id="299" r:id="rId5"/>
    <p:sldId id="281" r:id="rId6"/>
    <p:sldId id="283" r:id="rId7"/>
    <p:sldId id="298" r:id="rId8"/>
    <p:sldId id="292" r:id="rId9"/>
    <p:sldId id="302" r:id="rId10"/>
    <p:sldId id="291" r:id="rId11"/>
    <p:sldId id="296" r:id="rId12"/>
    <p:sldId id="303" r:id="rId13"/>
    <p:sldId id="297" r:id="rId14"/>
    <p:sldId id="301" r:id="rId15"/>
    <p:sldId id="310" r:id="rId16"/>
    <p:sldId id="284" r:id="rId17"/>
    <p:sldId id="278" r:id="rId18"/>
    <p:sldId id="277" r:id="rId19"/>
    <p:sldId id="260" r:id="rId20"/>
    <p:sldId id="273" r:id="rId21"/>
    <p:sldId id="272" r:id="rId22"/>
    <p:sldId id="279" r:id="rId23"/>
    <p:sldId id="259" r:id="rId24"/>
    <p:sldId id="261" r:id="rId25"/>
    <p:sldId id="262" r:id="rId26"/>
    <p:sldId id="275" r:id="rId27"/>
    <p:sldId id="263" r:id="rId28"/>
    <p:sldId id="269" r:id="rId29"/>
    <p:sldId id="276" r:id="rId30"/>
    <p:sldId id="290" r:id="rId31"/>
    <p:sldId id="285" r:id="rId32"/>
    <p:sldId id="286" r:id="rId33"/>
    <p:sldId id="293" r:id="rId34"/>
    <p:sldId id="287" r:id="rId35"/>
    <p:sldId id="289" r:id="rId36"/>
    <p:sldId id="304" r:id="rId37"/>
    <p:sldId id="305" r:id="rId38"/>
    <p:sldId id="306" r:id="rId39"/>
    <p:sldId id="307" r:id="rId40"/>
    <p:sldId id="308" r:id="rId41"/>
    <p:sldId id="309" r:id="rId42"/>
    <p:sldId id="294" r:id="rId43"/>
    <p:sldId id="295" r:id="rId44"/>
    <p:sldId id="288" r:id="rId45"/>
    <p:sldId id="268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6"/>
    <p:restoredTop sz="87637"/>
  </p:normalViewPr>
  <p:slideViewPr>
    <p:cSldViewPr snapToGrid="0">
      <p:cViewPr>
        <p:scale>
          <a:sx n="125" d="100"/>
          <a:sy n="125" d="100"/>
        </p:scale>
        <p:origin x="144" y="1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Basically bringing math (so to say proofs) reasoning to convince yourself on the correctness of the programs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Tools to do – Logic Program logic, the most famous one Hoare</a:t>
            </a:r>
          </a:p>
          <a:p>
            <a:r>
              <a:rPr lang="en-US" dirty="0">
                <a:solidFill>
                  <a:srgbClr val="FF0000"/>
                </a:solidFill>
              </a:rPr>
              <a:t>Put </a:t>
            </a:r>
            <a:r>
              <a:rPr lang="en-US" dirty="0" err="1">
                <a:solidFill>
                  <a:srgbClr val="FF0000"/>
                </a:solidFill>
              </a:rPr>
              <a:t>hoare</a:t>
            </a:r>
            <a:r>
              <a:rPr lang="en-US" dirty="0">
                <a:solidFill>
                  <a:srgbClr val="FF0000"/>
                </a:solidFill>
              </a:rPr>
              <a:t> triple here and explain it simply and give one more</a:t>
            </a:r>
          </a:p>
          <a:p>
            <a:r>
              <a:rPr lang="en-US" dirty="0">
                <a:solidFill>
                  <a:srgbClr val="FF0000"/>
                </a:solidFill>
              </a:rPr>
              <a:t>explain -- while explaining just mention what a program state is (physical resources tbt a program </a:t>
            </a:r>
            <a:r>
              <a:rPr lang="en-US" dirty="0" err="1">
                <a:solidFill>
                  <a:srgbClr val="FF0000"/>
                </a:solidFill>
              </a:rPr>
              <a:t>utilizez</a:t>
            </a:r>
            <a:r>
              <a:rPr lang="en-US" dirty="0">
                <a:solidFill>
                  <a:srgbClr val="FF0000"/>
                </a:solidFill>
              </a:rPr>
              <a:t> – memory disk caches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Oses</a:t>
            </a:r>
            <a:r>
              <a:rPr lang="en-US" dirty="0"/>
              <a:t> are important </a:t>
            </a:r>
          </a:p>
          <a:p>
            <a:r>
              <a:rPr lang="en-US" dirty="0"/>
              <a:t>Speaking to the device</a:t>
            </a:r>
          </a:p>
          <a:p>
            <a:endParaRPr lang="en-US" dirty="0"/>
          </a:p>
          <a:p>
            <a:r>
              <a:rPr lang="en-US" dirty="0"/>
              <a:t>Pretty much everything relies on it</a:t>
            </a:r>
          </a:p>
          <a:p>
            <a:r>
              <a:rPr lang="en-US" dirty="0"/>
              <a:t>What are the samples? Long history of attempts to get – microkernel verification examples</a:t>
            </a:r>
          </a:p>
          <a:p>
            <a:r>
              <a:rPr lang="en-US" dirty="0"/>
              <a:t>--- still based on a lot assumptions, not general purpose microkernels – so can run a lot of stuff on the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-- In this thesis we focus on principles for relatively ignored p– and what we think as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a general importance sentence</a:t>
            </a:r>
          </a:p>
          <a:p>
            <a:r>
              <a:rPr lang="en-US" dirty="0">
                <a:solidFill>
                  <a:srgbClr val="FF0000"/>
                </a:solidFill>
              </a:rPr>
              <a:t>What is systems software why it is more important</a:t>
            </a:r>
          </a:p>
          <a:p>
            <a:r>
              <a:rPr lang="en-US" dirty="0">
                <a:solidFill>
                  <a:srgbClr val="FF0000"/>
                </a:solidFill>
              </a:rPr>
              <a:t>A famous one OS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that had to be plumbed through all parts of the proof — even portions that were mostly thread-local. So work started to explore embedding the elements of interference control as resources within separation logic assertions.</a:t>
            </a:r>
          </a:p>
          <a:p>
            <a:endParaRPr lang="en-US" dirty="0"/>
          </a:p>
          <a:p>
            <a:r>
              <a:rPr lang="en-US" dirty="0"/>
              <a:t>Plumbing interference relation throughout the whole proof [TODO]</a:t>
            </a:r>
          </a:p>
          <a:p>
            <a:r>
              <a:rPr lang="en-US" dirty="0"/>
              <a:t>Cumbersome proof due to carrying all the bits on the local state [TODO]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 on the notion of resource – with partial commutative monoids (PCM)s</a:t>
            </a:r>
          </a:p>
          <a:p>
            <a:pPr lvl="1"/>
            <a:r>
              <a:rPr lang="en-US" dirty="0"/>
              <a:t>This allows us to construct any resource that help us to reasoning </a:t>
            </a:r>
          </a:p>
          <a:p>
            <a:pPr lvl="1"/>
            <a:r>
              <a:rPr lang="en-US" dirty="0"/>
              <a:t>Iris is the frame work that allow us to obtain, we define abstract protocols defining how two different accesses are regulated into a resource </a:t>
            </a:r>
          </a:p>
          <a:p>
            <a:r>
              <a:rPr lang="en-US" dirty="0"/>
              <a:t>The second mechanism invariants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Capability of sharing knowledge: up until now we were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Verifying OS Kernels with Modal Abstractions of Systems Concepts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965-FDCC-5723-1C3B-134E7A3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67A9-79B1-9016-EFEA-28B4633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0A81-FF36-A76E-5825-EB785B3A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Models as Iris Invariant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F07C-0B49-1BF6-DFDA-3D218416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transition systems – a well-known specification method</a:t>
            </a:r>
          </a:p>
          <a:p>
            <a:pPr lvl="1"/>
            <a:r>
              <a:rPr lang="en-US" dirty="0"/>
              <a:t>e.g. many of stuff in your automata (or theory of computation) book</a:t>
            </a:r>
          </a:p>
          <a:p>
            <a:r>
              <a:rPr lang="en-US" dirty="0"/>
              <a:t>Monoid encoding state-transition-systems (STS)es</a:t>
            </a:r>
          </a:p>
          <a:p>
            <a:pPr lvl="1"/>
            <a:r>
              <a:rPr lang="en-US" dirty="0"/>
              <a:t>Seems like very useful for governing shared-state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4194-B3A0-E694-C227-2C9B869AC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69" y="6291263"/>
            <a:ext cx="4872991" cy="447357"/>
          </a:xfrm>
          <a:prstGeom prst="rect">
            <a:avLst/>
          </a:prstGeom>
        </p:spPr>
      </p:pic>
      <p:pic>
        <p:nvPicPr>
          <p:cNvPr id="7" name="Picture 6" descr="A close-up of math symbols&#10;&#10;Description automatically generated">
            <a:extLst>
              <a:ext uri="{FF2B5EF4-FFF2-40B4-BE49-F238E27FC236}">
                <a16:creationId xmlns:a16="http://schemas.microsoft.com/office/drawing/2014/main" id="{EA3F953F-772B-E169-67CD-72A3E28E7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258" y="3559493"/>
            <a:ext cx="6239483" cy="261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1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24CE-1F4A-3FEE-0A3D-57318C2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(Sub)Models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7FBB-7EBD-7136-52E1-0503048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9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8E66-FB7F-C477-E68A-D8EC2119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on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FE53-07C3-75DE-0EFC-453A3ADE6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6342-FA73-0BB3-3D51-90A14848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285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				Proposed Work</a:t>
            </a:r>
          </a:p>
        </p:txBody>
      </p:sp>
    </p:spTree>
    <p:extLst>
      <p:ext uri="{BB962C8B-B14F-4D97-AF65-F5344CB8AC3E}">
        <p14:creationId xmlns:p14="http://schemas.microsoft.com/office/powerpoint/2010/main" val="391314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55-8132-4A8E-A737-B2D84D7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15-51B3-CFA4-F27F-064785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82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Modal Understanding of Location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7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Verification is important</a:t>
            </a:r>
          </a:p>
          <a:p>
            <a:pPr lvl="1"/>
            <a:r>
              <a:rPr lang="en-US" dirty="0"/>
              <a:t>Operating system kernels as well – some pieces maybe more</a:t>
            </a:r>
          </a:p>
          <a:p>
            <a:pPr lvl="1"/>
            <a:r>
              <a:rPr lang="en-US" dirty="0"/>
              <a:t>Program Logic</a:t>
            </a:r>
          </a:p>
          <a:p>
            <a:r>
              <a:rPr lang="en-US" dirty="0"/>
              <a:t>Proposed Work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CC9-8300-B82C-D98E-ADCCF49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40D-4C98-07F9-2023-E1F2B0E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of understanding programs mathematically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Proof</a:t>
            </a:r>
          </a:p>
          <a:p>
            <a:r>
              <a:rPr lang="en-US" dirty="0"/>
              <a:t>Ancient tool -- Logic</a:t>
            </a:r>
          </a:p>
        </p:txBody>
      </p:sp>
    </p:spTree>
    <p:extLst>
      <p:ext uri="{BB962C8B-B14F-4D97-AF65-F5344CB8AC3E}">
        <p14:creationId xmlns:p14="http://schemas.microsoft.com/office/powerpoint/2010/main" val="164487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Experiments: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564-DED0-853B-B44C-D831EC6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    Evolution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0BA-8075-ACE3-C85A-047CB4E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0625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/>
              <a:t> Modal Understanding of Protocol Modularity</a:t>
            </a:r>
          </a:p>
        </p:txBody>
      </p:sp>
    </p:spTree>
    <p:extLst>
      <p:ext uri="{BB962C8B-B14F-4D97-AF65-F5344CB8AC3E}">
        <p14:creationId xmlns:p14="http://schemas.microsoft.com/office/powerpoint/2010/main" val="3220351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6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419210" y="2171700"/>
            <a:ext cx="1562615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49921" y="2230075"/>
            <a:ext cx="130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system_call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94589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301257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95275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300304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69278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82612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64774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68215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64774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69536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28118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34524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28118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34524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5026317"/>
            <a:ext cx="182982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308023" y="560291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433985" y="560073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4782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4782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5096980"/>
            <a:ext cx="169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1848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1848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521728" y="567139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2692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08209"/>
            <a:ext cx="139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379143" y="567139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5" y="2305050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96B064-DF16-1B37-7221-83021B9C69F6}"/>
              </a:ext>
            </a:extLst>
          </p:cNvPr>
          <p:cNvSpPr/>
          <p:nvPr/>
        </p:nvSpPr>
        <p:spPr>
          <a:xfrm>
            <a:off x="2009775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410281-34A4-EDFB-6C13-2279BCCF7354}"/>
              </a:ext>
            </a:extLst>
          </p:cNvPr>
          <p:cNvSpPr/>
          <p:nvPr/>
        </p:nvSpPr>
        <p:spPr>
          <a:xfrm>
            <a:off x="200025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28363-A2B6-E416-FDC3-16F97656FF42}"/>
              </a:ext>
            </a:extLst>
          </p:cNvPr>
          <p:cNvSpPr/>
          <p:nvPr/>
        </p:nvSpPr>
        <p:spPr>
          <a:xfrm>
            <a:off x="7324725" y="3555998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994BD-F77C-FE72-17C4-6C61B617ECA2}"/>
              </a:ext>
            </a:extLst>
          </p:cNvPr>
          <p:cNvSpPr/>
          <p:nvPr/>
        </p:nvSpPr>
        <p:spPr>
          <a:xfrm>
            <a:off x="9067800" y="230504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7C5065-5C26-2600-4EBB-4461425DF9FF}"/>
              </a:ext>
            </a:extLst>
          </p:cNvPr>
          <p:cNvSpPr/>
          <p:nvPr/>
        </p:nvSpPr>
        <p:spPr>
          <a:xfrm>
            <a:off x="9067800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5F3550-A1F4-CDD8-4C53-6D96D6A3EB87}"/>
              </a:ext>
            </a:extLst>
          </p:cNvPr>
          <p:cNvSpPr/>
          <p:nvPr/>
        </p:nvSpPr>
        <p:spPr>
          <a:xfrm>
            <a:off x="906780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  				</a:t>
            </a:r>
            <a:r>
              <a:rPr lang="en-US" sz="4000" dirty="0"/>
              <a:t>(Exploiting </a:t>
            </a:r>
          </a:p>
          <a:p>
            <a:pPr marL="0" indent="0">
              <a:buNone/>
            </a:pPr>
            <a:r>
              <a:rPr lang="en-US" sz="4000" dirty="0"/>
              <a:t>					</a:t>
            </a:r>
            <a:r>
              <a:rPr lang="en-US" sz="4000" dirty="0" err="1"/>
              <a:t>Kripke</a:t>
            </a:r>
            <a:r>
              <a:rPr lang="en-US" sz="4000" dirty="0"/>
              <a:t> Models, </a:t>
            </a:r>
          </a:p>
          <a:p>
            <a:pPr marL="0" indent="0">
              <a:buNone/>
            </a:pPr>
            <a:r>
              <a:rPr lang="en-US" sz="4000" dirty="0"/>
              <a:t>					Generated </a:t>
            </a:r>
            <a:r>
              <a:rPr lang="en-US" sz="4000" dirty="0" err="1"/>
              <a:t>SubModels</a:t>
            </a:r>
            <a:r>
              <a:rPr lang="en-US" sz="4000" dirty="0"/>
              <a:t> 							&amp;</a:t>
            </a:r>
            <a:r>
              <a:rPr lang="en-US" sz="4000" dirty="0" err="1"/>
              <a:t>Bisimulation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RG-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12E-60F9-D90D-3941-CDEE619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Conformance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D680-0694-DF04-F869-4B0A8705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4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D451-765F-D9FA-F280-5F58E345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1FCA-6188-2F4D-02AE-AEBF3395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DFB-42FA-7C12-9E71-3C4F5DB9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Verification? Why OS Kernels?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201B-61FB-46D3-8039-7FDB48C1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are piece of constructs speaking to the bare-metal</a:t>
            </a:r>
          </a:p>
          <a:p>
            <a:pPr lvl="1"/>
            <a:r>
              <a:rPr lang="en-US" dirty="0"/>
              <a:t>One of the closest software artifacts operating something physical!</a:t>
            </a:r>
          </a:p>
          <a:p>
            <a:pPr lvl="1"/>
            <a:r>
              <a:rPr lang="en-US" dirty="0"/>
              <a:t>Convincing ourselves on their (almost) correctness!</a:t>
            </a:r>
          </a:p>
          <a:p>
            <a:r>
              <a:rPr lang="en-US" dirty="0"/>
              <a:t>Long story of verification attempts OS Kernels</a:t>
            </a:r>
          </a:p>
          <a:p>
            <a:pPr lvl="1"/>
            <a:r>
              <a:rPr lang="en-US" dirty="0" err="1"/>
              <a:t>Verisoft</a:t>
            </a:r>
            <a:r>
              <a:rPr lang="en-US" dirty="0"/>
              <a:t> – custom-hardware</a:t>
            </a:r>
          </a:p>
          <a:p>
            <a:pPr lvl="1"/>
            <a:r>
              <a:rPr lang="en-US" dirty="0" err="1"/>
              <a:t>CertiKOS</a:t>
            </a:r>
            <a:r>
              <a:rPr lang="en-US" dirty="0"/>
              <a:t>, SeL4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B6A-F539-31F2-2CF0-92F7985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Connecting to a Program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0B67-4A0A-C748-3DA2-2F188CBD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8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Proof Rules under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1EBD-9FBD-4498-F0A3-877AF12F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all these mean in our 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5" y="2305050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96B064-DF16-1B37-7221-83021B9C69F6}"/>
              </a:ext>
            </a:extLst>
          </p:cNvPr>
          <p:cNvSpPr/>
          <p:nvPr/>
        </p:nvSpPr>
        <p:spPr>
          <a:xfrm>
            <a:off x="2009775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410281-34A4-EDFB-6C13-2279BCCF7354}"/>
              </a:ext>
            </a:extLst>
          </p:cNvPr>
          <p:cNvSpPr/>
          <p:nvPr/>
        </p:nvSpPr>
        <p:spPr>
          <a:xfrm>
            <a:off x="200025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F28363-A2B6-E416-FDC3-16F97656FF42}"/>
              </a:ext>
            </a:extLst>
          </p:cNvPr>
          <p:cNvSpPr/>
          <p:nvPr/>
        </p:nvSpPr>
        <p:spPr>
          <a:xfrm>
            <a:off x="7324725" y="3555998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F994BD-F77C-FE72-17C4-6C61B617ECA2}"/>
              </a:ext>
            </a:extLst>
          </p:cNvPr>
          <p:cNvSpPr/>
          <p:nvPr/>
        </p:nvSpPr>
        <p:spPr>
          <a:xfrm>
            <a:off x="9067800" y="230504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7C5065-5C26-2600-4EBB-4461425DF9FF}"/>
              </a:ext>
            </a:extLst>
          </p:cNvPr>
          <p:cNvSpPr/>
          <p:nvPr/>
        </p:nvSpPr>
        <p:spPr>
          <a:xfrm>
            <a:off x="9067800" y="3555999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5F3550-A1F4-CDD8-4C53-6D96D6A3EB87}"/>
              </a:ext>
            </a:extLst>
          </p:cNvPr>
          <p:cNvSpPr/>
          <p:nvPr/>
        </p:nvSpPr>
        <p:spPr>
          <a:xfrm>
            <a:off x="9067800" y="4895855"/>
            <a:ext cx="361950" cy="3905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6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4E5-B6DD-846C-EFED-25A10D4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 Logic?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155C9B-602B-CCE3-8927-F0FF3333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3767" y="2924016"/>
            <a:ext cx="2427434" cy="781716"/>
          </a:xfr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260376-57DE-A0FC-BFBD-32FA7357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238" y="676652"/>
            <a:ext cx="5938895" cy="204149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00B5B5B7-8975-E70B-7917-9B5855060AB5}"/>
              </a:ext>
            </a:extLst>
          </p:cNvPr>
          <p:cNvSpPr/>
          <p:nvPr/>
        </p:nvSpPr>
        <p:spPr>
          <a:xfrm rot="16200000">
            <a:off x="5579798" y="353705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6139BA9-CBBC-7C3A-0B77-800DC388487B}"/>
              </a:ext>
            </a:extLst>
          </p:cNvPr>
          <p:cNvSpPr/>
          <p:nvPr/>
        </p:nvSpPr>
        <p:spPr>
          <a:xfrm rot="16200000">
            <a:off x="4848278" y="356753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379006D-9F61-FCED-1E0B-75883FAECF92}"/>
              </a:ext>
            </a:extLst>
          </p:cNvPr>
          <p:cNvSpPr/>
          <p:nvPr/>
        </p:nvSpPr>
        <p:spPr>
          <a:xfrm rot="16200000">
            <a:off x="6301158" y="357769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B9D3A22-C287-BBD1-B0E3-CF135DAA6783}"/>
              </a:ext>
            </a:extLst>
          </p:cNvPr>
          <p:cNvSpPr/>
          <p:nvPr/>
        </p:nvSpPr>
        <p:spPr>
          <a:xfrm>
            <a:off x="282250" y="4482915"/>
            <a:ext cx="3084184" cy="1767840"/>
          </a:xfrm>
          <a:prstGeom prst="wedgeEllipseCallout">
            <a:avLst>
              <a:gd name="adj1" fmla="val 106293"/>
              <a:gd name="adj2" fmla="val -761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D1470AB5-5780-7216-9007-F65DA842A6D6}"/>
              </a:ext>
            </a:extLst>
          </p:cNvPr>
          <p:cNvSpPr/>
          <p:nvPr/>
        </p:nvSpPr>
        <p:spPr>
          <a:xfrm>
            <a:off x="4647577" y="4733191"/>
            <a:ext cx="2413624" cy="1267288"/>
          </a:xfrm>
          <a:prstGeom prst="wedgeEllipseCallout">
            <a:avLst>
              <a:gd name="adj1" fmla="val -627"/>
              <a:gd name="adj2" fmla="val -1042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18516E7E-8FAD-A4E4-6132-8DE8ED6B2952}"/>
              </a:ext>
            </a:extLst>
          </p:cNvPr>
          <p:cNvSpPr/>
          <p:nvPr/>
        </p:nvSpPr>
        <p:spPr>
          <a:xfrm>
            <a:off x="7954034" y="4733191"/>
            <a:ext cx="2846046" cy="1517564"/>
          </a:xfrm>
          <a:prstGeom prst="wedgeEllipseCallout">
            <a:avLst>
              <a:gd name="adj1" fmla="val -99527"/>
              <a:gd name="adj2" fmla="val -926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F9DB9-1360-AB3A-A47E-7944ACE33880}"/>
              </a:ext>
            </a:extLst>
          </p:cNvPr>
          <p:cNvSpPr txBox="1"/>
          <p:nvPr/>
        </p:nvSpPr>
        <p:spPr>
          <a:xfrm>
            <a:off x="642932" y="4814471"/>
            <a:ext cx="228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to hold on the program state  before running </a:t>
            </a:r>
            <a:r>
              <a:rPr lang="en-US" i="1" dirty="0"/>
              <a:t>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F1C36-1186-D5A3-2364-8E11BCE267AC}"/>
              </a:ext>
            </a:extLst>
          </p:cNvPr>
          <p:cNvSpPr txBox="1"/>
          <p:nvPr/>
        </p:nvSpPr>
        <p:spPr>
          <a:xfrm>
            <a:off x="5035721" y="5109400"/>
            <a:ext cx="17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 </a:t>
            </a:r>
            <a:r>
              <a:rPr lang="en-US" dirty="0"/>
              <a:t>is our program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B43EE-9907-28D5-4F95-D7CDAC8BBA6D}"/>
              </a:ext>
            </a:extLst>
          </p:cNvPr>
          <p:cNvSpPr txBox="1"/>
          <p:nvPr/>
        </p:nvSpPr>
        <p:spPr>
          <a:xfrm>
            <a:off x="8313499" y="4997503"/>
            <a:ext cx="212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hold after the program state</a:t>
            </a:r>
          </a:p>
          <a:p>
            <a:r>
              <a:rPr lang="en-US" dirty="0"/>
              <a:t>after </a:t>
            </a:r>
            <a:r>
              <a:rPr lang="en-US" i="1" dirty="0"/>
              <a:t>e terminates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85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b="1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53" y="3505477"/>
            <a:ext cx="4028168" cy="2108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FE0E75-1866-4905-DB92-C19332FA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813" y="1904521"/>
            <a:ext cx="6256015" cy="202176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97400B-118F-78E1-0189-EA6E988C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963952"/>
            <a:ext cx="6419612" cy="20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9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B67-9EF3-C756-67A4-16E57E4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AA7D-01A5-E04C-36FD-7D92E2C0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concurrent programs </a:t>
            </a:r>
            <a:r>
              <a:rPr lang="en-US" i="1" dirty="0"/>
              <a:t>shares!</a:t>
            </a:r>
          </a:p>
          <a:p>
            <a:r>
              <a:rPr lang="en-US" dirty="0"/>
              <a:t>Essence: </a:t>
            </a:r>
            <a:r>
              <a:rPr lang="en-US" i="1" dirty="0"/>
              <a:t>composing </a:t>
            </a:r>
            <a:r>
              <a:rPr lang="en-US" dirty="0"/>
              <a:t>the updates of each thread to model interleaving</a:t>
            </a:r>
          </a:p>
          <a:p>
            <a:pPr lvl="1"/>
            <a:r>
              <a:rPr lang="en-US" dirty="0"/>
              <a:t>Current local </a:t>
            </a:r>
            <a:r>
              <a:rPr lang="en-US" b="1" i="1" dirty="0"/>
              <a:t>View </a:t>
            </a:r>
            <a:r>
              <a:rPr lang="en-US" dirty="0"/>
              <a:t>for a “</a:t>
            </a:r>
            <a:r>
              <a:rPr lang="en-US" b="1" i="1" dirty="0"/>
              <a:t>guarantee step” </a:t>
            </a:r>
            <a:r>
              <a:rPr lang="en-US" i="1" dirty="0"/>
              <a:t>changing local program state</a:t>
            </a:r>
          </a:p>
          <a:p>
            <a:pPr lvl="1"/>
            <a:r>
              <a:rPr lang="en-US" dirty="0"/>
              <a:t>Other </a:t>
            </a:r>
            <a:r>
              <a:rPr lang="en-US" b="1" i="1" dirty="0"/>
              <a:t>Views </a:t>
            </a:r>
            <a:r>
              <a:rPr lang="en-US" dirty="0"/>
              <a:t> </a:t>
            </a:r>
            <a:r>
              <a:rPr lang="en-US" b="1" i="1" dirty="0"/>
              <a:t>”rely steps”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Local state is unchanged</a:t>
            </a:r>
          </a:p>
          <a:p>
            <a:pPr lvl="2"/>
            <a:r>
              <a:rPr lang="en-US" dirty="0"/>
              <a:t>The change in the global state is described by the </a:t>
            </a:r>
            <a:r>
              <a:rPr lang="en-US" b="1" i="1" u="sng" dirty="0"/>
              <a:t>interference relation</a:t>
            </a:r>
          </a:p>
          <a:p>
            <a:r>
              <a:rPr lang="en-US" dirty="0"/>
              <a:t>Getting cumbersome</a:t>
            </a:r>
          </a:p>
          <a:p>
            <a:pPr lvl="1"/>
            <a:r>
              <a:rPr lang="en-US" dirty="0"/>
              <a:t>All these local-state related pieces plumbed through all over the proof?</a:t>
            </a:r>
          </a:p>
        </p:txBody>
      </p:sp>
    </p:spTree>
    <p:extLst>
      <p:ext uri="{BB962C8B-B14F-4D97-AF65-F5344CB8AC3E}">
        <p14:creationId xmlns:p14="http://schemas.microsoft.com/office/powerpoint/2010/main" val="413430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3984-0517-E4DD-68EE-43F3A903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Separation Logic: Ghosts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97CB-C562-35AA-2AAF-11A6DBD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notion of resource with </a:t>
            </a:r>
            <a:r>
              <a:rPr lang="en-US" b="1" dirty="0"/>
              <a:t>PCM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Either for</a:t>
            </a:r>
            <a:r>
              <a:rPr lang="en-US" b="1" dirty="0"/>
              <a:t> ghost (logical) </a:t>
            </a:r>
            <a:r>
              <a:rPr lang="en-US" dirty="0"/>
              <a:t>or </a:t>
            </a:r>
            <a:r>
              <a:rPr lang="en-US" b="1" dirty="0"/>
              <a:t>physical state (heap, stack etc.)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 err="1"/>
              <a:t>Authorative</a:t>
            </a:r>
            <a:r>
              <a:rPr lang="en-US" dirty="0"/>
              <a:t> monoids: full vs. fragmental ownership</a:t>
            </a:r>
            <a:endParaRPr lang="en-US" b="1" dirty="0"/>
          </a:p>
          <a:p>
            <a:pPr lvl="1"/>
            <a:r>
              <a:rPr lang="en-US" dirty="0"/>
              <a:t>Capability of custom-tailored “</a:t>
            </a:r>
            <a:r>
              <a:rPr lang="en-US" i="1" dirty="0" err="1"/>
              <a:t>pointsto</a:t>
            </a:r>
            <a:r>
              <a:rPr lang="en-US" i="1" dirty="0"/>
              <a:t>” relations,</a:t>
            </a:r>
          </a:p>
          <a:p>
            <a:pPr lvl="2"/>
            <a:r>
              <a:rPr lang="en-US" i="1" dirty="0"/>
              <a:t> e.g. virtual-memory-</a:t>
            </a:r>
            <a:r>
              <a:rPr lang="en-US" i="1" dirty="0" err="1"/>
              <a:t>pointsto</a:t>
            </a:r>
            <a:r>
              <a:rPr lang="en-US" i="1" dirty="0"/>
              <a:t>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4AAB7-AD43-CFB1-6593-2BB9FF09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2787252"/>
            <a:ext cx="1386840" cy="554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D7389-2990-316A-ADB4-002BCFE7F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" y="4760306"/>
            <a:ext cx="12100560" cy="55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4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843C-BC04-4196-A298-9C59137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Sharing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A8A-1D68-7635-6978-065364B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of sharing knowledge</a:t>
            </a:r>
          </a:p>
          <a:p>
            <a:r>
              <a:rPr lang="en-US" dirty="0"/>
              <a:t>Even using it under a promise</a:t>
            </a:r>
          </a:p>
        </p:txBody>
      </p:sp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AF2A6A61-4B34-8CBA-3976-C399ADA9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167" y="3272790"/>
            <a:ext cx="7263665" cy="1695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CF4D4-0EE7-4F44-ED8E-98044DEB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722176"/>
            <a:ext cx="783847" cy="6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3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18014</TotalTime>
  <Words>1519</Words>
  <Application>Microsoft Macintosh PowerPoint</Application>
  <PresentationFormat>Widescreen</PresentationFormat>
  <Paragraphs>301</Paragraphs>
  <Slides>46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LinLibertineT</vt:lpstr>
      <vt:lpstr>LinLibertineTI</vt:lpstr>
      <vt:lpstr>Office Theme</vt:lpstr>
      <vt:lpstr>Verifying OS Kernels with Modal Abstractions of Systems Concepts</vt:lpstr>
      <vt:lpstr>Talk</vt:lpstr>
      <vt:lpstr>What is Software Verification?</vt:lpstr>
      <vt:lpstr>Why Verification? Why OS Kernels?</vt:lpstr>
      <vt:lpstr>What is a Program Logic?</vt:lpstr>
      <vt:lpstr>Separation Logic</vt:lpstr>
      <vt:lpstr>More on Separation Logic</vt:lpstr>
      <vt:lpstr>Abstracting Separation Logic: Ghosts</vt:lpstr>
      <vt:lpstr>Separation Logic: Sharing Knowledge</vt:lpstr>
      <vt:lpstr>Modal Logic: Contingency</vt:lpstr>
      <vt:lpstr>Modal Logic: Kripke Models</vt:lpstr>
      <vt:lpstr>Kripke Models as Iris Invariant Constructions</vt:lpstr>
      <vt:lpstr>Generated (Sub)Models</vt:lpstr>
      <vt:lpstr>Bisimulation on Kripke Models</vt:lpstr>
      <vt:lpstr>    Proposed Work</vt:lpstr>
      <vt:lpstr>            Virtualization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More Experiments:</vt:lpstr>
      <vt:lpstr>                Evolution</vt:lpstr>
      <vt:lpstr>                                       SYSTEM      (Protocols &amp; Future Feature Extensions)</vt:lpstr>
      <vt:lpstr>Protocols in OS Kernels </vt:lpstr>
      <vt:lpstr>PowerPoint Presentation</vt:lpstr>
      <vt:lpstr>PowerPoint Presentation</vt:lpstr>
      <vt:lpstr>RG-STS: Logic for Modularity of Protocols</vt:lpstr>
      <vt:lpstr>RG-STS: The Law of RG-Bisimulation</vt:lpstr>
      <vt:lpstr>RG-STS: The Law of Conformance</vt:lpstr>
      <vt:lpstr>RG-STS: The Law of Tolerance</vt:lpstr>
      <vt:lpstr>RG-STS: Connecting to a Program Logic</vt:lpstr>
      <vt:lpstr>RG-STS: Proof Rules under Bisimulation</vt:lpstr>
      <vt:lpstr>What does all these mean in our example?</vt:lpstr>
      <vt:lpstr>More on  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137</cp:revision>
  <dcterms:created xsi:type="dcterms:W3CDTF">2023-04-28T17:43:58Z</dcterms:created>
  <dcterms:modified xsi:type="dcterms:W3CDTF">2024-02-24T15:56:16Z</dcterms:modified>
</cp:coreProperties>
</file>