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300" r:id="rId3"/>
    <p:sldId id="282" r:id="rId4"/>
    <p:sldId id="299" r:id="rId5"/>
    <p:sldId id="281" r:id="rId6"/>
    <p:sldId id="283" r:id="rId7"/>
    <p:sldId id="298" r:id="rId8"/>
    <p:sldId id="292" r:id="rId9"/>
    <p:sldId id="302" r:id="rId10"/>
    <p:sldId id="291" r:id="rId11"/>
    <p:sldId id="296" r:id="rId12"/>
    <p:sldId id="297" r:id="rId13"/>
    <p:sldId id="311" r:id="rId14"/>
    <p:sldId id="303" r:id="rId15"/>
    <p:sldId id="310" r:id="rId16"/>
    <p:sldId id="284" r:id="rId17"/>
    <p:sldId id="278" r:id="rId18"/>
    <p:sldId id="277" r:id="rId19"/>
    <p:sldId id="260" r:id="rId20"/>
    <p:sldId id="273" r:id="rId21"/>
    <p:sldId id="272" r:id="rId22"/>
    <p:sldId id="279" r:id="rId23"/>
    <p:sldId id="259" r:id="rId24"/>
    <p:sldId id="261" r:id="rId25"/>
    <p:sldId id="262" r:id="rId26"/>
    <p:sldId id="275" r:id="rId27"/>
    <p:sldId id="263" r:id="rId28"/>
    <p:sldId id="269" r:id="rId29"/>
    <p:sldId id="276" r:id="rId30"/>
    <p:sldId id="290" r:id="rId31"/>
    <p:sldId id="285" r:id="rId32"/>
    <p:sldId id="286" r:id="rId33"/>
    <p:sldId id="293" r:id="rId34"/>
    <p:sldId id="287" r:id="rId35"/>
    <p:sldId id="289" r:id="rId36"/>
    <p:sldId id="312" r:id="rId37"/>
    <p:sldId id="304" r:id="rId38"/>
    <p:sldId id="305" r:id="rId39"/>
    <p:sldId id="306" r:id="rId40"/>
    <p:sldId id="308" r:id="rId41"/>
    <p:sldId id="309" r:id="rId42"/>
    <p:sldId id="295" r:id="rId43"/>
    <p:sldId id="288" r:id="rId44"/>
    <p:sldId id="268" r:id="rId45"/>
    <p:sldId id="27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3"/>
    <p:restoredTop sz="87712"/>
  </p:normalViewPr>
  <p:slideViewPr>
    <p:cSldViewPr snapToGrid="0">
      <p:cViewPr>
        <p:scale>
          <a:sx n="125" d="100"/>
          <a:sy n="125" d="100"/>
        </p:scale>
        <p:origin x="104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What exactly is this accessibility relation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?</a:t>
            </a:r>
            <a:r>
              <a:rPr lang="en-US" i="1" dirty="0">
                <a:sym typeface="Wingdings" pitchFamily="2" charset="2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72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 startAt="491"/>
            </a:pPr>
            <a:r>
              <a:rPr lang="en-US" sz="1800" dirty="0">
                <a:effectLst/>
                <a:latin typeface="NimbusRomNo9L"/>
              </a:rPr>
              <a:t>Clearly this holds when for any </a:t>
            </a:r>
            <a:r>
              <a:rPr lang="en-US" sz="1800" dirty="0">
                <a:effectLst/>
                <a:latin typeface="LibertineMathMI"/>
              </a:rPr>
              <a:t>𝑤 </a:t>
            </a:r>
            <a:r>
              <a:rPr lang="en-US" sz="1800" dirty="0">
                <a:effectLst/>
                <a:latin typeface="NimbusRomNo9L"/>
              </a:rPr>
              <a:t>and </a:t>
            </a:r>
            <a:r>
              <a:rPr lang="en-US" sz="1800" dirty="0">
                <a:effectLst/>
                <a:latin typeface="LibertineMathMI"/>
              </a:rPr>
              <a:t>𝑚</a:t>
            </a:r>
            <a:r>
              <a:rPr lang="en-US" sz="1800" dirty="0">
                <a:effectLst/>
                <a:latin typeface="NimbusRomNo9L"/>
              </a:rPr>
              <a:t>, there is exactly one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 </a:t>
            </a:r>
            <a:r>
              <a:rPr lang="en-US" sz="1800" dirty="0">
                <a:effectLst/>
                <a:latin typeface="NimbusRomNo9L"/>
              </a:rPr>
              <a:t>such that </a:t>
            </a:r>
            <a:r>
              <a:rPr lang="en-US" sz="1800" dirty="0">
                <a:effectLst/>
                <a:latin typeface="LibertineMathMI"/>
              </a:rPr>
              <a:t>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NimbusRomNo9L"/>
              </a:rPr>
              <a:t>.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500  </a:t>
            </a:r>
            <a:r>
              <a:rPr lang="en-US" sz="1800" dirty="0">
                <a:effectLst/>
                <a:latin typeface="NimbusRomNo9L"/>
              </a:rPr>
              <a:t>However, it also holds for a broad class of intuitively similar models: those where instead of requiring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501  </a:t>
            </a:r>
            <a:r>
              <a:rPr lang="en-US" sz="1800" dirty="0">
                <a:effectLst/>
                <a:latin typeface="NimbusRomNo9L"/>
              </a:rPr>
              <a:t>that each state have exactly one successor for each relation, we instead require that when a world has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502  </a:t>
            </a:r>
            <a:r>
              <a:rPr lang="en-US" sz="1800" dirty="0">
                <a:effectLst/>
                <a:latin typeface="NimbusRomNo9L"/>
              </a:rPr>
              <a:t>multiple </a:t>
            </a:r>
            <a:r>
              <a:rPr lang="en-US" sz="1800" dirty="0" err="1">
                <a:effectLst/>
                <a:latin typeface="NimbusRomNo9L"/>
              </a:rPr>
              <a:t>sucessor</a:t>
            </a:r>
            <a:r>
              <a:rPr lang="en-US" sz="1800" dirty="0">
                <a:effectLst/>
                <a:latin typeface="NimbusRomNo9L"/>
              </a:rPr>
              <a:t> states, they have all the same successors and the same propositional variables are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503  </a:t>
            </a:r>
            <a:r>
              <a:rPr lang="en-US" sz="1800" dirty="0">
                <a:effectLst/>
                <a:latin typeface="NimbusRomNo9L"/>
              </a:rPr>
              <a:t>true in each: 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504</a:t>
            </a:r>
            <a:b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</a:b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505 </a:t>
            </a:r>
            <a:r>
              <a:rPr lang="en-US" sz="1800" dirty="0">
                <a:effectLst/>
                <a:latin typeface="txsys"/>
              </a:rPr>
              <a:t>∀</a:t>
            </a:r>
            <a:r>
              <a:rPr lang="en-US" sz="1800" dirty="0">
                <a:effectLst/>
                <a:latin typeface="LibertineMathMI"/>
              </a:rPr>
              <a:t>𝑤,𝑤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,𝑤</a:t>
            </a:r>
            <a:r>
              <a:rPr lang="en-US" sz="1800" dirty="0">
                <a:effectLst/>
                <a:latin typeface="txsys"/>
              </a:rPr>
              <a:t>′′</a:t>
            </a:r>
            <a:r>
              <a:rPr lang="en-US" sz="1800" dirty="0">
                <a:effectLst/>
                <a:latin typeface="LibertineMathMI"/>
              </a:rPr>
              <a:t>,𝑚.𝑤𝑅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 ∧</a:t>
            </a:r>
            <a:r>
              <a:rPr lang="en-US" sz="1800" dirty="0">
                <a:effectLst/>
                <a:latin typeface="LibertineMathMI"/>
              </a:rPr>
              <a:t>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 ⇒ (∀</a:t>
            </a:r>
            <a:r>
              <a:rPr lang="en-US" sz="1800" dirty="0">
                <a:effectLst/>
                <a:latin typeface="LibertineMathMI"/>
              </a:rPr>
              <a:t>𝑝.𝑤</a:t>
            </a:r>
            <a:r>
              <a:rPr lang="en-US" sz="1800" dirty="0">
                <a:effectLst/>
                <a:latin typeface="txsys"/>
              </a:rPr>
              <a:t>′ ∈ </a:t>
            </a:r>
            <a:r>
              <a:rPr lang="en-US" sz="1800" dirty="0">
                <a:effectLst/>
                <a:latin typeface="LibertineMathMI"/>
              </a:rPr>
              <a:t>𝑉 </a:t>
            </a:r>
            <a:r>
              <a:rPr lang="en-US" sz="1800" dirty="0">
                <a:effectLst/>
                <a:latin typeface="txsys"/>
              </a:rPr>
              <a:t>(</a:t>
            </a:r>
            <a:r>
              <a:rPr lang="en-US" sz="1800" dirty="0">
                <a:effectLst/>
                <a:latin typeface="LibertineMathMI"/>
              </a:rPr>
              <a:t>𝑝</a:t>
            </a:r>
            <a:r>
              <a:rPr lang="en-US" sz="1800" dirty="0">
                <a:effectLst/>
                <a:latin typeface="txsys"/>
              </a:rPr>
              <a:t>) ⇔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 ∈ </a:t>
            </a:r>
            <a:r>
              <a:rPr lang="en-US" sz="1800" dirty="0">
                <a:effectLst/>
                <a:latin typeface="LibertineMathMI"/>
              </a:rPr>
              <a:t>𝑉 </a:t>
            </a:r>
            <a:r>
              <a:rPr lang="en-US" sz="1800" dirty="0">
                <a:effectLst/>
                <a:latin typeface="txsys"/>
              </a:rPr>
              <a:t>(</a:t>
            </a:r>
            <a:r>
              <a:rPr lang="en-US" sz="1800" dirty="0">
                <a:effectLst/>
                <a:latin typeface="LibertineMathMI"/>
              </a:rPr>
              <a:t>𝑝</a:t>
            </a:r>
            <a:r>
              <a:rPr lang="en-US" sz="1800" dirty="0">
                <a:effectLst/>
                <a:latin typeface="txsys"/>
              </a:rPr>
              <a:t>)) ∧ (∀</a:t>
            </a:r>
            <a:r>
              <a:rPr lang="en-US" sz="1800" dirty="0">
                <a:effectLst/>
                <a:latin typeface="LibertineMathMI"/>
              </a:rPr>
              <a:t>𝑠,𝑚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.𝑤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𝑠 </a:t>
            </a:r>
            <a:r>
              <a:rPr lang="en-US" sz="1800" dirty="0">
                <a:effectLst/>
                <a:latin typeface="txsys"/>
              </a:rPr>
              <a:t>⇔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</a:t>
            </a:r>
            <a:r>
              <a:rPr lang="en-US" sz="1800" dirty="0">
                <a:effectLst/>
                <a:latin typeface="LibertineMathMI"/>
              </a:rPr>
              <a:t>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𝑠</a:t>
            </a:r>
            <a:r>
              <a:rPr lang="en-US" sz="1800" dirty="0">
                <a:effectLst/>
                <a:latin typeface="txsys"/>
              </a:rPr>
              <a:t>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07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see the carrier type STSS of a monoid encoding of state transition system with tokens. It is simply a triple of s set of all possible states  and a set of token used in </a:t>
            </a:r>
          </a:p>
          <a:p>
            <a:r>
              <a:rPr lang="en-US" dirty="0"/>
              <a:t>\phi intention on the state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13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Basically bringing math (so to say proofs) reasoning to convince yourself on the correctness of the programs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Tools to do – Logic Program logic, the most famous one Hoare</a:t>
            </a:r>
          </a:p>
          <a:p>
            <a:r>
              <a:rPr lang="en-US" dirty="0">
                <a:solidFill>
                  <a:srgbClr val="FF0000"/>
                </a:solidFill>
              </a:rPr>
              <a:t>Put </a:t>
            </a:r>
            <a:r>
              <a:rPr lang="en-US" dirty="0" err="1">
                <a:solidFill>
                  <a:srgbClr val="FF0000"/>
                </a:solidFill>
              </a:rPr>
              <a:t>hoare</a:t>
            </a:r>
            <a:r>
              <a:rPr lang="en-US" dirty="0">
                <a:solidFill>
                  <a:srgbClr val="FF0000"/>
                </a:solidFill>
              </a:rPr>
              <a:t> triple here and explain it simply and give one more</a:t>
            </a:r>
          </a:p>
          <a:p>
            <a:r>
              <a:rPr lang="en-US" dirty="0">
                <a:solidFill>
                  <a:srgbClr val="FF0000"/>
                </a:solidFill>
              </a:rPr>
              <a:t>explain -- while explaining just mention what a program state is (physical resources tbt a program </a:t>
            </a:r>
            <a:r>
              <a:rPr lang="en-US" dirty="0" err="1">
                <a:solidFill>
                  <a:srgbClr val="FF0000"/>
                </a:solidFill>
              </a:rPr>
              <a:t>utilizez</a:t>
            </a:r>
            <a:r>
              <a:rPr lang="en-US" dirty="0">
                <a:solidFill>
                  <a:srgbClr val="FF0000"/>
                </a:solidFill>
              </a:rPr>
              <a:t> – memory disk caches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5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98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prove, abstractly, that any island update performed in terms of the</a:t>
            </a:r>
          </a:p>
          <a:p>
            <a:r>
              <a:rPr lang="en-US" dirty="0"/>
              <a:t>      sub-STS is valid in terms of the original STS.  Intuitively, we'd like to think</a:t>
            </a:r>
          </a:p>
          <a:p>
            <a:r>
              <a:rPr lang="en-US" dirty="0"/>
              <a:t>      of an update in terms of the sub-STS as equivalent to a combination of</a:t>
            </a:r>
          </a:p>
          <a:p>
            <a:r>
              <a:rPr lang="en-US" dirty="0"/>
              <a:t>      consequence, local anti-frame (on tokens), and island update on the original.</a:t>
            </a:r>
          </a:p>
          <a:p>
            <a:r>
              <a:rPr lang="en-US" dirty="0"/>
              <a:t>      (Eventually, we'd also like to include an analog of anti-frame on invariants</a:t>
            </a:r>
          </a:p>
          <a:p>
            <a:r>
              <a:rPr lang="en-US" dirty="0"/>
              <a:t>      to permit ignoring unaffected state).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2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Oses</a:t>
            </a:r>
            <a:r>
              <a:rPr lang="en-US" dirty="0"/>
              <a:t> are important </a:t>
            </a:r>
          </a:p>
          <a:p>
            <a:r>
              <a:rPr lang="en-US" dirty="0"/>
              <a:t>Speaking to the device</a:t>
            </a:r>
          </a:p>
          <a:p>
            <a:endParaRPr lang="en-US" dirty="0"/>
          </a:p>
          <a:p>
            <a:r>
              <a:rPr lang="en-US" dirty="0"/>
              <a:t>Pretty much everything relies on it</a:t>
            </a:r>
          </a:p>
          <a:p>
            <a:r>
              <a:rPr lang="en-US" dirty="0"/>
              <a:t>What are the samples? Long history of attempts to get – microkernel verification examples</a:t>
            </a:r>
          </a:p>
          <a:p>
            <a:r>
              <a:rPr lang="en-US" dirty="0"/>
              <a:t>--- still based on a lot assumptions, not general purpose microkernels – so can run a lot of stuff on the </a:t>
            </a:r>
            <a:r>
              <a:rPr lang="en-US" dirty="0" err="1"/>
              <a:t>userspace</a:t>
            </a:r>
            <a:endParaRPr lang="en-US" dirty="0"/>
          </a:p>
          <a:p>
            <a:r>
              <a:rPr lang="en-US" dirty="0"/>
              <a:t>-- In this thesis we focus on principles for relatively ignored p– and what we think as important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Put a general importance sentence</a:t>
            </a:r>
          </a:p>
          <a:p>
            <a:r>
              <a:rPr lang="en-US" dirty="0">
                <a:solidFill>
                  <a:srgbClr val="FF0000"/>
                </a:solidFill>
              </a:rPr>
              <a:t>What is systems software why it is more important</a:t>
            </a:r>
          </a:p>
          <a:p>
            <a:r>
              <a:rPr lang="en-US" dirty="0">
                <a:solidFill>
                  <a:srgbClr val="FF0000"/>
                </a:solidFill>
              </a:rPr>
              <a:t>A famous one OS KERNEL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logic of resources obtained by a proper treatment on the Hoare Logic</a:t>
            </a:r>
          </a:p>
          <a:p>
            <a:r>
              <a:rPr lang="en-US" dirty="0">
                <a:solidFill>
                  <a:srgbClr val="FF0000"/>
                </a:solidFill>
              </a:rPr>
              <a:t>What I mean by treatment is basically introducing logical operators and proof rules that allows enforcing proper usage of resource, in its very raw form complete separation (isolation) </a:t>
            </a:r>
          </a:p>
          <a:p>
            <a:r>
              <a:rPr lang="en-US" dirty="0">
                <a:solidFill>
                  <a:srgbClr val="FF0000"/>
                </a:solidFill>
              </a:rPr>
              <a:t> Here we see the most famous rule frame rule utilizing a logical operator called separation conj.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that had to be plumbed through all parts of the proof — even portions that were mostly thread-local. So work started to explore embedding the elements of interference control as resources within separation logic assertions.</a:t>
            </a:r>
          </a:p>
          <a:p>
            <a:endParaRPr lang="en-US" dirty="0"/>
          </a:p>
          <a:p>
            <a:r>
              <a:rPr lang="en-US" dirty="0"/>
              <a:t>Plumbing interference relation throughout the whole proof [TODO]</a:t>
            </a:r>
          </a:p>
          <a:p>
            <a:r>
              <a:rPr lang="en-US" dirty="0"/>
              <a:t>Cumbersome proof due to carrying all the bits on the local state [TODO]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Generalization on the notion of resource – with partial commutative monoids (PCM)s</a:t>
            </a:r>
          </a:p>
          <a:p>
            <a:pPr lvl="1"/>
            <a:r>
              <a:rPr lang="en-US" dirty="0"/>
              <a:t>This allows us to construct any resource that help us to reasoning </a:t>
            </a:r>
          </a:p>
          <a:p>
            <a:pPr lvl="1"/>
            <a:r>
              <a:rPr lang="en-US" dirty="0"/>
              <a:t>Iris is the frame work that allow us to obtain, we define abstract protocols defining how two different accesses are regulated into a resource </a:t>
            </a:r>
          </a:p>
          <a:p>
            <a:r>
              <a:rPr lang="en-US" dirty="0"/>
              <a:t>The second mechanism invariants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Capability of sharing knowledge: up until now we were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Verifying OS Kernels with Modal Abstractions of Systems Concepts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endParaRPr lang="en-US" dirty="0"/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for contingent truth</a:t>
            </a:r>
          </a:p>
          <a:p>
            <a:r>
              <a:rPr lang="en-US" dirty="0"/>
              <a:t>Hybrid logic</a:t>
            </a:r>
          </a:p>
          <a:p>
            <a:pPr lvl="1"/>
            <a:r>
              <a:rPr lang="en-US" dirty="0"/>
              <a:t>Inspired by dynamic logic’s satisfaction operator</a:t>
            </a:r>
          </a:p>
          <a:p>
            <a:r>
              <a:rPr lang="en-US" dirty="0" err="1"/>
              <a:t>Kripke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Labelled transition systems (LTS)es,  state-transition-systems (STS)es</a:t>
            </a:r>
          </a:p>
          <a:p>
            <a:pPr lvl="1"/>
            <a:r>
              <a:rPr lang="en-US" dirty="0"/>
              <a:t>A model for a logic of propositions representing contingency	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E965-FDCC-5723-1C3B-134E7A3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67A9-79B1-9016-EFEA-28B4633C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Kripke</a:t>
            </a:r>
            <a:r>
              <a:rPr lang="en-US" dirty="0"/>
              <a:t> Model (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W</a:t>
            </a:r>
            <a:r>
              <a:rPr lang="en-US" dirty="0"/>
              <a:t> is a set of worlds 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is subset of </a:t>
            </a:r>
            <a:r>
              <a:rPr lang="en-US" i="1" dirty="0"/>
              <a:t>W</a:t>
            </a:r>
            <a:r>
              <a:rPr lang="en-US" dirty="0"/>
              <a:t> x </a:t>
            </a:r>
            <a:r>
              <a:rPr lang="en-US" i="1" dirty="0"/>
              <a:t>W  </a:t>
            </a:r>
            <a:r>
              <a:rPr lang="en-US" dirty="0"/>
              <a:t>-- accessibility relation between worlds</a:t>
            </a:r>
            <a:endParaRPr lang="en-US" i="1" dirty="0"/>
          </a:p>
          <a:p>
            <a:pPr lvl="1"/>
            <a:r>
              <a:rPr lang="en-US" i="1" dirty="0"/>
              <a:t>V</a:t>
            </a:r>
            <a:r>
              <a:rPr lang="en-US" dirty="0"/>
              <a:t> : </a:t>
            </a:r>
            <a:r>
              <a:rPr lang="en-US" dirty="0" err="1"/>
              <a:t>PropVar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P(W) gives for each propositional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a set of worlds </a:t>
            </a:r>
            <a:r>
              <a:rPr lang="en-US" i="1" dirty="0">
                <a:sym typeface="Wingdings" pitchFamily="2" charset="2"/>
              </a:rPr>
              <a:t>V(p)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Going back Hoare triple: P =&gt; [e]Q   or with the rules above &lt;m&gt;Q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</p:txBody>
      </p:sp>
      <p:pic>
        <p:nvPicPr>
          <p:cNvPr id="5" name="Picture 4" descr="A group of black arrows&#10;&#10;Description automatically generated">
            <a:extLst>
              <a:ext uri="{FF2B5EF4-FFF2-40B4-BE49-F238E27FC236}">
                <a16:creationId xmlns:a16="http://schemas.microsoft.com/office/drawing/2014/main" id="{92E9D492-46A5-A3E9-100E-7320CD21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09" y="3737610"/>
            <a:ext cx="7252399" cy="144399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705C8F68-DBC9-7890-4259-A70936F3E187}"/>
              </a:ext>
            </a:extLst>
          </p:cNvPr>
          <p:cNvSpPr/>
          <p:nvPr/>
        </p:nvSpPr>
        <p:spPr>
          <a:xfrm>
            <a:off x="5394960" y="4612640"/>
            <a:ext cx="3905948" cy="436880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24CE-1F4A-3FEE-0A3D-57318C28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r>
              <a:rPr lang="en-US" dirty="0"/>
              <a:t> on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7FBB-7EBD-7136-52E1-05030488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having the same truth for another </a:t>
            </a:r>
            <a:r>
              <a:rPr lang="en-US" b="1" i="1" dirty="0"/>
              <a:t>similar</a:t>
            </a:r>
            <a:r>
              <a:rPr lang="en-US" dirty="0"/>
              <a:t> model?</a:t>
            </a:r>
          </a:p>
          <a:p>
            <a:pPr lvl="1"/>
            <a:r>
              <a:rPr lang="en-US" dirty="0"/>
              <a:t>&lt;m&gt;P only for a unique </a:t>
            </a:r>
            <a:r>
              <a:rPr lang="en-US" i="1" dirty="0"/>
              <a:t>w’</a:t>
            </a:r>
            <a:r>
              <a:rPr lang="en-US" dirty="0"/>
              <a:t> that can be accessed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baseline="-25000" dirty="0"/>
              <a:t>m </a:t>
            </a:r>
            <a:r>
              <a:rPr lang="en-US" i="1" dirty="0"/>
              <a:t>w’ </a:t>
            </a:r>
            <a:r>
              <a:rPr lang="en-US" dirty="0"/>
              <a:t>?</a:t>
            </a:r>
          </a:p>
          <a:p>
            <a:r>
              <a:rPr lang="en-US" dirty="0" err="1"/>
              <a:t>Bisimulation</a:t>
            </a:r>
            <a:r>
              <a:rPr lang="en-US" dirty="0"/>
              <a:t> of </a:t>
            </a:r>
            <a:r>
              <a:rPr lang="en-US" dirty="0" err="1"/>
              <a:t>Kripke</a:t>
            </a:r>
            <a:r>
              <a:rPr lang="en-US" dirty="0"/>
              <a:t> Structures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09C75229-A7F0-CE23-7408-D8682B2E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4" y="3429000"/>
            <a:ext cx="11745231" cy="183388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284EC74-EA3E-ABAF-F84E-64F641290632}"/>
              </a:ext>
            </a:extLst>
          </p:cNvPr>
          <p:cNvSpPr/>
          <p:nvPr/>
        </p:nvSpPr>
        <p:spPr>
          <a:xfrm>
            <a:off x="1076960" y="4185920"/>
            <a:ext cx="782320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645B7900-D6F4-DD3F-6285-7E583EC16371}"/>
              </a:ext>
            </a:extLst>
          </p:cNvPr>
          <p:cNvSpPr/>
          <p:nvPr/>
        </p:nvSpPr>
        <p:spPr>
          <a:xfrm>
            <a:off x="1076960" y="4572000"/>
            <a:ext cx="885952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5804645-DB3C-3AAB-9A80-CC6450852CB3}"/>
              </a:ext>
            </a:extLst>
          </p:cNvPr>
          <p:cNvSpPr/>
          <p:nvPr/>
        </p:nvSpPr>
        <p:spPr>
          <a:xfrm>
            <a:off x="1076960" y="4937760"/>
            <a:ext cx="885952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9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6B2-A284-36C4-1EBB-59B9A1A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(Sub)Models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089F-D6C5-9835-5416-03E0CBE4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baseline="-25000" dirty="0"/>
              <a:t> , </a:t>
            </a:r>
            <a:r>
              <a:rPr lang="en-US" dirty="0"/>
              <a:t>s</a:t>
            </a:r>
            <a:r>
              <a:rPr lang="en-US" baseline="-25000" dirty="0"/>
              <a:t>o</a:t>
            </a:r>
            <a:r>
              <a:rPr lang="en-US" dirty="0"/>
              <a:t>) is element of </a:t>
            </a:r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submodel</a:t>
            </a:r>
            <a:r>
              <a:rPr lang="en-US" dirty="0"/>
              <a:t> from a state [s</a:t>
            </a:r>
            <a:r>
              <a:rPr lang="en-US" baseline="-25000" dirty="0"/>
              <a:t>o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with relations </a:t>
            </a:r>
            <a:r>
              <a:rPr lang="en-US" dirty="0" err="1"/>
              <a:t>R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dirty="0"/>
              <a:t>and </a:t>
            </a:r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7E4078-7A19-9BF1-304C-8ECA76D7681B}"/>
              </a:ext>
            </a:extLst>
          </p:cNvPr>
          <p:cNvSpPr/>
          <p:nvPr/>
        </p:nvSpPr>
        <p:spPr>
          <a:xfrm>
            <a:off x="8335626" y="78633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05E7C6-BD68-6E8E-ABEC-6B5A5C689E82}"/>
              </a:ext>
            </a:extLst>
          </p:cNvPr>
          <p:cNvSpPr/>
          <p:nvPr/>
        </p:nvSpPr>
        <p:spPr>
          <a:xfrm>
            <a:off x="8305146" y="18747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E21EC6-6985-EF58-5BEC-911E99F0D9D9}"/>
              </a:ext>
            </a:extLst>
          </p:cNvPr>
          <p:cNvSpPr/>
          <p:nvPr/>
        </p:nvSpPr>
        <p:spPr>
          <a:xfrm>
            <a:off x="8315306" y="30093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3D211-ED99-3F97-9219-D1D4AB5906A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8580419" y="1336249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60FFE-9F5E-1791-F64D-7887152183DF}"/>
              </a:ext>
            </a:extLst>
          </p:cNvPr>
          <p:cNvSpPr txBox="1"/>
          <p:nvPr/>
        </p:nvSpPr>
        <p:spPr>
          <a:xfrm>
            <a:off x="8235032" y="141510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C0B0F-9642-5B69-BAAD-0A5BBBF6C500}"/>
              </a:ext>
            </a:extLst>
          </p:cNvPr>
          <p:cNvSpPr txBox="1"/>
          <p:nvPr/>
        </p:nvSpPr>
        <p:spPr>
          <a:xfrm>
            <a:off x="8233429" y="249964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8AFBF2C-C20A-A9BC-214E-98D1B7F52467}"/>
              </a:ext>
            </a:extLst>
          </p:cNvPr>
          <p:cNvCxnSpPr>
            <a:cxnSpLocks/>
            <a:stCxn id="5" idx="6"/>
            <a:endCxn id="5" idx="7"/>
          </p:cNvCxnSpPr>
          <p:nvPr/>
        </p:nvCxnSpPr>
        <p:spPr>
          <a:xfrm flipH="1" flipV="1">
            <a:off x="8775066" y="19552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273373-FA05-0977-8B68-06829984568C}"/>
              </a:ext>
            </a:extLst>
          </p:cNvPr>
          <p:cNvSpPr txBox="1"/>
          <p:nvPr/>
        </p:nvSpPr>
        <p:spPr>
          <a:xfrm>
            <a:off x="9658332" y="161900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CF65D2-80D7-4916-3C5E-E7F5B57A8ED3}"/>
              </a:ext>
            </a:extLst>
          </p:cNvPr>
          <p:cNvSpPr/>
          <p:nvPr/>
        </p:nvSpPr>
        <p:spPr>
          <a:xfrm>
            <a:off x="8233429" y="472100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3716B24-B4F2-5EBD-D4C1-3DED2575FF53}"/>
              </a:ext>
            </a:extLst>
          </p:cNvPr>
          <p:cNvCxnSpPr>
            <a:cxnSpLocks/>
            <a:stCxn id="12" idx="6"/>
            <a:endCxn id="12" idx="7"/>
          </p:cNvCxnSpPr>
          <p:nvPr/>
        </p:nvCxnSpPr>
        <p:spPr>
          <a:xfrm flipH="1" flipV="1">
            <a:off x="8703349" y="480153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2986CA-2F72-BB89-8DB6-E661098068D6}"/>
              </a:ext>
            </a:extLst>
          </p:cNvPr>
          <p:cNvSpPr txBox="1"/>
          <p:nvPr/>
        </p:nvSpPr>
        <p:spPr>
          <a:xfrm>
            <a:off x="9586615" y="4465277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92A713-6149-4AD5-49D1-02813D7B3CF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580419" y="2424639"/>
            <a:ext cx="0" cy="58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0A81-FF36-A76E-5825-EB785B3A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Kripke</a:t>
            </a:r>
            <a:r>
              <a:rPr lang="en-US" dirty="0"/>
              <a:t> Models as Iris Invariant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F07C-0B49-1BF6-DFDA-3D218416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transition systems – a well-known specification method</a:t>
            </a:r>
          </a:p>
          <a:p>
            <a:r>
              <a:rPr lang="en-US" dirty="0"/>
              <a:t>Monoid encoding state-transition-systems (STS)es with Tokens</a:t>
            </a:r>
          </a:p>
          <a:p>
            <a:pPr lvl="1"/>
            <a:r>
              <a:rPr lang="en-US" dirty="0"/>
              <a:t>Tokens as modalities, states as worlds, and interpretations as world predicates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D4194-B3A0-E694-C227-2C9B869A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18" y="6334388"/>
            <a:ext cx="4704701" cy="431907"/>
          </a:xfrm>
          <a:prstGeom prst="rect">
            <a:avLst/>
          </a:prstGeom>
        </p:spPr>
      </p:pic>
      <p:pic>
        <p:nvPicPr>
          <p:cNvPr id="7" name="Picture 6" descr="A close-up of math symbols&#10;&#10;Description automatically generated">
            <a:extLst>
              <a:ext uri="{FF2B5EF4-FFF2-40B4-BE49-F238E27FC236}">
                <a16:creationId xmlns:a16="http://schemas.microsoft.com/office/drawing/2014/main" id="{EA3F953F-772B-E169-67CD-72A3E28E7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18" y="3446781"/>
            <a:ext cx="6736702" cy="2826054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46B920BF-D7A9-FF71-43A4-45F790885763}"/>
              </a:ext>
            </a:extLst>
          </p:cNvPr>
          <p:cNvSpPr/>
          <p:nvPr/>
        </p:nvSpPr>
        <p:spPr>
          <a:xfrm>
            <a:off x="2569858" y="3474720"/>
            <a:ext cx="174814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64FE9C2-CDBD-BCAD-318B-B2D176FCCE36}"/>
              </a:ext>
            </a:extLst>
          </p:cNvPr>
          <p:cNvSpPr/>
          <p:nvPr/>
        </p:nvSpPr>
        <p:spPr>
          <a:xfrm>
            <a:off x="5455298" y="3474720"/>
            <a:ext cx="229678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99AD7FA-0C5E-74C8-87CE-A67D6D2C488D}"/>
              </a:ext>
            </a:extLst>
          </p:cNvPr>
          <p:cNvSpPr/>
          <p:nvPr/>
        </p:nvSpPr>
        <p:spPr>
          <a:xfrm>
            <a:off x="3352178" y="3878579"/>
            <a:ext cx="366838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C64A83B-2063-9FEC-E655-8BC7B60928BC}"/>
              </a:ext>
            </a:extLst>
          </p:cNvPr>
          <p:cNvSpPr/>
          <p:nvPr/>
        </p:nvSpPr>
        <p:spPr>
          <a:xfrm>
            <a:off x="3352178" y="4274819"/>
            <a:ext cx="551750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E35D13C-CD23-6838-A596-D45F861DEC47}"/>
              </a:ext>
            </a:extLst>
          </p:cNvPr>
          <p:cNvSpPr/>
          <p:nvPr/>
        </p:nvSpPr>
        <p:spPr>
          <a:xfrm>
            <a:off x="6603689" y="5044438"/>
            <a:ext cx="1239831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DBE8EC2-1CC5-EFCE-6279-9F76028DCC07}"/>
              </a:ext>
            </a:extLst>
          </p:cNvPr>
          <p:cNvSpPr/>
          <p:nvPr/>
        </p:nvSpPr>
        <p:spPr>
          <a:xfrm>
            <a:off x="6491929" y="5440678"/>
            <a:ext cx="1422711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8D9A6778-47F6-941B-27CB-513B59137766}"/>
              </a:ext>
            </a:extLst>
          </p:cNvPr>
          <p:cNvSpPr/>
          <p:nvPr/>
        </p:nvSpPr>
        <p:spPr>
          <a:xfrm>
            <a:off x="3352178" y="5865165"/>
            <a:ext cx="456246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CE974DF7-0A25-4884-7009-90CB67E9DE8C}"/>
              </a:ext>
            </a:extLst>
          </p:cNvPr>
          <p:cNvSpPr/>
          <p:nvPr/>
        </p:nvSpPr>
        <p:spPr>
          <a:xfrm>
            <a:off x="6766093" y="6375083"/>
            <a:ext cx="630854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F2F5FFD8-5DB8-A019-525A-1EAA02297334}"/>
              </a:ext>
            </a:extLst>
          </p:cNvPr>
          <p:cNvSpPr/>
          <p:nvPr/>
        </p:nvSpPr>
        <p:spPr>
          <a:xfrm>
            <a:off x="6908800" y="2783840"/>
            <a:ext cx="4445000" cy="426720"/>
          </a:xfrm>
          <a:prstGeom prst="frame">
            <a:avLst>
              <a:gd name="adj1" fmla="val 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6342-FA73-0BB3-3D51-90A14848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2854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				Proposed Work</a:t>
            </a:r>
          </a:p>
        </p:txBody>
      </p:sp>
    </p:spTree>
    <p:extLst>
      <p:ext uri="{BB962C8B-B14F-4D97-AF65-F5344CB8AC3E}">
        <p14:creationId xmlns:p14="http://schemas.microsoft.com/office/powerpoint/2010/main" val="391314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B455-8132-4A8E-A737-B2D84D7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AD15-51B3-CFA4-F27F-0647853C7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82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		</a:t>
            </a:r>
          </a:p>
          <a:p>
            <a:pPr marL="0" indent="0">
              <a:buNone/>
            </a:pPr>
            <a:r>
              <a:rPr lang="en-US" sz="4800" dirty="0"/>
              <a:t>	</a:t>
            </a:r>
          </a:p>
          <a:p>
            <a:pPr marL="0" indent="0">
              <a:buNone/>
            </a:pPr>
            <a:r>
              <a:rPr lang="en-US" sz="4800" dirty="0"/>
              <a:t>Modal Understanding of Location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96897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F38-55D4-6AB5-5DA1-F84D912C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35AD-CEB6-4832-4C82-4C84A74E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Verification is important</a:t>
            </a:r>
          </a:p>
          <a:p>
            <a:pPr lvl="1"/>
            <a:r>
              <a:rPr lang="en-US" dirty="0"/>
              <a:t>Operating system kernels as well – some pieces maybe more</a:t>
            </a:r>
          </a:p>
          <a:p>
            <a:pPr lvl="1"/>
            <a:r>
              <a:rPr lang="en-US" dirty="0"/>
              <a:t>Program Logic</a:t>
            </a:r>
          </a:p>
          <a:p>
            <a:r>
              <a:rPr lang="en-US" dirty="0"/>
              <a:t>Proposed Work</a:t>
            </a:r>
          </a:p>
          <a:p>
            <a:pPr lvl="1"/>
            <a:r>
              <a:rPr lang="en-US" dirty="0"/>
              <a:t>Machine Model</a:t>
            </a:r>
          </a:p>
          <a:p>
            <a:pPr lvl="1"/>
            <a:r>
              <a:rPr lang="en-US" dirty="0"/>
              <a:t>Modal Understanding of Location Virtualization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000" dirty="0"/>
              <a:t>         (Sharing, Contingency &amp;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65404"/>
            <a:ext cx="6291063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63" y="3335971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002730"/>
            <a:ext cx="4085021" cy="2309170"/>
          </a:xfrm>
          <a:prstGeom prst="wedgeEllipseCallout">
            <a:avLst>
              <a:gd name="adj1" fmla="val -53477"/>
              <a:gd name="adj2" fmla="val 674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66114" y="4357471"/>
            <a:ext cx="3073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Soundness against updates to page tables e.g. moving page tables to create more continuous physical space for hardware IO buffers?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85497-8A8D-8F19-4EE1-CE050979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52" y="3347217"/>
            <a:ext cx="1107745" cy="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10845"/>
            <a:ext cx="9650686" cy="867867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3340" y="2421060"/>
            <a:ext cx="1495089" cy="39405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07" y="2432697"/>
            <a:ext cx="1646522" cy="126193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267" y="2292198"/>
            <a:ext cx="1910705" cy="13157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793" y="4678437"/>
            <a:ext cx="2699073" cy="451827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104646"/>
              <a:gd name="adj2" fmla="val -466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6CC9-8300-B82C-D98E-ADCCF490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Verification?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640D-4C98-07F9-2023-E1F2B0E3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activity of understanding programs mathematically</a:t>
            </a:r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Proof</a:t>
            </a:r>
          </a:p>
          <a:p>
            <a:r>
              <a:rPr lang="en-US" dirty="0"/>
              <a:t>Ancient tool -- Logic</a:t>
            </a:r>
          </a:p>
        </p:txBody>
      </p:sp>
    </p:spTree>
    <p:extLst>
      <p:ext uri="{BB962C8B-B14F-4D97-AF65-F5344CB8AC3E}">
        <p14:creationId xmlns:p14="http://schemas.microsoft.com/office/powerpoint/2010/main" val="164487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88C-492F-CB6E-C9C7-5B6BCB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for x64Iris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E22-E85C-62C0-036D-B472B81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done?</a:t>
            </a:r>
          </a:p>
          <a:p>
            <a:pPr lvl="1"/>
            <a:r>
              <a:rPr lang="en-US" dirty="0"/>
              <a:t>Machine model – subset of x86</a:t>
            </a:r>
          </a:p>
          <a:p>
            <a:pPr lvl="1"/>
            <a:r>
              <a:rPr lang="en-US" dirty="0"/>
              <a:t>Soundness proofs of all instructions except:</a:t>
            </a:r>
          </a:p>
          <a:p>
            <a:pPr marL="914400" lvl="2" indent="0">
              <a:buNone/>
            </a:pPr>
            <a:r>
              <a:rPr lang="en-US" dirty="0"/>
              <a:t>Segment selector related ones, Page fault interrupts</a:t>
            </a:r>
          </a:p>
          <a:p>
            <a:pPr lvl="1"/>
            <a:r>
              <a:rPr lang="en-US" dirty="0"/>
              <a:t>Proof of address-space switching</a:t>
            </a:r>
          </a:p>
          <a:p>
            <a:pPr lvl="1"/>
            <a:r>
              <a:rPr lang="en-US" dirty="0"/>
              <a:t>Proof of identity mapping</a:t>
            </a:r>
          </a:p>
          <a:p>
            <a:pPr lvl="1"/>
            <a:r>
              <a:rPr lang="en-US" dirty="0"/>
              <a:t>Proof of adding a new-page axiomatizing </a:t>
            </a:r>
            <a:r>
              <a:rPr lang="en-US" b="1" dirty="0"/>
              <a:t>page-table-walk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Proof of page-table-walk</a:t>
            </a:r>
          </a:p>
          <a:p>
            <a:pPr lvl="1"/>
            <a:r>
              <a:rPr lang="en-US" dirty="0"/>
              <a:t>Fine-tuning instructions’ specs with extended address-space-invariants for identity mappings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92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564-DED0-853B-B44C-D831EC69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    Evolution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60BA-8075-ACE3-C85A-047CB4EB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0625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b="1" dirty="0"/>
              <a:t> Modal Understanding of Protocol Modularity</a:t>
            </a:r>
          </a:p>
        </p:txBody>
      </p:sp>
    </p:spTree>
    <p:extLst>
      <p:ext uri="{BB962C8B-B14F-4D97-AF65-F5344CB8AC3E}">
        <p14:creationId xmlns:p14="http://schemas.microsoft.com/office/powerpoint/2010/main" val="3220351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EFB-30B8-9FD1-A8E4-9F85936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0"/>
            <a:ext cx="10515600" cy="1778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400" dirty="0">
                <a:latin typeface="+mn-lt"/>
              </a:rPr>
              <a:t>                                       SYSTEM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	    (Protocols &amp; Future Feature Extensions)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6961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B55-B2CD-1FF4-4FA9-4D93DE1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in OS Kernels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49D7D-8806-8E94-B59B-CE3E4E1F7324}"/>
              </a:ext>
            </a:extLst>
          </p:cNvPr>
          <p:cNvSpPr/>
          <p:nvPr/>
        </p:nvSpPr>
        <p:spPr>
          <a:xfrm>
            <a:off x="5378570" y="2039620"/>
            <a:ext cx="1562615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8D47-D4D1-CB10-2A3D-E0A5BDDFB540}"/>
              </a:ext>
            </a:extLst>
          </p:cNvPr>
          <p:cNvSpPr txBox="1"/>
          <p:nvPr/>
        </p:nvSpPr>
        <p:spPr>
          <a:xfrm>
            <a:off x="5509281" y="2097995"/>
            <a:ext cx="130807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8F7DA-1B7A-6B68-DC79-9E897569F12A}"/>
              </a:ext>
            </a:extLst>
          </p:cNvPr>
          <p:cNvSpPr/>
          <p:nvPr/>
        </p:nvSpPr>
        <p:spPr>
          <a:xfrm>
            <a:off x="5492606" y="1304925"/>
            <a:ext cx="1298719" cy="510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ECA9-551C-6138-5A8D-D8AFD52C247F}"/>
              </a:ext>
            </a:extLst>
          </p:cNvPr>
          <p:cNvSpPr txBox="1"/>
          <p:nvPr/>
        </p:nvSpPr>
        <p:spPr>
          <a:xfrm>
            <a:off x="5492607" y="1378870"/>
            <a:ext cx="13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1DBED3-A943-B1DA-1453-9E6D694EC167}"/>
              </a:ext>
            </a:extLst>
          </p:cNvPr>
          <p:cNvSpPr/>
          <p:nvPr/>
        </p:nvSpPr>
        <p:spPr>
          <a:xfrm>
            <a:off x="1828800" y="2732539"/>
            <a:ext cx="942975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BB130-A069-4BDB-A55B-48E7ABC30C32}"/>
              </a:ext>
            </a:extLst>
          </p:cNvPr>
          <p:cNvSpPr txBox="1"/>
          <p:nvPr/>
        </p:nvSpPr>
        <p:spPr>
          <a:xfrm>
            <a:off x="1906495" y="2799214"/>
            <a:ext cx="7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C353-0576-3DD9-B4C7-2C65F1CB82F8}"/>
              </a:ext>
            </a:extLst>
          </p:cNvPr>
          <p:cNvSpPr/>
          <p:nvPr/>
        </p:nvSpPr>
        <p:spPr>
          <a:xfrm>
            <a:off x="7413231" y="2702888"/>
            <a:ext cx="2576290" cy="5959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0C3D4-50F3-4969-3122-8B12CE803349}"/>
              </a:ext>
            </a:extLst>
          </p:cNvPr>
          <p:cNvSpPr txBox="1"/>
          <p:nvPr/>
        </p:nvSpPr>
        <p:spPr>
          <a:xfrm>
            <a:off x="7488985" y="2825171"/>
            <a:ext cx="246243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Virtual File System (VFS)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ADB81-68F2-216A-14D1-2A9E6138E495}"/>
              </a:ext>
            </a:extLst>
          </p:cNvPr>
          <p:cNvSpPr/>
          <p:nvPr/>
        </p:nvSpPr>
        <p:spPr>
          <a:xfrm>
            <a:off x="3086100" y="2739390"/>
            <a:ext cx="1433158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BF8BD-4879-9273-95CD-08F7D1D48326}"/>
              </a:ext>
            </a:extLst>
          </p:cNvPr>
          <p:cNvSpPr txBox="1"/>
          <p:nvPr/>
        </p:nvSpPr>
        <p:spPr>
          <a:xfrm>
            <a:off x="3190575" y="2789689"/>
            <a:ext cx="12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mmap_lazy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368DE-4A8A-F2C1-C968-CE54B172F514}"/>
              </a:ext>
            </a:extLst>
          </p:cNvPr>
          <p:cNvSpPr/>
          <p:nvPr/>
        </p:nvSpPr>
        <p:spPr>
          <a:xfrm>
            <a:off x="1473280" y="3479421"/>
            <a:ext cx="3321759" cy="1180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FB180-8F97-A0A7-8E0F-4A3B838DBEA5}"/>
              </a:ext>
            </a:extLst>
          </p:cNvPr>
          <p:cNvSpPr txBox="1"/>
          <p:nvPr/>
        </p:nvSpPr>
        <p:spPr>
          <a:xfrm>
            <a:off x="1510935" y="3612767"/>
            <a:ext cx="32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Memory Manager (VMM)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085BB-3185-8F9D-CA0E-47FBC6C342BE}"/>
              </a:ext>
            </a:extLst>
          </p:cNvPr>
          <p:cNvSpPr/>
          <p:nvPr/>
        </p:nvSpPr>
        <p:spPr>
          <a:xfrm>
            <a:off x="7413231" y="3515661"/>
            <a:ext cx="890365" cy="4264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AC275-B1C1-76A7-9165-9BD395400B7A}"/>
              </a:ext>
            </a:extLst>
          </p:cNvPr>
          <p:cNvSpPr txBox="1"/>
          <p:nvPr/>
        </p:nvSpPr>
        <p:spPr>
          <a:xfrm>
            <a:off x="7516248" y="3550070"/>
            <a:ext cx="6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6259C-8EB2-D00C-5607-2F2E9B1CC6C5}"/>
              </a:ext>
            </a:extLst>
          </p:cNvPr>
          <p:cNvSpPr/>
          <p:nvPr/>
        </p:nvSpPr>
        <p:spPr>
          <a:xfrm>
            <a:off x="8998921" y="3515661"/>
            <a:ext cx="1041197" cy="4381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4E11-D16F-A25E-4F8D-34AA20A9ABB4}"/>
              </a:ext>
            </a:extLst>
          </p:cNvPr>
          <p:cNvSpPr txBox="1"/>
          <p:nvPr/>
        </p:nvSpPr>
        <p:spPr>
          <a:xfrm>
            <a:off x="9053290" y="3563286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mem_fs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15FBE-2671-C06D-9CFD-0738FFF0E1BA}"/>
              </a:ext>
            </a:extLst>
          </p:cNvPr>
          <p:cNvSpPr/>
          <p:nvPr/>
        </p:nvSpPr>
        <p:spPr>
          <a:xfrm>
            <a:off x="7912227" y="419990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A5E83-9C11-13D8-3E6B-B3336CBF0115}"/>
              </a:ext>
            </a:extLst>
          </p:cNvPr>
          <p:cNvSpPr txBox="1"/>
          <p:nvPr/>
        </p:nvSpPr>
        <p:spPr>
          <a:xfrm>
            <a:off x="7969957" y="4263963"/>
            <a:ext cx="12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A0FCC-8D6C-FFF9-86AF-98C39BB64915}"/>
              </a:ext>
            </a:extLst>
          </p:cNvPr>
          <p:cNvSpPr/>
          <p:nvPr/>
        </p:nvSpPr>
        <p:spPr>
          <a:xfrm>
            <a:off x="3433985" y="406782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4D862-1F76-F872-FD71-D929F88D77A5}"/>
              </a:ext>
            </a:extLst>
          </p:cNvPr>
          <p:cNvSpPr txBox="1"/>
          <p:nvPr/>
        </p:nvSpPr>
        <p:spPr>
          <a:xfrm>
            <a:off x="3462114" y="4131883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vmm_flist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7326AC-A5B3-2735-4E4F-41925B56871E}"/>
              </a:ext>
            </a:extLst>
          </p:cNvPr>
          <p:cNvSpPr/>
          <p:nvPr/>
        </p:nvSpPr>
        <p:spPr>
          <a:xfrm>
            <a:off x="5419210" y="4894237"/>
            <a:ext cx="1829822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8B3002-C467-288E-D27B-4475521E14CE}"/>
              </a:ext>
            </a:extLst>
          </p:cNvPr>
          <p:cNvSpPr/>
          <p:nvPr/>
        </p:nvSpPr>
        <p:spPr>
          <a:xfrm>
            <a:off x="7440103" y="5511470"/>
            <a:ext cx="1883134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C9832-B1F9-A4C3-E56D-17037F14E766}"/>
              </a:ext>
            </a:extLst>
          </p:cNvPr>
          <p:cNvSpPr/>
          <p:nvPr/>
        </p:nvSpPr>
        <p:spPr>
          <a:xfrm>
            <a:off x="3566065" y="5509290"/>
            <a:ext cx="205862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0B7269-9346-01AB-A83D-CD53A433B5F7}"/>
              </a:ext>
            </a:extLst>
          </p:cNvPr>
          <p:cNvSpPr/>
          <p:nvPr/>
        </p:nvSpPr>
        <p:spPr>
          <a:xfrm>
            <a:off x="7719991" y="6288460"/>
            <a:ext cx="159387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9696B-A148-E9AA-11B7-7E481EAC5F53}"/>
              </a:ext>
            </a:extLst>
          </p:cNvPr>
          <p:cNvSpPr/>
          <p:nvPr/>
        </p:nvSpPr>
        <p:spPr>
          <a:xfrm>
            <a:off x="3590925" y="62884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2E1D9-FCE6-5B12-ED86-C05A8048B475}"/>
              </a:ext>
            </a:extLst>
          </p:cNvPr>
          <p:cNvSpPr txBox="1"/>
          <p:nvPr/>
        </p:nvSpPr>
        <p:spPr>
          <a:xfrm>
            <a:off x="5503996" y="4964900"/>
            <a:ext cx="16991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Device Drivers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F98F3-856E-F254-105C-E3ADC46BBA01}"/>
              </a:ext>
            </a:extLst>
          </p:cNvPr>
          <p:cNvSpPr txBox="1"/>
          <p:nvPr/>
        </p:nvSpPr>
        <p:spPr>
          <a:xfrm>
            <a:off x="3810000" y="6359123"/>
            <a:ext cx="16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hw_memory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E846E0-B23B-EDB9-CCFB-9913AD1DA1C7}"/>
              </a:ext>
            </a:extLst>
          </p:cNvPr>
          <p:cNvSpPr txBox="1"/>
          <p:nvPr/>
        </p:nvSpPr>
        <p:spPr>
          <a:xfrm>
            <a:off x="8050093" y="6359123"/>
            <a:ext cx="100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hw_disk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C284F-F727-32A8-FF1E-4E37883B495A}"/>
              </a:ext>
            </a:extLst>
          </p:cNvPr>
          <p:cNvSpPr txBox="1"/>
          <p:nvPr/>
        </p:nvSpPr>
        <p:spPr>
          <a:xfrm>
            <a:off x="3653808" y="5579953"/>
            <a:ext cx="18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mem_disk_driver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1D870A-4D2E-3D56-18AD-1DB1E2D68BB1}"/>
              </a:ext>
            </a:extLst>
          </p:cNvPr>
          <p:cNvSpPr/>
          <p:nvPr/>
        </p:nvSpPr>
        <p:spPr>
          <a:xfrm>
            <a:off x="5614567" y="62675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71301-E0C2-2F61-F19A-22112184FA3D}"/>
              </a:ext>
            </a:extLst>
          </p:cNvPr>
          <p:cNvSpPr txBox="1"/>
          <p:nvPr/>
        </p:nvSpPr>
        <p:spPr>
          <a:xfrm>
            <a:off x="5801486" y="6348849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hw_network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C2447-4861-B1F9-CC7F-E5E1E6BE7573}"/>
              </a:ext>
            </a:extLst>
          </p:cNvPr>
          <p:cNvSpPr txBox="1"/>
          <p:nvPr/>
        </p:nvSpPr>
        <p:spPr>
          <a:xfrm>
            <a:off x="7511223" y="5579953"/>
            <a:ext cx="175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disk driver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B9AC9C-E674-9572-37F1-7528575AE349}"/>
              </a:ext>
            </a:extLst>
          </p:cNvPr>
          <p:cNvCxnSpPr>
            <a:cxnSpLocks/>
          </p:cNvCxnSpPr>
          <p:nvPr/>
        </p:nvCxnSpPr>
        <p:spPr>
          <a:xfrm>
            <a:off x="1016000" y="1910080"/>
            <a:ext cx="10337800" cy="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77974A-6185-6AFA-D2EC-4D962263EDD0}"/>
              </a:ext>
            </a:extLst>
          </p:cNvPr>
          <p:cNvSpPr txBox="1"/>
          <p:nvPr/>
        </p:nvSpPr>
        <p:spPr>
          <a:xfrm>
            <a:off x="4641550" y="2815878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27C1A8-6734-02E4-7660-84C8F5D6AF7C}"/>
              </a:ext>
            </a:extLst>
          </p:cNvPr>
          <p:cNvCxnSpPr>
            <a:cxnSpLocks/>
          </p:cNvCxnSpPr>
          <p:nvPr/>
        </p:nvCxnSpPr>
        <p:spPr>
          <a:xfrm flipV="1">
            <a:off x="838200" y="6166535"/>
            <a:ext cx="10998200" cy="3048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FE6F0B-9B01-8188-E54A-E19B1F7D8462}"/>
              </a:ext>
            </a:extLst>
          </p:cNvPr>
          <p:cNvSpPr txBox="1"/>
          <p:nvPr/>
        </p:nvSpPr>
        <p:spPr>
          <a:xfrm>
            <a:off x="2392487" y="6348849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3EAE4D-A657-A1BA-092F-BAE7FCE82001}"/>
              </a:ext>
            </a:extLst>
          </p:cNvPr>
          <p:cNvSpPr txBox="1"/>
          <p:nvPr/>
        </p:nvSpPr>
        <p:spPr>
          <a:xfrm>
            <a:off x="9482004" y="6359123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E8054AE7-21D3-2E8B-D887-2E7C3F4EFF42}"/>
              </a:ext>
            </a:extLst>
          </p:cNvPr>
          <p:cNvSpPr/>
          <p:nvPr/>
        </p:nvSpPr>
        <p:spPr>
          <a:xfrm>
            <a:off x="1411331" y="1990348"/>
            <a:ext cx="5648960" cy="1422400"/>
          </a:xfrm>
          <a:custGeom>
            <a:avLst/>
            <a:gdLst>
              <a:gd name="connsiteX0" fmla="*/ 0 w 5648960"/>
              <a:gd name="connsiteY0" fmla="*/ 660400 h 1422400"/>
              <a:gd name="connsiteX1" fmla="*/ 3200400 w 5648960"/>
              <a:gd name="connsiteY1" fmla="*/ 0 h 1422400"/>
              <a:gd name="connsiteX2" fmla="*/ 5618480 w 5648960"/>
              <a:gd name="connsiteY2" fmla="*/ 0 h 1422400"/>
              <a:gd name="connsiteX3" fmla="*/ 5648960 w 5648960"/>
              <a:gd name="connsiteY3" fmla="*/ 1422400 h 1422400"/>
              <a:gd name="connsiteX4" fmla="*/ 10160 w 5648960"/>
              <a:gd name="connsiteY4" fmla="*/ 1402080 h 1422400"/>
              <a:gd name="connsiteX5" fmla="*/ 0 w 5648960"/>
              <a:gd name="connsiteY5" fmla="*/ 660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8960" h="1422400">
                <a:moveTo>
                  <a:pt x="0" y="660400"/>
                </a:moveTo>
                <a:lnTo>
                  <a:pt x="3200400" y="0"/>
                </a:lnTo>
                <a:lnTo>
                  <a:pt x="5618480" y="0"/>
                </a:lnTo>
                <a:lnTo>
                  <a:pt x="5648960" y="1422400"/>
                </a:lnTo>
                <a:lnTo>
                  <a:pt x="10160" y="1402080"/>
                </a:lnTo>
                <a:lnTo>
                  <a:pt x="0" y="660400"/>
                </a:lnTo>
                <a:close/>
              </a:path>
            </a:pathLst>
          </a:custGeom>
          <a:solidFill>
            <a:schemeClr val="accent1">
              <a:alpha val="595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22AFAC-53B2-F467-2522-B45D881585A6}"/>
              </a:ext>
            </a:extLst>
          </p:cNvPr>
          <p:cNvSpPr/>
          <p:nvPr/>
        </p:nvSpPr>
        <p:spPr>
          <a:xfrm>
            <a:off x="7299408" y="2549539"/>
            <a:ext cx="3036473" cy="158160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7A3D20-11BB-4A17-7749-CEB1DF5D5029}"/>
              </a:ext>
            </a:extLst>
          </p:cNvPr>
          <p:cNvSpPr/>
          <p:nvPr/>
        </p:nvSpPr>
        <p:spPr>
          <a:xfrm>
            <a:off x="3520139" y="4791855"/>
            <a:ext cx="5888021" cy="127308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8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(STS)es for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1DBE-CCE9-68C7-7A81-749C37BD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4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79294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89454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937433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90695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917113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810863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391920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508240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54567" y="2854960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54567" y="3943350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909180" y="293381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907577" y="40183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49214" y="347397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32480" y="3137717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8108792" y="3393280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530703" y="2846301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578553" y="3473972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824933" y="2936513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383906" y="3862818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841750" y="3429000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10165734" y="2839642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10165734" y="3928032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820347" y="291850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818744" y="40030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319974" y="3725294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540851" y="3436920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3895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825625"/>
            <a:ext cx="1204912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	(Exploiting </a:t>
            </a:r>
            <a:r>
              <a:rPr lang="en-US" sz="3200" dirty="0" err="1"/>
              <a:t>Kripke</a:t>
            </a:r>
            <a:r>
              <a:rPr lang="en-US" sz="3200" dirty="0"/>
              <a:t> Models, Generated </a:t>
            </a:r>
            <a:r>
              <a:rPr lang="en-US" sz="3200" dirty="0" err="1"/>
              <a:t>SubModels</a:t>
            </a:r>
            <a:r>
              <a:rPr lang="en-US" sz="3200" dirty="0"/>
              <a:t> &amp;</a:t>
            </a:r>
            <a:r>
              <a:rPr lang="en-US" sz="3200" dirty="0" err="1"/>
              <a:t>Bisimulation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897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95786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756774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72629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736454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792797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3058836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675540" y="3068481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695525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1783915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895192" y="77438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893589" y="18589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1314537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8492" y="978282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7928133" y="123384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350044" y="68686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397894" y="131453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644274" y="77707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203247" y="170338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661091" y="126956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9985075" y="680207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9985075" y="1768597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639688" y="75906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638085" y="1843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139315" y="156585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360192" y="127748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48DF73-113A-8F3E-F3D8-472F2D7C87CE}"/>
              </a:ext>
            </a:extLst>
          </p:cNvPr>
          <p:cNvSpPr/>
          <p:nvPr/>
        </p:nvSpPr>
        <p:spPr>
          <a:xfrm>
            <a:off x="1299033" y="49863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7616DA2-B81D-6ECF-4243-409AE4351666}"/>
              </a:ext>
            </a:extLst>
          </p:cNvPr>
          <p:cNvCxnSpPr>
            <a:cxnSpLocks/>
            <a:stCxn id="7" idx="6"/>
            <a:endCxn id="7" idx="7"/>
          </p:cNvCxnSpPr>
          <p:nvPr/>
        </p:nvCxnSpPr>
        <p:spPr>
          <a:xfrm flipH="1" flipV="1">
            <a:off x="1768953" y="50668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C40C-DCF6-5021-2B8F-D679859374A4}"/>
              </a:ext>
            </a:extLst>
          </p:cNvPr>
          <p:cNvSpPr txBox="1"/>
          <p:nvPr/>
        </p:nvSpPr>
        <p:spPr>
          <a:xfrm>
            <a:off x="2652219" y="473060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35D0A9-7CB4-2755-5FB4-69A636CE0348}"/>
              </a:ext>
            </a:extLst>
          </p:cNvPr>
          <p:cNvSpPr/>
          <p:nvPr/>
        </p:nvSpPr>
        <p:spPr>
          <a:xfrm>
            <a:off x="987869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CB7C73-90CC-BDDD-63C1-50C0D71310AF}"/>
              </a:ext>
            </a:extLst>
          </p:cNvPr>
          <p:cNvSpPr/>
          <p:nvPr/>
        </p:nvSpPr>
        <p:spPr>
          <a:xfrm>
            <a:off x="808037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7E7B836-C82B-5036-25E8-392F85B136B7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 rot="16200000" flipH="1" flipV="1">
            <a:off x="8080533" y="497272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C0DDA8-BE8F-3235-56AB-5348FA8649BC}"/>
              </a:ext>
            </a:extLst>
          </p:cNvPr>
          <p:cNvSpPr txBox="1"/>
          <p:nvPr/>
        </p:nvSpPr>
        <p:spPr>
          <a:xfrm>
            <a:off x="7502444" y="442574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1FF1F-B8BE-B0A2-0D91-C19892AC88E6}"/>
              </a:ext>
            </a:extLst>
          </p:cNvPr>
          <p:cNvCxnSpPr>
            <a:stCxn id="10" idx="1"/>
            <a:endCxn id="11" idx="7"/>
          </p:cNvCxnSpPr>
          <p:nvPr/>
        </p:nvCxnSpPr>
        <p:spPr>
          <a:xfrm flipH="1">
            <a:off x="8550294" y="505341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1C52E0-CA62-FB06-53B7-16B9B1BCDA68}"/>
              </a:ext>
            </a:extLst>
          </p:cNvPr>
          <p:cNvSpPr txBox="1"/>
          <p:nvPr/>
        </p:nvSpPr>
        <p:spPr>
          <a:xfrm>
            <a:off x="8796674" y="451595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A28BDA-7164-0DBA-A065-388D8704211F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flipV="1">
            <a:off x="8355647" y="544226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293D7C-11CF-F152-16F9-099EF6136CA5}"/>
              </a:ext>
            </a:extLst>
          </p:cNvPr>
          <p:cNvSpPr txBox="1"/>
          <p:nvPr/>
        </p:nvSpPr>
        <p:spPr>
          <a:xfrm>
            <a:off x="8813491" y="500844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6429DF4-0766-DE10-9D60-0B7B41669992}"/>
              </a:ext>
            </a:extLst>
          </p:cNvPr>
          <p:cNvCxnSpPr>
            <a:cxnSpLocks/>
            <a:stCxn id="10" idx="5"/>
            <a:endCxn id="10" idx="6"/>
          </p:cNvCxnSpPr>
          <p:nvPr/>
        </p:nvCxnSpPr>
        <p:spPr>
          <a:xfrm rot="5400000" flipH="1" flipV="1">
            <a:off x="10291715" y="530473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04DFCE-AAC5-2BCE-B350-00976DD42791}"/>
              </a:ext>
            </a:extLst>
          </p:cNvPr>
          <p:cNvSpPr txBox="1"/>
          <p:nvPr/>
        </p:nvSpPr>
        <p:spPr>
          <a:xfrm>
            <a:off x="10512592" y="501636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B24AD-C1B1-5818-5717-B69804B64E0B}"/>
              </a:ext>
            </a:extLst>
          </p:cNvPr>
          <p:cNvSpPr txBox="1"/>
          <p:nvPr/>
        </p:nvSpPr>
        <p:spPr>
          <a:xfrm>
            <a:off x="466042" y="5830861"/>
            <a:ext cx="472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traditional subprotocol from </a:t>
            </a:r>
            <a:r>
              <a:rPr lang="en-US" b="1" i="1" dirty="0"/>
              <a:t>opened</a:t>
            </a:r>
            <a:r>
              <a:rPr lang="en-US" dirty="0"/>
              <a:t> (s</a:t>
            </a:r>
            <a:r>
              <a:rPr lang="en-US" baseline="-25000" dirty="0"/>
              <a:t>o</a:t>
            </a:r>
            <a:r>
              <a:rPr lang="en-US" dirty="0"/>
              <a:t>)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C2F37-5D09-0292-990D-442E9ABEA2B6}"/>
              </a:ext>
            </a:extLst>
          </p:cNvPr>
          <p:cNvSpPr txBox="1"/>
          <p:nvPr/>
        </p:nvSpPr>
        <p:spPr>
          <a:xfrm>
            <a:off x="7456791" y="5865776"/>
            <a:ext cx="455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distribute subprotocol from </a:t>
            </a:r>
            <a:r>
              <a:rPr lang="en-US" b="1" i="1" dirty="0"/>
              <a:t>flushed </a:t>
            </a:r>
            <a:r>
              <a:rPr lang="en-US" dirty="0"/>
              <a:t>(s</a:t>
            </a:r>
            <a:r>
              <a:rPr lang="en-US" baseline="-25000" dirty="0"/>
              <a:t>f</a:t>
            </a:r>
            <a:r>
              <a:rPr lang="en-US" dirty="0"/>
              <a:t>) state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AE73E66-7B52-B54E-B5FD-C0EF65FD1582}"/>
              </a:ext>
            </a:extLst>
          </p:cNvPr>
          <p:cNvCxnSpPr>
            <a:cxnSpLocks/>
          </p:cNvCxnSpPr>
          <p:nvPr/>
        </p:nvCxnSpPr>
        <p:spPr>
          <a:xfrm flipV="1">
            <a:off x="3484246" y="1592730"/>
            <a:ext cx="4277974" cy="3691855"/>
          </a:xfrm>
          <a:prstGeom prst="curvedConnector3">
            <a:avLst>
              <a:gd name="adj1" fmla="val 476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6651E1F-8777-6737-9A56-79465D7EB7C1}"/>
              </a:ext>
            </a:extLst>
          </p:cNvPr>
          <p:cNvCxnSpPr>
            <a:cxnSpLocks/>
          </p:cNvCxnSpPr>
          <p:nvPr/>
        </p:nvCxnSpPr>
        <p:spPr>
          <a:xfrm>
            <a:off x="3390627" y="1783915"/>
            <a:ext cx="3997677" cy="3500670"/>
          </a:xfrm>
          <a:prstGeom prst="curvedConnector3">
            <a:avLst>
              <a:gd name="adj1" fmla="val 53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C0F379FC-F26D-9843-0821-E82AFF5EA9D0}"/>
              </a:ext>
            </a:extLst>
          </p:cNvPr>
          <p:cNvSpPr/>
          <p:nvPr/>
        </p:nvSpPr>
        <p:spPr>
          <a:xfrm>
            <a:off x="8203247" y="3510453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00C29268-3760-645A-6A9C-B9435D4A4079}"/>
              </a:ext>
            </a:extLst>
          </p:cNvPr>
          <p:cNvSpPr/>
          <p:nvPr/>
        </p:nvSpPr>
        <p:spPr>
          <a:xfrm>
            <a:off x="4716286" y="528320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F5255D8-0E06-32A2-2EDC-FCD1FB4F1A67}"/>
              </a:ext>
            </a:extLst>
          </p:cNvPr>
          <p:cNvSpPr/>
          <p:nvPr/>
        </p:nvSpPr>
        <p:spPr>
          <a:xfrm>
            <a:off x="5177089" y="5664423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8131D58-1711-EE3D-4D41-F929417BCF29}"/>
              </a:ext>
            </a:extLst>
          </p:cNvPr>
          <p:cNvSpPr/>
          <p:nvPr/>
        </p:nvSpPr>
        <p:spPr>
          <a:xfrm>
            <a:off x="1167772" y="3495312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A9549D-220E-5689-C74B-15854C63CF08}"/>
              </a:ext>
            </a:extLst>
          </p:cNvPr>
          <p:cNvSpPr txBox="1"/>
          <p:nvPr/>
        </p:nvSpPr>
        <p:spPr>
          <a:xfrm>
            <a:off x="4988560" y="2854960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Iris, </a:t>
            </a:r>
            <a:r>
              <a:rPr lang="en-US" dirty="0" err="1"/>
              <a:t>CaReSL</a:t>
            </a:r>
            <a:r>
              <a:rPr lang="en-US" dirty="0"/>
              <a:t>, </a:t>
            </a:r>
            <a:r>
              <a:rPr lang="en-US" dirty="0" err="1"/>
              <a:t>iCap</a:t>
            </a:r>
            <a:r>
              <a:rPr lang="en-US" dirty="0"/>
              <a:t> 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4F25F36-1A47-9151-66C8-0B589F7C7951}"/>
              </a:ext>
            </a:extLst>
          </p:cNvPr>
          <p:cNvSpPr txBox="1"/>
          <p:nvPr/>
        </p:nvSpPr>
        <p:spPr>
          <a:xfrm>
            <a:off x="5017969" y="3299159"/>
            <a:ext cx="7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FCSL ?</a:t>
            </a:r>
          </a:p>
        </p:txBody>
      </p:sp>
    </p:spTree>
    <p:extLst>
      <p:ext uri="{BB962C8B-B14F-4D97-AF65-F5344CB8AC3E}">
        <p14:creationId xmlns:p14="http://schemas.microsoft.com/office/powerpoint/2010/main" val="375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  <p:bldP spid="7" grpId="0" animBg="1"/>
      <p:bldP spid="9" grpId="0"/>
      <p:bldP spid="10" grpId="0" animBg="1"/>
      <p:bldP spid="11" grpId="0" animBg="1"/>
      <p:bldP spid="13" grpId="0"/>
      <p:bldP spid="15" grpId="0"/>
      <p:bldP spid="17" grpId="0"/>
      <p:bldP spid="29" grpId="0"/>
      <p:bldP spid="30" grpId="0"/>
      <p:bldP spid="31" grpId="0"/>
      <p:bldP spid="82" grpId="0" animBg="1"/>
      <p:bldP spid="84" grpId="0" animBg="1"/>
      <p:bldP spid="85" grpId="0" animBg="1"/>
      <p:bldP spid="86" grpId="0" animBg="1"/>
      <p:bldP spid="89" grpId="0"/>
      <p:bldP spid="9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7F51-7974-6BFA-85AD-AE319D0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Logic for Modularity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684A-A042-8B0A-4D4B-3D329107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pieces</a:t>
            </a:r>
          </a:p>
          <a:p>
            <a:pPr lvl="1"/>
            <a:r>
              <a:rPr lang="en-US" dirty="0"/>
              <a:t>Morphisms to relate two protocol (</a:t>
            </a:r>
            <a:r>
              <a:rPr lang="en-US" b="1" dirty="0"/>
              <a:t>RG-</a:t>
            </a:r>
            <a:r>
              <a:rPr lang="en-US" b="1" dirty="0" err="1"/>
              <a:t>Bisim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Law of Tolerance</a:t>
            </a:r>
          </a:p>
          <a:p>
            <a:pPr lvl="2"/>
            <a:r>
              <a:rPr lang="en-US" dirty="0"/>
              <a:t>The Law of Conformance</a:t>
            </a:r>
          </a:p>
          <a:p>
            <a:pPr lvl="2"/>
            <a:r>
              <a:rPr lang="en-US" dirty="0"/>
              <a:t>The Law of Similarity</a:t>
            </a:r>
          </a:p>
          <a:p>
            <a:pPr lvl="1"/>
            <a:r>
              <a:rPr lang="en-US" dirty="0"/>
              <a:t>Linking to program logic through </a:t>
            </a:r>
          </a:p>
          <a:p>
            <a:pPr lvl="2"/>
            <a:r>
              <a:rPr lang="en-US" b="1" dirty="0"/>
              <a:t>Island-Update-Invariance </a:t>
            </a:r>
            <a:r>
              <a:rPr lang="en-US" dirty="0"/>
              <a:t>for soundness</a:t>
            </a:r>
            <a:endParaRPr lang="en-US" b="1" dirty="0"/>
          </a:p>
          <a:p>
            <a:pPr lvl="2"/>
            <a:r>
              <a:rPr lang="en-US" dirty="0"/>
              <a:t>Proof rules</a:t>
            </a:r>
          </a:p>
          <a:p>
            <a:pPr lvl="3"/>
            <a:r>
              <a:rPr lang="en-US" dirty="0"/>
              <a:t>Rule </a:t>
            </a:r>
            <a:r>
              <a:rPr lang="en-US" dirty="0" err="1"/>
              <a:t>Bisim</a:t>
            </a:r>
            <a:endParaRPr lang="en-US" dirty="0"/>
          </a:p>
          <a:p>
            <a:pPr lvl="3"/>
            <a:r>
              <a:rPr lang="en-US" dirty="0"/>
              <a:t>Rule </a:t>
            </a:r>
            <a:r>
              <a:rPr lang="en-US" dirty="0" err="1"/>
              <a:t>Submodel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36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3BC2-CB1A-F174-6230-0C18B4E3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15D2-D4EC-C5B9-F6CC-F93095C4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Bisim</a:t>
            </a:r>
            <a:r>
              <a:rPr lang="en-US" dirty="0"/>
              <a:t>. as an instance of our morphism definition</a:t>
            </a:r>
          </a:p>
          <a:p>
            <a:r>
              <a:rPr lang="en-US" dirty="0"/>
              <a:t>We denote transitions in the environment</a:t>
            </a:r>
            <a:endParaRPr lang="en-US" b="1" i="1" dirty="0"/>
          </a:p>
          <a:p>
            <a:pPr lvl="1"/>
            <a:endParaRPr lang="en-US" dirty="0"/>
          </a:p>
          <a:p>
            <a:pPr lvl="1"/>
            <a:r>
              <a:rPr lang="en-US" dirty="0"/>
              <a:t>Essentially the generated </a:t>
            </a:r>
            <a:r>
              <a:rPr lang="en-US" dirty="0" err="1"/>
              <a:t>submodel</a:t>
            </a:r>
            <a:r>
              <a:rPr lang="en-US" dirty="0"/>
              <a:t> starting at [</a:t>
            </a:r>
            <a:r>
              <a:rPr lang="en-US" b="1" i="1" dirty="0"/>
              <a:t>s</a:t>
            </a:r>
            <a:r>
              <a:rPr lang="en-US" dirty="0"/>
              <a:t>] for </a:t>
            </a:r>
            <a:r>
              <a:rPr lang="en-US" b="1" i="1" dirty="0" err="1"/>
              <a:t>AllTok</a:t>
            </a:r>
            <a:r>
              <a:rPr lang="en-US" dirty="0"/>
              <a:t>/</a:t>
            </a:r>
            <a:r>
              <a:rPr lang="en-US" b="1" i="1" dirty="0"/>
              <a:t>T</a:t>
            </a:r>
          </a:p>
          <a:p>
            <a:r>
              <a:rPr lang="en-US" dirty="0"/>
              <a:t>The guarantee (the generated </a:t>
            </a:r>
            <a:r>
              <a:rPr lang="en-US" dirty="0" err="1"/>
              <a:t>submodel</a:t>
            </a:r>
            <a:r>
              <a:rPr lang="en-US" dirty="0"/>
              <a:t> starting at [</a:t>
            </a:r>
            <a:r>
              <a:rPr lang="en-US" b="1" i="1" dirty="0"/>
              <a:t>s</a:t>
            </a:r>
            <a:r>
              <a:rPr lang="en-US" dirty="0"/>
              <a:t>] for </a:t>
            </a:r>
            <a:r>
              <a:rPr lang="en-US" b="1" i="1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Intuitively speaking, we need to preserve the rely-start-end pairs exactly</a:t>
            </a:r>
          </a:p>
          <a:p>
            <a:pPr lvl="1"/>
            <a:r>
              <a:rPr lang="en-US" dirty="0"/>
              <a:t>Don’t drop plausible interference </a:t>
            </a:r>
          </a:p>
          <a:p>
            <a:pPr lvl="1"/>
            <a:r>
              <a:rPr lang="en-US" dirty="0"/>
              <a:t>Acknowledge valid staring points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black symbol on a white background&#10;&#10;Description automatically generated">
            <a:extLst>
              <a:ext uri="{FF2B5EF4-FFF2-40B4-BE49-F238E27FC236}">
                <a16:creationId xmlns:a16="http://schemas.microsoft.com/office/drawing/2014/main" id="{9BD456DE-87EC-264F-CD42-E877935E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860" y="1912620"/>
            <a:ext cx="23114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20A00-16EE-7A0E-E1F3-B08BE8A48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520" y="2266949"/>
            <a:ext cx="741680" cy="71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512E-60F9-D90D-3941-CDEE6193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Laws of  of Conformance</a:t>
            </a:r>
          </a:p>
        </p:txBody>
      </p:sp>
      <p:pic>
        <p:nvPicPr>
          <p:cNvPr id="5" name="Content Placeholder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6DD44075-41DC-404E-765D-794CAA963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05369"/>
            <a:ext cx="8346440" cy="2259465"/>
          </a:xfrm>
        </p:spPr>
      </p:pic>
      <p:pic>
        <p:nvPicPr>
          <p:cNvPr id="7" name="Picture 6" descr="A close-up of a math problem&#10;&#10;Description automatically generated">
            <a:extLst>
              <a:ext uri="{FF2B5EF4-FFF2-40B4-BE49-F238E27FC236}">
                <a16:creationId xmlns:a16="http://schemas.microsoft.com/office/drawing/2014/main" id="{86EE8642-5C9F-D441-E76E-EF4129C73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2065"/>
            <a:ext cx="6761480" cy="1138902"/>
          </a:xfrm>
          <a:prstGeom prst="rect">
            <a:avLst/>
          </a:prstGeom>
        </p:spPr>
      </p:pic>
      <p:pic>
        <p:nvPicPr>
          <p:cNvPr id="9" name="Picture 8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1FD2AAEE-A717-CB37-D744-3BAE70911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80" y="1676799"/>
            <a:ext cx="7834594" cy="11140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A87E02-3347-EB9E-B84C-A988A19D2CF7}"/>
              </a:ext>
            </a:extLst>
          </p:cNvPr>
          <p:cNvSpPr txBox="1"/>
          <p:nvPr/>
        </p:nvSpPr>
        <p:spPr>
          <a:xfrm>
            <a:off x="9184640" y="2678607"/>
            <a:ext cx="263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Post-Relays corresponds and preserves facts of the interpretation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188EC30-F1F3-44BE-727F-E59A50FB7F2D}"/>
              </a:ext>
            </a:extLst>
          </p:cNvPr>
          <p:cNvSpPr/>
          <p:nvPr/>
        </p:nvSpPr>
        <p:spPr>
          <a:xfrm>
            <a:off x="8601674" y="2072639"/>
            <a:ext cx="487680" cy="2158327"/>
          </a:xfrm>
          <a:prstGeom prst="rightBrace">
            <a:avLst>
              <a:gd name="adj1" fmla="val 5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F22CF91C-D249-E194-B5F7-E2DDAEF47425}"/>
              </a:ext>
            </a:extLst>
          </p:cNvPr>
          <p:cNvSpPr/>
          <p:nvPr/>
        </p:nvSpPr>
        <p:spPr>
          <a:xfrm>
            <a:off x="7447280" y="4230966"/>
            <a:ext cx="4551680" cy="1478954"/>
          </a:xfrm>
          <a:prstGeom prst="wedgeEllipseCallout">
            <a:avLst>
              <a:gd name="adj1" fmla="val -109698"/>
              <a:gd name="adj2" fmla="val -1109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F69D6-5415-752C-C930-39200E00BDE7}"/>
              </a:ext>
            </a:extLst>
          </p:cNvPr>
          <p:cNvSpPr txBox="1"/>
          <p:nvPr/>
        </p:nvSpPr>
        <p:spPr>
          <a:xfrm>
            <a:off x="8306089" y="4536829"/>
            <a:ext cx="329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Guarantees in the </a:t>
            </a:r>
            <a:r>
              <a:rPr lang="en-US" dirty="0" err="1"/>
              <a:t>submodel</a:t>
            </a:r>
            <a:r>
              <a:rPr lang="en-US" dirty="0"/>
              <a:t> preserved in the original.</a:t>
            </a:r>
          </a:p>
        </p:txBody>
      </p:sp>
    </p:spTree>
    <p:extLst>
      <p:ext uri="{BB962C8B-B14F-4D97-AF65-F5344CB8AC3E}">
        <p14:creationId xmlns:p14="http://schemas.microsoft.com/office/powerpoint/2010/main" val="411073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7DFB-42FA-7C12-9E71-3C4F5DB9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Verification? Why OS Kernels?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201B-61FB-46D3-8039-7FDB48C1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 are piece of constructs speaking to the bare-metal</a:t>
            </a:r>
          </a:p>
          <a:p>
            <a:pPr lvl="1"/>
            <a:r>
              <a:rPr lang="en-US" dirty="0"/>
              <a:t>One of the closest software artifacts operating something physical!</a:t>
            </a:r>
          </a:p>
          <a:p>
            <a:pPr lvl="1"/>
            <a:r>
              <a:rPr lang="en-US" dirty="0"/>
              <a:t>Convincing ourselves on their (almost) correctness!</a:t>
            </a:r>
          </a:p>
          <a:p>
            <a:r>
              <a:rPr lang="en-US" dirty="0"/>
              <a:t>Long story of verification attempts OS Kernels</a:t>
            </a:r>
          </a:p>
          <a:p>
            <a:pPr lvl="1"/>
            <a:r>
              <a:rPr lang="en-US" dirty="0" err="1"/>
              <a:t>Verisoft</a:t>
            </a:r>
            <a:r>
              <a:rPr lang="en-US" dirty="0"/>
              <a:t> – custom-hardware</a:t>
            </a:r>
          </a:p>
          <a:p>
            <a:pPr lvl="1"/>
            <a:r>
              <a:rPr lang="en-US" dirty="0" err="1"/>
              <a:t>CertiKOS</a:t>
            </a:r>
            <a:r>
              <a:rPr lang="en-US" dirty="0"/>
              <a:t>, SeL4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1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CB6A-F539-31F2-2CF0-92F79851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Program Logic (Soundness)</a:t>
            </a:r>
          </a:p>
        </p:txBody>
      </p:sp>
      <p:pic>
        <p:nvPicPr>
          <p:cNvPr id="5" name="Content Placeholder 4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4D38B21C-8C3A-4AC4-DEDB-36FFF1112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407400" cy="2781300"/>
          </a:xfrm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0F5A7164-781E-2E5B-68DD-57D8375A99D2}"/>
              </a:ext>
            </a:extLst>
          </p:cNvPr>
          <p:cNvSpPr/>
          <p:nvPr/>
        </p:nvSpPr>
        <p:spPr>
          <a:xfrm>
            <a:off x="3779520" y="4561840"/>
            <a:ext cx="5618480" cy="2123440"/>
          </a:xfrm>
          <a:prstGeom prst="wedgeEllipseCallout">
            <a:avLst>
              <a:gd name="adj1" fmla="val -11424"/>
              <a:gd name="adj2" fmla="val -17430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50571-68E3-0631-77F9-A095340027AC}"/>
              </a:ext>
            </a:extLst>
          </p:cNvPr>
          <p:cNvSpPr txBox="1"/>
          <p:nvPr/>
        </p:nvSpPr>
        <p:spPr>
          <a:xfrm>
            <a:off x="4775200" y="4774525"/>
            <a:ext cx="3677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any two protocols conformance is essential as we would like to see an update in the </a:t>
            </a:r>
            <a:r>
              <a:rPr lang="en-US" dirty="0" err="1"/>
              <a:t>subSTS</a:t>
            </a:r>
            <a:r>
              <a:rPr lang="en-US" dirty="0"/>
              <a:t> equivalent to one in the original under a logical consequence on the tokens. Proof by almost </a:t>
            </a:r>
            <a:r>
              <a:rPr lang="en-US" b="1" dirty="0"/>
              <a:t>conformance.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8C67-9855-F94C-DF23-26192F6B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Proof Rules for </a:t>
            </a:r>
            <a:r>
              <a:rPr lang="en-US" dirty="0" err="1"/>
              <a:t>Bisimilar</a:t>
            </a:r>
            <a:r>
              <a:rPr lang="en-US" dirty="0"/>
              <a:t> Protocols</a:t>
            </a:r>
          </a:p>
        </p:txBody>
      </p:sp>
      <p:pic>
        <p:nvPicPr>
          <p:cNvPr id="5" name="Content Placeholder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B45A46CA-0387-CF00-929F-A9FE65D9D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530" y="1619568"/>
            <a:ext cx="4080634" cy="1946592"/>
          </a:xfr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57ABFF9-F764-AF29-29FA-60D240A5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30" y="4277678"/>
            <a:ext cx="5249678" cy="1686877"/>
          </a:xfrm>
          <a:prstGeom prst="rect">
            <a:avLst/>
          </a:prstGeom>
        </p:spPr>
      </p:pic>
      <p:sp>
        <p:nvSpPr>
          <p:cNvPr id="8" name="Oval Callout 7">
            <a:extLst>
              <a:ext uri="{FF2B5EF4-FFF2-40B4-BE49-F238E27FC236}">
                <a16:creationId xmlns:a16="http://schemas.microsoft.com/office/drawing/2014/main" id="{C86FCA6B-71D3-BC3A-8DD8-23C208EF4FD4}"/>
              </a:ext>
            </a:extLst>
          </p:cNvPr>
          <p:cNvSpPr/>
          <p:nvPr/>
        </p:nvSpPr>
        <p:spPr>
          <a:xfrm>
            <a:off x="7406640" y="3032309"/>
            <a:ext cx="2844800" cy="2239141"/>
          </a:xfrm>
          <a:prstGeom prst="wedgeEllipseCallout">
            <a:avLst>
              <a:gd name="adj1" fmla="val -90119"/>
              <a:gd name="adj2" fmla="val 3759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02744CD0-84DC-A710-942E-8D2D042DA03C}"/>
              </a:ext>
            </a:extLst>
          </p:cNvPr>
          <p:cNvSpPr/>
          <p:nvPr/>
        </p:nvSpPr>
        <p:spPr>
          <a:xfrm>
            <a:off x="6238240" y="1341120"/>
            <a:ext cx="3048000" cy="1590357"/>
          </a:xfrm>
          <a:prstGeom prst="wedgeEllipseCallout">
            <a:avLst>
              <a:gd name="adj1" fmla="val -81143"/>
              <a:gd name="adj2" fmla="val 3886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8D568-119A-B809-D815-92BD5DA01E5E}"/>
              </a:ext>
            </a:extLst>
          </p:cNvPr>
          <p:cNvSpPr txBox="1"/>
          <p:nvPr/>
        </p:nvSpPr>
        <p:spPr>
          <a:xfrm>
            <a:off x="6703607" y="1586550"/>
            <a:ext cx="2410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Indistinguishable STS. Proof by the definition of </a:t>
            </a:r>
            <a:r>
              <a:rPr lang="en-US" dirty="0" err="1"/>
              <a:t>soundneess</a:t>
            </a:r>
            <a:r>
              <a:rPr lang="en-US" dirty="0"/>
              <a:t> for </a:t>
            </a:r>
            <a:r>
              <a:rPr lang="en-US" dirty="0" err="1"/>
              <a:t>CaReSL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957FF-DAFF-5738-3DFB-9C3DB41B4E42}"/>
              </a:ext>
            </a:extLst>
          </p:cNvPr>
          <p:cNvSpPr txBox="1"/>
          <p:nvPr/>
        </p:nvSpPr>
        <p:spPr>
          <a:xfrm>
            <a:off x="7802880" y="3296920"/>
            <a:ext cx="2164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rely-reachable in the original STS with the </a:t>
            </a:r>
            <a:r>
              <a:rPr lang="en-US" b="1" dirty="0"/>
              <a:t>local</a:t>
            </a:r>
            <a:r>
              <a:rPr lang="en-US" dirty="0"/>
              <a:t> </a:t>
            </a:r>
            <a:r>
              <a:rPr lang="en-US" b="1" dirty="0"/>
              <a:t>tokens </a:t>
            </a:r>
            <a:r>
              <a:rPr lang="en-US" dirty="0"/>
              <a:t>contains the </a:t>
            </a:r>
            <a:r>
              <a:rPr lang="en-US" b="1" dirty="0"/>
              <a:t>same </a:t>
            </a:r>
            <a:r>
              <a:rPr lang="en-US" dirty="0"/>
              <a:t>rely-reachable states</a:t>
            </a:r>
          </a:p>
        </p:txBody>
      </p:sp>
    </p:spTree>
    <p:extLst>
      <p:ext uri="{BB962C8B-B14F-4D97-AF65-F5344CB8AC3E}">
        <p14:creationId xmlns:p14="http://schemas.microsoft.com/office/powerpoint/2010/main" val="401193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C14-374B-7943-F1DC-88A056B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RG-STS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BF73-C558-B793-D222-51ACD17D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Currently being worked on</a:t>
            </a:r>
          </a:p>
          <a:p>
            <a:pPr lvl="1"/>
            <a:r>
              <a:rPr lang="en-US" dirty="0"/>
              <a:t>Soundness proofs is under-change </a:t>
            </a:r>
          </a:p>
          <a:p>
            <a:pPr lvl="1"/>
            <a:r>
              <a:rPr lang="en-US" dirty="0"/>
              <a:t>Proofs of filesystem protocols presented in this paper </a:t>
            </a:r>
          </a:p>
          <a:p>
            <a:r>
              <a:rPr lang="en-US" dirty="0"/>
              <a:t>Already done</a:t>
            </a:r>
          </a:p>
          <a:p>
            <a:pPr lvl="1"/>
            <a:r>
              <a:rPr lang="en-US" b="1" dirty="0" err="1"/>
              <a:t>mmap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mmap_lazy</a:t>
            </a:r>
            <a:r>
              <a:rPr lang="en-US" b="1" dirty="0"/>
              <a:t> </a:t>
            </a:r>
            <a:r>
              <a:rPr lang="en-US" dirty="0"/>
              <a:t>are implemented inside the kernel as a candidate for being an extra experiment</a:t>
            </a:r>
          </a:p>
          <a:p>
            <a:pPr lvl="1"/>
            <a:r>
              <a:rPr lang="en-US" b="1" dirty="0" err="1"/>
              <a:t>Vfs</a:t>
            </a:r>
            <a:r>
              <a:rPr lang="en-US" b="1" dirty="0"/>
              <a:t> -- </a:t>
            </a:r>
            <a:r>
              <a:rPr lang="en-US" dirty="0"/>
              <a:t>realized by S5 (already exists inside xv6 OS) and ext2 (implemented by us)</a:t>
            </a:r>
            <a:endParaRPr lang="en-US" b="1" dirty="0"/>
          </a:p>
          <a:p>
            <a:pPr lvl="1"/>
            <a:r>
              <a:rPr lang="en-US" b="1" dirty="0"/>
              <a:t>Disk device drivers</a:t>
            </a:r>
            <a:r>
              <a:rPr lang="en-US" dirty="0"/>
              <a:t>: A block disk driver for our ext2 vs. in-memory block device driver (to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Finish the soundness </a:t>
            </a:r>
          </a:p>
          <a:p>
            <a:pPr lvl="1"/>
            <a:r>
              <a:rPr lang="en-US" dirty="0"/>
              <a:t>Pick-up one extra example in addition to the filesystem protocol example amongst the examples mentioned above</a:t>
            </a:r>
          </a:p>
          <a:p>
            <a:pPr lvl="2"/>
            <a:r>
              <a:rPr lang="en-US" dirty="0"/>
              <a:t>Not necessarily the implementation of them </a:t>
            </a:r>
          </a:p>
          <a:p>
            <a:pPr lvl="2"/>
            <a:r>
              <a:rPr lang="en-US" dirty="0"/>
              <a:t>Not necessarily the complete protocol of them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728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5C84CA-964A-0504-B72B-9E3927A7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D92F494-F192-AFB4-5078-F1FB00D8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569633" y="2977377"/>
            <a:ext cx="6428679" cy="1125459"/>
          </a:xfrm>
          <a:prstGeom prst="rect">
            <a:avLst/>
          </a:prstGeom>
        </p:spPr>
      </p:pic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-1587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2242224" y="1807999"/>
            <a:ext cx="210087" cy="56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8749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1969362" y="1252176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1959262" y="1329122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432933-A350-6A5B-BCF1-C45E6C602F86}"/>
              </a:ext>
            </a:extLst>
          </p:cNvPr>
          <p:cNvSpPr/>
          <p:nvPr/>
        </p:nvSpPr>
        <p:spPr>
          <a:xfrm>
            <a:off x="1150422" y="1327139"/>
            <a:ext cx="505518" cy="5364785"/>
          </a:xfrm>
          <a:prstGeom prst="rightBrace">
            <a:avLst>
              <a:gd name="adj1" fmla="val 57979"/>
              <a:gd name="adj2" fmla="val 45405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AF7066CA-A2AC-DB30-C3FA-9D4C1E8DC8E7}"/>
              </a:ext>
            </a:extLst>
          </p:cNvPr>
          <p:cNvSpPr/>
          <p:nvPr/>
        </p:nvSpPr>
        <p:spPr>
          <a:xfrm rot="16200000">
            <a:off x="7285692" y="2646921"/>
            <a:ext cx="491416" cy="293028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872B37C-536F-5CDE-3473-FFD7E9A8B214}"/>
              </a:ext>
            </a:extLst>
          </p:cNvPr>
          <p:cNvSpPr/>
          <p:nvPr/>
        </p:nvSpPr>
        <p:spPr>
          <a:xfrm rot="16200000">
            <a:off x="6790423" y="3540672"/>
            <a:ext cx="1522458" cy="318759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2" grpId="0" animBg="1"/>
      <p:bldP spid="33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74" grpId="0"/>
      <p:bldP spid="175" grpId="0" animBg="1"/>
      <p:bldP spid="176" grpId="0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4E5-B6DD-846C-EFED-25A10D45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 Logic?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155C9B-602B-CCE3-8927-F0FF3333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3767" y="2924016"/>
            <a:ext cx="2427434" cy="781716"/>
          </a:xfr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E260376-57DE-A0FC-BFBD-32FA7357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58" y="2559540"/>
            <a:ext cx="5938895" cy="204149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00B5B5B7-8975-E70B-7917-9B5855060AB5}"/>
              </a:ext>
            </a:extLst>
          </p:cNvPr>
          <p:cNvSpPr/>
          <p:nvPr/>
        </p:nvSpPr>
        <p:spPr>
          <a:xfrm rot="16200000">
            <a:off x="5579798" y="353705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6139BA9-CBBC-7C3A-0B77-800DC388487B}"/>
              </a:ext>
            </a:extLst>
          </p:cNvPr>
          <p:cNvSpPr/>
          <p:nvPr/>
        </p:nvSpPr>
        <p:spPr>
          <a:xfrm rot="16200000">
            <a:off x="4848278" y="356753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379006D-9F61-FCED-1E0B-75883FAECF92}"/>
              </a:ext>
            </a:extLst>
          </p:cNvPr>
          <p:cNvSpPr/>
          <p:nvPr/>
        </p:nvSpPr>
        <p:spPr>
          <a:xfrm rot="16200000">
            <a:off x="6301158" y="357769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7B9D3A22-C287-BBD1-B0E3-CF135DAA6783}"/>
              </a:ext>
            </a:extLst>
          </p:cNvPr>
          <p:cNvSpPr/>
          <p:nvPr/>
        </p:nvSpPr>
        <p:spPr>
          <a:xfrm>
            <a:off x="282250" y="4482915"/>
            <a:ext cx="3084184" cy="1767840"/>
          </a:xfrm>
          <a:prstGeom prst="wedgeEllipseCallout">
            <a:avLst>
              <a:gd name="adj1" fmla="val 106293"/>
              <a:gd name="adj2" fmla="val -7619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D1470AB5-5780-7216-9007-F65DA842A6D6}"/>
              </a:ext>
            </a:extLst>
          </p:cNvPr>
          <p:cNvSpPr/>
          <p:nvPr/>
        </p:nvSpPr>
        <p:spPr>
          <a:xfrm>
            <a:off x="4647577" y="4733191"/>
            <a:ext cx="2413624" cy="1267288"/>
          </a:xfrm>
          <a:prstGeom prst="wedgeEllipseCallout">
            <a:avLst>
              <a:gd name="adj1" fmla="val -627"/>
              <a:gd name="adj2" fmla="val -10425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18516E7E-8FAD-A4E4-6132-8DE8ED6B2952}"/>
              </a:ext>
            </a:extLst>
          </p:cNvPr>
          <p:cNvSpPr/>
          <p:nvPr/>
        </p:nvSpPr>
        <p:spPr>
          <a:xfrm>
            <a:off x="7954034" y="4733191"/>
            <a:ext cx="2846046" cy="1517564"/>
          </a:xfrm>
          <a:prstGeom prst="wedgeEllipseCallout">
            <a:avLst>
              <a:gd name="adj1" fmla="val -99527"/>
              <a:gd name="adj2" fmla="val -926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F9DB9-1360-AB3A-A47E-7944ACE33880}"/>
              </a:ext>
            </a:extLst>
          </p:cNvPr>
          <p:cNvSpPr txBox="1"/>
          <p:nvPr/>
        </p:nvSpPr>
        <p:spPr>
          <a:xfrm>
            <a:off x="642932" y="4814471"/>
            <a:ext cx="2283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to hold on the program state  before running </a:t>
            </a:r>
            <a:r>
              <a:rPr lang="en-US" i="1" dirty="0"/>
              <a:t>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BF1C36-1186-D5A3-2364-8E11BCE267AC}"/>
              </a:ext>
            </a:extLst>
          </p:cNvPr>
          <p:cNvSpPr txBox="1"/>
          <p:nvPr/>
        </p:nvSpPr>
        <p:spPr>
          <a:xfrm>
            <a:off x="5035721" y="5109400"/>
            <a:ext cx="170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 </a:t>
            </a:r>
            <a:r>
              <a:rPr lang="en-US" dirty="0"/>
              <a:t>is our program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B43EE-9907-28D5-4F95-D7CDAC8BBA6D}"/>
              </a:ext>
            </a:extLst>
          </p:cNvPr>
          <p:cNvSpPr txBox="1"/>
          <p:nvPr/>
        </p:nvSpPr>
        <p:spPr>
          <a:xfrm>
            <a:off x="8313499" y="4997503"/>
            <a:ext cx="212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hold after the program state</a:t>
            </a:r>
          </a:p>
          <a:p>
            <a:r>
              <a:rPr lang="en-US" dirty="0"/>
              <a:t>after </a:t>
            </a:r>
            <a:r>
              <a:rPr lang="en-US" i="1" dirty="0"/>
              <a:t>e terminates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8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3" grpId="0"/>
      <p:bldP spid="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27D0-11AE-2CA5-BB8C-8D823CD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9E50-57C6-E958-45F7-21BE056F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of resources</a:t>
            </a:r>
          </a:p>
          <a:p>
            <a:r>
              <a:rPr lang="en-US" dirty="0"/>
              <a:t>Physical resources a program can use</a:t>
            </a:r>
          </a:p>
          <a:p>
            <a:r>
              <a:rPr lang="en-US" dirty="0"/>
              <a:t>p -&gt; v </a:t>
            </a:r>
            <a:endParaRPr lang="en-US" i="1" dirty="0"/>
          </a:p>
          <a:p>
            <a:r>
              <a:rPr lang="en-US" i="1" dirty="0"/>
              <a:t>P * Q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FF737F-30B0-D733-88E5-5C76A134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338" y="2836506"/>
            <a:ext cx="4028168" cy="210820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2FE0E75-1866-4905-DB92-C19332FA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591" y="2869089"/>
            <a:ext cx="6256015" cy="2021761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97400B-118F-78E1-0189-EA6E988C0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032" y="4771330"/>
            <a:ext cx="6419612" cy="20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2B67-9EF3-C756-67A4-16E57E4A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AA7D-01A5-E04C-36FD-7D92E2C0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concurrent programs </a:t>
            </a:r>
            <a:r>
              <a:rPr lang="en-US" i="1" dirty="0"/>
              <a:t>shares!</a:t>
            </a:r>
          </a:p>
          <a:p>
            <a:r>
              <a:rPr lang="en-US" dirty="0"/>
              <a:t>Essence: </a:t>
            </a:r>
            <a:r>
              <a:rPr lang="en-US" i="1" dirty="0"/>
              <a:t>composing </a:t>
            </a:r>
            <a:r>
              <a:rPr lang="en-US" dirty="0"/>
              <a:t>the updates of each thread to model interleaving</a:t>
            </a:r>
          </a:p>
          <a:p>
            <a:pPr lvl="1"/>
            <a:r>
              <a:rPr lang="en-US" dirty="0"/>
              <a:t>Current local </a:t>
            </a:r>
            <a:r>
              <a:rPr lang="en-US" b="1" i="1" dirty="0"/>
              <a:t>View </a:t>
            </a:r>
            <a:r>
              <a:rPr lang="en-US" dirty="0"/>
              <a:t>for a “</a:t>
            </a:r>
            <a:r>
              <a:rPr lang="en-US" b="1" i="1" dirty="0"/>
              <a:t>guarantee step” </a:t>
            </a:r>
            <a:r>
              <a:rPr lang="en-US" i="1" dirty="0"/>
              <a:t>changing local program state</a:t>
            </a:r>
          </a:p>
          <a:p>
            <a:pPr lvl="1"/>
            <a:r>
              <a:rPr lang="en-US" dirty="0"/>
              <a:t>Other </a:t>
            </a:r>
            <a:r>
              <a:rPr lang="en-US" b="1" i="1" dirty="0"/>
              <a:t>Views </a:t>
            </a:r>
            <a:r>
              <a:rPr lang="en-US" dirty="0"/>
              <a:t> </a:t>
            </a:r>
            <a:r>
              <a:rPr lang="en-US" b="1" i="1" dirty="0"/>
              <a:t>”rely steps”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Local state is unchanged</a:t>
            </a:r>
          </a:p>
          <a:p>
            <a:pPr lvl="2"/>
            <a:r>
              <a:rPr lang="en-US" dirty="0"/>
              <a:t>The change in the global state is described by the </a:t>
            </a:r>
            <a:r>
              <a:rPr lang="en-US" b="1" i="1" u="sng" dirty="0"/>
              <a:t>interference relation</a:t>
            </a:r>
          </a:p>
          <a:p>
            <a:r>
              <a:rPr lang="en-US" dirty="0"/>
              <a:t>Getting cumbersome</a:t>
            </a:r>
          </a:p>
          <a:p>
            <a:pPr lvl="1"/>
            <a:r>
              <a:rPr lang="en-US" dirty="0"/>
              <a:t>All these local-state related pieces plumbed through all over the proof?</a:t>
            </a:r>
          </a:p>
        </p:txBody>
      </p:sp>
    </p:spTree>
    <p:extLst>
      <p:ext uri="{BB962C8B-B14F-4D97-AF65-F5344CB8AC3E}">
        <p14:creationId xmlns:p14="http://schemas.microsoft.com/office/powerpoint/2010/main" val="413430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3984-0517-E4DD-68EE-43F3A903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Separation Logic: Ghosts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97CB-C562-35AA-2AAF-11A6DBD8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notion of resource with </a:t>
            </a:r>
            <a:r>
              <a:rPr lang="en-US" b="1" dirty="0"/>
              <a:t>PCM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Either for</a:t>
            </a:r>
            <a:r>
              <a:rPr lang="en-US" b="1" dirty="0"/>
              <a:t> ghost (logical) </a:t>
            </a:r>
            <a:r>
              <a:rPr lang="en-US" dirty="0"/>
              <a:t>or </a:t>
            </a:r>
            <a:r>
              <a:rPr lang="en-US" b="1" dirty="0"/>
              <a:t>physical state (heap, stack etc.)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 err="1"/>
              <a:t>Authorative</a:t>
            </a:r>
            <a:r>
              <a:rPr lang="en-US" dirty="0"/>
              <a:t> monoids: full vs. fragmental ownership</a:t>
            </a:r>
            <a:endParaRPr lang="en-US" b="1" dirty="0"/>
          </a:p>
          <a:p>
            <a:pPr lvl="1"/>
            <a:r>
              <a:rPr lang="en-US" dirty="0"/>
              <a:t>Capability of custom-tailored “</a:t>
            </a:r>
            <a:r>
              <a:rPr lang="en-US" i="1" dirty="0" err="1"/>
              <a:t>pointsto</a:t>
            </a:r>
            <a:r>
              <a:rPr lang="en-US" i="1" dirty="0"/>
              <a:t>” relations</a:t>
            </a:r>
          </a:p>
          <a:p>
            <a:pPr lvl="2"/>
            <a:r>
              <a:rPr lang="en-US" i="1" dirty="0"/>
              <a:t> e.g. virtual-memory-</a:t>
            </a:r>
            <a:r>
              <a:rPr lang="en-US" i="1" dirty="0" err="1"/>
              <a:t>pointsto</a:t>
            </a:r>
            <a:r>
              <a:rPr lang="en-US" i="1" dirty="0"/>
              <a:t>!</a:t>
            </a:r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2"/>
            <a:r>
              <a:rPr lang="en-US" i="1" dirty="0"/>
              <a:t>                                                  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4AAB7-AD43-CFB1-6593-2BB9FF09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2787252"/>
            <a:ext cx="1386840" cy="554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26A22-4648-58F4-0561-FB5A6274D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10890"/>
            <a:ext cx="4842176" cy="501580"/>
          </a:xfrm>
          <a:prstGeom prst="rect">
            <a:avLst/>
          </a:prstGeom>
        </p:spPr>
      </p:pic>
      <p:pic>
        <p:nvPicPr>
          <p:cNvPr id="13" name="Picture 12" descr="A close-up of a math problem&#10;&#10;Description automatically generated">
            <a:extLst>
              <a:ext uri="{FF2B5EF4-FFF2-40B4-BE49-F238E27FC236}">
                <a16:creationId xmlns:a16="http://schemas.microsoft.com/office/drawing/2014/main" id="{79BFAEA9-6CF3-4058-631C-5DEF836AD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965" y="4983480"/>
            <a:ext cx="4930452" cy="1010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D7D11B-83D0-9DE8-FC3F-9FADCF57D965}"/>
              </a:ext>
            </a:extLst>
          </p:cNvPr>
          <p:cNvSpPr txBox="1"/>
          <p:nvPr/>
        </p:nvSpPr>
        <p:spPr>
          <a:xfrm>
            <a:off x="5616022" y="511960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.........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843C-BC04-4196-A298-9C591371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Logic: Sharing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EA8A-1D68-7635-6978-065364BE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of sharing knowledge</a:t>
            </a:r>
          </a:p>
          <a:p>
            <a:r>
              <a:rPr lang="en-US" dirty="0"/>
              <a:t>Even using it under a promise</a:t>
            </a:r>
          </a:p>
        </p:txBody>
      </p:sp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AF2A6A61-4B34-8CBA-3976-C399ADA92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523" y="3097824"/>
            <a:ext cx="6750952" cy="157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CF4D4-0EE7-4F44-ED8E-98044DEB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959" y="1690688"/>
            <a:ext cx="783847" cy="6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20042</TotalTime>
  <Words>2377</Words>
  <Application>Microsoft Macintosh PowerPoint</Application>
  <PresentationFormat>Widescreen</PresentationFormat>
  <Paragraphs>466</Paragraphs>
  <Slides>45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LibertineMathMI</vt:lpstr>
      <vt:lpstr>LibertineMathMI7</vt:lpstr>
      <vt:lpstr>LinLibertineT</vt:lpstr>
      <vt:lpstr>LinLibertineTI</vt:lpstr>
      <vt:lpstr>NimbusRomNo9L</vt:lpstr>
      <vt:lpstr>txsys</vt:lpstr>
      <vt:lpstr>Wingdings</vt:lpstr>
      <vt:lpstr>Office Theme</vt:lpstr>
      <vt:lpstr>Verifying OS Kernels with Modal Abstractions of Systems Concepts</vt:lpstr>
      <vt:lpstr>Talk</vt:lpstr>
      <vt:lpstr>What is Software Verification?</vt:lpstr>
      <vt:lpstr>Why Verification? Why OS Kernels?</vt:lpstr>
      <vt:lpstr>What is a Program Logic?</vt:lpstr>
      <vt:lpstr>Separation Logic</vt:lpstr>
      <vt:lpstr>More on Separation Logic</vt:lpstr>
      <vt:lpstr>Abstracting Separation Logic: Ghosts</vt:lpstr>
      <vt:lpstr>Separation Logic: Sharing Knowledge</vt:lpstr>
      <vt:lpstr>Modal Logic: Contingency</vt:lpstr>
      <vt:lpstr>Modal Logic: Kripke Models</vt:lpstr>
      <vt:lpstr>Bisimulation on Kripke Models</vt:lpstr>
      <vt:lpstr>Generating (Sub)Models </vt:lpstr>
      <vt:lpstr>Kripke Models as Iris Invariant Constructions</vt:lpstr>
      <vt:lpstr>    Proposed Work</vt:lpstr>
      <vt:lpstr>            Virtualization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Current Status for x64Iris</vt:lpstr>
      <vt:lpstr>                Evolution</vt:lpstr>
      <vt:lpstr>                                       SYSTEM      (Protocols &amp; Future Feature Extensions)</vt:lpstr>
      <vt:lpstr>Protocols in OS Kernels </vt:lpstr>
      <vt:lpstr>Protocols (STS)es for File Operations</vt:lpstr>
      <vt:lpstr>PowerPoint Presentation</vt:lpstr>
      <vt:lpstr>PowerPoint Presentation</vt:lpstr>
      <vt:lpstr>RG-STS: Logic for Modularity of Protocols</vt:lpstr>
      <vt:lpstr>RG-STS: The Law of Similarity</vt:lpstr>
      <vt:lpstr>RG-STS: The Laws of  of Conformance</vt:lpstr>
      <vt:lpstr>Connecting to a Program Logic (Soundness)</vt:lpstr>
      <vt:lpstr>RG-STS: Proof Rules for Bisimilar Protocols</vt:lpstr>
      <vt:lpstr>Current Status of RG-STS</vt:lpstr>
      <vt:lpstr>PowerPoint Presentation</vt:lpstr>
      <vt:lpstr>Pure Facts on Address Space</vt:lpstr>
      <vt:lpstr>Program Logic: Sharing under Page-Table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159</cp:revision>
  <cp:lastPrinted>2024-02-24T18:03:06Z</cp:lastPrinted>
  <dcterms:created xsi:type="dcterms:W3CDTF">2023-04-28T17:43:58Z</dcterms:created>
  <dcterms:modified xsi:type="dcterms:W3CDTF">2024-02-26T01:44:07Z</dcterms:modified>
</cp:coreProperties>
</file>