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00" r:id="rId3"/>
    <p:sldId id="323" r:id="rId4"/>
    <p:sldId id="272" r:id="rId5"/>
    <p:sldId id="278" r:id="rId6"/>
    <p:sldId id="277" r:id="rId7"/>
    <p:sldId id="314" r:id="rId8"/>
    <p:sldId id="315" r:id="rId9"/>
    <p:sldId id="260" r:id="rId10"/>
    <p:sldId id="273" r:id="rId11"/>
    <p:sldId id="279" r:id="rId12"/>
    <p:sldId id="283" r:id="rId13"/>
    <p:sldId id="259" r:id="rId14"/>
    <p:sldId id="316" r:id="rId15"/>
    <p:sldId id="317" r:id="rId16"/>
    <p:sldId id="275" r:id="rId17"/>
    <p:sldId id="291" r:id="rId18"/>
    <p:sldId id="263" r:id="rId19"/>
    <p:sldId id="269" r:id="rId20"/>
    <p:sldId id="276" r:id="rId21"/>
    <p:sldId id="313" r:id="rId22"/>
    <p:sldId id="325" r:id="rId23"/>
    <p:sldId id="290" r:id="rId24"/>
    <p:sldId id="324" r:id="rId25"/>
    <p:sldId id="286" r:id="rId26"/>
    <p:sldId id="319" r:id="rId27"/>
    <p:sldId id="287" r:id="rId28"/>
    <p:sldId id="311" r:id="rId29"/>
    <p:sldId id="309" r:id="rId30"/>
    <p:sldId id="289" r:id="rId31"/>
    <p:sldId id="320" r:id="rId32"/>
    <p:sldId id="305" r:id="rId33"/>
    <p:sldId id="304" r:id="rId34"/>
    <p:sldId id="321" r:id="rId35"/>
    <p:sldId id="312" r:id="rId36"/>
    <p:sldId id="322" r:id="rId37"/>
    <p:sldId id="293" r:id="rId38"/>
    <p:sldId id="295" r:id="rId39"/>
    <p:sldId id="288" r:id="rId40"/>
    <p:sldId id="26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/>
    <p:restoredTop sz="87829"/>
  </p:normalViewPr>
  <p:slideViewPr>
    <p:cSldViewPr snapToGrid="0">
      <p:cViewPr>
        <p:scale>
          <a:sx n="100" d="100"/>
          <a:sy n="100" d="100"/>
        </p:scale>
        <p:origin x="1584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44:3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9:22:4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17:59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18:20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26:19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 5734,'0'4'0,"0"-1"0,-1-2 0,0 1 0,-2-2 0,2 1 0,-1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2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5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1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95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1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err="1"/>
              <a:t>sts</a:t>
            </a:r>
            <a:r>
              <a:rPr lang="en-US" dirty="0"/>
              <a:t> an using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1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7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8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see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6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2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1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05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5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6.xml"/><Relationship Id="rId4" Type="http://schemas.openxmlformats.org/officeDocument/2006/relationships/image" Target="../media/image13.png"/><Relationship Id="rId9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Modal Abstractions for OS Kernels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Ismail Kuru</a:t>
            </a:r>
            <a:endParaRPr lang="en-US"/>
          </a:p>
          <a:p>
            <a:r>
              <a:rPr lang="en-US"/>
              <a:t>Drexel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97" y="324903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4544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186181" y="242097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Address</a:t>
            </a:r>
            <a:r>
              <a:rPr lang="en-US" baseline="-25000" dirty="0"/>
              <a:t>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Address</a:t>
            </a:r>
            <a:r>
              <a:rPr lang="en-US" baseline="-25000" dirty="0"/>
              <a:t>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797844"/>
            <a:ext cx="2636519" cy="48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6193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91200" y="1797844"/>
            <a:ext cx="3488315" cy="5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	      		</a:t>
            </a:r>
          </a:p>
          <a:p>
            <a:pPr marL="0" indent="0">
              <a:buNone/>
            </a:pPr>
            <a:r>
              <a:rPr lang="en-US" sz="3200" dirty="0"/>
              <a:t>				          LOGIC</a:t>
            </a:r>
          </a:p>
          <a:p>
            <a:pPr marL="0" indent="0">
              <a:buNone/>
            </a:pPr>
            <a:r>
              <a:rPr lang="en-US" sz="3200" dirty="0"/>
              <a:t>         		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resources: registers, physical memory etc.</a:t>
            </a:r>
          </a:p>
          <a:p>
            <a:r>
              <a:rPr lang="en-US" dirty="0"/>
              <a:t>Treatment on the assertions</a:t>
            </a:r>
          </a:p>
          <a:p>
            <a:pPr lvl="1"/>
            <a:r>
              <a:rPr lang="en-US" dirty="0"/>
              <a:t>Ownership  </a:t>
            </a:r>
          </a:p>
          <a:p>
            <a:pPr lvl="1"/>
            <a:r>
              <a:rPr lang="en-US" dirty="0"/>
              <a:t>Separation </a:t>
            </a:r>
          </a:p>
          <a:p>
            <a:pPr lvl="1"/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63" y="3429000"/>
            <a:ext cx="2450873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a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FF7B37-F890-E9D8-7B3F-4A20815941C9}"/>
                  </a:ext>
                </a:extLst>
              </p14:cNvPr>
              <p14:cNvContentPartPr/>
              <p14:nvPr/>
            </p14:nvContentPartPr>
            <p14:xfrm>
              <a:off x="10336909" y="3441649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FF7B37-F890-E9D8-7B3F-4A2081594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21429" y="3426169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2D8D31-274F-DEE0-67ED-6579CE9FB6B6}"/>
                  </a:ext>
                </a:extLst>
              </p14:cNvPr>
              <p14:cNvContentPartPr/>
              <p14:nvPr/>
            </p14:nvContentPartPr>
            <p14:xfrm>
              <a:off x="11383429" y="1644529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2D8D31-274F-DEE0-67ED-6579CE9FB6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68309" y="1629049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DC54B07-B804-4AA6-13E9-2D2200FE56B9}"/>
                  </a:ext>
                </a:extLst>
              </p14:cNvPr>
              <p14:cNvContentPartPr/>
              <p14:nvPr/>
            </p14:nvContentPartPr>
            <p14:xfrm>
              <a:off x="10220629" y="2426089"/>
              <a:ext cx="3960" cy="5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DC54B07-B804-4AA6-13E9-2D2200FE56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5149" y="2410969"/>
                <a:ext cx="3456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44505" y="3785624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Address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29298" y="3883381"/>
            <a:ext cx="379155" cy="7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412285" y="2377310"/>
            <a:ext cx="963950" cy="58256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502309" y="2375993"/>
            <a:ext cx="963545" cy="55637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6F923BC4-140D-97BC-E8A3-D30C0BF7CE53}"/>
              </a:ext>
            </a:extLst>
          </p:cNvPr>
          <p:cNvSpPr/>
          <p:nvPr/>
        </p:nvSpPr>
        <p:spPr>
          <a:xfrm>
            <a:off x="26933" y="2848404"/>
            <a:ext cx="2567011" cy="1896183"/>
          </a:xfrm>
          <a:prstGeom prst="wedgeEllipseCallout">
            <a:avLst>
              <a:gd name="adj1" fmla="val 173411"/>
              <a:gd name="adj2" fmla="val 194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76ECBEFE-E373-8F61-7D16-CBC4367BD4C3}"/>
              </a:ext>
            </a:extLst>
          </p:cNvPr>
          <p:cNvSpPr/>
          <p:nvPr/>
        </p:nvSpPr>
        <p:spPr>
          <a:xfrm rot="16200000">
            <a:off x="6850587" y="1368856"/>
            <a:ext cx="614088" cy="2608916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DF4F28C-5515-7E13-02E4-7A497241683E}"/>
              </a:ext>
            </a:extLst>
          </p:cNvPr>
          <p:cNvSpPr/>
          <p:nvPr/>
        </p:nvSpPr>
        <p:spPr>
          <a:xfrm rot="16200000">
            <a:off x="5937244" y="2857113"/>
            <a:ext cx="2467056" cy="2732514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6A79AC84-E9F7-E4B4-4D5C-17C466529C49}"/>
              </a:ext>
            </a:extLst>
          </p:cNvPr>
          <p:cNvSpPr/>
          <p:nvPr/>
        </p:nvSpPr>
        <p:spPr>
          <a:xfrm>
            <a:off x="9011933" y="1056226"/>
            <a:ext cx="3095903" cy="1788270"/>
          </a:xfrm>
          <a:prstGeom prst="wedgeEllipseCallout">
            <a:avLst>
              <a:gd name="adj1" fmla="val -114217"/>
              <a:gd name="adj2" fmla="val 239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44FA2-07FF-AC8A-4E17-D55D64240414}"/>
              </a:ext>
            </a:extLst>
          </p:cNvPr>
          <p:cNvSpPr txBox="1"/>
          <p:nvPr/>
        </p:nvSpPr>
        <p:spPr>
          <a:xfrm>
            <a:off x="9055689" y="1598894"/>
            <a:ext cx="307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update to a shared physical page table address is a reality!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F82C2-2502-046F-CA44-29C0AB69C1BD}"/>
              </a:ext>
            </a:extLst>
          </p:cNvPr>
          <p:cNvSpPr txBox="1"/>
          <p:nvPr/>
        </p:nvSpPr>
        <p:spPr>
          <a:xfrm>
            <a:off x="361929" y="3128517"/>
            <a:ext cx="2090035" cy="175432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Sad Reality!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C453E330-C58F-0C1A-98DC-010A3A06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  <p:bldP spid="4" grpId="0" animBg="1"/>
      <p:bldP spid="6" grpId="0" animBg="1"/>
      <p:bldP spid="7" grpId="0" animBg="1"/>
      <p:bldP spid="8" grpId="0" animBg="1"/>
      <p:bldP spid="9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>
            <a:extLst>
              <a:ext uri="{FF2B5EF4-FFF2-40B4-BE49-F238E27FC236}">
                <a16:creationId xmlns:a16="http://schemas.microsoft.com/office/drawing/2014/main" id="{4E84B712-CCB2-E1D3-8C08-5D8E71BF0226}"/>
              </a:ext>
            </a:extLst>
          </p:cNvPr>
          <p:cNvSpPr/>
          <p:nvPr/>
        </p:nvSpPr>
        <p:spPr>
          <a:xfrm>
            <a:off x="8753114" y="63049"/>
            <a:ext cx="3404360" cy="1506208"/>
          </a:xfrm>
          <a:prstGeom prst="wedgeEllipseCallout">
            <a:avLst>
              <a:gd name="adj1" fmla="val 11827"/>
              <a:gd name="adj2" fmla="val 1720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65BBB73-C80A-40F1-2967-12C8155F5FE1}"/>
              </a:ext>
            </a:extLst>
          </p:cNvPr>
          <p:cNvSpPr/>
          <p:nvPr/>
        </p:nvSpPr>
        <p:spPr>
          <a:xfrm>
            <a:off x="64734" y="1362010"/>
            <a:ext cx="10493993" cy="3386137"/>
          </a:xfrm>
          <a:custGeom>
            <a:avLst/>
            <a:gdLst>
              <a:gd name="connsiteX0" fmla="*/ 0 w 10315575"/>
              <a:gd name="connsiteY0" fmla="*/ 0 h 3386137"/>
              <a:gd name="connsiteX1" fmla="*/ 0 w 10315575"/>
              <a:gd name="connsiteY1" fmla="*/ 3386137 h 3386137"/>
              <a:gd name="connsiteX2" fmla="*/ 8272462 w 10315575"/>
              <a:gd name="connsiteY2" fmla="*/ 3371850 h 3386137"/>
              <a:gd name="connsiteX3" fmla="*/ 10301287 w 10315575"/>
              <a:gd name="connsiteY3" fmla="*/ 1857375 h 3386137"/>
              <a:gd name="connsiteX4" fmla="*/ 10315575 w 10315575"/>
              <a:gd name="connsiteY4" fmla="*/ 1300162 h 3386137"/>
              <a:gd name="connsiteX5" fmla="*/ 8329612 w 10315575"/>
              <a:gd name="connsiteY5" fmla="*/ 14287 h 3386137"/>
              <a:gd name="connsiteX6" fmla="*/ 0 w 10315575"/>
              <a:gd name="connsiteY6" fmla="*/ 0 h 338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15575" h="3386137">
                <a:moveTo>
                  <a:pt x="0" y="0"/>
                </a:moveTo>
                <a:lnTo>
                  <a:pt x="0" y="3386137"/>
                </a:lnTo>
                <a:lnTo>
                  <a:pt x="8272462" y="3371850"/>
                </a:lnTo>
                <a:lnTo>
                  <a:pt x="10301287" y="1857375"/>
                </a:lnTo>
                <a:lnTo>
                  <a:pt x="10315575" y="1300162"/>
                </a:lnTo>
                <a:lnTo>
                  <a:pt x="8329612" y="142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9000"/>
            </a:schemeClr>
          </a:solidFill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457346" y="1470985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2085213" y="1492728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3890779" y="1506810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5540950" y="1470985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7147032" y="1480369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472232" y="270162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542036" y="279871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2093095" y="2650217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2162899" y="2747302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3892094" y="2893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3961898" y="2990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5544104" y="242730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5613908" y="252439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7148696" y="2851969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7218500" y="2965443"/>
            <a:ext cx="8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pa</a:t>
            </a:r>
            <a:r>
              <a:rPr lang="en-US" sz="1400" baseline="-25000" dirty="0"/>
              <a:t>i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8" y="4917025"/>
            <a:ext cx="8550855" cy="977889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" y="2045901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73" y="1995083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114" y="1954779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03" y="1892659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657" y="1857566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133" y="3893072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340" y="3929470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710" y="3918384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143" y="3913205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42882" y="1025902"/>
            <a:ext cx="720251" cy="10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35416" y="2352385"/>
            <a:ext cx="107466" cy="625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79166" y="4574953"/>
            <a:ext cx="169082" cy="4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35416" y="2977767"/>
            <a:ext cx="336816" cy="1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454035" y="2912708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1811691" y="4177105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stCxn id="59" idx="2"/>
            <a:endCxn id="150" idx="0"/>
          </p:cNvCxnSpPr>
          <p:nvPr/>
        </p:nvCxnSpPr>
        <p:spPr>
          <a:xfrm>
            <a:off x="1474254" y="1166682"/>
            <a:ext cx="332501" cy="82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1806755" y="2301567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474254" y="1166682"/>
            <a:ext cx="2118918" cy="78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3556596" y="2261263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1987477" y="1143918"/>
            <a:ext cx="3199008" cy="74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5186485" y="2199143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1986162" y="1027437"/>
            <a:ext cx="4845042" cy="83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6831204" y="2160650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3045531" y="2967507"/>
            <a:ext cx="433367" cy="96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3478898" y="4213503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5251268" y="4202417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878962" y="3141580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6544147" y="2652331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6866708" y="4190225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459532" y="1488053"/>
            <a:ext cx="965136" cy="629533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548132" y="1597799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2093769" y="1506810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2200148" y="162218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3904280" y="1519610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3992372" y="164047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5538824" y="1482427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5626100" y="159170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7153205" y="1488053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7211503" y="1604350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Page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Oval Callout 4">
            <a:extLst>
              <a:ext uri="{FF2B5EF4-FFF2-40B4-BE49-F238E27FC236}">
                <a16:creationId xmlns:a16="http://schemas.microsoft.com/office/drawing/2014/main" id="{356B1C5C-9599-4C96-9D56-21661E6920B9}"/>
              </a:ext>
            </a:extLst>
          </p:cNvPr>
          <p:cNvSpPr/>
          <p:nvPr/>
        </p:nvSpPr>
        <p:spPr>
          <a:xfrm>
            <a:off x="8669042" y="4884051"/>
            <a:ext cx="3404360" cy="1846781"/>
          </a:xfrm>
          <a:prstGeom prst="wedgeEllipseCallout">
            <a:avLst>
              <a:gd name="adj1" fmla="val -34556"/>
              <a:gd name="adj2" fmla="val -1415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2AFE4-24B3-0833-7B61-9D578C8753A0}"/>
              </a:ext>
            </a:extLst>
          </p:cNvPr>
          <p:cNvSpPr txBox="1"/>
          <p:nvPr/>
        </p:nvSpPr>
        <p:spPr>
          <a:xfrm>
            <a:off x="8871032" y="470791"/>
            <a:ext cx="4141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Fragmental Ownership </a:t>
            </a:r>
            <a:r>
              <a:rPr lang="en-US" dirty="0"/>
              <a:t>of  </a:t>
            </a:r>
          </a:p>
          <a:p>
            <a:r>
              <a:rPr lang="en-US" dirty="0"/>
              <a:t>Abstract Physical Page Table Walk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1F3F3-8CD6-DE6A-825D-25A3177AD2AC}"/>
              </a:ext>
            </a:extLst>
          </p:cNvPr>
          <p:cNvSpPr txBox="1"/>
          <p:nvPr/>
        </p:nvSpPr>
        <p:spPr>
          <a:xfrm>
            <a:off x="8965774" y="5236319"/>
            <a:ext cx="3299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Authorative</a:t>
            </a:r>
            <a:r>
              <a:rPr lang="en-US" b="1" dirty="0"/>
              <a:t> Ownership </a:t>
            </a:r>
            <a:r>
              <a:rPr lang="en-US" dirty="0"/>
              <a:t>inside the Address-Space Invariant Holding Page Table Physical Memory </a:t>
            </a:r>
            <a:r>
              <a:rPr lang="en-US" dirty="0" err="1"/>
              <a:t>Adresses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D7EDE8-4927-5E7C-A23E-6DCB0805892F}"/>
                  </a:ext>
                </a:extLst>
              </p:cNvPr>
              <p:cNvSpPr/>
              <p:nvPr/>
            </p:nvSpPr>
            <p:spPr>
              <a:xfrm>
                <a:off x="8222365" y="2638934"/>
                <a:ext cx="2336361" cy="575109"/>
              </a:xfrm>
              <a:prstGeom prst="rect">
                <a:avLst/>
              </a:prstGeom>
              <a:solidFill>
                <a:schemeClr val="accent1">
                  <a:alpha val="68406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∈0…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v</a:t>
                </a:r>
                <a:r>
                  <a:rPr lang="en-US" baseline="-25000" dirty="0"/>
                  <a:t>i</a:t>
                </a:r>
                <a:r>
                  <a:rPr lang="en-US" dirty="0"/>
                  <a:t> -&gt;</a:t>
                </a:r>
                <a:r>
                  <a:rPr lang="en-US" baseline="-25000" dirty="0"/>
                  <a:t>a</a:t>
                </a:r>
                <a:r>
                  <a:rPr lang="en-US" dirty="0"/>
                  <a:t> pa</a:t>
                </a:r>
                <a:r>
                  <a:rPr lang="en-US" baseline="-25000" dirty="0"/>
                  <a:t>i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D7EDE8-4927-5E7C-A23E-6DCB08058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65" y="2638934"/>
                <a:ext cx="2336361" cy="5751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78EA0F-A964-69F4-AD63-582AC8003234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64734" y="1362010"/>
            <a:ext cx="8168721" cy="127456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8A4B97-965C-6945-5887-BC71DA4DE2D0}"/>
              </a:ext>
            </a:extLst>
          </p:cNvPr>
          <p:cNvCxnSpPr>
            <a:cxnSpLocks/>
            <a:stCxn id="43" idx="1"/>
          </p:cNvCxnSpPr>
          <p:nvPr/>
        </p:nvCxnSpPr>
        <p:spPr>
          <a:xfrm flipV="1">
            <a:off x="64734" y="3226214"/>
            <a:ext cx="8175102" cy="152193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E852681-A724-504D-2617-B343576682E5}"/>
              </a:ext>
            </a:extLst>
          </p:cNvPr>
          <p:cNvSpPr/>
          <p:nvPr/>
        </p:nvSpPr>
        <p:spPr>
          <a:xfrm>
            <a:off x="10825433" y="3404852"/>
            <a:ext cx="1081536" cy="411332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15000"/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-&gt;</a:t>
            </a:r>
            <a:r>
              <a:rPr lang="en-US" baseline="-25000" dirty="0"/>
              <a:t>f</a:t>
            </a:r>
            <a:r>
              <a:rPr lang="en-US" dirty="0"/>
              <a:t> pa</a:t>
            </a:r>
            <a:r>
              <a:rPr lang="en-US" baseline="-25000" dirty="0"/>
              <a:t>i</a:t>
            </a:r>
          </a:p>
        </p:txBody>
      </p:sp>
      <p:sp>
        <p:nvSpPr>
          <p:cNvPr id="59" name="Alternate Process 58">
            <a:extLst>
              <a:ext uri="{FF2B5EF4-FFF2-40B4-BE49-F238E27FC236}">
                <a16:creationId xmlns:a16="http://schemas.microsoft.com/office/drawing/2014/main" id="{562D35DA-C516-8218-EC4E-BA448DB3D8F7}"/>
              </a:ext>
            </a:extLst>
          </p:cNvPr>
          <p:cNvSpPr/>
          <p:nvPr/>
        </p:nvSpPr>
        <p:spPr>
          <a:xfrm>
            <a:off x="983352" y="59157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C1ACF4-2691-699B-7C8C-245F48DC5D5C}"/>
              </a:ext>
            </a:extLst>
          </p:cNvPr>
          <p:cNvSpPr txBox="1"/>
          <p:nvPr/>
        </p:nvSpPr>
        <p:spPr>
          <a:xfrm>
            <a:off x="1250164" y="685458"/>
            <a:ext cx="43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70F5BEB6-5FEC-41F6-1927-A32D7A578AFF}"/>
              </a:ext>
            </a:extLst>
          </p:cNvPr>
          <p:cNvSpPr/>
          <p:nvPr/>
        </p:nvSpPr>
        <p:spPr>
          <a:xfrm>
            <a:off x="2879609" y="51540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482279-B8BF-99F9-D6FC-0CD9DD82E9A0}"/>
              </a:ext>
            </a:extLst>
          </p:cNvPr>
          <p:cNvSpPr txBox="1"/>
          <p:nvPr/>
        </p:nvSpPr>
        <p:spPr>
          <a:xfrm>
            <a:off x="3146421" y="609291"/>
            <a:ext cx="43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BBA9E889-AC58-80FD-6EE8-FB1E9490BC20}"/>
              </a:ext>
            </a:extLst>
          </p:cNvPr>
          <p:cNvSpPr/>
          <p:nvPr/>
        </p:nvSpPr>
        <p:spPr>
          <a:xfrm>
            <a:off x="5125612" y="53736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6A6CEB-5DEE-9DFC-0C85-003D004161B5}"/>
              </a:ext>
            </a:extLst>
          </p:cNvPr>
          <p:cNvSpPr txBox="1"/>
          <p:nvPr/>
        </p:nvSpPr>
        <p:spPr>
          <a:xfrm>
            <a:off x="5392424" y="631248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AF3316-BB3E-190E-7C25-F95FE2F5FEB1}"/>
              </a:ext>
            </a:extLst>
          </p:cNvPr>
          <p:cNvSpPr txBox="1"/>
          <p:nvPr/>
        </p:nvSpPr>
        <p:spPr>
          <a:xfrm>
            <a:off x="4103571" y="688194"/>
            <a:ext cx="8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76341D-FD4D-A641-14AB-9AA471C26E15}"/>
              </a:ext>
            </a:extLst>
          </p:cNvPr>
          <p:cNvSpPr txBox="1"/>
          <p:nvPr/>
        </p:nvSpPr>
        <p:spPr>
          <a:xfrm>
            <a:off x="2113789" y="654581"/>
            <a:ext cx="58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94" name="Alternate Process 93">
            <a:extLst>
              <a:ext uri="{FF2B5EF4-FFF2-40B4-BE49-F238E27FC236}">
                <a16:creationId xmlns:a16="http://schemas.microsoft.com/office/drawing/2014/main" id="{0F135F6A-2AB8-45FE-3BED-3ECA74C7CAAA}"/>
              </a:ext>
            </a:extLst>
          </p:cNvPr>
          <p:cNvSpPr/>
          <p:nvPr/>
        </p:nvSpPr>
        <p:spPr>
          <a:xfrm>
            <a:off x="10872066" y="4177105"/>
            <a:ext cx="1060304" cy="47645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B44796-AF17-5BE4-DA8F-DB7BFE261AE8}"/>
              </a:ext>
            </a:extLst>
          </p:cNvPr>
          <p:cNvSpPr txBox="1"/>
          <p:nvPr/>
        </p:nvSpPr>
        <p:spPr>
          <a:xfrm>
            <a:off x="10846927" y="4227322"/>
            <a:ext cx="112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sz="1400" baseline="-25000" dirty="0"/>
              <a:t>i </a:t>
            </a:r>
            <a:r>
              <a:rPr lang="en-US" sz="1400" dirty="0"/>
              <a:t> </a:t>
            </a:r>
            <a:r>
              <a:rPr lang="en-US" dirty="0"/>
              <a:t>-&gt;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en-US" dirty="0" err="1"/>
              <a:t>val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52B56CC-33AB-E02F-1EB3-B2281771D46B}"/>
              </a:ext>
            </a:extLst>
          </p:cNvPr>
          <p:cNvSpPr txBox="1"/>
          <p:nvPr/>
        </p:nvSpPr>
        <p:spPr>
          <a:xfrm>
            <a:off x="11159116" y="38384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E16D8E-FF33-6BDE-1C80-FB93821120AD}"/>
              </a:ext>
            </a:extLst>
          </p:cNvPr>
          <p:cNvSpPr txBox="1"/>
          <p:nvPr/>
        </p:nvSpPr>
        <p:spPr>
          <a:xfrm>
            <a:off x="11130799" y="2985674"/>
            <a:ext cx="334969" cy="47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78DA13-5884-B225-1735-8F0A37E79492}"/>
              </a:ext>
            </a:extLst>
          </p:cNvPr>
          <p:cNvSpPr txBox="1"/>
          <p:nvPr/>
        </p:nvSpPr>
        <p:spPr>
          <a:xfrm rot="10800000" flipV="1">
            <a:off x="10733029" y="2698461"/>
            <a:ext cx="123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sz="1400" baseline="-25000" dirty="0" err="1"/>
              <a:t>i</a:t>
            </a:r>
            <a:r>
              <a:rPr lang="en-US" sz="1400" baseline="-25000" dirty="0"/>
              <a:t> </a:t>
            </a:r>
            <a:r>
              <a:rPr lang="en-US" dirty="0"/>
              <a:t>-&gt;</a:t>
            </a:r>
            <a:r>
              <a:rPr lang="en-US" baseline="-25000" dirty="0"/>
              <a:t>v</a:t>
            </a:r>
            <a:r>
              <a:rPr lang="en-US" dirty="0"/>
              <a:t> </a:t>
            </a:r>
            <a:r>
              <a:rPr lang="en-US" dirty="0" err="1"/>
              <a:t>val</a:t>
            </a: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E5166AA-7B87-145E-DFE2-118FDF60958F}"/>
              </a:ext>
            </a:extLst>
          </p:cNvPr>
          <p:cNvSpPr/>
          <p:nvPr/>
        </p:nvSpPr>
        <p:spPr>
          <a:xfrm>
            <a:off x="8655119" y="1424193"/>
            <a:ext cx="1744395" cy="3107147"/>
          </a:xfrm>
          <a:prstGeom prst="rightBrace">
            <a:avLst>
              <a:gd name="adj1" fmla="val 20710"/>
              <a:gd name="adj2" fmla="val 495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  <p:bldP spid="5" grpId="0" animBg="1"/>
      <p:bldP spid="6" grpId="0"/>
      <p:bldP spid="7" grpId="0"/>
      <p:bldP spid="23" grpId="0" animBg="1"/>
      <p:bldP spid="48" grpId="0" animBg="1"/>
      <p:bldP spid="59" grpId="0" animBg="1"/>
      <p:bldP spid="77" grpId="0"/>
      <p:bldP spid="79" grpId="0" animBg="1"/>
      <p:bldP spid="80" grpId="0"/>
      <p:bldP spid="81" grpId="0" animBg="1"/>
      <p:bldP spid="82" grpId="0"/>
      <p:bldP spid="83" grpId="0"/>
      <p:bldP spid="84" grpId="0"/>
      <p:bldP spid="94" grpId="0" animBg="1"/>
      <p:bldP spid="95" grpId="0"/>
      <p:bldP spid="106" grpId="0"/>
      <p:bldP spid="108" grpId="0"/>
      <p:bldP spid="110" grpId="0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logic [</a:t>
            </a:r>
            <a:r>
              <a:rPr lang="en-US" dirty="0" err="1"/>
              <a:t>Areces</a:t>
            </a:r>
            <a:r>
              <a:rPr lang="en-US" dirty="0"/>
              <a:t>, Blackburn, and Marx 2001]</a:t>
            </a:r>
          </a:p>
          <a:p>
            <a:pPr lvl="1"/>
            <a:r>
              <a:rPr lang="en-US" dirty="0"/>
              <a:t>Inspired by dynamic logic’s satisfaction operator [Fisher and Ladner 1977]</a:t>
            </a:r>
          </a:p>
          <a:p>
            <a:pPr lvl="1"/>
            <a:r>
              <a:rPr lang="en-US" dirty="0"/>
              <a:t>[</a:t>
            </a:r>
            <a:r>
              <a:rPr lang="en-US" b="1" i="1" dirty="0"/>
              <a:t>l</a:t>
            </a:r>
            <a:r>
              <a:rPr lang="en-US" dirty="0"/>
              <a:t>]</a:t>
            </a:r>
            <a:r>
              <a:rPr lang="en-US" b="1" dirty="0"/>
              <a:t>𝑃</a:t>
            </a:r>
            <a:r>
              <a:rPr lang="en-US" dirty="0"/>
              <a:t>: </a:t>
            </a:r>
            <a:r>
              <a:rPr lang="en-US" b="1" dirty="0"/>
              <a:t>𝑃</a:t>
            </a:r>
            <a:r>
              <a:rPr lang="en-US" dirty="0"/>
              <a:t> is true in the specific alternate circumstance (</a:t>
            </a:r>
            <a:r>
              <a:rPr lang="en-US" dirty="0" err="1"/>
              <a:t>Kripke</a:t>
            </a:r>
            <a:r>
              <a:rPr lang="en-US" dirty="0"/>
              <a:t> world) named by the nominal</a:t>
            </a:r>
            <a:r>
              <a:rPr lang="en-US" b="1" i="1" dirty="0"/>
              <a:t> l </a:t>
            </a:r>
          </a:p>
          <a:p>
            <a:pPr lvl="1"/>
            <a:r>
              <a:rPr lang="en-US" dirty="0"/>
              <a:t>More than hiding: the choice of what state (world in </a:t>
            </a:r>
            <a:r>
              <a:rPr lang="en-US" dirty="0" err="1"/>
              <a:t>Kripke</a:t>
            </a:r>
            <a:r>
              <a:rPr lang="en-US" dirty="0"/>
              <a:t> Semantics) a modalized assertions is true </a:t>
            </a:r>
            <a:r>
              <a:rPr lang="en-US" b="1" dirty="0"/>
              <a:t>on the assertion itself</a:t>
            </a:r>
          </a:p>
        </p:txBody>
      </p:sp>
    </p:spTree>
    <p:extLst>
      <p:ext uri="{BB962C8B-B14F-4D97-AF65-F5344CB8AC3E}">
        <p14:creationId xmlns:p14="http://schemas.microsoft.com/office/powerpoint/2010/main" val="321755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/>
              <a:t>A</a:t>
            </a:r>
            <a:r>
              <a:rPr lang="en-US" dirty="0">
                <a:effectLst/>
              </a:rPr>
              <a:t>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4043207"/>
            <a:ext cx="6337300" cy="364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009" y="4542880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480"/>
            <a:ext cx="10515600" cy="46674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Modal Understanding of Location Virtualization</a:t>
            </a:r>
          </a:p>
          <a:p>
            <a:pPr lvl="1"/>
            <a:r>
              <a:rPr lang="en-US" dirty="0"/>
              <a:t>System of Virtualization</a:t>
            </a:r>
          </a:p>
          <a:p>
            <a:pPr lvl="2"/>
            <a:r>
              <a:rPr lang="en-US" dirty="0"/>
              <a:t>Abstraction: Address-Spaces</a:t>
            </a:r>
          </a:p>
          <a:p>
            <a:pPr lvl="2"/>
            <a:r>
              <a:rPr lang="en-US" dirty="0"/>
              <a:t>Mechanism: Address-Translation</a:t>
            </a:r>
          </a:p>
          <a:p>
            <a:pPr lvl="1"/>
            <a:r>
              <a:rPr lang="en-US" dirty="0"/>
              <a:t>Logic		</a:t>
            </a:r>
          </a:p>
          <a:p>
            <a:pPr lvl="2"/>
            <a:r>
              <a:rPr lang="en-US" dirty="0"/>
              <a:t>Machine Model</a:t>
            </a:r>
          </a:p>
          <a:p>
            <a:pPr lvl="2"/>
            <a:r>
              <a:rPr lang="en-US" dirty="0"/>
              <a:t>Modal Understanding of Location Virtualization</a:t>
            </a:r>
          </a:p>
          <a:p>
            <a:r>
              <a:rPr lang="en-US" dirty="0"/>
              <a:t>Modal Understanding of How Systems Evolve</a:t>
            </a:r>
          </a:p>
          <a:p>
            <a:pPr lvl="1"/>
            <a:r>
              <a:rPr lang="en-US" dirty="0"/>
              <a:t>System of Interfacing</a:t>
            </a:r>
          </a:p>
          <a:p>
            <a:pPr lvl="2"/>
            <a:r>
              <a:rPr lang="en-US" dirty="0"/>
              <a:t>Abstraction: Protocols</a:t>
            </a:r>
          </a:p>
          <a:p>
            <a:pPr lvl="2"/>
            <a:r>
              <a:rPr lang="en-US" dirty="0"/>
              <a:t>Mechanisms: Interfaces</a:t>
            </a:r>
          </a:p>
          <a:p>
            <a:pPr lvl="1"/>
            <a:r>
              <a:rPr lang="en-US" dirty="0"/>
              <a:t>Logic</a:t>
            </a:r>
          </a:p>
          <a:p>
            <a:pPr lvl="2"/>
            <a:r>
              <a:rPr lang="en-US" dirty="0"/>
              <a:t>Protocols as State Transition Systems (STS)es</a:t>
            </a:r>
          </a:p>
          <a:p>
            <a:pPr lvl="2"/>
            <a:r>
              <a:rPr lang="en-US" dirty="0"/>
              <a:t>Decorating Relations over </a:t>
            </a:r>
            <a:r>
              <a:rPr lang="en-US" dirty="0" err="1"/>
              <a:t>Kripke</a:t>
            </a:r>
            <a:r>
              <a:rPr lang="en-US" dirty="0"/>
              <a:t> Models with Rely-Guarantee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9D8257-F31F-0B3B-CDF4-AC51A39DC960}"/>
                  </a:ext>
                </a:extLst>
              </p14:cNvPr>
              <p14:cNvContentPartPr/>
              <p14:nvPr/>
            </p14:nvContentPartPr>
            <p14:xfrm>
              <a:off x="-661451" y="243544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9D8257-F31F-0B3B-CDF4-AC51A39DC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70451" y="24264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1CA840-3695-6138-6795-22B6F83C9A0D}"/>
                  </a:ext>
                </a:extLst>
              </p14:cNvPr>
              <p14:cNvContentPartPr/>
              <p14:nvPr/>
            </p14:nvContentPartPr>
            <p14:xfrm>
              <a:off x="4349389" y="250348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1CA840-3695-6138-6795-22B6F83C9A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0389" y="24948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31" y="37415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5295613" y="1579846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923222"/>
            <a:ext cx="3141692" cy="3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428783" y="1731833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6159213" y="1923222"/>
            <a:ext cx="3216263" cy="38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 rot="10800000">
            <a:off x="865791" y="3143508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621952" y="401852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17556" y="41485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6367" y="4111752"/>
            <a:ext cx="5244195" cy="9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9D20-5E2C-23F2-6CBB-ABF6B82F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95FF-F9FA-2A77-B106-78D92CDA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Identity Mappings</a:t>
            </a:r>
          </a:p>
          <a:p>
            <a:pPr lvl="1"/>
            <a:r>
              <a:rPr lang="en-US" dirty="0"/>
              <a:t>Extended our address-space invariants to support identity mappings</a:t>
            </a:r>
          </a:p>
          <a:p>
            <a:pPr lvl="2"/>
            <a:r>
              <a:rPr lang="en-US" dirty="0">
                <a:latin typeface="LinLibertineT"/>
              </a:rPr>
              <a:t>P2V: v</a:t>
            </a:r>
            <a:r>
              <a:rPr lang="en-US" dirty="0">
                <a:effectLst/>
                <a:latin typeface="LinLibertineT"/>
              </a:rPr>
              <a:t>irtual address of any page used for addressing a page table lives at a virtual address whose value is a constant offset from the physical address a</a:t>
            </a:r>
          </a:p>
          <a:p>
            <a:r>
              <a:rPr lang="en-US" dirty="0">
                <a:latin typeface="LinLibertineT"/>
              </a:rPr>
              <a:t>Page-Table-Traversal</a:t>
            </a:r>
          </a:p>
          <a:p>
            <a:pPr lvl="1"/>
            <a:r>
              <a:rPr lang="en-US" dirty="0">
                <a:latin typeface="LinLibertineT"/>
              </a:rPr>
              <a:t>Using identity mappings</a:t>
            </a:r>
          </a:p>
          <a:p>
            <a:r>
              <a:rPr lang="en-US" dirty="0">
                <a:latin typeface="LinLibertineT"/>
              </a:rPr>
              <a:t>Mapping a New Page</a:t>
            </a:r>
          </a:p>
          <a:p>
            <a:pPr lvl="1"/>
            <a:r>
              <a:rPr lang="en-US" dirty="0">
                <a:latin typeface="LinLibertineT"/>
              </a:rPr>
              <a:t>Prover with using the page-table-traversal as an axiom to locate L1 entry</a:t>
            </a:r>
          </a:p>
          <a:p>
            <a:r>
              <a:rPr lang="en-US" dirty="0" err="1">
                <a:latin typeface="LinLibertineT"/>
              </a:rPr>
              <a:t>Unmapping</a:t>
            </a:r>
            <a:r>
              <a:rPr lang="en-US" dirty="0">
                <a:latin typeface="LinLibertineT"/>
              </a:rPr>
              <a:t> Pages</a:t>
            </a:r>
          </a:p>
          <a:p>
            <a:pPr lvl="1"/>
            <a:endParaRPr lang="en-US" dirty="0">
              <a:latin typeface="LinLibertineT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5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A725D8-3CF7-CF4A-5B78-061F49F335F1}"/>
              </a:ext>
            </a:extLst>
          </p:cNvPr>
          <p:cNvSpPr txBox="1"/>
          <p:nvPr/>
        </p:nvSpPr>
        <p:spPr>
          <a:xfrm>
            <a:off x="6545582" y="246877"/>
            <a:ext cx="547306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walkpgdir</a:t>
            </a:r>
            <a:r>
              <a:rPr lang="en-US" dirty="0"/>
              <a:t>(</a:t>
            </a:r>
            <a:r>
              <a:rPr lang="en-US" dirty="0" err="1"/>
              <a:t>pte_t</a:t>
            </a:r>
            <a:r>
              <a:rPr lang="en-US" dirty="0"/>
              <a:t> *pml4, const void *</a:t>
            </a:r>
            <a:r>
              <a:rPr lang="en-US" dirty="0" err="1"/>
              <a:t>va</a:t>
            </a:r>
            <a:r>
              <a:rPr lang="en-US" dirty="0"/>
              <a:t>, int </a:t>
            </a:r>
            <a:r>
              <a:rPr lang="en-US" dirty="0" err="1"/>
              <a:t>alloc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</a:t>
            </a:r>
            <a:r>
              <a:rPr lang="en-US" dirty="0" err="1"/>
              <a:t>pte_t</a:t>
            </a:r>
            <a:r>
              <a:rPr lang="en-US" dirty="0"/>
              <a:t> *pml4_entry = &amp;pml4[PML4EX(</a:t>
            </a:r>
            <a:r>
              <a:rPr lang="en-US" dirty="0" err="1"/>
              <a:t>va</a:t>
            </a:r>
            <a:r>
              <a:rPr lang="en-US" dirty="0"/>
              <a:t>)];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pdp</a:t>
            </a:r>
            <a:r>
              <a:rPr lang="en-US" dirty="0"/>
              <a:t> = </a:t>
            </a:r>
            <a:r>
              <a:rPr lang="en-US" dirty="0" err="1"/>
              <a:t>pte_get_next_table</a:t>
            </a:r>
            <a:r>
              <a:rPr lang="en-US" dirty="0"/>
              <a:t>(pml4_entry, </a:t>
            </a:r>
            <a:r>
              <a:rPr lang="en-US" dirty="0" err="1"/>
              <a:t>alloc</a:t>
            </a:r>
            <a:r>
              <a:rPr lang="en-US" dirty="0"/>
              <a:t>);</a:t>
            </a:r>
          </a:p>
          <a:p>
            <a:r>
              <a:rPr lang="en-US" dirty="0"/>
              <a:t>    if (</a:t>
            </a:r>
            <a:r>
              <a:rPr lang="en-US" dirty="0" err="1"/>
              <a:t>pdp</a:t>
            </a:r>
            <a:r>
              <a:rPr lang="en-US" dirty="0"/>
              <a:t> == NULL) {</a:t>
            </a:r>
          </a:p>
          <a:p>
            <a:r>
              <a:rPr lang="en-US" dirty="0"/>
              <a:t>        return NULL;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pdp_entry</a:t>
            </a:r>
            <a:r>
              <a:rPr lang="en-US" dirty="0"/>
              <a:t> = &amp;</a:t>
            </a:r>
            <a:r>
              <a:rPr lang="en-US" dirty="0" err="1"/>
              <a:t>pdp</a:t>
            </a:r>
            <a:r>
              <a:rPr lang="en-US" dirty="0"/>
              <a:t>[PDPEX(</a:t>
            </a:r>
            <a:r>
              <a:rPr lang="en-US" dirty="0" err="1"/>
              <a:t>va</a:t>
            </a:r>
            <a:r>
              <a:rPr lang="en-US" dirty="0"/>
              <a:t>)];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pte_t</a:t>
            </a:r>
            <a:r>
              <a:rPr lang="en-US" dirty="0"/>
              <a:t> *pd = </a:t>
            </a:r>
            <a:r>
              <a:rPr lang="en-US" dirty="0" err="1"/>
              <a:t>pte_get_next_table</a:t>
            </a:r>
            <a:r>
              <a:rPr lang="en-US" dirty="0"/>
              <a:t>(</a:t>
            </a:r>
            <a:r>
              <a:rPr lang="en-US" dirty="0" err="1"/>
              <a:t>pdp_entry</a:t>
            </a:r>
            <a:r>
              <a:rPr lang="en-US" dirty="0"/>
              <a:t>, </a:t>
            </a:r>
            <a:r>
              <a:rPr lang="en-US" dirty="0" err="1"/>
              <a:t>alloc</a:t>
            </a:r>
            <a:r>
              <a:rPr lang="en-US" dirty="0"/>
              <a:t>);</a:t>
            </a:r>
          </a:p>
          <a:p>
            <a:r>
              <a:rPr lang="en-US" dirty="0"/>
              <a:t>    if (pd == NULL) {</a:t>
            </a:r>
          </a:p>
          <a:p>
            <a:r>
              <a:rPr lang="en-US" dirty="0"/>
              <a:t>        return NULL;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pd_entry</a:t>
            </a:r>
            <a:r>
              <a:rPr lang="en-US" dirty="0"/>
              <a:t> = &amp;pd[PDEX(</a:t>
            </a:r>
            <a:r>
              <a:rPr lang="en-US" dirty="0" err="1"/>
              <a:t>va</a:t>
            </a:r>
            <a:r>
              <a:rPr lang="en-US" dirty="0"/>
              <a:t>)];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pt</a:t>
            </a:r>
            <a:r>
              <a:rPr lang="en-US" dirty="0"/>
              <a:t> = </a:t>
            </a:r>
            <a:r>
              <a:rPr lang="en-US" dirty="0" err="1"/>
              <a:t>pte_get_next_table</a:t>
            </a:r>
            <a:r>
              <a:rPr lang="en-US" dirty="0"/>
              <a:t>(</a:t>
            </a:r>
            <a:r>
              <a:rPr lang="en-US" dirty="0" err="1"/>
              <a:t>pd_entry</a:t>
            </a:r>
            <a:r>
              <a:rPr lang="en-US" dirty="0"/>
              <a:t>, </a:t>
            </a:r>
            <a:r>
              <a:rPr lang="en-US" dirty="0" err="1"/>
              <a:t>alloc</a:t>
            </a:r>
            <a:r>
              <a:rPr lang="en-US" dirty="0"/>
              <a:t>);</a:t>
            </a:r>
          </a:p>
          <a:p>
            <a:r>
              <a:rPr lang="en-US" dirty="0"/>
              <a:t>    if (</a:t>
            </a:r>
            <a:r>
              <a:rPr lang="en-US" dirty="0" err="1"/>
              <a:t>pt</a:t>
            </a:r>
            <a:r>
              <a:rPr lang="en-US" dirty="0"/>
              <a:t> == NULL) {</a:t>
            </a:r>
          </a:p>
          <a:p>
            <a:r>
              <a:rPr lang="en-US" dirty="0"/>
              <a:t>        return NULL;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&amp;</a:t>
            </a:r>
            <a:r>
              <a:rPr lang="en-US" dirty="0" err="1"/>
              <a:t>pt</a:t>
            </a:r>
            <a:r>
              <a:rPr lang="en-US" dirty="0"/>
              <a:t>[PTEX(</a:t>
            </a:r>
            <a:r>
              <a:rPr lang="en-US" dirty="0" err="1"/>
              <a:t>va</a:t>
            </a:r>
            <a:r>
              <a:rPr lang="en-US" dirty="0"/>
              <a:t>)];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CA662-4672-33F7-3991-3736A68EDA66}"/>
              </a:ext>
            </a:extLst>
          </p:cNvPr>
          <p:cNvSpPr txBox="1"/>
          <p:nvPr/>
        </p:nvSpPr>
        <p:spPr>
          <a:xfrm>
            <a:off x="0" y="246877"/>
            <a:ext cx="646175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pte_get_next_table</a:t>
            </a:r>
            <a:r>
              <a:rPr lang="en-US" dirty="0"/>
              <a:t>(</a:t>
            </a:r>
            <a:r>
              <a:rPr lang="en-US" dirty="0" err="1"/>
              <a:t>pte_t</a:t>
            </a:r>
            <a:r>
              <a:rPr lang="en-US" dirty="0"/>
              <a:t> *entry, int </a:t>
            </a:r>
            <a:r>
              <a:rPr lang="en-US" dirty="0" err="1"/>
              <a:t>alloc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pte_t</a:t>
            </a:r>
            <a:r>
              <a:rPr lang="en-US" dirty="0"/>
              <a:t> *next;</a:t>
            </a:r>
          </a:p>
          <a:p>
            <a:endParaRPr lang="en-US" dirty="0"/>
          </a:p>
          <a:p>
            <a:r>
              <a:rPr lang="en-US" dirty="0"/>
              <a:t>    // If not already present, try to allocate</a:t>
            </a:r>
          </a:p>
          <a:p>
            <a:r>
              <a:rPr lang="en-US" dirty="0"/>
              <a:t>    if (!entry-&gt;present) {</a:t>
            </a:r>
          </a:p>
          <a:p>
            <a:r>
              <a:rPr lang="en-US" dirty="0"/>
              <a:t>        // If it shouldn't be or cannot be allocated, indicate failure</a:t>
            </a:r>
          </a:p>
          <a:p>
            <a:r>
              <a:rPr lang="en-US" dirty="0"/>
              <a:t>        if (!</a:t>
            </a:r>
            <a:r>
              <a:rPr lang="en-US" dirty="0" err="1"/>
              <a:t>alloc</a:t>
            </a:r>
            <a:r>
              <a:rPr lang="en-US" dirty="0"/>
              <a:t> || </a:t>
            </a:r>
            <a:r>
              <a:rPr lang="en-US" dirty="0" err="1"/>
              <a:t>pte_alloc</a:t>
            </a:r>
            <a:r>
              <a:rPr lang="en-US" dirty="0"/>
              <a:t>(&amp;next)) {</a:t>
            </a:r>
          </a:p>
          <a:p>
            <a:r>
              <a:rPr lang="en-US" dirty="0"/>
              <a:t>            return NULL;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entry-&gt;writable = 1;</a:t>
            </a:r>
          </a:p>
          <a:p>
            <a:r>
              <a:rPr lang="en-US" dirty="0"/>
              <a:t>        entry-&gt;</a:t>
            </a:r>
            <a:r>
              <a:rPr lang="en-US" dirty="0" err="1"/>
              <a:t>user_acc</a:t>
            </a:r>
            <a:r>
              <a:rPr lang="en-US" dirty="0"/>
              <a:t> = 1;</a:t>
            </a:r>
          </a:p>
          <a:p>
            <a:r>
              <a:rPr lang="en-US" dirty="0"/>
              <a:t>        entry-&gt;</a:t>
            </a:r>
            <a:r>
              <a:rPr lang="en-US" dirty="0" err="1"/>
              <a:t>pfn</a:t>
            </a:r>
            <a:r>
              <a:rPr lang="en-US" dirty="0"/>
              <a:t> = PTE_ADDR_TO_PHYS_PFN((</a:t>
            </a:r>
            <a:r>
              <a:rPr lang="en-US" dirty="0" err="1"/>
              <a:t>uintptr_t</a:t>
            </a:r>
            <a:r>
              <a:rPr lang="en-US" dirty="0"/>
              <a:t>) next);</a:t>
            </a:r>
          </a:p>
          <a:p>
            <a:r>
              <a:rPr lang="en-US" dirty="0"/>
              <a:t>        entry-&gt;present = 1;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uintptr_t</a:t>
            </a:r>
            <a:r>
              <a:rPr lang="en-US" dirty="0"/>
              <a:t> </a:t>
            </a:r>
            <a:r>
              <a:rPr lang="en-US" dirty="0" err="1"/>
              <a:t>next_phys_addr</a:t>
            </a:r>
            <a:r>
              <a:rPr lang="en-US" dirty="0"/>
              <a:t> = PTE_PFN_TO_ADDR(entry-&gt;</a:t>
            </a:r>
            <a:r>
              <a:rPr lang="en-US" dirty="0" err="1"/>
              <a:t>pfn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 </a:t>
            </a:r>
            <a:r>
              <a:rPr lang="en-US" dirty="0" err="1"/>
              <a:t>uintptr_t</a:t>
            </a:r>
            <a:r>
              <a:rPr lang="en-US" dirty="0"/>
              <a:t> </a:t>
            </a:r>
            <a:r>
              <a:rPr lang="en-US" dirty="0" err="1"/>
              <a:t>next_virt_addr</a:t>
            </a:r>
            <a:r>
              <a:rPr lang="en-US" dirty="0"/>
              <a:t> = (</a:t>
            </a:r>
            <a:r>
              <a:rPr lang="en-US" dirty="0" err="1"/>
              <a:t>uintptr_t</a:t>
            </a:r>
            <a:r>
              <a:rPr lang="en-US" dirty="0"/>
              <a:t>) P2V(</a:t>
            </a:r>
            <a:r>
              <a:rPr lang="en-US" dirty="0" err="1"/>
              <a:t>next_phys_addr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 next = (</a:t>
            </a:r>
            <a:r>
              <a:rPr lang="en-US" dirty="0" err="1"/>
              <a:t>pte_t</a:t>
            </a:r>
            <a:r>
              <a:rPr lang="en-US" dirty="0"/>
              <a:t> *) </a:t>
            </a:r>
            <a:r>
              <a:rPr lang="en-US" dirty="0" err="1"/>
              <a:t>next_virt_addr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next;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87116B-63B5-8F87-9394-02D347433631}"/>
              </a:ext>
            </a:extLst>
          </p:cNvPr>
          <p:cNvSpPr/>
          <p:nvPr/>
        </p:nvSpPr>
        <p:spPr>
          <a:xfrm>
            <a:off x="8252460" y="246157"/>
            <a:ext cx="117729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D19A0D-FF3C-AEA8-C57D-3A7ABADC8059}"/>
              </a:ext>
            </a:extLst>
          </p:cNvPr>
          <p:cNvSpPr/>
          <p:nvPr/>
        </p:nvSpPr>
        <p:spPr>
          <a:xfrm>
            <a:off x="6742747" y="823785"/>
            <a:ext cx="499491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14274-E0E6-AAE8-6002-27A89AEED28F}"/>
              </a:ext>
            </a:extLst>
          </p:cNvPr>
          <p:cNvSpPr/>
          <p:nvPr/>
        </p:nvSpPr>
        <p:spPr>
          <a:xfrm>
            <a:off x="6742747" y="1345806"/>
            <a:ext cx="499491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388CC-8E6F-5F7B-8134-D1C07EB33548}"/>
              </a:ext>
            </a:extLst>
          </p:cNvPr>
          <p:cNvSpPr/>
          <p:nvPr/>
        </p:nvSpPr>
        <p:spPr>
          <a:xfrm>
            <a:off x="6784659" y="2462910"/>
            <a:ext cx="499491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CA096E-5A90-DC4D-B1C0-415AAA78F37C}"/>
              </a:ext>
            </a:extLst>
          </p:cNvPr>
          <p:cNvSpPr/>
          <p:nvPr/>
        </p:nvSpPr>
        <p:spPr>
          <a:xfrm>
            <a:off x="6788467" y="2996361"/>
            <a:ext cx="499491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A4BE0-0DF2-816E-D55F-D0DE83F3DA54}"/>
              </a:ext>
            </a:extLst>
          </p:cNvPr>
          <p:cNvSpPr/>
          <p:nvPr/>
        </p:nvSpPr>
        <p:spPr>
          <a:xfrm>
            <a:off x="6784659" y="4114082"/>
            <a:ext cx="499491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650A7-A5FF-0609-3BA9-D3D3C9195ACC}"/>
              </a:ext>
            </a:extLst>
          </p:cNvPr>
          <p:cNvSpPr/>
          <p:nvPr/>
        </p:nvSpPr>
        <p:spPr>
          <a:xfrm>
            <a:off x="9509760" y="240854"/>
            <a:ext cx="136017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504137-F1AD-4678-3AD1-A605EA93698F}"/>
              </a:ext>
            </a:extLst>
          </p:cNvPr>
          <p:cNvSpPr/>
          <p:nvPr/>
        </p:nvSpPr>
        <p:spPr>
          <a:xfrm>
            <a:off x="6784658" y="4647533"/>
            <a:ext cx="4588191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963BC9-CB3E-4819-8AFC-55D47E849B44}"/>
              </a:ext>
            </a:extLst>
          </p:cNvPr>
          <p:cNvSpPr/>
          <p:nvPr/>
        </p:nvSpPr>
        <p:spPr>
          <a:xfrm>
            <a:off x="1322070" y="255376"/>
            <a:ext cx="4074796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A99372-5AB4-950B-EEDF-AF5A615A4BF7}"/>
              </a:ext>
            </a:extLst>
          </p:cNvPr>
          <p:cNvSpPr/>
          <p:nvPr/>
        </p:nvSpPr>
        <p:spPr>
          <a:xfrm>
            <a:off x="401956" y="1889042"/>
            <a:ext cx="3495674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138E15-01FB-95AA-C268-C514A403EA01}"/>
              </a:ext>
            </a:extLst>
          </p:cNvPr>
          <p:cNvSpPr/>
          <p:nvPr/>
        </p:nvSpPr>
        <p:spPr>
          <a:xfrm>
            <a:off x="517683" y="4647533"/>
            <a:ext cx="5683569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>
            <a:extLst>
              <a:ext uri="{FF2B5EF4-FFF2-40B4-BE49-F238E27FC236}">
                <a16:creationId xmlns:a16="http://schemas.microsoft.com/office/drawing/2014/main" id="{BD013D24-DDDC-0C0B-9CB8-3419DAD9632C}"/>
              </a:ext>
            </a:extLst>
          </p:cNvPr>
          <p:cNvSpPr/>
          <p:nvPr/>
        </p:nvSpPr>
        <p:spPr>
          <a:xfrm>
            <a:off x="3288028" y="1935586"/>
            <a:ext cx="3411854" cy="1450786"/>
          </a:xfrm>
          <a:prstGeom prst="wedgeEllipseCallout">
            <a:avLst>
              <a:gd name="adj1" fmla="val -83767"/>
              <a:gd name="adj2" fmla="val -30466"/>
            </a:avLst>
          </a:prstGeom>
          <a:solidFill>
            <a:schemeClr val="accent1">
              <a:alpha val="975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Ask for a new page from the page-allocator and set the page entry accordingly.</a:t>
            </a:r>
          </a:p>
        </p:txBody>
      </p:sp>
      <p:sp>
        <p:nvSpPr>
          <p:cNvPr id="31" name="Oval Callout 30">
            <a:extLst>
              <a:ext uri="{FF2B5EF4-FFF2-40B4-BE49-F238E27FC236}">
                <a16:creationId xmlns:a16="http://schemas.microsoft.com/office/drawing/2014/main" id="{BA135282-5D6C-2437-1428-D042289F6D62}"/>
              </a:ext>
            </a:extLst>
          </p:cNvPr>
          <p:cNvSpPr/>
          <p:nvPr/>
        </p:nvSpPr>
        <p:spPr>
          <a:xfrm>
            <a:off x="1924050" y="5189220"/>
            <a:ext cx="4171950" cy="1520965"/>
          </a:xfrm>
          <a:prstGeom prst="wedgeEllipseCallout">
            <a:avLst>
              <a:gd name="adj1" fmla="val 3758"/>
              <a:gd name="adj2" fmla="val -6751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the address-space invariant and access to the ghost  P2V mappings! </a:t>
            </a:r>
          </a:p>
        </p:txBody>
      </p:sp>
    </p:spTree>
    <p:extLst>
      <p:ext uri="{BB962C8B-B14F-4D97-AF65-F5344CB8AC3E}">
        <p14:creationId xmlns:p14="http://schemas.microsoft.com/office/powerpoint/2010/main" val="309748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2" grpId="0" animBg="1"/>
      <p:bldP spid="22" grpId="1" animBg="1"/>
      <p:bldP spid="23" grpId="0" animBg="1"/>
      <p:bldP spid="24" grpId="0" animBg="1"/>
      <p:bldP spid="24" grpId="1" animBg="1"/>
      <p:bldP spid="27" grpId="0" animBg="1"/>
      <p:bldP spid="28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lvl="2"/>
            <a:r>
              <a:rPr lang="en-US" dirty="0"/>
              <a:t>The ones related to segment selection (in-progress)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Proof of adding a new-page using page-table-walk</a:t>
            </a:r>
          </a:p>
          <a:p>
            <a:r>
              <a:rPr lang="en-US" dirty="0"/>
              <a:t>Overall, so much of </a:t>
            </a:r>
            <a:r>
              <a:rPr lang="en-US" dirty="0" err="1"/>
              <a:t>Roqc</a:t>
            </a:r>
            <a:r>
              <a:rPr lang="en-US" dirty="0"/>
              <a:t> proofs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7850"/>
            <a:ext cx="9144000" cy="6223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    Modal Understanding of System Evolution</a:t>
            </a:r>
          </a:p>
        </p:txBody>
      </p:sp>
    </p:spTree>
    <p:extLst>
      <p:ext uri="{BB962C8B-B14F-4D97-AF65-F5344CB8AC3E}">
        <p14:creationId xmlns:p14="http://schemas.microsoft.com/office/powerpoint/2010/main" val="163877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>
                <a:latin typeface="+mn-lt"/>
              </a:rPr>
              <a:t>                                                 SYSTEM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              (Protocols &amp; Future Feature Extensions)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6C98F9-574F-93D0-CECE-5693FFAACDF4}"/>
              </a:ext>
            </a:extLst>
          </p:cNvPr>
          <p:cNvSpPr txBox="1">
            <a:spLocks/>
          </p:cNvSpPr>
          <p:nvPr/>
        </p:nvSpPr>
        <p:spPr>
          <a:xfrm>
            <a:off x="838200" y="2540000"/>
            <a:ext cx="10515600" cy="177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                                                 SYSTEM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              (Protocols &amp; Future Feature Extensions)</a:t>
            </a:r>
          </a:p>
        </p:txBody>
      </p:sp>
    </p:spTree>
    <p:extLst>
      <p:ext uri="{BB962C8B-B14F-4D97-AF65-F5344CB8AC3E}">
        <p14:creationId xmlns:p14="http://schemas.microsoft.com/office/powerpoint/2010/main" val="467361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93"/>
            <a:ext cx="10515600" cy="1325563"/>
          </a:xfrm>
        </p:spPr>
        <p:txBody>
          <a:bodyPr/>
          <a:lstStyle/>
          <a:p>
            <a:r>
              <a:rPr lang="en-US" dirty="0"/>
              <a:t>Protocols as (STS)es for File Operations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716799" y="1937397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2686319" y="3025787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2696479" y="416037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244374" y="5027307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961592" y="24873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961592" y="35756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2272061" y="2531302"/>
            <a:ext cx="6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22684" y="3625153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3156239" y="3106319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4039505" y="2770064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F1DF-92ED-AA50-C8D8-0370806026F9}"/>
              </a:ext>
            </a:extLst>
          </p:cNvPr>
          <p:cNvSpPr txBox="1"/>
          <p:nvPr/>
        </p:nvSpPr>
        <p:spPr>
          <a:xfrm>
            <a:off x="1563310" y="1571862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E7583-3806-A0B2-6213-143F99EBCBB2}"/>
              </a:ext>
            </a:extLst>
          </p:cNvPr>
          <p:cNvSpPr/>
          <p:nvPr/>
        </p:nvSpPr>
        <p:spPr>
          <a:xfrm>
            <a:off x="6046379" y="2338719"/>
            <a:ext cx="1091247" cy="3160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F41C7-8CB7-E57F-BCE2-7F08E10A38E7}"/>
              </a:ext>
            </a:extLst>
          </p:cNvPr>
          <p:cNvSpPr/>
          <p:nvPr/>
        </p:nvSpPr>
        <p:spPr>
          <a:xfrm>
            <a:off x="6046379" y="2883141"/>
            <a:ext cx="1479609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E1C48-83B0-ACDF-39C3-948E7DF13CF6}"/>
              </a:ext>
            </a:extLst>
          </p:cNvPr>
          <p:cNvSpPr/>
          <p:nvPr/>
        </p:nvSpPr>
        <p:spPr>
          <a:xfrm>
            <a:off x="6046379" y="3426423"/>
            <a:ext cx="810732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9BD78-6531-D693-727E-22AEBFA20D9E}"/>
              </a:ext>
            </a:extLst>
          </p:cNvPr>
          <p:cNvSpPr txBox="1"/>
          <p:nvPr/>
        </p:nvSpPr>
        <p:spPr>
          <a:xfrm>
            <a:off x="6026059" y="1675158"/>
            <a:ext cx="2420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endParaRPr lang="en-US" dirty="0"/>
          </a:p>
          <a:p>
            <a:r>
              <a:rPr lang="en-US" dirty="0"/>
              <a:t>f := open()</a:t>
            </a:r>
          </a:p>
          <a:p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endParaRPr lang="en-US" sz="2400" b="1" dirty="0"/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654F5-9BC8-36A4-4FBF-F4A539C89959}"/>
              </a:ext>
            </a:extLst>
          </p:cNvPr>
          <p:cNvSpPr txBox="1"/>
          <p:nvPr/>
        </p:nvSpPr>
        <p:spPr>
          <a:xfrm>
            <a:off x="6026058" y="1675158"/>
            <a:ext cx="3893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r>
              <a:rPr lang="en-US" b="1" dirty="0"/>
              <a:t>{initial state * </a:t>
            </a:r>
            <a:r>
              <a:rPr lang="en-US" b="1" dirty="0" err="1"/>
              <a:t>client_can_open</a:t>
            </a:r>
            <a:r>
              <a:rPr lang="en-US" b="1" dirty="0"/>
              <a:t>}</a:t>
            </a:r>
            <a:endParaRPr lang="en-US" dirty="0"/>
          </a:p>
          <a:p>
            <a:r>
              <a:rPr lang="en-US" dirty="0"/>
              <a:t>f := open()</a:t>
            </a:r>
          </a:p>
          <a:p>
            <a:r>
              <a:rPr lang="en-US" b="1" dirty="0"/>
              <a:t>{file opened * </a:t>
            </a:r>
            <a:r>
              <a:rPr lang="en-US" b="1" dirty="0" err="1"/>
              <a:t>client_can_read</a:t>
            </a:r>
            <a:r>
              <a:rPr lang="en-US" b="1" dirty="0"/>
              <a:t>/write}</a:t>
            </a:r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r>
              <a:rPr lang="en-US" b="1" dirty="0"/>
              <a:t>{file written * </a:t>
            </a:r>
            <a:r>
              <a:rPr lang="en-US" b="1" dirty="0" err="1"/>
              <a:t>client_can_close</a:t>
            </a:r>
            <a:r>
              <a:rPr lang="en-US" b="1" dirty="0"/>
              <a:t>}</a:t>
            </a:r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r>
              <a:rPr lang="en-US" b="1" dirty="0"/>
              <a:t>{file closed}</a:t>
            </a:r>
          </a:p>
          <a:p>
            <a:endParaRPr lang="en-US" dirty="0"/>
          </a:p>
          <a:p>
            <a:endParaRPr lang="en-US" sz="2400" b="1" dirty="0"/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42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4" grpId="0"/>
      <p:bldP spid="32" grpId="0"/>
      <p:bldP spid="33" grpId="0"/>
      <p:bldP spid="47" grpId="0"/>
      <p:bldP spid="12" grpId="0"/>
      <p:bldP spid="13" grpId="0" animBg="1"/>
      <p:bldP spid="14" grpId="0" animBg="1"/>
      <p:bldP spid="15" grpId="0" animBg="1"/>
      <p:bldP spid="3" grpId="0"/>
      <p:bldP spid="3" grpId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285"/>
            <a:ext cx="10515600" cy="1325563"/>
          </a:xfrm>
        </p:spPr>
        <p:txBody>
          <a:bodyPr/>
          <a:lstStyle/>
          <a:p>
            <a:r>
              <a:rPr lang="en-US" dirty="0"/>
              <a:t>Protocols as (STS)es for File Operations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537349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8615578" y="5404667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54567" y="2854960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54567" y="3943350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565036" y="2898955"/>
            <a:ext cx="6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513580" y="4008581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49214" y="347397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32480" y="3137717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8108792" y="3393280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8068560" y="2657210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baseline="-25000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578553" y="3473972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824933" y="2936513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383906" y="3862818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769801" y="3807522"/>
            <a:ext cx="96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10165734" y="2839642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10165734" y="392803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10165734" y="2906833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806672" y="4048142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319974" y="3725294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540851" y="3436920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5EC2E-FA69-315D-E16E-C0D6BBB36687}"/>
              </a:ext>
            </a:extLst>
          </p:cNvPr>
          <p:cNvSpPr txBox="1"/>
          <p:nvPr/>
        </p:nvSpPr>
        <p:spPr>
          <a:xfrm>
            <a:off x="5096148" y="2380649"/>
            <a:ext cx="24201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r>
              <a:rPr lang="en-US" sz="2400" b="1" dirty="0"/>
              <a:t>{ 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aseline="-25000" dirty="0"/>
              <a:t> 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aseline="-25000" dirty="0"/>
              <a:t> 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/>
              <a:t>f := open()</a:t>
            </a:r>
          </a:p>
          <a:p>
            <a:r>
              <a:rPr lang="en-US" sz="2400" b="1" dirty="0"/>
              <a:t>{ 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dirty="0"/>
              <a:t> (o)</a:t>
            </a:r>
            <a:r>
              <a:rPr lang="en-US" baseline="-25000" dirty="0"/>
              <a:t>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(o)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r>
              <a:rPr lang="en-US" sz="2400" b="1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r>
              <a:rPr lang="en-US" sz="2400" b="1" dirty="0"/>
              <a:t>{ </a:t>
            </a:r>
            <a:r>
              <a:rPr lang="en-US" dirty="0"/>
              <a:t>⦰ * STS</a:t>
            </a:r>
            <a:r>
              <a:rPr lang="en-US" baseline="-25000" dirty="0"/>
              <a:t>π </a:t>
            </a:r>
            <a:r>
              <a:rPr lang="en-US" dirty="0"/>
              <a:t>(c)  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06387-3715-3A06-DF93-D8F64F074EC8}"/>
              </a:ext>
            </a:extLst>
          </p:cNvPr>
          <p:cNvSpPr txBox="1"/>
          <p:nvPr/>
        </p:nvSpPr>
        <p:spPr>
          <a:xfrm>
            <a:off x="3567339" y="1299271"/>
            <a:ext cx="5686402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</a:t>
            </a:r>
            <a:r>
              <a:rPr lang="en-US" sz="2400" b="1" dirty="0"/>
              <a:t> { 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b="1" dirty="0"/>
              <a:t>        </a:t>
            </a:r>
            <a:r>
              <a:rPr lang="en-US" dirty="0"/>
              <a:t>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b="1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,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F1DF-92ED-AA50-C8D8-0370806026F9}"/>
              </a:ext>
            </a:extLst>
          </p:cNvPr>
          <p:cNvSpPr txBox="1"/>
          <p:nvPr/>
        </p:nvSpPr>
        <p:spPr>
          <a:xfrm>
            <a:off x="856285" y="1939515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E7583-3806-A0B2-6213-143F99EBCBB2}"/>
              </a:ext>
            </a:extLst>
          </p:cNvPr>
          <p:cNvSpPr/>
          <p:nvPr/>
        </p:nvSpPr>
        <p:spPr>
          <a:xfrm>
            <a:off x="5147527" y="3156635"/>
            <a:ext cx="1091247" cy="3160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F41C7-8CB7-E57F-BCE2-7F08E10A38E7}"/>
              </a:ext>
            </a:extLst>
          </p:cNvPr>
          <p:cNvSpPr/>
          <p:nvPr/>
        </p:nvSpPr>
        <p:spPr>
          <a:xfrm>
            <a:off x="5147527" y="3782181"/>
            <a:ext cx="1479609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E1C48-83B0-ACDF-39C3-948E7DF13CF6}"/>
              </a:ext>
            </a:extLst>
          </p:cNvPr>
          <p:cNvSpPr/>
          <p:nvPr/>
        </p:nvSpPr>
        <p:spPr>
          <a:xfrm>
            <a:off x="5155503" y="4427952"/>
            <a:ext cx="810732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EE326-1AE5-B54E-C722-585655A30ADF}"/>
              </a:ext>
            </a:extLst>
          </p:cNvPr>
          <p:cNvSpPr txBox="1"/>
          <p:nvPr/>
        </p:nvSpPr>
        <p:spPr>
          <a:xfrm>
            <a:off x="10620904" y="2011317"/>
            <a:ext cx="62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π’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CA4082-6771-A0CA-DCFF-D9379132F4D3}"/>
              </a:ext>
            </a:extLst>
          </p:cNvPr>
          <p:cNvSpPr txBox="1"/>
          <p:nvPr/>
        </p:nvSpPr>
        <p:spPr>
          <a:xfrm>
            <a:off x="3576148" y="1293436"/>
            <a:ext cx="5505831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(c) = ⦰  STS</a:t>
            </a:r>
            <a:r>
              <a:rPr lang="en-US" baseline="-25000" dirty="0"/>
              <a:t>π</a:t>
            </a:r>
            <a:r>
              <a:rPr lang="en-US" dirty="0"/>
              <a:t>(c)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 </a:t>
            </a:r>
            <a:r>
              <a:rPr lang="en-US" dirty="0"/>
              <a:t>,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dirty="0"/>
              <a:t> </a:t>
            </a:r>
            <a:r>
              <a:rPr lang="en-US" sz="2400" b="1" dirty="0"/>
              <a:t>}</a:t>
            </a: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B005DE-0BA6-69FE-6FFF-6E652EAA7D30}"/>
              </a:ext>
            </a:extLst>
          </p:cNvPr>
          <p:cNvSpPr txBox="1"/>
          <p:nvPr/>
        </p:nvSpPr>
        <p:spPr>
          <a:xfrm>
            <a:off x="3576148" y="1304675"/>
            <a:ext cx="5580668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(o) = </a:t>
            </a:r>
            <a:r>
              <a:rPr lang="en-US" sz="2400" b="1" dirty="0"/>
              <a:t>{</a:t>
            </a:r>
            <a:r>
              <a:rPr lang="en-US" b="1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,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  </a:t>
            </a:r>
            <a:r>
              <a:rPr lang="en-US" dirty="0"/>
              <a:t>STS</a:t>
            </a:r>
            <a:r>
              <a:rPr lang="en-US" baseline="-25000" dirty="0"/>
              <a:t>π</a:t>
            </a:r>
            <a:r>
              <a:rPr lang="en-US" dirty="0"/>
              <a:t>(o)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dirty="0"/>
              <a:t>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AA4645-6B30-199C-C63C-029CAA3376F9}"/>
              </a:ext>
            </a:extLst>
          </p:cNvPr>
          <p:cNvSpPr txBox="1"/>
          <p:nvPr/>
        </p:nvSpPr>
        <p:spPr>
          <a:xfrm>
            <a:off x="3567338" y="1297549"/>
            <a:ext cx="5580668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  </a:t>
            </a:r>
            <a:r>
              <a:rPr lang="en-US" dirty="0"/>
              <a:t>STS</a:t>
            </a:r>
            <a:r>
              <a:rPr lang="en-US" baseline="-25000" dirty="0"/>
              <a:t>π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5" grpId="0"/>
      <p:bldP spid="7" grpId="0" animBg="1"/>
      <p:bldP spid="7" grpId="1" animBg="1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26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Verification Focus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always the whole system!</a:t>
            </a:r>
          </a:p>
          <a:p>
            <a:r>
              <a:rPr lang="en-US" b="1" dirty="0"/>
              <a:t>Generate a </a:t>
            </a:r>
            <a:r>
              <a:rPr lang="en-US" b="1" dirty="0" err="1"/>
              <a:t>submodel</a:t>
            </a:r>
            <a:r>
              <a:rPr lang="en-US" b="1" dirty="0"/>
              <a:t> </a:t>
            </a:r>
            <a:r>
              <a:rPr lang="en-US" dirty="0"/>
              <a:t>from a state [s</a:t>
            </a:r>
            <a:r>
              <a:rPr lang="en-US" baseline="-25000" dirty="0"/>
              <a:t>o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with relations </a:t>
            </a:r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7E4078-7A19-9BF1-304C-8ECA76D7681B}"/>
              </a:ext>
            </a:extLst>
          </p:cNvPr>
          <p:cNvSpPr/>
          <p:nvPr/>
        </p:nvSpPr>
        <p:spPr>
          <a:xfrm>
            <a:off x="8335626" y="78633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05E7C6-BD68-6E8E-ABEC-6B5A5C689E82}"/>
              </a:ext>
            </a:extLst>
          </p:cNvPr>
          <p:cNvSpPr/>
          <p:nvPr/>
        </p:nvSpPr>
        <p:spPr>
          <a:xfrm>
            <a:off x="8305146" y="18747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21EC6-6985-EF58-5BEC-911E99F0D9D9}"/>
              </a:ext>
            </a:extLst>
          </p:cNvPr>
          <p:cNvSpPr/>
          <p:nvPr/>
        </p:nvSpPr>
        <p:spPr>
          <a:xfrm>
            <a:off x="8315306" y="30093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3D211-ED99-3F97-9219-D1D4AB5906A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580419" y="1336249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0FFE-9F5E-1791-F64D-7887152183DF}"/>
              </a:ext>
            </a:extLst>
          </p:cNvPr>
          <p:cNvSpPr txBox="1"/>
          <p:nvPr/>
        </p:nvSpPr>
        <p:spPr>
          <a:xfrm>
            <a:off x="8262155" y="1415108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C0B0F-9642-5B69-BAAD-0A5BBBF6C500}"/>
              </a:ext>
            </a:extLst>
          </p:cNvPr>
          <p:cNvSpPr txBox="1"/>
          <p:nvPr/>
        </p:nvSpPr>
        <p:spPr>
          <a:xfrm>
            <a:off x="8508702" y="2505171"/>
            <a:ext cx="63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  <a:p>
            <a:pPr algn="r"/>
            <a:endParaRPr lang="en-US" i="1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AFBF2C-C20A-A9BC-214E-98D1B7F52467}"/>
              </a:ext>
            </a:extLst>
          </p:cNvPr>
          <p:cNvCxnSpPr>
            <a:cxnSpLocks/>
            <a:stCxn id="5" idx="6"/>
            <a:endCxn id="5" idx="7"/>
          </p:cNvCxnSpPr>
          <p:nvPr/>
        </p:nvCxnSpPr>
        <p:spPr>
          <a:xfrm flipH="1" flipV="1">
            <a:off x="8775066" y="19552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273373-FA05-0977-8B68-06829984568C}"/>
              </a:ext>
            </a:extLst>
          </p:cNvPr>
          <p:cNvSpPr txBox="1"/>
          <p:nvPr/>
        </p:nvSpPr>
        <p:spPr>
          <a:xfrm>
            <a:off x="9652626" y="1619006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65D2-80D7-4916-3C5E-E7F5B57A8ED3}"/>
              </a:ext>
            </a:extLst>
          </p:cNvPr>
          <p:cNvSpPr/>
          <p:nvPr/>
        </p:nvSpPr>
        <p:spPr>
          <a:xfrm>
            <a:off x="8233429" y="472100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3716B24-B4F2-5EBD-D4C1-3DED2575FF53}"/>
              </a:ext>
            </a:extLst>
          </p:cNvPr>
          <p:cNvCxnSpPr>
            <a:cxnSpLocks/>
            <a:stCxn id="12" idx="6"/>
            <a:endCxn id="12" idx="7"/>
          </p:cNvCxnSpPr>
          <p:nvPr/>
        </p:nvCxnSpPr>
        <p:spPr>
          <a:xfrm flipH="1" flipV="1">
            <a:off x="8703349" y="480153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2986CA-2F72-BB89-8DB6-E661098068D6}"/>
              </a:ext>
            </a:extLst>
          </p:cNvPr>
          <p:cNvSpPr txBox="1"/>
          <p:nvPr/>
        </p:nvSpPr>
        <p:spPr>
          <a:xfrm>
            <a:off x="9147328" y="4465277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2A713-6149-4AD5-49D1-02813D7B3CF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580419" y="2424639"/>
            <a:ext cx="0" cy="58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1" grpId="0"/>
      <p:bldP spid="12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Gist of Proof Rules for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B45A46CA-0387-CF00-929F-A9FE65D9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3199" y="1700444"/>
            <a:ext cx="3884803" cy="1853174"/>
          </a:xfr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7ABFF9-F764-AF29-29FA-60D240A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161" y="3903979"/>
            <a:ext cx="5249678" cy="16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5468"/>
            <a:ext cx="9144000" cy="627063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Modal Abstractions for Location Virtualization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543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8" y="2124868"/>
            <a:ext cx="12049124" cy="26082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	      		                  LOGIC</a:t>
            </a:r>
          </a:p>
          <a:p>
            <a:pPr marL="0" indent="0">
              <a:buNone/>
            </a:pPr>
            <a:r>
              <a:rPr lang="en-US" sz="3200" dirty="0"/>
              <a:t>	(Exploiting </a:t>
            </a:r>
            <a:r>
              <a:rPr lang="en-US" sz="3200" dirty="0" err="1"/>
              <a:t>Kripke</a:t>
            </a:r>
            <a:r>
              <a:rPr lang="en-US" sz="3200" dirty="0"/>
              <a:t> Models, Generated </a:t>
            </a:r>
            <a:r>
              <a:rPr lang="en-US" sz="3200" dirty="0" err="1"/>
              <a:t>SubModels</a:t>
            </a:r>
            <a:r>
              <a:rPr lang="en-US" sz="3200" dirty="0"/>
              <a:t> &amp;</a:t>
            </a:r>
            <a:r>
              <a:rPr lang="en-US" sz="3200" dirty="0" err="1"/>
              <a:t>Bisimulation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 for contingent truth</a:t>
            </a:r>
            <a:endParaRPr lang="en-US" b="1" i="1" dirty="0"/>
          </a:p>
          <a:p>
            <a:r>
              <a:rPr lang="en-US" dirty="0" err="1"/>
              <a:t>Kripke</a:t>
            </a:r>
            <a:r>
              <a:rPr lang="en-US" dirty="0"/>
              <a:t> models 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</a:t>
            </a:r>
            <a:r>
              <a:rPr lang="en-US" b="1" dirty="0"/>
              <a:t>(</a:t>
            </a:r>
            <a:r>
              <a:rPr lang="en-US" b="1" i="1" dirty="0" err="1"/>
              <a:t>W</a:t>
            </a:r>
            <a:r>
              <a:rPr lang="en-US" b="1" dirty="0" err="1"/>
              <a:t>,</a:t>
            </a:r>
            <a:r>
              <a:rPr lang="en-US" b="1" i="1" dirty="0" err="1"/>
              <a:t>R</a:t>
            </a:r>
            <a:r>
              <a:rPr lang="en-US" b="1" baseline="-25000" dirty="0" err="1"/>
              <a:t>i</a:t>
            </a:r>
            <a:r>
              <a:rPr lang="en-US" b="1" dirty="0" err="1"/>
              <a:t>,</a:t>
            </a:r>
            <a:r>
              <a:rPr lang="en-US" b="1" i="1" dirty="0" err="1"/>
              <a:t>V</a:t>
            </a:r>
            <a:r>
              <a:rPr lang="en-US" b="1" dirty="0"/>
              <a:t>)</a:t>
            </a:r>
          </a:p>
          <a:p>
            <a:pPr lvl="1"/>
            <a:r>
              <a:rPr lang="en-US" b="1" i="1" dirty="0"/>
              <a:t>W</a:t>
            </a:r>
            <a:r>
              <a:rPr lang="en-US" dirty="0"/>
              <a:t> is a set of worlds </a:t>
            </a:r>
          </a:p>
          <a:p>
            <a:pPr lvl="2"/>
            <a:r>
              <a:rPr lang="en-US" dirty="0"/>
              <a:t>A set of states in </a:t>
            </a:r>
            <a:r>
              <a:rPr lang="en-US" dirty="0" err="1"/>
              <a:t>STSes</a:t>
            </a:r>
            <a:endParaRPr lang="en-US" dirty="0"/>
          </a:p>
          <a:p>
            <a:pPr lvl="1"/>
            <a:r>
              <a:rPr lang="en-US" b="1" i="1" dirty="0"/>
              <a:t>R</a:t>
            </a:r>
            <a:r>
              <a:rPr lang="en-US" dirty="0"/>
              <a:t> is subset of </a:t>
            </a:r>
            <a:r>
              <a:rPr lang="en-US" b="1" i="1" dirty="0"/>
              <a:t>W</a:t>
            </a:r>
            <a:r>
              <a:rPr lang="en-US" b="1" dirty="0"/>
              <a:t> x </a:t>
            </a:r>
            <a:r>
              <a:rPr lang="en-US" b="1" i="1" dirty="0"/>
              <a:t>W  </a:t>
            </a:r>
            <a:r>
              <a:rPr lang="en-US" dirty="0"/>
              <a:t>-- accessibility relation between worlds </a:t>
            </a:r>
          </a:p>
          <a:p>
            <a:pPr lvl="2"/>
            <a:r>
              <a:rPr lang="en-US" dirty="0"/>
              <a:t>Transition relations in </a:t>
            </a:r>
            <a:r>
              <a:rPr lang="en-US" dirty="0" err="1"/>
              <a:t>STSes</a:t>
            </a:r>
            <a:r>
              <a:rPr lang="en-US" dirty="0"/>
              <a:t>: modalities themselves!</a:t>
            </a:r>
            <a:endParaRPr lang="en-US" i="1" dirty="0"/>
          </a:p>
          <a:p>
            <a:pPr lvl="1"/>
            <a:r>
              <a:rPr lang="en-US" b="1" i="1" dirty="0"/>
              <a:t>V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gives a truth value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 – </a:t>
            </a:r>
          </a:p>
          <a:p>
            <a:pPr lvl="2"/>
            <a:r>
              <a:rPr lang="en-US" dirty="0">
                <a:sym typeface="Wingdings" pitchFamily="2" charset="2"/>
              </a:rPr>
              <a:t>A state interpretation relation </a:t>
            </a:r>
            <a:endParaRPr lang="en-US" i="1" dirty="0">
              <a:sym typeface="Wingdings" pitchFamily="2" charset="2"/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</a:t>
            </a:r>
            <a:r>
              <a:rPr lang="en-US" dirty="0" err="1"/>
              <a:t>Bisimulation</a:t>
            </a:r>
            <a:r>
              <a:rPr lang="en-US" dirty="0"/>
              <a:t> under Rely-Guarantee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instance of our morphism definition</a:t>
            </a:r>
          </a:p>
          <a:p>
            <a:r>
              <a:rPr lang="en-US" dirty="0"/>
              <a:t>We denote transitions in the environment </a:t>
            </a:r>
            <a:r>
              <a:rPr lang="en-US" b="1" dirty="0"/>
              <a:t>(Rely STS)</a:t>
            </a:r>
          </a:p>
          <a:p>
            <a:pPr lvl="1"/>
            <a:r>
              <a:rPr lang="en-US" dirty="0"/>
              <a:t>Essentially 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 err="1"/>
              <a:t>AllTok</a:t>
            </a:r>
            <a:r>
              <a:rPr lang="en-US" dirty="0"/>
              <a:t>/</a:t>
            </a:r>
            <a:r>
              <a:rPr lang="en-US" b="1" i="1" dirty="0"/>
              <a:t>T</a:t>
            </a:r>
          </a:p>
          <a:p>
            <a:r>
              <a:rPr lang="en-US" dirty="0"/>
              <a:t>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/>
              <a:t>T</a:t>
            </a:r>
            <a:r>
              <a:rPr lang="en-US" dirty="0"/>
              <a:t> </a:t>
            </a:r>
            <a:r>
              <a:rPr lang="en-US" b="1" dirty="0"/>
              <a:t>(Guarantee STS)</a:t>
            </a:r>
          </a:p>
          <a:p>
            <a:r>
              <a:rPr lang="en-US" dirty="0"/>
              <a:t>Intuitively speaking, we need to preserve the rely-start-end pairs exactly</a:t>
            </a:r>
          </a:p>
          <a:p>
            <a:pPr lvl="1"/>
            <a:r>
              <a:rPr lang="en-US" dirty="0"/>
              <a:t>Don’t drop plausible interference </a:t>
            </a:r>
          </a:p>
          <a:p>
            <a:pPr lvl="1"/>
            <a:r>
              <a:rPr lang="en-US" dirty="0"/>
              <a:t>Acknowledge valid starting 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</a:t>
            </a:r>
          </a:p>
          <a:p>
            <a:pPr lvl="1"/>
            <a:r>
              <a:rPr lang="en-US" dirty="0"/>
              <a:t>Morphisms to relate two protocol </a:t>
            </a:r>
          </a:p>
          <a:p>
            <a:pPr lvl="2"/>
            <a:r>
              <a:rPr lang="en-US" dirty="0"/>
              <a:t>The Law of Conformance for Local Views</a:t>
            </a:r>
          </a:p>
          <a:p>
            <a:pPr lvl="2"/>
            <a:r>
              <a:rPr lang="en-US" dirty="0"/>
              <a:t>The Law of Environment (Rely) Similarity</a:t>
            </a:r>
          </a:p>
          <a:p>
            <a:pPr lvl="1"/>
            <a:r>
              <a:rPr lang="en-US" dirty="0"/>
              <a:t>Linking to program logic through </a:t>
            </a:r>
          </a:p>
          <a:p>
            <a:pPr lvl="2"/>
            <a:r>
              <a:rPr lang="en-US" dirty="0"/>
              <a:t>Soundness: Pretty much the one in </a:t>
            </a:r>
            <a:r>
              <a:rPr lang="en-US" dirty="0" err="1"/>
              <a:t>CaReSL</a:t>
            </a:r>
            <a:r>
              <a:rPr lang="en-US" dirty="0"/>
              <a:t> and Iris</a:t>
            </a:r>
          </a:p>
          <a:p>
            <a:pPr lvl="3"/>
            <a:r>
              <a:rPr lang="en-US" dirty="0"/>
              <a:t>Any update on STS (as logical resources) preserves the laws above</a:t>
            </a:r>
          </a:p>
          <a:p>
            <a:pPr lvl="2"/>
            <a:r>
              <a:rPr lang="en-US" dirty="0"/>
              <a:t>Proof rules (already shown)</a:t>
            </a:r>
          </a:p>
          <a:p>
            <a:pPr lvl="3"/>
            <a:r>
              <a:rPr lang="en-US" dirty="0"/>
              <a:t>Rule </a:t>
            </a:r>
            <a:r>
              <a:rPr lang="en-US" dirty="0" err="1"/>
              <a:t>Bisim</a:t>
            </a:r>
            <a:endParaRPr lang="en-US" dirty="0"/>
          </a:p>
          <a:p>
            <a:pPr lvl="3"/>
            <a:r>
              <a:rPr lang="en-US" dirty="0"/>
              <a:t>Rule </a:t>
            </a:r>
            <a:r>
              <a:rPr lang="en-US" dirty="0" err="1"/>
              <a:t>Submodel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15960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224799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338257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4072824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1709513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2797903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520324" y="1784522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90262" y="2892042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2328525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2786" y="1992270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7931964" y="196523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8401884" y="2045768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9279444" y="1709513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7098973" y="2809768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4447145" y="2284247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19F03-1397-863A-2B71-4121AD54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589" y="-90813"/>
            <a:ext cx="10515600" cy="1078333"/>
          </a:xfrm>
        </p:spPr>
        <p:txBody>
          <a:bodyPr/>
          <a:lstStyle/>
          <a:p>
            <a:r>
              <a:rPr lang="en-US" dirty="0"/>
              <a:t>STS-</a:t>
            </a:r>
            <a:r>
              <a:rPr lang="en-US" dirty="0" err="1"/>
              <a:t>Bisim</a:t>
            </a:r>
            <a:r>
              <a:rPr lang="en-US" dirty="0"/>
              <a:t>: Corresponding Local Views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7263F0F1-1F13-77B1-B104-5D1513243B4D}"/>
              </a:ext>
            </a:extLst>
          </p:cNvPr>
          <p:cNvSpPr/>
          <p:nvPr/>
        </p:nvSpPr>
        <p:spPr>
          <a:xfrm>
            <a:off x="51312" y="4373167"/>
            <a:ext cx="5670151" cy="2402585"/>
          </a:xfrm>
          <a:prstGeom prst="wedgeEllipseCallout">
            <a:avLst>
              <a:gd name="adj1" fmla="val 38371"/>
              <a:gd name="adj2" fmla="val -129303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Assuming the valid environments (prev. slide), local views constructed (e.g. </a:t>
            </a:r>
            <a:r>
              <a:rPr lang="en-US" b="1" dirty="0">
                <a:solidFill>
                  <a:schemeClr val="tx1"/>
                </a:solidFill>
              </a:rPr>
              <a:t>{s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 in the smaller machine have the corresponding one in the bigger machine for the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read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write</a:t>
            </a:r>
            <a:r>
              <a:rPr lang="en-US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D10911-5949-BD28-3B39-0A55D552078A}"/>
              </a:ext>
            </a:extLst>
          </p:cNvPr>
          <p:cNvSpPr/>
          <p:nvPr/>
        </p:nvSpPr>
        <p:spPr>
          <a:xfrm>
            <a:off x="9665988" y="352291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6B90A7-15B8-2C95-F06B-6E6C2BF33614}"/>
              </a:ext>
            </a:extLst>
          </p:cNvPr>
          <p:cNvSpPr/>
          <p:nvPr/>
        </p:nvSpPr>
        <p:spPr>
          <a:xfrm>
            <a:off x="9635508" y="461130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777D26-B215-8D6D-4BC8-24AD5B933126}"/>
              </a:ext>
            </a:extLst>
          </p:cNvPr>
          <p:cNvSpPr/>
          <p:nvPr/>
        </p:nvSpPr>
        <p:spPr>
          <a:xfrm>
            <a:off x="9645668" y="574589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112FE5-6C26-A5A7-F1C7-FE8F31BF30D4}"/>
              </a:ext>
            </a:extLst>
          </p:cNvPr>
          <p:cNvSpPr/>
          <p:nvPr/>
        </p:nvSpPr>
        <p:spPr>
          <a:xfrm>
            <a:off x="7837188" y="461130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D05F605-11A4-BF8D-00D9-B829C5E8BA2A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 rot="16200000" flipH="1" flipV="1">
            <a:off x="7837347" y="4611144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DE25B2-06B0-2C8B-430E-56C5150D9CD0}"/>
              </a:ext>
            </a:extLst>
          </p:cNvPr>
          <p:cNvSpPr txBox="1"/>
          <p:nvPr/>
        </p:nvSpPr>
        <p:spPr>
          <a:xfrm>
            <a:off x="7803773" y="3932489"/>
            <a:ext cx="631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8BA2B-C1A3-BD85-42FE-A90FC3E58794}"/>
              </a:ext>
            </a:extLst>
          </p:cNvPr>
          <p:cNvSpPr txBox="1"/>
          <p:nvPr/>
        </p:nvSpPr>
        <p:spPr>
          <a:xfrm>
            <a:off x="8553488" y="4154377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14E597-DBC3-0219-08EE-A7141AD57DCC}"/>
              </a:ext>
            </a:extLst>
          </p:cNvPr>
          <p:cNvCxnSpPr>
            <a:cxnSpLocks/>
            <a:stCxn id="37" idx="4"/>
            <a:endCxn id="6" idx="3"/>
          </p:cNvCxnSpPr>
          <p:nvPr/>
        </p:nvCxnSpPr>
        <p:spPr>
          <a:xfrm flipV="1">
            <a:off x="8112461" y="5080682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EB4D27-3282-2768-9621-83D1DD5EEB2C}"/>
              </a:ext>
            </a:extLst>
          </p:cNvPr>
          <p:cNvSpPr txBox="1"/>
          <p:nvPr/>
        </p:nvSpPr>
        <p:spPr>
          <a:xfrm>
            <a:off x="8570305" y="4646864"/>
            <a:ext cx="96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  <a:p>
            <a:endParaRPr lang="en-US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D73D8-24C1-8490-662C-CD72218CD88A}"/>
              </a:ext>
            </a:extLst>
          </p:cNvPr>
          <p:cNvCxnSpPr>
            <a:cxnSpLocks/>
          </p:cNvCxnSpPr>
          <p:nvPr/>
        </p:nvCxnSpPr>
        <p:spPr>
          <a:xfrm flipH="1">
            <a:off x="9894289" y="4057506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A36506-D095-1314-F8B9-E287859D81E9}"/>
              </a:ext>
            </a:extLst>
          </p:cNvPr>
          <p:cNvCxnSpPr>
            <a:cxnSpLocks/>
          </p:cNvCxnSpPr>
          <p:nvPr/>
        </p:nvCxnSpPr>
        <p:spPr>
          <a:xfrm>
            <a:off x="9894289" y="5145896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415E6F-44BC-2419-CE8A-D23BFE232929}"/>
              </a:ext>
            </a:extLst>
          </p:cNvPr>
          <p:cNvSpPr txBox="1"/>
          <p:nvPr/>
        </p:nvSpPr>
        <p:spPr>
          <a:xfrm>
            <a:off x="9941261" y="4088142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904FD9-88BF-B8EF-876A-4A672E3D0A2A}"/>
              </a:ext>
            </a:extLst>
          </p:cNvPr>
          <p:cNvSpPr txBox="1"/>
          <p:nvPr/>
        </p:nvSpPr>
        <p:spPr>
          <a:xfrm>
            <a:off x="9547299" y="52209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D5FC930-A482-BD0A-64D9-2B8F7FAAEA46}"/>
              </a:ext>
            </a:extLst>
          </p:cNvPr>
          <p:cNvCxnSpPr>
            <a:cxnSpLocks/>
            <a:stCxn id="6" idx="5"/>
            <a:endCxn id="6" idx="6"/>
          </p:cNvCxnSpPr>
          <p:nvPr/>
        </p:nvCxnSpPr>
        <p:spPr>
          <a:xfrm rot="5400000" flipH="1" flipV="1">
            <a:off x="10048529" y="4943158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8FF285-78B8-D0C6-8A45-62587CD1741B}"/>
              </a:ext>
            </a:extLst>
          </p:cNvPr>
          <p:cNvSpPr txBox="1"/>
          <p:nvPr/>
        </p:nvSpPr>
        <p:spPr>
          <a:xfrm>
            <a:off x="10269406" y="4654784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1A9979-3E08-C373-1251-879DFB3B7639}"/>
              </a:ext>
            </a:extLst>
          </p:cNvPr>
          <p:cNvSpPr txBox="1"/>
          <p:nvPr/>
        </p:nvSpPr>
        <p:spPr>
          <a:xfrm>
            <a:off x="8664126" y="6354022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14D82688-EB2D-5926-1CE1-25FB139FC1D3}"/>
              </a:ext>
            </a:extLst>
          </p:cNvPr>
          <p:cNvSpPr/>
          <p:nvPr/>
        </p:nvSpPr>
        <p:spPr>
          <a:xfrm>
            <a:off x="6781501" y="322017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4D4D5466-28F9-BA2C-FF3B-9188EB1D06AB}"/>
              </a:ext>
            </a:extLst>
          </p:cNvPr>
          <p:cNvSpPr/>
          <p:nvPr/>
        </p:nvSpPr>
        <p:spPr>
          <a:xfrm>
            <a:off x="5866538" y="4694809"/>
            <a:ext cx="2975592" cy="2028545"/>
          </a:xfrm>
          <a:prstGeom prst="wedgeEllipseCallout">
            <a:avLst>
              <a:gd name="adj1" fmla="val 23131"/>
              <a:gd name="adj2" fmla="val -116914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local view constructed with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read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write</a:t>
            </a:r>
            <a:r>
              <a:rPr lang="en-US" b="1" dirty="0">
                <a:solidFill>
                  <a:schemeClr val="tx1"/>
                </a:solidFill>
              </a:rPr>
              <a:t>} U 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flush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586818-0226-06AB-09C2-5D8FA19B15F7}"/>
              </a:ext>
            </a:extLst>
          </p:cNvPr>
          <p:cNvCxnSpPr>
            <a:cxnSpLocks/>
            <a:stCxn id="6" idx="2"/>
            <a:endCxn id="37" idx="7"/>
          </p:cNvCxnSpPr>
          <p:nvPr/>
        </p:nvCxnSpPr>
        <p:spPr>
          <a:xfrm flipH="1" flipV="1">
            <a:off x="8307108" y="4691836"/>
            <a:ext cx="1328400" cy="1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4" grpId="0"/>
      <p:bldP spid="32" grpId="0"/>
      <p:bldP spid="33" grpId="0"/>
      <p:bldP spid="47" grpId="0"/>
      <p:bldP spid="7" grpId="0" animBg="1"/>
      <p:bldP spid="9" grpId="0"/>
      <p:bldP spid="30" grpId="0"/>
      <p:bldP spid="86" grpId="0" animBg="1"/>
      <p:bldP spid="3" grpId="0" animBg="1"/>
      <p:bldP spid="5" grpId="0" animBg="1"/>
      <p:bldP spid="6" grpId="0" animBg="1"/>
      <p:bldP spid="34" grpId="0" animBg="1"/>
      <p:bldP spid="37" grpId="0" animBg="1"/>
      <p:bldP spid="40" grpId="0"/>
      <p:bldP spid="41" grpId="0"/>
      <p:bldP spid="43" grpId="0"/>
      <p:bldP spid="46" grpId="0"/>
      <p:bldP spid="50" grpId="0"/>
      <p:bldP spid="52" grpId="0"/>
      <p:bldP spid="53" grpId="0"/>
      <p:bldP spid="54" grpId="0" animBg="1"/>
      <p:bldP spid="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66508" y="9265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3264888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04191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3264888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955133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964778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1476450"/>
            <a:ext cx="1202" cy="65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268021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650108" y="1555309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55264" y="2763674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2210834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2786" y="1874579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2130142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44338" y="1583163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2210834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167337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2599680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2165862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79995" y="1584163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2664894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66875" y="1655363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60526" y="2739903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baseline="-25000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2462156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2173782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baseline="-25000" dirty="0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06173" y="103224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439AC5-1EED-F167-9840-C9C1EBC7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151" y="-155465"/>
            <a:ext cx="10515600" cy="1078333"/>
          </a:xfrm>
        </p:spPr>
        <p:txBody>
          <a:bodyPr/>
          <a:lstStyle/>
          <a:p>
            <a:r>
              <a:rPr lang="en-US" dirty="0"/>
              <a:t>STS-</a:t>
            </a:r>
            <a:r>
              <a:rPr lang="en-US" dirty="0" err="1"/>
              <a:t>Bisim</a:t>
            </a:r>
            <a:r>
              <a:rPr lang="en-US" dirty="0"/>
              <a:t>: Preserving the Environment 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B4EC187B-B7AA-8950-CB90-0FE25507FF8D}"/>
              </a:ext>
            </a:extLst>
          </p:cNvPr>
          <p:cNvSpPr/>
          <p:nvPr/>
        </p:nvSpPr>
        <p:spPr>
          <a:xfrm>
            <a:off x="6831709" y="5053168"/>
            <a:ext cx="5098042" cy="1575303"/>
          </a:xfrm>
          <a:prstGeom prst="wedgeEllipseCallout">
            <a:avLst>
              <a:gd name="adj1" fmla="val 11179"/>
              <a:gd name="adj2" fmla="val -216236"/>
            </a:avLst>
          </a:prstGeom>
          <a:solidFill>
            <a:schemeClr val="accent1">
              <a:lumMod val="7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 constructed by the frame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open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close</a:t>
            </a:r>
            <a:r>
              <a:rPr lang="en-US" b="1" dirty="0">
                <a:solidFill>
                  <a:schemeClr val="tx1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from the state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6E845909-BF40-D105-1508-4508768E06D7}"/>
              </a:ext>
            </a:extLst>
          </p:cNvPr>
          <p:cNvSpPr/>
          <p:nvPr/>
        </p:nvSpPr>
        <p:spPr>
          <a:xfrm>
            <a:off x="289711" y="4662535"/>
            <a:ext cx="5920966" cy="1683944"/>
          </a:xfrm>
          <a:prstGeom prst="wedgeEllipseCallout">
            <a:avLst>
              <a:gd name="adj1" fmla="val -10530"/>
              <a:gd name="adj2" fmla="val -188575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Defining the environment from the mapped state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 with the frame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open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close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Explosion 1 37">
            <a:extLst>
              <a:ext uri="{FF2B5EF4-FFF2-40B4-BE49-F238E27FC236}">
                <a16:creationId xmlns:a16="http://schemas.microsoft.com/office/drawing/2014/main" id="{1AE69630-5C5C-CEAE-476B-F0756847A9BD}"/>
              </a:ext>
            </a:extLst>
          </p:cNvPr>
          <p:cNvSpPr/>
          <p:nvPr/>
        </p:nvSpPr>
        <p:spPr>
          <a:xfrm>
            <a:off x="3819671" y="1837120"/>
            <a:ext cx="4352021" cy="3152027"/>
          </a:xfrm>
          <a:prstGeom prst="irregularSeal1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Transitions in the rely-environment of STS</a:t>
            </a:r>
            <a:r>
              <a:rPr lang="en-US" baseline="-25000" dirty="0">
                <a:solidFill>
                  <a:schemeClr val="tx1"/>
                </a:solidFill>
              </a:rPr>
              <a:t>π</a:t>
            </a:r>
            <a:r>
              <a:rPr lang="en-US" dirty="0">
                <a:solidFill>
                  <a:schemeClr val="tx1"/>
                </a:solidFill>
              </a:rPr>
              <a:t> are accounted for in the rely-environment of STS</a:t>
            </a:r>
            <a:r>
              <a:rPr lang="en-US" baseline="-25000" dirty="0">
                <a:solidFill>
                  <a:schemeClr val="tx1"/>
                </a:solidFill>
              </a:rPr>
              <a:t>π’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EF514E-7A2D-5FFF-B117-331C7891A526}"/>
              </a:ext>
            </a:extLst>
          </p:cNvPr>
          <p:cNvSpPr txBox="1"/>
          <p:nvPr/>
        </p:nvSpPr>
        <p:spPr>
          <a:xfrm>
            <a:off x="485278" y="922868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A4ABA-E024-8F42-875D-98754CC790E9}"/>
              </a:ext>
            </a:extLst>
          </p:cNvPr>
          <p:cNvSpPr txBox="1"/>
          <p:nvPr/>
        </p:nvSpPr>
        <p:spPr>
          <a:xfrm>
            <a:off x="10773081" y="857246"/>
            <a:ext cx="62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/>
      <p:bldP spid="25" grpId="0"/>
      <p:bldP spid="32" grpId="0"/>
      <p:bldP spid="33" grpId="0"/>
      <p:bldP spid="47" grpId="0"/>
      <p:bldP spid="47" grpId="1"/>
      <p:bldP spid="49" grpId="0"/>
      <p:bldP spid="49" grpId="1"/>
      <p:bldP spid="58" grpId="0"/>
      <p:bldP spid="58" grpId="1"/>
      <p:bldP spid="60" grpId="0"/>
      <p:bldP spid="60" grpId="1"/>
      <p:bldP spid="65" grpId="0"/>
      <p:bldP spid="66" grpId="0"/>
      <p:bldP spid="68" grpId="0"/>
      <p:bldP spid="68" grpId="1"/>
      <p:bldP spid="84" grpId="0" animBg="1"/>
      <p:bldP spid="5" grpId="0" animBg="1"/>
      <p:bldP spid="37" grpId="0" animBg="1"/>
      <p:bldP spid="38" grpId="0" animBg="1"/>
      <p:bldP spid="40" grpId="0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058836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068481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695525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1783915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895192" y="7743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893589" y="18589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1314537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8492" y="978282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123384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50044" y="68686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131453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77707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170338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126956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85075" y="6802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17685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39688" y="759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38085" y="1843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156585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127748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1299033" y="49863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1768953" y="50668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2652219" y="47306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35D0A9-7CB4-2755-5FB4-69A636CE0348}"/>
              </a:ext>
            </a:extLst>
          </p:cNvPr>
          <p:cNvSpPr/>
          <p:nvPr/>
        </p:nvSpPr>
        <p:spPr>
          <a:xfrm>
            <a:off x="987869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B7C73-90CC-BDDD-63C1-50C0D71310AF}"/>
              </a:ext>
            </a:extLst>
          </p:cNvPr>
          <p:cNvSpPr/>
          <p:nvPr/>
        </p:nvSpPr>
        <p:spPr>
          <a:xfrm>
            <a:off x="808037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7E7B836-C82B-5036-25E8-392F85B136B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rot="16200000" flipH="1" flipV="1">
            <a:off x="8080533" y="497272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C0DDA8-BE8F-3235-56AB-5348FA8649BC}"/>
              </a:ext>
            </a:extLst>
          </p:cNvPr>
          <p:cNvSpPr txBox="1"/>
          <p:nvPr/>
        </p:nvSpPr>
        <p:spPr>
          <a:xfrm>
            <a:off x="7502444" y="442574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1FF1F-B8BE-B0A2-0D91-C19892AC88E6}"/>
              </a:ext>
            </a:extLst>
          </p:cNvPr>
          <p:cNvCxnSpPr>
            <a:stCxn id="10" idx="1"/>
            <a:endCxn id="11" idx="7"/>
          </p:cNvCxnSpPr>
          <p:nvPr/>
        </p:nvCxnSpPr>
        <p:spPr>
          <a:xfrm flipH="1">
            <a:off x="8550294" y="505341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C52E0-CA62-FB06-53B7-16B9B1BCDA68}"/>
              </a:ext>
            </a:extLst>
          </p:cNvPr>
          <p:cNvSpPr txBox="1"/>
          <p:nvPr/>
        </p:nvSpPr>
        <p:spPr>
          <a:xfrm>
            <a:off x="8796674" y="451595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28BDA-7164-0DBA-A065-388D8704211F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flipV="1">
            <a:off x="8355647" y="544226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93D7C-11CF-F152-16F9-099EF6136CA5}"/>
              </a:ext>
            </a:extLst>
          </p:cNvPr>
          <p:cNvSpPr txBox="1"/>
          <p:nvPr/>
        </p:nvSpPr>
        <p:spPr>
          <a:xfrm>
            <a:off x="8813491" y="500844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6429DF4-0766-DE10-9D60-0B7B41669992}"/>
              </a:ext>
            </a:extLst>
          </p:cNvPr>
          <p:cNvCxnSpPr>
            <a:cxnSpLocks/>
            <a:stCxn id="10" idx="5"/>
            <a:endCxn id="10" idx="6"/>
          </p:cNvCxnSpPr>
          <p:nvPr/>
        </p:nvCxnSpPr>
        <p:spPr>
          <a:xfrm rot="5400000" flipH="1" flipV="1">
            <a:off x="10291715" y="530473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04DFCE-AAC5-2BCE-B350-00976DD42791}"/>
              </a:ext>
            </a:extLst>
          </p:cNvPr>
          <p:cNvSpPr txBox="1"/>
          <p:nvPr/>
        </p:nvSpPr>
        <p:spPr>
          <a:xfrm>
            <a:off x="10512592" y="501636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466042" y="5830861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C2F37-5D09-0292-990D-442E9ABEA2B6}"/>
              </a:ext>
            </a:extLst>
          </p:cNvPr>
          <p:cNvSpPr txBox="1"/>
          <p:nvPr/>
        </p:nvSpPr>
        <p:spPr>
          <a:xfrm>
            <a:off x="7456791" y="5865776"/>
            <a:ext cx="455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distribute subprotocol from </a:t>
            </a:r>
            <a:r>
              <a:rPr lang="en-US" b="1" i="1" dirty="0"/>
              <a:t>flushed </a:t>
            </a:r>
            <a:r>
              <a:rPr lang="en-US" dirty="0"/>
              <a:t>(s</a:t>
            </a:r>
            <a:r>
              <a:rPr lang="en-US" baseline="-25000" dirty="0"/>
              <a:t>f</a:t>
            </a:r>
            <a:r>
              <a:rPr lang="en-US" dirty="0"/>
              <a:t>) state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AE73E66-7B52-B54E-B5FD-C0EF65FD1582}"/>
              </a:ext>
            </a:extLst>
          </p:cNvPr>
          <p:cNvCxnSpPr>
            <a:cxnSpLocks/>
          </p:cNvCxnSpPr>
          <p:nvPr/>
        </p:nvCxnSpPr>
        <p:spPr>
          <a:xfrm flipV="1">
            <a:off x="3484246" y="1592730"/>
            <a:ext cx="4277974" cy="3691855"/>
          </a:xfrm>
          <a:prstGeom prst="curvedConnector3">
            <a:avLst>
              <a:gd name="adj1" fmla="val 476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6651E1F-8777-6737-9A56-79465D7EB7C1}"/>
              </a:ext>
            </a:extLst>
          </p:cNvPr>
          <p:cNvCxnSpPr>
            <a:cxnSpLocks/>
          </p:cNvCxnSpPr>
          <p:nvPr/>
        </p:nvCxnSpPr>
        <p:spPr>
          <a:xfrm>
            <a:off x="3390627" y="1783915"/>
            <a:ext cx="3997677" cy="3500670"/>
          </a:xfrm>
          <a:prstGeom prst="curvedConnector3">
            <a:avLst>
              <a:gd name="adj1" fmla="val 53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C0F379FC-F26D-9843-0821-E82AFF5EA9D0}"/>
              </a:ext>
            </a:extLst>
          </p:cNvPr>
          <p:cNvSpPr/>
          <p:nvPr/>
        </p:nvSpPr>
        <p:spPr>
          <a:xfrm>
            <a:off x="8203247" y="3510453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16286" y="528320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F5255D8-0E06-32A2-2EDC-FCD1FB4F1A67}"/>
              </a:ext>
            </a:extLst>
          </p:cNvPr>
          <p:cNvSpPr/>
          <p:nvPr/>
        </p:nvSpPr>
        <p:spPr>
          <a:xfrm>
            <a:off x="5177089" y="566442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1167772" y="349531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A9549D-220E-5689-C74B-15854C63CF08}"/>
              </a:ext>
            </a:extLst>
          </p:cNvPr>
          <p:cNvSpPr txBox="1"/>
          <p:nvPr/>
        </p:nvSpPr>
        <p:spPr>
          <a:xfrm>
            <a:off x="4988560" y="2854960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Iris, </a:t>
            </a:r>
            <a:r>
              <a:rPr lang="en-US" dirty="0" err="1"/>
              <a:t>CaReSL</a:t>
            </a:r>
            <a:r>
              <a:rPr lang="en-US" dirty="0"/>
              <a:t>, </a:t>
            </a:r>
            <a:r>
              <a:rPr lang="en-US" dirty="0" err="1"/>
              <a:t>iCap</a:t>
            </a:r>
            <a:r>
              <a:rPr lang="en-US" dirty="0"/>
              <a:t> 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F25F36-1A47-9151-66C8-0B589F7C7951}"/>
              </a:ext>
            </a:extLst>
          </p:cNvPr>
          <p:cNvSpPr txBox="1"/>
          <p:nvPr/>
        </p:nvSpPr>
        <p:spPr>
          <a:xfrm>
            <a:off x="5017969" y="3299159"/>
            <a:ext cx="7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FCSL ?</a:t>
            </a:r>
          </a:p>
        </p:txBody>
      </p:sp>
    </p:spTree>
    <p:extLst>
      <p:ext uri="{BB962C8B-B14F-4D97-AF65-F5344CB8AC3E}">
        <p14:creationId xmlns:p14="http://schemas.microsoft.com/office/powerpoint/2010/main" val="109928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7" grpId="0" animBg="1"/>
      <p:bldP spid="9" grpId="0"/>
      <p:bldP spid="10" grpId="0" animBg="1"/>
      <p:bldP spid="11" grpId="0" animBg="1"/>
      <p:bldP spid="13" grpId="0"/>
      <p:bldP spid="15" grpId="0"/>
      <p:bldP spid="17" grpId="0"/>
      <p:bldP spid="29" grpId="0"/>
      <p:bldP spid="30" grpId="0"/>
      <p:bldP spid="31" grpId="0"/>
      <p:bldP spid="82" grpId="0" animBg="1"/>
      <p:bldP spid="84" grpId="0" animBg="1"/>
      <p:bldP spid="85" grpId="0" animBg="1"/>
      <p:bldP spid="86" grpId="0" animBg="1"/>
      <p:bldP spid="89" grpId="0"/>
      <p:bldP spid="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19990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6396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51147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50929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8846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884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5912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5912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57995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675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48849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57995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27C1A8-6734-02E4-7660-84C8F5D6AF7C}"/>
              </a:ext>
            </a:extLst>
          </p:cNvPr>
          <p:cNvCxnSpPr>
            <a:cxnSpLocks/>
          </p:cNvCxnSpPr>
          <p:nvPr/>
        </p:nvCxnSpPr>
        <p:spPr>
          <a:xfrm flipV="1">
            <a:off x="838200" y="6166535"/>
            <a:ext cx="10998200" cy="3048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FE6F0B-9B01-8188-E54A-E19B1F7D8462}"/>
              </a:ext>
            </a:extLst>
          </p:cNvPr>
          <p:cNvSpPr txBox="1"/>
          <p:nvPr/>
        </p:nvSpPr>
        <p:spPr>
          <a:xfrm>
            <a:off x="2392487" y="6348849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EAE4D-A657-A1BA-092F-BAE7FCE82001}"/>
              </a:ext>
            </a:extLst>
          </p:cNvPr>
          <p:cNvSpPr txBox="1"/>
          <p:nvPr/>
        </p:nvSpPr>
        <p:spPr>
          <a:xfrm>
            <a:off x="9482004" y="6359123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8054AE7-21D3-2E8B-D887-2E7C3F4EFF42}"/>
              </a:ext>
            </a:extLst>
          </p:cNvPr>
          <p:cNvSpPr/>
          <p:nvPr/>
        </p:nvSpPr>
        <p:spPr>
          <a:xfrm>
            <a:off x="1411331" y="1990348"/>
            <a:ext cx="5648960" cy="1422400"/>
          </a:xfrm>
          <a:custGeom>
            <a:avLst/>
            <a:gdLst>
              <a:gd name="connsiteX0" fmla="*/ 0 w 5648960"/>
              <a:gd name="connsiteY0" fmla="*/ 660400 h 1422400"/>
              <a:gd name="connsiteX1" fmla="*/ 3200400 w 5648960"/>
              <a:gd name="connsiteY1" fmla="*/ 0 h 1422400"/>
              <a:gd name="connsiteX2" fmla="*/ 5618480 w 5648960"/>
              <a:gd name="connsiteY2" fmla="*/ 0 h 1422400"/>
              <a:gd name="connsiteX3" fmla="*/ 5648960 w 5648960"/>
              <a:gd name="connsiteY3" fmla="*/ 1422400 h 1422400"/>
              <a:gd name="connsiteX4" fmla="*/ 10160 w 5648960"/>
              <a:gd name="connsiteY4" fmla="*/ 1402080 h 1422400"/>
              <a:gd name="connsiteX5" fmla="*/ 0 w 5648960"/>
              <a:gd name="connsiteY5" fmla="*/ 660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8960" h="1422400">
                <a:moveTo>
                  <a:pt x="0" y="660400"/>
                </a:moveTo>
                <a:lnTo>
                  <a:pt x="3200400" y="0"/>
                </a:lnTo>
                <a:lnTo>
                  <a:pt x="5618480" y="0"/>
                </a:lnTo>
                <a:lnTo>
                  <a:pt x="5648960" y="1422400"/>
                </a:lnTo>
                <a:lnTo>
                  <a:pt x="10160" y="1402080"/>
                </a:lnTo>
                <a:lnTo>
                  <a:pt x="0" y="660400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22AFAC-53B2-F467-2522-B45D881585A6}"/>
              </a:ext>
            </a:extLst>
          </p:cNvPr>
          <p:cNvSpPr/>
          <p:nvPr/>
        </p:nvSpPr>
        <p:spPr>
          <a:xfrm>
            <a:off x="7299408" y="2549539"/>
            <a:ext cx="3036473" cy="158160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7A3D20-11BB-4A17-7749-CEB1DF5D5029}"/>
              </a:ext>
            </a:extLst>
          </p:cNvPr>
          <p:cNvSpPr/>
          <p:nvPr/>
        </p:nvSpPr>
        <p:spPr>
          <a:xfrm>
            <a:off x="3520139" y="4791855"/>
            <a:ext cx="5888021" cy="127308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RG-STS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/>
          </a:bodyPr>
          <a:lstStyle/>
          <a:p>
            <a:r>
              <a:rPr lang="en-US" dirty="0"/>
              <a:t>Soundness finished</a:t>
            </a:r>
          </a:p>
          <a:p>
            <a:r>
              <a:rPr lang="en-US" dirty="0"/>
              <a:t>File resource protocol shown in the talk finished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b="1" dirty="0" err="1"/>
              <a:t>mmap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mmap_lazy</a:t>
            </a:r>
            <a:endParaRPr lang="en-US" dirty="0"/>
          </a:p>
          <a:p>
            <a:pPr lvl="1"/>
            <a:r>
              <a:rPr lang="en-US" b="1" dirty="0"/>
              <a:t>Disk device drivers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0223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6" y="1253331"/>
            <a:ext cx="11509248" cy="435133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			               SYSTEM</a:t>
            </a:r>
          </a:p>
          <a:p>
            <a:pPr marL="0" indent="0">
              <a:buNone/>
            </a:pPr>
            <a:r>
              <a:rPr lang="en-US" sz="3200" dirty="0"/>
              <a:t>	 	      (Memory Translation &amp; Management)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actually (</a:t>
            </a:r>
            <a:r>
              <a:rPr lang="en-US" b="1" dirty="0"/>
              <a:t>physically</a:t>
            </a:r>
            <a:r>
              <a:rPr lang="en-US" dirty="0"/>
              <a:t>) have!</a:t>
            </a:r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E070F4DA-C3A6-4A8D-16BA-92FD3288DC45}"/>
              </a:ext>
            </a:extLst>
          </p:cNvPr>
          <p:cNvSpPr/>
          <p:nvPr/>
        </p:nvSpPr>
        <p:spPr>
          <a:xfrm>
            <a:off x="3554672" y="3332737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03163EA9-72D8-C647-F1BF-F284DC9B2325}"/>
              </a:ext>
            </a:extLst>
          </p:cNvPr>
          <p:cNvSpPr/>
          <p:nvPr/>
        </p:nvSpPr>
        <p:spPr>
          <a:xfrm>
            <a:off x="5903084" y="3680359"/>
            <a:ext cx="1466490" cy="18995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9E83DD92-4A74-67AF-AA86-831DFFE801A6}"/>
              </a:ext>
            </a:extLst>
          </p:cNvPr>
          <p:cNvSpPr txBox="1"/>
          <p:nvPr/>
        </p:nvSpPr>
        <p:spPr>
          <a:xfrm>
            <a:off x="3816007" y="29655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C68F99DA-C686-8B07-78E8-F3B3905F21AC}"/>
              </a:ext>
            </a:extLst>
          </p:cNvPr>
          <p:cNvSpPr txBox="1"/>
          <p:nvPr/>
        </p:nvSpPr>
        <p:spPr>
          <a:xfrm>
            <a:off x="6047082" y="32817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BCD3C2E9-7272-840B-BA52-CB490AD15627}"/>
              </a:ext>
            </a:extLst>
          </p:cNvPr>
          <p:cNvSpPr txBox="1"/>
          <p:nvPr/>
        </p:nvSpPr>
        <p:spPr>
          <a:xfrm>
            <a:off x="4333010" y="5974773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 = n    |P| = m    n &gt;= m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DDB4677C-02A1-3E22-3084-1838C16949C4}"/>
              </a:ext>
            </a:extLst>
          </p:cNvPr>
          <p:cNvSpPr txBox="1"/>
          <p:nvPr/>
        </p:nvSpPr>
        <p:spPr>
          <a:xfrm>
            <a:off x="4108137" y="340231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3E0B3023-0037-69AD-0311-C33122BF2353}"/>
              </a:ext>
            </a:extLst>
          </p:cNvPr>
          <p:cNvSpPr txBox="1"/>
          <p:nvPr/>
        </p:nvSpPr>
        <p:spPr>
          <a:xfrm>
            <a:off x="4108137" y="3816628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F8DD2C55-821A-A469-4065-C6DF7B6A731B}"/>
              </a:ext>
            </a:extLst>
          </p:cNvPr>
          <p:cNvSpPr txBox="1"/>
          <p:nvPr/>
        </p:nvSpPr>
        <p:spPr>
          <a:xfrm>
            <a:off x="4047213" y="5048409"/>
            <a:ext cx="5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A6BB92E2-E3CA-A3E4-995F-BCB9DF9692EE}"/>
              </a:ext>
            </a:extLst>
          </p:cNvPr>
          <p:cNvSpPr txBox="1"/>
          <p:nvPr/>
        </p:nvSpPr>
        <p:spPr>
          <a:xfrm rot="16200000" flipV="1">
            <a:off x="3972647" y="4504152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40842A55-4C95-1610-D16C-D1C28593EDB7}"/>
              </a:ext>
            </a:extLst>
          </p:cNvPr>
          <p:cNvSpPr txBox="1"/>
          <p:nvPr/>
        </p:nvSpPr>
        <p:spPr>
          <a:xfrm>
            <a:off x="6407729" y="3852657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1DE4685F-41DB-51DA-4B54-1DA0BE01119A}"/>
              </a:ext>
            </a:extLst>
          </p:cNvPr>
          <p:cNvSpPr txBox="1"/>
          <p:nvPr/>
        </p:nvSpPr>
        <p:spPr>
          <a:xfrm>
            <a:off x="6381782" y="4367924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102E64C8-AA67-A914-3110-F19C8C79882E}"/>
              </a:ext>
            </a:extLst>
          </p:cNvPr>
          <p:cNvSpPr txBox="1"/>
          <p:nvPr/>
        </p:nvSpPr>
        <p:spPr>
          <a:xfrm>
            <a:off x="6407729" y="5061031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2AF32C89-D280-5B15-8ECD-06552E03BBBB}"/>
              </a:ext>
            </a:extLst>
          </p:cNvPr>
          <p:cNvSpPr txBox="1"/>
          <p:nvPr/>
        </p:nvSpPr>
        <p:spPr>
          <a:xfrm rot="16200000" flipV="1">
            <a:off x="6458747" y="4128404"/>
            <a:ext cx="27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B8D8879E-9BFE-E703-08B5-5E7CC61C1172}"/>
              </a:ext>
            </a:extLst>
          </p:cNvPr>
          <p:cNvSpPr txBox="1"/>
          <p:nvPr/>
        </p:nvSpPr>
        <p:spPr>
          <a:xfrm rot="16200000" flipV="1">
            <a:off x="6371518" y="4775393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89" name="Equal 588">
            <a:extLst>
              <a:ext uri="{FF2B5EF4-FFF2-40B4-BE49-F238E27FC236}">
                <a16:creationId xmlns:a16="http://schemas.microsoft.com/office/drawing/2014/main" id="{06D388B3-AA94-3C2A-37C0-FEFECF54B474}"/>
              </a:ext>
            </a:extLst>
          </p:cNvPr>
          <p:cNvSpPr/>
          <p:nvPr/>
        </p:nvSpPr>
        <p:spPr>
          <a:xfrm>
            <a:off x="5028877" y="4317978"/>
            <a:ext cx="871201" cy="435795"/>
          </a:xfrm>
          <a:custGeom>
            <a:avLst/>
            <a:gdLst>
              <a:gd name="connsiteX0" fmla="*/ 115478 w 871201"/>
              <a:gd name="connsiteY0" fmla="*/ 89774 h 435795"/>
              <a:gd name="connsiteX1" fmla="*/ 755723 w 871201"/>
              <a:gd name="connsiteY1" fmla="*/ 89774 h 435795"/>
              <a:gd name="connsiteX2" fmla="*/ 755723 w 871201"/>
              <a:gd name="connsiteY2" fmla="*/ 192273 h 435795"/>
              <a:gd name="connsiteX3" fmla="*/ 115478 w 871201"/>
              <a:gd name="connsiteY3" fmla="*/ 192273 h 435795"/>
              <a:gd name="connsiteX4" fmla="*/ 115478 w 871201"/>
              <a:gd name="connsiteY4" fmla="*/ 89774 h 435795"/>
              <a:gd name="connsiteX5" fmla="*/ 115478 w 871201"/>
              <a:gd name="connsiteY5" fmla="*/ 243522 h 435795"/>
              <a:gd name="connsiteX6" fmla="*/ 755723 w 871201"/>
              <a:gd name="connsiteY6" fmla="*/ 243522 h 435795"/>
              <a:gd name="connsiteX7" fmla="*/ 755723 w 871201"/>
              <a:gd name="connsiteY7" fmla="*/ 346021 h 435795"/>
              <a:gd name="connsiteX8" fmla="*/ 115478 w 871201"/>
              <a:gd name="connsiteY8" fmla="*/ 346021 h 435795"/>
              <a:gd name="connsiteX9" fmla="*/ 115478 w 871201"/>
              <a:gd name="connsiteY9" fmla="*/ 243522 h 43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1" h="435795" fill="none" extrusionOk="0">
                <a:moveTo>
                  <a:pt x="115478" y="89774"/>
                </a:moveTo>
                <a:cubicBezTo>
                  <a:pt x="317743" y="69942"/>
                  <a:pt x="492774" y="142478"/>
                  <a:pt x="755723" y="89774"/>
                </a:cubicBezTo>
                <a:cubicBezTo>
                  <a:pt x="762895" y="119508"/>
                  <a:pt x="758862" y="166988"/>
                  <a:pt x="755723" y="192273"/>
                </a:cubicBezTo>
                <a:cubicBezTo>
                  <a:pt x="566839" y="157259"/>
                  <a:pt x="320176" y="238147"/>
                  <a:pt x="115478" y="192273"/>
                </a:cubicBezTo>
                <a:cubicBezTo>
                  <a:pt x="122013" y="149089"/>
                  <a:pt x="123230" y="116360"/>
                  <a:pt x="115478" y="89774"/>
                </a:cubicBezTo>
                <a:close/>
                <a:moveTo>
                  <a:pt x="115478" y="243522"/>
                </a:moveTo>
                <a:cubicBezTo>
                  <a:pt x="392235" y="209445"/>
                  <a:pt x="488633" y="245397"/>
                  <a:pt x="755723" y="243522"/>
                </a:cubicBezTo>
                <a:cubicBezTo>
                  <a:pt x="762344" y="275714"/>
                  <a:pt x="760677" y="295161"/>
                  <a:pt x="755723" y="346021"/>
                </a:cubicBezTo>
                <a:cubicBezTo>
                  <a:pt x="530954" y="290241"/>
                  <a:pt x="298990" y="395432"/>
                  <a:pt x="115478" y="346021"/>
                </a:cubicBezTo>
                <a:cubicBezTo>
                  <a:pt x="114560" y="318142"/>
                  <a:pt x="118609" y="288071"/>
                  <a:pt x="115478" y="243522"/>
                </a:cubicBezTo>
                <a:close/>
              </a:path>
              <a:path w="871201" h="435795" stroke="0" extrusionOk="0">
                <a:moveTo>
                  <a:pt x="115478" y="89774"/>
                </a:moveTo>
                <a:cubicBezTo>
                  <a:pt x="326668" y="32926"/>
                  <a:pt x="589162" y="120512"/>
                  <a:pt x="755723" y="89774"/>
                </a:cubicBezTo>
                <a:cubicBezTo>
                  <a:pt x="757323" y="130505"/>
                  <a:pt x="749497" y="169726"/>
                  <a:pt x="755723" y="192273"/>
                </a:cubicBezTo>
                <a:cubicBezTo>
                  <a:pt x="461086" y="206631"/>
                  <a:pt x="323524" y="146715"/>
                  <a:pt x="115478" y="192273"/>
                </a:cubicBezTo>
                <a:cubicBezTo>
                  <a:pt x="113620" y="176032"/>
                  <a:pt x="120188" y="111491"/>
                  <a:pt x="115478" y="89774"/>
                </a:cubicBezTo>
                <a:close/>
                <a:moveTo>
                  <a:pt x="115478" y="243522"/>
                </a:moveTo>
                <a:cubicBezTo>
                  <a:pt x="284044" y="258755"/>
                  <a:pt x="683916" y="195219"/>
                  <a:pt x="755723" y="243522"/>
                </a:cubicBezTo>
                <a:cubicBezTo>
                  <a:pt x="753182" y="262512"/>
                  <a:pt x="758451" y="308191"/>
                  <a:pt x="755723" y="346021"/>
                </a:cubicBezTo>
                <a:cubicBezTo>
                  <a:pt x="563763" y="349256"/>
                  <a:pt x="339057" y="369500"/>
                  <a:pt x="115478" y="346021"/>
                </a:cubicBezTo>
                <a:cubicBezTo>
                  <a:pt x="116816" y="309606"/>
                  <a:pt x="119524" y="280154"/>
                  <a:pt x="115478" y="24352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mathEqual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657B-61F6-9519-DBAA-0C802F69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Virtualization: Abstraction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D727-FA73-7606-226B-42ABD8CA5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abstraction for virtualizing memory location in OSes?</a:t>
                </a:r>
              </a:p>
              <a:p>
                <a:pPr lvl="1"/>
                <a:r>
                  <a:rPr lang="en-US" dirty="0"/>
                  <a:t>An </a:t>
                </a:r>
                <a:r>
                  <a:rPr lang="en-US" b="1" dirty="0"/>
                  <a:t>address-space of a process </a:t>
                </a:r>
                <a:r>
                  <a:rPr lang="en-US" dirty="0"/>
                  <a:t>is a </a:t>
                </a:r>
                <a:r>
                  <a:rPr lang="en-US" b="1" dirty="0"/>
                  <a:t>named (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𝛄</m:t>
                    </m:r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 container of virtual-addresses used for memory referencing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D727-FA73-7606-226B-42ABD8CA5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6" name="Oval 1285">
            <a:extLst>
              <a:ext uri="{FF2B5EF4-FFF2-40B4-BE49-F238E27FC236}">
                <a16:creationId xmlns:a16="http://schemas.microsoft.com/office/drawing/2014/main" id="{EB6399BB-6901-60EA-DEEE-3EF338F8EE4A}"/>
              </a:ext>
            </a:extLst>
          </p:cNvPr>
          <p:cNvSpPr/>
          <p:nvPr/>
        </p:nvSpPr>
        <p:spPr>
          <a:xfrm>
            <a:off x="3554672" y="3332737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B2E28462-3B9C-5428-F919-60AA8A30039F}"/>
              </a:ext>
            </a:extLst>
          </p:cNvPr>
          <p:cNvSpPr/>
          <p:nvPr/>
        </p:nvSpPr>
        <p:spPr>
          <a:xfrm>
            <a:off x="5903084" y="3680359"/>
            <a:ext cx="1466490" cy="18995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2915FEDE-AB07-7821-D0F6-E31821A7302E}"/>
              </a:ext>
            </a:extLst>
          </p:cNvPr>
          <p:cNvSpPr txBox="1"/>
          <p:nvPr/>
        </p:nvSpPr>
        <p:spPr>
          <a:xfrm>
            <a:off x="3714406" y="3211581"/>
            <a:ext cx="34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289" name="TextBox 1288">
            <a:extLst>
              <a:ext uri="{FF2B5EF4-FFF2-40B4-BE49-F238E27FC236}">
                <a16:creationId xmlns:a16="http://schemas.microsoft.com/office/drawing/2014/main" id="{268A9B6B-EC3A-D7B2-1A01-F59E7BBFE7A9}"/>
              </a:ext>
            </a:extLst>
          </p:cNvPr>
          <p:cNvSpPr txBox="1"/>
          <p:nvPr/>
        </p:nvSpPr>
        <p:spPr>
          <a:xfrm>
            <a:off x="6059782" y="34976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ED43CC1B-8ECF-AC58-C584-BEEEF11606C4}"/>
              </a:ext>
            </a:extLst>
          </p:cNvPr>
          <p:cNvSpPr txBox="1"/>
          <p:nvPr/>
        </p:nvSpPr>
        <p:spPr>
          <a:xfrm>
            <a:off x="4108137" y="340231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7CBE9D59-021D-8D62-D301-10611FF4D07E}"/>
              </a:ext>
            </a:extLst>
          </p:cNvPr>
          <p:cNvSpPr txBox="1"/>
          <p:nvPr/>
        </p:nvSpPr>
        <p:spPr>
          <a:xfrm>
            <a:off x="4108137" y="3816628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C997731A-F125-B006-1136-38663D63052D}"/>
              </a:ext>
            </a:extLst>
          </p:cNvPr>
          <p:cNvSpPr txBox="1"/>
          <p:nvPr/>
        </p:nvSpPr>
        <p:spPr>
          <a:xfrm>
            <a:off x="4070954" y="5048409"/>
            <a:ext cx="49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D56D74E0-7EE9-49F5-E345-4524E83EDDDB}"/>
              </a:ext>
            </a:extLst>
          </p:cNvPr>
          <p:cNvSpPr txBox="1"/>
          <p:nvPr/>
        </p:nvSpPr>
        <p:spPr>
          <a:xfrm rot="16200000" flipV="1">
            <a:off x="3972647" y="4504152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E1D253E4-E6DF-4E0E-8999-FFD959B9D6FC}"/>
              </a:ext>
            </a:extLst>
          </p:cNvPr>
          <p:cNvSpPr txBox="1"/>
          <p:nvPr/>
        </p:nvSpPr>
        <p:spPr>
          <a:xfrm>
            <a:off x="6407729" y="3852657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0D10C98A-E439-709E-7439-B1854B8522F4}"/>
              </a:ext>
            </a:extLst>
          </p:cNvPr>
          <p:cNvSpPr txBox="1"/>
          <p:nvPr/>
        </p:nvSpPr>
        <p:spPr>
          <a:xfrm>
            <a:off x="6407729" y="5061031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BDC13B96-23A9-ECCD-99DC-8FF7C714D1BA}"/>
              </a:ext>
            </a:extLst>
          </p:cNvPr>
          <p:cNvSpPr txBox="1"/>
          <p:nvPr/>
        </p:nvSpPr>
        <p:spPr>
          <a:xfrm rot="16200000" flipV="1">
            <a:off x="6377531" y="4209620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332A96C6-655C-1882-4537-5C6A97939E21}"/>
              </a:ext>
            </a:extLst>
          </p:cNvPr>
          <p:cNvSpPr txBox="1"/>
          <p:nvPr/>
        </p:nvSpPr>
        <p:spPr>
          <a:xfrm rot="16200000" flipV="1">
            <a:off x="6371518" y="4775393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8" name="Equal 1297">
            <a:extLst>
              <a:ext uri="{FF2B5EF4-FFF2-40B4-BE49-F238E27FC236}">
                <a16:creationId xmlns:a16="http://schemas.microsoft.com/office/drawing/2014/main" id="{BF0D8D82-AEA7-8DAB-D22F-28D8E3DC465B}"/>
              </a:ext>
            </a:extLst>
          </p:cNvPr>
          <p:cNvSpPr/>
          <p:nvPr/>
        </p:nvSpPr>
        <p:spPr>
          <a:xfrm>
            <a:off x="5028877" y="4317978"/>
            <a:ext cx="871201" cy="435795"/>
          </a:xfrm>
          <a:custGeom>
            <a:avLst/>
            <a:gdLst>
              <a:gd name="connsiteX0" fmla="*/ 115478 w 871201"/>
              <a:gd name="connsiteY0" fmla="*/ 89774 h 435795"/>
              <a:gd name="connsiteX1" fmla="*/ 755723 w 871201"/>
              <a:gd name="connsiteY1" fmla="*/ 89774 h 435795"/>
              <a:gd name="connsiteX2" fmla="*/ 755723 w 871201"/>
              <a:gd name="connsiteY2" fmla="*/ 192273 h 435795"/>
              <a:gd name="connsiteX3" fmla="*/ 115478 w 871201"/>
              <a:gd name="connsiteY3" fmla="*/ 192273 h 435795"/>
              <a:gd name="connsiteX4" fmla="*/ 115478 w 871201"/>
              <a:gd name="connsiteY4" fmla="*/ 89774 h 435795"/>
              <a:gd name="connsiteX5" fmla="*/ 115478 w 871201"/>
              <a:gd name="connsiteY5" fmla="*/ 243522 h 435795"/>
              <a:gd name="connsiteX6" fmla="*/ 755723 w 871201"/>
              <a:gd name="connsiteY6" fmla="*/ 243522 h 435795"/>
              <a:gd name="connsiteX7" fmla="*/ 755723 w 871201"/>
              <a:gd name="connsiteY7" fmla="*/ 346021 h 435795"/>
              <a:gd name="connsiteX8" fmla="*/ 115478 w 871201"/>
              <a:gd name="connsiteY8" fmla="*/ 346021 h 435795"/>
              <a:gd name="connsiteX9" fmla="*/ 115478 w 871201"/>
              <a:gd name="connsiteY9" fmla="*/ 243522 h 43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1" h="435795" fill="none" extrusionOk="0">
                <a:moveTo>
                  <a:pt x="115478" y="89774"/>
                </a:moveTo>
                <a:cubicBezTo>
                  <a:pt x="317743" y="69942"/>
                  <a:pt x="492774" y="142478"/>
                  <a:pt x="755723" y="89774"/>
                </a:cubicBezTo>
                <a:cubicBezTo>
                  <a:pt x="762895" y="119508"/>
                  <a:pt x="758862" y="166988"/>
                  <a:pt x="755723" y="192273"/>
                </a:cubicBezTo>
                <a:cubicBezTo>
                  <a:pt x="566839" y="157259"/>
                  <a:pt x="320176" y="238147"/>
                  <a:pt x="115478" y="192273"/>
                </a:cubicBezTo>
                <a:cubicBezTo>
                  <a:pt x="122013" y="149089"/>
                  <a:pt x="123230" y="116360"/>
                  <a:pt x="115478" y="89774"/>
                </a:cubicBezTo>
                <a:close/>
                <a:moveTo>
                  <a:pt x="115478" y="243522"/>
                </a:moveTo>
                <a:cubicBezTo>
                  <a:pt x="392235" y="209445"/>
                  <a:pt x="488633" y="245397"/>
                  <a:pt x="755723" y="243522"/>
                </a:cubicBezTo>
                <a:cubicBezTo>
                  <a:pt x="762344" y="275714"/>
                  <a:pt x="760677" y="295161"/>
                  <a:pt x="755723" y="346021"/>
                </a:cubicBezTo>
                <a:cubicBezTo>
                  <a:pt x="530954" y="290241"/>
                  <a:pt x="298990" y="395432"/>
                  <a:pt x="115478" y="346021"/>
                </a:cubicBezTo>
                <a:cubicBezTo>
                  <a:pt x="114560" y="318142"/>
                  <a:pt x="118609" y="288071"/>
                  <a:pt x="115478" y="243522"/>
                </a:cubicBezTo>
                <a:close/>
              </a:path>
              <a:path w="871201" h="435795" stroke="0" extrusionOk="0">
                <a:moveTo>
                  <a:pt x="115478" y="89774"/>
                </a:moveTo>
                <a:cubicBezTo>
                  <a:pt x="326668" y="32926"/>
                  <a:pt x="589162" y="120512"/>
                  <a:pt x="755723" y="89774"/>
                </a:cubicBezTo>
                <a:cubicBezTo>
                  <a:pt x="757323" y="130505"/>
                  <a:pt x="749497" y="169726"/>
                  <a:pt x="755723" y="192273"/>
                </a:cubicBezTo>
                <a:cubicBezTo>
                  <a:pt x="461086" y="206631"/>
                  <a:pt x="323524" y="146715"/>
                  <a:pt x="115478" y="192273"/>
                </a:cubicBezTo>
                <a:cubicBezTo>
                  <a:pt x="113620" y="176032"/>
                  <a:pt x="120188" y="111491"/>
                  <a:pt x="115478" y="89774"/>
                </a:cubicBezTo>
                <a:close/>
                <a:moveTo>
                  <a:pt x="115478" y="243522"/>
                </a:moveTo>
                <a:cubicBezTo>
                  <a:pt x="284044" y="258755"/>
                  <a:pt x="683916" y="195219"/>
                  <a:pt x="755723" y="243522"/>
                </a:cubicBezTo>
                <a:cubicBezTo>
                  <a:pt x="753182" y="262512"/>
                  <a:pt x="758451" y="308191"/>
                  <a:pt x="755723" y="346021"/>
                </a:cubicBezTo>
                <a:cubicBezTo>
                  <a:pt x="563763" y="349256"/>
                  <a:pt x="339057" y="369500"/>
                  <a:pt x="115478" y="346021"/>
                </a:cubicBezTo>
                <a:cubicBezTo>
                  <a:pt x="116816" y="309606"/>
                  <a:pt x="119524" y="280154"/>
                  <a:pt x="115478" y="24352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mathEqual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EDF5BFAD-E594-40EF-4318-25E588EE02EF}"/>
              </a:ext>
            </a:extLst>
          </p:cNvPr>
          <p:cNvSpPr txBox="1"/>
          <p:nvPr/>
        </p:nvSpPr>
        <p:spPr>
          <a:xfrm>
            <a:off x="6381782" y="4367924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FDC6534F-3BDC-199F-EC74-27B38C7D831F}"/>
              </a:ext>
            </a:extLst>
          </p:cNvPr>
          <p:cNvSpPr/>
          <p:nvPr/>
        </p:nvSpPr>
        <p:spPr>
          <a:xfrm>
            <a:off x="3002973" y="3079818"/>
            <a:ext cx="5018809" cy="285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1A98932D-7536-9176-1A3E-8D9509A1D3D6}"/>
                  </a:ext>
                </a:extLst>
              </p:cNvPr>
              <p:cNvSpPr txBox="1"/>
              <p:nvPr/>
            </p:nvSpPr>
            <p:spPr>
              <a:xfrm>
                <a:off x="3002860" y="3079818"/>
                <a:ext cx="42377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1A98932D-7536-9176-1A3E-8D9509A1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860" y="3079818"/>
                <a:ext cx="423770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14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F19C-62A5-BC52-E0C0-AADFD6EE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Virtualization: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BC17-8C69-B1CE-9B5E-763087B9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  <a:p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9244F14-CED9-F489-21DB-6287ADFA5CB5}"/>
              </a:ext>
            </a:extLst>
          </p:cNvPr>
          <p:cNvSpPr/>
          <p:nvPr/>
        </p:nvSpPr>
        <p:spPr>
          <a:xfrm>
            <a:off x="2390888" y="3696422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FFDE129-D3B5-6F40-7303-DACD56046A81}"/>
              </a:ext>
            </a:extLst>
          </p:cNvPr>
          <p:cNvSpPr/>
          <p:nvPr/>
        </p:nvSpPr>
        <p:spPr>
          <a:xfrm>
            <a:off x="7503289" y="3766004"/>
            <a:ext cx="3366722" cy="25458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FDA3E6-92CC-C60F-C9B6-C413D7FCAF80}"/>
              </a:ext>
            </a:extLst>
          </p:cNvPr>
          <p:cNvSpPr txBox="1"/>
          <p:nvPr/>
        </p:nvSpPr>
        <p:spPr>
          <a:xfrm>
            <a:off x="2652223" y="332920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4A23B5-620D-7DDD-F52B-A8BD7D885F81}"/>
              </a:ext>
            </a:extLst>
          </p:cNvPr>
          <p:cNvSpPr txBox="1"/>
          <p:nvPr/>
        </p:nvSpPr>
        <p:spPr>
          <a:xfrm>
            <a:off x="7923350" y="35890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4CBC9E6-793D-0D8C-6082-B277E481BBC5}"/>
              </a:ext>
            </a:extLst>
          </p:cNvPr>
          <p:cNvSpPr txBox="1"/>
          <p:nvPr/>
        </p:nvSpPr>
        <p:spPr>
          <a:xfrm>
            <a:off x="2944353" y="376600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A4423B-42C8-D5DB-C677-8B9BD162205E}"/>
              </a:ext>
            </a:extLst>
          </p:cNvPr>
          <p:cNvSpPr txBox="1"/>
          <p:nvPr/>
        </p:nvSpPr>
        <p:spPr>
          <a:xfrm>
            <a:off x="2944353" y="4180313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2E2157F-2322-0DA6-6E8E-035E65548D3F}"/>
              </a:ext>
            </a:extLst>
          </p:cNvPr>
          <p:cNvSpPr txBox="1"/>
          <p:nvPr/>
        </p:nvSpPr>
        <p:spPr>
          <a:xfrm>
            <a:off x="2907170" y="5412094"/>
            <a:ext cx="49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B31C620-A798-C400-9798-E9A691D43D22}"/>
              </a:ext>
            </a:extLst>
          </p:cNvPr>
          <p:cNvSpPr txBox="1"/>
          <p:nvPr/>
        </p:nvSpPr>
        <p:spPr>
          <a:xfrm rot="16200000" flipV="1">
            <a:off x="2808863" y="4867837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B1E87E-211A-CAB6-49E6-B133B9EFC118}"/>
              </a:ext>
            </a:extLst>
          </p:cNvPr>
          <p:cNvSpPr txBox="1"/>
          <p:nvPr/>
        </p:nvSpPr>
        <p:spPr>
          <a:xfrm>
            <a:off x="9072788" y="3757709"/>
            <a:ext cx="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4ED526-026E-3742-18FF-3F048E37083A}"/>
              </a:ext>
            </a:extLst>
          </p:cNvPr>
          <p:cNvSpPr txBox="1"/>
          <p:nvPr/>
        </p:nvSpPr>
        <p:spPr>
          <a:xfrm>
            <a:off x="8929315" y="5853774"/>
            <a:ext cx="55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B08152-616F-A643-A7A4-0CD2A9C72776}"/>
              </a:ext>
            </a:extLst>
          </p:cNvPr>
          <p:cNvSpPr txBox="1"/>
          <p:nvPr/>
        </p:nvSpPr>
        <p:spPr>
          <a:xfrm rot="16200000" flipV="1">
            <a:off x="9088533" y="4181937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92B302-6CB9-CCCA-A6D6-DBA01FDF2411}"/>
              </a:ext>
            </a:extLst>
          </p:cNvPr>
          <p:cNvSpPr txBox="1"/>
          <p:nvPr/>
        </p:nvSpPr>
        <p:spPr>
          <a:xfrm rot="16200000" flipV="1">
            <a:off x="9080955" y="5593214"/>
            <a:ext cx="3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24DD4CE-BFDC-28D5-956A-0A75475BD09A}"/>
              </a:ext>
            </a:extLst>
          </p:cNvPr>
          <p:cNvSpPr/>
          <p:nvPr/>
        </p:nvSpPr>
        <p:spPr>
          <a:xfrm>
            <a:off x="1870910" y="3012298"/>
            <a:ext cx="9403225" cy="3491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4EF71D1-8A71-33CD-360D-C8BAE8898811}"/>
              </a:ext>
            </a:extLst>
          </p:cNvPr>
          <p:cNvSpPr/>
          <p:nvPr/>
        </p:nvSpPr>
        <p:spPr>
          <a:xfrm>
            <a:off x="7765643" y="4520037"/>
            <a:ext cx="2874653" cy="1027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8FE36AA-43E4-23EC-BD24-F1A5A93D1935}"/>
              </a:ext>
            </a:extLst>
          </p:cNvPr>
          <p:cNvSpPr txBox="1"/>
          <p:nvPr/>
        </p:nvSpPr>
        <p:spPr>
          <a:xfrm>
            <a:off x="7974195" y="4721758"/>
            <a:ext cx="26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Memory for</a:t>
            </a:r>
          </a:p>
          <a:p>
            <a:r>
              <a:rPr lang="en-US" dirty="0"/>
              <a:t>Address Translation Tables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F65486E-FC9B-A75D-D070-BF2EC4C66975}"/>
              </a:ext>
            </a:extLst>
          </p:cNvPr>
          <p:cNvSpPr/>
          <p:nvPr/>
        </p:nvSpPr>
        <p:spPr>
          <a:xfrm>
            <a:off x="4467472" y="4340623"/>
            <a:ext cx="2542808" cy="1027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C4623C5-1AF5-5A78-A1F7-4227EC30FC82}"/>
              </a:ext>
            </a:extLst>
          </p:cNvPr>
          <p:cNvSpPr txBox="1"/>
          <p:nvPr/>
        </p:nvSpPr>
        <p:spPr>
          <a:xfrm>
            <a:off x="4710113" y="4635346"/>
            <a:ext cx="236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990E49-FABE-B377-C443-3B0EB6E0AA9F}"/>
                  </a:ext>
                </a:extLst>
              </p:cNvPr>
              <p:cNvSpPr txBox="1"/>
              <p:nvPr/>
            </p:nvSpPr>
            <p:spPr>
              <a:xfrm>
                <a:off x="1882948" y="3027864"/>
                <a:ext cx="42377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990E49-FABE-B377-C443-3B0EB6E0A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48" y="3027864"/>
                <a:ext cx="423770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ight Arrow 156">
            <a:extLst>
              <a:ext uri="{FF2B5EF4-FFF2-40B4-BE49-F238E27FC236}">
                <a16:creationId xmlns:a16="http://schemas.microsoft.com/office/drawing/2014/main" id="{BA521E70-6E77-ACEA-4769-2451FFA25514}"/>
              </a:ext>
            </a:extLst>
          </p:cNvPr>
          <p:cNvSpPr/>
          <p:nvPr/>
        </p:nvSpPr>
        <p:spPr>
          <a:xfrm>
            <a:off x="3857378" y="4681663"/>
            <a:ext cx="610094" cy="2332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ECF3E710-D7B1-D090-B1BE-792216FB5B2B}"/>
              </a:ext>
            </a:extLst>
          </p:cNvPr>
          <p:cNvSpPr/>
          <p:nvPr/>
        </p:nvSpPr>
        <p:spPr>
          <a:xfrm>
            <a:off x="7011313" y="4920674"/>
            <a:ext cx="754330" cy="23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Bent Arrow 159">
            <a:extLst>
              <a:ext uri="{FF2B5EF4-FFF2-40B4-BE49-F238E27FC236}">
                <a16:creationId xmlns:a16="http://schemas.microsoft.com/office/drawing/2014/main" id="{FB3C094A-5F64-C2A8-03C7-2E664C44A381}"/>
              </a:ext>
            </a:extLst>
          </p:cNvPr>
          <p:cNvSpPr/>
          <p:nvPr/>
        </p:nvSpPr>
        <p:spPr>
          <a:xfrm>
            <a:off x="8646184" y="3873706"/>
            <a:ext cx="457199" cy="646331"/>
          </a:xfrm>
          <a:prstGeom prst="bentArrow">
            <a:avLst>
              <a:gd name="adj1" fmla="val 9091"/>
              <a:gd name="adj2" fmla="val 21591"/>
              <a:gd name="adj3" fmla="val 25000"/>
              <a:gd name="adj4" fmla="val 7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Bent Arrow 161">
            <a:extLst>
              <a:ext uri="{FF2B5EF4-FFF2-40B4-BE49-F238E27FC236}">
                <a16:creationId xmlns:a16="http://schemas.microsoft.com/office/drawing/2014/main" id="{AACDFEF3-8217-4A61-D3AF-B436EEA0E341}"/>
              </a:ext>
            </a:extLst>
          </p:cNvPr>
          <p:cNvSpPr/>
          <p:nvPr/>
        </p:nvSpPr>
        <p:spPr>
          <a:xfrm rot="10800000">
            <a:off x="9410168" y="5559759"/>
            <a:ext cx="457199" cy="646331"/>
          </a:xfrm>
          <a:prstGeom prst="bentArrow">
            <a:avLst>
              <a:gd name="adj1" fmla="val 9091"/>
              <a:gd name="adj2" fmla="val 21591"/>
              <a:gd name="adj3" fmla="val 25000"/>
              <a:gd name="adj4" fmla="val 7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6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59695" y="3773291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Address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18736" y="3896040"/>
            <a:ext cx="440728" cy="7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258637" cy="68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414787" y="2376052"/>
            <a:ext cx="961448" cy="583818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66" y="334961"/>
            <a:ext cx="10515600" cy="1325563"/>
          </a:xfrm>
        </p:spPr>
        <p:txBody>
          <a:bodyPr/>
          <a:lstStyle/>
          <a:p>
            <a:r>
              <a:rPr lang="en-US" dirty="0"/>
              <a:t>Mechanism: Page Table Walk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1" animBg="1"/>
      <p:bldP spid="70" grpId="1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29956</TotalTime>
  <Words>2243</Words>
  <Application>Microsoft Macintosh PowerPoint</Application>
  <PresentationFormat>Widescreen</PresentationFormat>
  <Paragraphs>556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LinLibertineT</vt:lpstr>
      <vt:lpstr>LinLibertineTI</vt:lpstr>
      <vt:lpstr>Wingdings</vt:lpstr>
      <vt:lpstr>Office Theme</vt:lpstr>
      <vt:lpstr>Modal Abstractions for OS Kernels</vt:lpstr>
      <vt:lpstr>Talk</vt:lpstr>
      <vt:lpstr>Modal Abstractions for Location Virtualization</vt:lpstr>
      <vt:lpstr>The System of Memory Virtualization</vt:lpstr>
      <vt:lpstr>PowerPoint Presentation</vt:lpstr>
      <vt:lpstr>Memory Location Virtualization</vt:lpstr>
      <vt:lpstr>Memory Location Virtualization: Abstraction</vt:lpstr>
      <vt:lpstr>Memory Location Virtualization: Mechanism</vt:lpstr>
      <vt:lpstr>Mechanism: Page Table Walk</vt:lpstr>
      <vt:lpstr>Virtual Memory Managers </vt:lpstr>
      <vt:lpstr>PowerPoint Presentation</vt:lpstr>
      <vt:lpstr>Separation Logic</vt:lpstr>
      <vt:lpstr>Program Logic: Points-to Relations</vt:lpstr>
      <vt:lpstr>PowerPoint Presentation</vt:lpstr>
      <vt:lpstr>PowerPoint Presentation</vt:lpstr>
      <vt:lpstr>Virtual Memory Managers </vt:lpstr>
      <vt:lpstr>Modal Logic: Contingency</vt:lpstr>
      <vt:lpstr>Virtual Points-Tos as Modal Context Resource</vt:lpstr>
      <vt:lpstr>Switching Address-Spaces</vt:lpstr>
      <vt:lpstr>Virtual Memory Managers </vt:lpstr>
      <vt:lpstr>Experiments</vt:lpstr>
      <vt:lpstr>PowerPoint Presentation</vt:lpstr>
      <vt:lpstr>x64Iris</vt:lpstr>
      <vt:lpstr>     Modal Understanding of System Evolution</vt:lpstr>
      <vt:lpstr>                                                 SYSTEM                (Protocols &amp; Future Feature Extensions)</vt:lpstr>
      <vt:lpstr>Protocols as (STS)es for File Operations</vt:lpstr>
      <vt:lpstr>Protocols as (STS)es for File Operations</vt:lpstr>
      <vt:lpstr>Narrowing Verification Focus </vt:lpstr>
      <vt:lpstr>A Gist of Proof Rules for Bisimilar Protocols</vt:lpstr>
      <vt:lpstr>PowerPoint Presentation</vt:lpstr>
      <vt:lpstr>Modal Logic: Contingency</vt:lpstr>
      <vt:lpstr>RG-STS: Bisimulation under Rely-Guarantee</vt:lpstr>
      <vt:lpstr>RG-STS: Logic for Modularity of Protocols</vt:lpstr>
      <vt:lpstr>STS-Bisim: Corresponding Local Views</vt:lpstr>
      <vt:lpstr>STS-Bisim: Preserving the Environment </vt:lpstr>
      <vt:lpstr>PowerPoint Presentation</vt:lpstr>
      <vt:lpstr>Interfaces in OS Kernels </vt:lpstr>
      <vt:lpstr>Current Status of RG-STS</vt:lpstr>
      <vt:lpstr>PowerPoint Presentation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231</cp:revision>
  <cp:lastPrinted>2024-02-24T18:03:06Z</cp:lastPrinted>
  <dcterms:created xsi:type="dcterms:W3CDTF">2023-04-28T17:43:58Z</dcterms:created>
  <dcterms:modified xsi:type="dcterms:W3CDTF">2024-05-24T00:49:59Z</dcterms:modified>
</cp:coreProperties>
</file>