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300" r:id="rId3"/>
    <p:sldId id="282" r:id="rId4"/>
    <p:sldId id="299" r:id="rId5"/>
    <p:sldId id="281" r:id="rId6"/>
    <p:sldId id="283" r:id="rId7"/>
    <p:sldId id="298" r:id="rId8"/>
    <p:sldId id="292" r:id="rId9"/>
    <p:sldId id="302" r:id="rId10"/>
    <p:sldId id="291" r:id="rId11"/>
    <p:sldId id="296" r:id="rId12"/>
    <p:sldId id="297" r:id="rId13"/>
    <p:sldId id="311" r:id="rId14"/>
    <p:sldId id="303" r:id="rId15"/>
    <p:sldId id="310" r:id="rId16"/>
    <p:sldId id="284" r:id="rId17"/>
    <p:sldId id="278" r:id="rId18"/>
    <p:sldId id="277" r:id="rId19"/>
    <p:sldId id="260" r:id="rId20"/>
    <p:sldId id="273" r:id="rId21"/>
    <p:sldId id="272" r:id="rId22"/>
    <p:sldId id="279" r:id="rId23"/>
    <p:sldId id="259" r:id="rId24"/>
    <p:sldId id="261" r:id="rId25"/>
    <p:sldId id="262" r:id="rId26"/>
    <p:sldId id="275" r:id="rId27"/>
    <p:sldId id="263" r:id="rId28"/>
    <p:sldId id="269" r:id="rId29"/>
    <p:sldId id="276" r:id="rId30"/>
    <p:sldId id="290" r:id="rId31"/>
    <p:sldId id="285" r:id="rId32"/>
    <p:sldId id="286" r:id="rId33"/>
    <p:sldId id="293" r:id="rId34"/>
    <p:sldId id="287" r:id="rId35"/>
    <p:sldId id="289" r:id="rId36"/>
    <p:sldId id="312" r:id="rId37"/>
    <p:sldId id="304" r:id="rId38"/>
    <p:sldId id="305" r:id="rId39"/>
    <p:sldId id="306" r:id="rId40"/>
    <p:sldId id="307" r:id="rId41"/>
    <p:sldId id="308" r:id="rId42"/>
    <p:sldId id="309" r:id="rId43"/>
    <p:sldId id="295" r:id="rId44"/>
    <p:sldId id="288" r:id="rId45"/>
    <p:sldId id="268" r:id="rId46"/>
    <p:sldId id="27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4"/>
    <p:restoredTop sz="87712"/>
  </p:normalViewPr>
  <p:slideViewPr>
    <p:cSldViewPr snapToGrid="0">
      <p:cViewPr>
        <p:scale>
          <a:sx n="125" d="100"/>
          <a:sy n="125" d="100"/>
        </p:scale>
        <p:origin x="-312" y="-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D3AF7-5EDA-3B4A-97E0-315D431B4E03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B0F4F-C4CA-F945-8BD8-C2A10415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5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3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What exactly is this accessibility relation </a:t>
            </a:r>
            <a:r>
              <a:rPr lang="en-US" i="1" dirty="0">
                <a:sym typeface="Wingdings" pitchFamily="2" charset="2"/>
              </a:rPr>
              <a:t>R</a:t>
            </a:r>
            <a:r>
              <a:rPr lang="en-US" dirty="0">
                <a:sym typeface="Wingdings" pitchFamily="2" charset="2"/>
              </a:rPr>
              <a:t>?</a:t>
            </a:r>
            <a:r>
              <a:rPr lang="en-US" i="1" dirty="0">
                <a:sym typeface="Wingdings" pitchFamily="2" charset="2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72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 startAt="491"/>
            </a:pPr>
            <a:r>
              <a:rPr lang="en-US" sz="1800" dirty="0">
                <a:effectLst/>
                <a:latin typeface="NimbusRomNo9L"/>
              </a:rPr>
              <a:t>Clearly this holds when for any </a:t>
            </a:r>
            <a:r>
              <a:rPr lang="en-US" sz="1800" dirty="0">
                <a:effectLst/>
                <a:latin typeface="LibertineMathMI"/>
              </a:rPr>
              <a:t>𝑤 </a:t>
            </a:r>
            <a:r>
              <a:rPr lang="en-US" sz="1800" dirty="0">
                <a:effectLst/>
                <a:latin typeface="NimbusRomNo9L"/>
              </a:rPr>
              <a:t>and </a:t>
            </a:r>
            <a:r>
              <a:rPr lang="en-US" sz="1800" dirty="0">
                <a:effectLst/>
                <a:latin typeface="LibertineMathMI"/>
              </a:rPr>
              <a:t>𝑚</a:t>
            </a:r>
            <a:r>
              <a:rPr lang="en-US" sz="1800" dirty="0">
                <a:effectLst/>
                <a:latin typeface="NimbusRomNo9L"/>
              </a:rPr>
              <a:t>, there is exactly one </a:t>
            </a:r>
            <a:r>
              <a:rPr lang="en-US" sz="1800" dirty="0">
                <a:effectLst/>
                <a:latin typeface="LibertineMathMI"/>
              </a:rPr>
              <a:t>𝑤</a:t>
            </a:r>
            <a:r>
              <a:rPr lang="en-US" sz="1800" dirty="0">
                <a:effectLst/>
                <a:latin typeface="txsys"/>
              </a:rPr>
              <a:t>′ </a:t>
            </a:r>
            <a:r>
              <a:rPr lang="en-US" sz="1800" dirty="0">
                <a:effectLst/>
                <a:latin typeface="NimbusRomNo9L"/>
              </a:rPr>
              <a:t>such that </a:t>
            </a:r>
            <a:r>
              <a:rPr lang="en-US" sz="1800" dirty="0">
                <a:effectLst/>
                <a:latin typeface="LibertineMathMI"/>
              </a:rPr>
              <a:t>𝑤𝑅</a:t>
            </a:r>
            <a:r>
              <a:rPr lang="en-US" sz="1800" dirty="0">
                <a:effectLst/>
                <a:latin typeface="LibertineMathMI7"/>
              </a:rPr>
              <a:t>𝑚</a:t>
            </a:r>
            <a:r>
              <a:rPr lang="en-US" sz="1800" dirty="0">
                <a:effectLst/>
                <a:latin typeface="LibertineMathMI"/>
              </a:rPr>
              <a:t>𝑤</a:t>
            </a:r>
            <a:r>
              <a:rPr lang="en-US" sz="1800" dirty="0">
                <a:effectLst/>
                <a:latin typeface="txsys"/>
              </a:rPr>
              <a:t>′</a:t>
            </a:r>
            <a:r>
              <a:rPr lang="en-US" sz="1800" dirty="0">
                <a:effectLst/>
                <a:latin typeface="NimbusRomNo9L"/>
              </a:rPr>
              <a:t>. </a:t>
            </a:r>
            <a:endParaRPr lang="en-US" dirty="0">
              <a:effectLst/>
            </a:endParaRPr>
          </a:p>
          <a:p>
            <a:pPr>
              <a:buFont typeface="+mj-lt"/>
              <a:buAutoNum type="arabicPeriod" startAt="491"/>
            </a:pPr>
            <a: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  <a:t>500  </a:t>
            </a:r>
            <a:r>
              <a:rPr lang="en-US" sz="1800" dirty="0">
                <a:effectLst/>
                <a:latin typeface="NimbusRomNo9L"/>
              </a:rPr>
              <a:t>However, it also holds for a broad class of intuitively similar models: those where instead of requiring </a:t>
            </a:r>
            <a:endParaRPr lang="en-US" dirty="0">
              <a:effectLst/>
            </a:endParaRPr>
          </a:p>
          <a:p>
            <a:pPr>
              <a:buFont typeface="+mj-lt"/>
              <a:buAutoNum type="arabicPeriod" startAt="491"/>
            </a:pPr>
            <a: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  <a:t>501  </a:t>
            </a:r>
            <a:r>
              <a:rPr lang="en-US" sz="1800" dirty="0">
                <a:effectLst/>
                <a:latin typeface="NimbusRomNo9L"/>
              </a:rPr>
              <a:t>that each state have exactly one successor for each relation, we instead require that when a world has </a:t>
            </a:r>
            <a:endParaRPr lang="en-US" dirty="0">
              <a:effectLst/>
            </a:endParaRPr>
          </a:p>
          <a:p>
            <a:pPr>
              <a:buFont typeface="+mj-lt"/>
              <a:buAutoNum type="arabicPeriod" startAt="491"/>
            </a:pPr>
            <a: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  <a:t>502  </a:t>
            </a:r>
            <a:r>
              <a:rPr lang="en-US" sz="1800" dirty="0">
                <a:effectLst/>
                <a:latin typeface="NimbusRomNo9L"/>
              </a:rPr>
              <a:t>multiple </a:t>
            </a:r>
            <a:r>
              <a:rPr lang="en-US" sz="1800" dirty="0" err="1">
                <a:effectLst/>
                <a:latin typeface="NimbusRomNo9L"/>
              </a:rPr>
              <a:t>sucessor</a:t>
            </a:r>
            <a:r>
              <a:rPr lang="en-US" sz="1800" dirty="0">
                <a:effectLst/>
                <a:latin typeface="NimbusRomNo9L"/>
              </a:rPr>
              <a:t> states, they have all the same successors and the same propositional variables are </a:t>
            </a:r>
            <a:endParaRPr lang="en-US" dirty="0">
              <a:effectLst/>
            </a:endParaRPr>
          </a:p>
          <a:p>
            <a:pPr>
              <a:buFont typeface="+mj-lt"/>
              <a:buAutoNum type="arabicPeriod" startAt="491"/>
            </a:pPr>
            <a: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  <a:t>503  </a:t>
            </a:r>
            <a:r>
              <a:rPr lang="en-US" sz="1800" dirty="0">
                <a:effectLst/>
                <a:latin typeface="NimbusRomNo9L"/>
              </a:rPr>
              <a:t>true in each: </a:t>
            </a:r>
            <a:endParaRPr lang="en-US" dirty="0">
              <a:effectLst/>
            </a:endParaRPr>
          </a:p>
          <a:p>
            <a: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  <a:t>504</a:t>
            </a:r>
            <a:b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</a:br>
            <a: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  <a:t>505 </a:t>
            </a:r>
            <a:r>
              <a:rPr lang="en-US" sz="1800" dirty="0">
                <a:effectLst/>
                <a:latin typeface="txsys"/>
              </a:rPr>
              <a:t>∀</a:t>
            </a:r>
            <a:r>
              <a:rPr lang="en-US" sz="1800" dirty="0">
                <a:effectLst/>
                <a:latin typeface="LibertineMathMI"/>
              </a:rPr>
              <a:t>𝑤,𝑤</a:t>
            </a:r>
            <a:r>
              <a:rPr lang="en-US" sz="1800" dirty="0">
                <a:effectLst/>
                <a:latin typeface="txsys"/>
              </a:rPr>
              <a:t>′</a:t>
            </a:r>
            <a:r>
              <a:rPr lang="en-US" sz="1800" dirty="0">
                <a:effectLst/>
                <a:latin typeface="LibertineMathMI"/>
              </a:rPr>
              <a:t>,𝑤</a:t>
            </a:r>
            <a:r>
              <a:rPr lang="en-US" sz="1800" dirty="0">
                <a:effectLst/>
                <a:latin typeface="txsys"/>
              </a:rPr>
              <a:t>′′</a:t>
            </a:r>
            <a:r>
              <a:rPr lang="en-US" sz="1800" dirty="0">
                <a:effectLst/>
                <a:latin typeface="LibertineMathMI"/>
              </a:rPr>
              <a:t>,𝑚.𝑤𝑅</a:t>
            </a:r>
            <a:r>
              <a:rPr lang="en-US" sz="1800" dirty="0">
                <a:effectLst/>
                <a:latin typeface="LibertineMathMI7"/>
              </a:rPr>
              <a:t>𝑚</a:t>
            </a:r>
            <a:r>
              <a:rPr lang="en-US" sz="1800" dirty="0">
                <a:effectLst/>
                <a:latin typeface="LibertineMathMI"/>
              </a:rPr>
              <a:t>𝑤</a:t>
            </a:r>
            <a:r>
              <a:rPr lang="en-US" sz="1800" dirty="0">
                <a:effectLst/>
                <a:latin typeface="txsys"/>
              </a:rPr>
              <a:t>′ ∧</a:t>
            </a:r>
            <a:r>
              <a:rPr lang="en-US" sz="1800" dirty="0">
                <a:effectLst/>
                <a:latin typeface="LibertineMathMI"/>
              </a:rPr>
              <a:t>𝑤𝑅</a:t>
            </a:r>
            <a:r>
              <a:rPr lang="en-US" sz="1800" dirty="0">
                <a:effectLst/>
                <a:latin typeface="LibertineMathMI7"/>
              </a:rPr>
              <a:t>𝑚</a:t>
            </a:r>
            <a:r>
              <a:rPr lang="en-US" sz="1800" dirty="0">
                <a:effectLst/>
                <a:latin typeface="LibertineMathMI"/>
              </a:rPr>
              <a:t>𝑤</a:t>
            </a:r>
            <a:r>
              <a:rPr lang="en-US" sz="1800" dirty="0">
                <a:effectLst/>
                <a:latin typeface="txsys"/>
              </a:rPr>
              <a:t>′′ ⇒ (∀</a:t>
            </a:r>
            <a:r>
              <a:rPr lang="en-US" sz="1800" dirty="0">
                <a:effectLst/>
                <a:latin typeface="LibertineMathMI"/>
              </a:rPr>
              <a:t>𝑝.𝑤</a:t>
            </a:r>
            <a:r>
              <a:rPr lang="en-US" sz="1800" dirty="0">
                <a:effectLst/>
                <a:latin typeface="txsys"/>
              </a:rPr>
              <a:t>′ ∈ </a:t>
            </a:r>
            <a:r>
              <a:rPr lang="en-US" sz="1800" dirty="0">
                <a:effectLst/>
                <a:latin typeface="LibertineMathMI"/>
              </a:rPr>
              <a:t>𝑉 </a:t>
            </a:r>
            <a:r>
              <a:rPr lang="en-US" sz="1800" dirty="0">
                <a:effectLst/>
                <a:latin typeface="txsys"/>
              </a:rPr>
              <a:t>(</a:t>
            </a:r>
            <a:r>
              <a:rPr lang="en-US" sz="1800" dirty="0">
                <a:effectLst/>
                <a:latin typeface="LibertineMathMI"/>
              </a:rPr>
              <a:t>𝑝</a:t>
            </a:r>
            <a:r>
              <a:rPr lang="en-US" sz="1800" dirty="0">
                <a:effectLst/>
                <a:latin typeface="txsys"/>
              </a:rPr>
              <a:t>) ⇔ </a:t>
            </a:r>
            <a:r>
              <a:rPr lang="en-US" sz="1800" dirty="0">
                <a:effectLst/>
                <a:latin typeface="LibertineMathMI"/>
              </a:rPr>
              <a:t>𝑤</a:t>
            </a:r>
            <a:r>
              <a:rPr lang="en-US" sz="1800" dirty="0">
                <a:effectLst/>
                <a:latin typeface="txsys"/>
              </a:rPr>
              <a:t>′′ ∈ </a:t>
            </a:r>
            <a:r>
              <a:rPr lang="en-US" sz="1800" dirty="0">
                <a:effectLst/>
                <a:latin typeface="LibertineMathMI"/>
              </a:rPr>
              <a:t>𝑉 </a:t>
            </a:r>
            <a:r>
              <a:rPr lang="en-US" sz="1800" dirty="0">
                <a:effectLst/>
                <a:latin typeface="txsys"/>
              </a:rPr>
              <a:t>(</a:t>
            </a:r>
            <a:r>
              <a:rPr lang="en-US" sz="1800" dirty="0">
                <a:effectLst/>
                <a:latin typeface="LibertineMathMI"/>
              </a:rPr>
              <a:t>𝑝</a:t>
            </a:r>
            <a:r>
              <a:rPr lang="en-US" sz="1800" dirty="0">
                <a:effectLst/>
                <a:latin typeface="txsys"/>
              </a:rPr>
              <a:t>)) ∧ (∀</a:t>
            </a:r>
            <a:r>
              <a:rPr lang="en-US" sz="1800" dirty="0">
                <a:effectLst/>
                <a:latin typeface="LibertineMathMI"/>
              </a:rPr>
              <a:t>𝑠,𝑚</a:t>
            </a:r>
            <a:r>
              <a:rPr lang="en-US" sz="1800" dirty="0">
                <a:effectLst/>
                <a:latin typeface="txsys"/>
              </a:rPr>
              <a:t>′</a:t>
            </a:r>
            <a:r>
              <a:rPr lang="en-US" sz="1800" dirty="0">
                <a:effectLst/>
                <a:latin typeface="LibertineMathMI"/>
              </a:rPr>
              <a:t>.𝑤</a:t>
            </a:r>
            <a:r>
              <a:rPr lang="en-US" sz="1800" dirty="0">
                <a:effectLst/>
                <a:latin typeface="txsys"/>
              </a:rPr>
              <a:t>′</a:t>
            </a:r>
            <a:r>
              <a:rPr lang="en-US" sz="1800" dirty="0">
                <a:effectLst/>
                <a:latin typeface="LibertineMathMI"/>
              </a:rPr>
              <a:t>𝑅</a:t>
            </a:r>
            <a:r>
              <a:rPr lang="en-US" sz="1800" dirty="0">
                <a:effectLst/>
                <a:latin typeface="LibertineMathMI7"/>
              </a:rPr>
              <a:t>𝑚</a:t>
            </a:r>
            <a:r>
              <a:rPr lang="en-US" sz="1800" dirty="0">
                <a:effectLst/>
                <a:latin typeface="txsys"/>
              </a:rPr>
              <a:t>′</a:t>
            </a:r>
            <a:r>
              <a:rPr lang="en-US" sz="1800" dirty="0">
                <a:effectLst/>
                <a:latin typeface="LibertineMathMI"/>
              </a:rPr>
              <a:t>𝑠 </a:t>
            </a:r>
            <a:r>
              <a:rPr lang="en-US" sz="1800" dirty="0">
                <a:effectLst/>
                <a:latin typeface="txsys"/>
              </a:rPr>
              <a:t>⇔ </a:t>
            </a:r>
            <a:r>
              <a:rPr lang="en-US" sz="1800" dirty="0">
                <a:effectLst/>
                <a:latin typeface="LibertineMathMI"/>
              </a:rPr>
              <a:t>𝑤</a:t>
            </a:r>
            <a:r>
              <a:rPr lang="en-US" sz="1800" dirty="0">
                <a:effectLst/>
                <a:latin typeface="txsys"/>
              </a:rPr>
              <a:t>′′</a:t>
            </a:r>
            <a:r>
              <a:rPr lang="en-US" sz="1800" dirty="0">
                <a:effectLst/>
                <a:latin typeface="LibertineMathMI"/>
              </a:rPr>
              <a:t>𝑅</a:t>
            </a:r>
            <a:r>
              <a:rPr lang="en-US" sz="1800" dirty="0">
                <a:effectLst/>
                <a:latin typeface="LibertineMathMI7"/>
              </a:rPr>
              <a:t>𝑚</a:t>
            </a:r>
            <a:r>
              <a:rPr lang="en-US" sz="1800" dirty="0">
                <a:effectLst/>
                <a:latin typeface="txsys"/>
              </a:rPr>
              <a:t>′</a:t>
            </a:r>
            <a:r>
              <a:rPr lang="en-US" sz="1800" dirty="0">
                <a:effectLst/>
                <a:latin typeface="LibertineMathMI"/>
              </a:rPr>
              <a:t>𝑠</a:t>
            </a:r>
            <a:r>
              <a:rPr lang="en-US" sz="1800" dirty="0">
                <a:effectLst/>
                <a:latin typeface="txsys"/>
              </a:rPr>
              <a:t>)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07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see the carrier type STSS of a monoid encoding of state transition system with tokens. It is simply a triple of s set of all possible states  and a set of token used in </a:t>
            </a:r>
          </a:p>
          <a:p>
            <a:r>
              <a:rPr lang="en-US" dirty="0"/>
              <a:t>\phi intention on the state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13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94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23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1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88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98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58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91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Basically bringing math (so to say proofs) reasoning to convince yourself on the correctness of the programs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Tools to do – Logic Program logic, the most famous one Hoare</a:t>
            </a:r>
          </a:p>
          <a:p>
            <a:r>
              <a:rPr lang="en-US" dirty="0">
                <a:solidFill>
                  <a:srgbClr val="FF0000"/>
                </a:solidFill>
              </a:rPr>
              <a:t>Put </a:t>
            </a:r>
            <a:r>
              <a:rPr lang="en-US" dirty="0" err="1">
                <a:solidFill>
                  <a:srgbClr val="FF0000"/>
                </a:solidFill>
              </a:rPr>
              <a:t>hoare</a:t>
            </a:r>
            <a:r>
              <a:rPr lang="en-US" dirty="0">
                <a:solidFill>
                  <a:srgbClr val="FF0000"/>
                </a:solidFill>
              </a:rPr>
              <a:t> triple here and explain it simply and give one more</a:t>
            </a:r>
          </a:p>
          <a:p>
            <a:r>
              <a:rPr lang="en-US" dirty="0">
                <a:solidFill>
                  <a:srgbClr val="FF0000"/>
                </a:solidFill>
              </a:rPr>
              <a:t>explain -- while explaining just mention what a program state is (physical resources tbt a program </a:t>
            </a:r>
            <a:r>
              <a:rPr lang="en-US" dirty="0" err="1">
                <a:solidFill>
                  <a:srgbClr val="FF0000"/>
                </a:solidFill>
              </a:rPr>
              <a:t>utilizez</a:t>
            </a:r>
            <a:r>
              <a:rPr lang="en-US" dirty="0">
                <a:solidFill>
                  <a:srgbClr val="FF0000"/>
                </a:solidFill>
              </a:rPr>
              <a:t> – memory disk caches 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55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823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030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13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982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backup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629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might want to defrag / compress page tables </a:t>
            </a:r>
          </a:p>
          <a:p>
            <a:r>
              <a:rPr lang="en-US" dirty="0"/>
              <a:t>changes internal page-tables would violate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21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Oses</a:t>
            </a:r>
            <a:r>
              <a:rPr lang="en-US" dirty="0"/>
              <a:t> are important </a:t>
            </a:r>
          </a:p>
          <a:p>
            <a:r>
              <a:rPr lang="en-US" dirty="0"/>
              <a:t>Speaking to the device</a:t>
            </a:r>
          </a:p>
          <a:p>
            <a:endParaRPr lang="en-US" dirty="0"/>
          </a:p>
          <a:p>
            <a:r>
              <a:rPr lang="en-US" dirty="0"/>
              <a:t>Pretty much everything relies on it</a:t>
            </a:r>
          </a:p>
          <a:p>
            <a:r>
              <a:rPr lang="en-US" dirty="0"/>
              <a:t>What are the samples? Long history of attempts to get – microkernel verification examples</a:t>
            </a:r>
          </a:p>
          <a:p>
            <a:r>
              <a:rPr lang="en-US" dirty="0"/>
              <a:t>--- still based on a lot assumptions, not general purpose microkernels – so can run a lot of stuff on the </a:t>
            </a:r>
            <a:r>
              <a:rPr lang="en-US" dirty="0" err="1"/>
              <a:t>userspace</a:t>
            </a:r>
            <a:endParaRPr lang="en-US" dirty="0"/>
          </a:p>
          <a:p>
            <a:r>
              <a:rPr lang="en-US" dirty="0"/>
              <a:t>-- In this thesis we focus on principles for relatively ignored p– and what we think as important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86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Put a general importance sentence</a:t>
            </a:r>
          </a:p>
          <a:p>
            <a:r>
              <a:rPr lang="en-US" dirty="0">
                <a:solidFill>
                  <a:srgbClr val="FF0000"/>
                </a:solidFill>
              </a:rPr>
              <a:t>What is systems software why it is more important</a:t>
            </a:r>
          </a:p>
          <a:p>
            <a:r>
              <a:rPr lang="en-US" dirty="0">
                <a:solidFill>
                  <a:srgbClr val="FF0000"/>
                </a:solidFill>
              </a:rPr>
              <a:t>A famous one OS KERNEL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 logic of resources obtained by a proper treatment on the Hoare Logic</a:t>
            </a:r>
          </a:p>
          <a:p>
            <a:r>
              <a:rPr lang="en-US" dirty="0">
                <a:solidFill>
                  <a:srgbClr val="FF0000"/>
                </a:solidFill>
              </a:rPr>
              <a:t>What I mean by treatment is basically introducing logical operators and proof rules that allows enforcing proper usage of resource, in its very raw form complete separation (isolation) </a:t>
            </a:r>
          </a:p>
          <a:p>
            <a:r>
              <a:rPr lang="en-US" dirty="0">
                <a:solidFill>
                  <a:srgbClr val="FF0000"/>
                </a:solidFill>
              </a:rPr>
              <a:t> Here we see the most famous rule frame rule utilizing a logical operator called separation conj.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90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components that had to be plumbed through all parts of the proof — even portions that were mostly thread-local. So work started to explore embedding the elements of interference control as resources within separation logic assertions.</a:t>
            </a:r>
          </a:p>
          <a:p>
            <a:endParaRPr lang="en-US" dirty="0"/>
          </a:p>
          <a:p>
            <a:r>
              <a:rPr lang="en-US" dirty="0"/>
              <a:t>Plumbing interference relation throughout the whole proof [TODO]</a:t>
            </a:r>
          </a:p>
          <a:p>
            <a:r>
              <a:rPr lang="en-US" dirty="0"/>
              <a:t>Cumbersome proof due to carrying all the bits on the local state [TODO]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01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Generalization on the notion of resource – with partial commutative monoids (PCM)s</a:t>
            </a:r>
          </a:p>
          <a:p>
            <a:pPr lvl="1"/>
            <a:r>
              <a:rPr lang="en-US" dirty="0"/>
              <a:t>This allows us to construct any resource that help us to reasoning </a:t>
            </a:r>
          </a:p>
          <a:p>
            <a:pPr lvl="1"/>
            <a:r>
              <a:rPr lang="en-US" dirty="0"/>
              <a:t>Iris is the frame work that allow us to obtain, we define abstract protocols defining how two different accesses are regulated into a resource </a:t>
            </a:r>
          </a:p>
          <a:p>
            <a:r>
              <a:rPr lang="en-US" dirty="0"/>
              <a:t>The second mechanism invariants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90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Capability of sharing knowledge: up until now we were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1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Contingency</a:t>
            </a:r>
          </a:p>
          <a:p>
            <a:r>
              <a:rPr lang="en-US" dirty="0">
                <a:solidFill>
                  <a:srgbClr val="FF0000"/>
                </a:solidFill>
              </a:rPr>
              <a:t>The modals we are interested in this paper are shaped around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Hybrid logic style understanding of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[] satisfaction </a:t>
            </a:r>
            <a:r>
              <a:rPr lang="en-US" dirty="0" err="1">
                <a:solidFill>
                  <a:srgbClr val="FF0000"/>
                </a:solidFill>
              </a:rPr>
              <a:t>operatos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r>
              <a:rPr lang="en-US" dirty="0">
                <a:solidFill>
                  <a:srgbClr val="FF0000"/>
                </a:solidFill>
              </a:rPr>
              <a:t>Unknown of other world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Interpreting </a:t>
            </a:r>
            <a:r>
              <a:rPr lang="en-US" dirty="0" err="1">
                <a:solidFill>
                  <a:srgbClr val="FF0000"/>
                </a:solidFill>
              </a:rPr>
              <a:t>Kripke</a:t>
            </a:r>
            <a:r>
              <a:rPr lang="en-US" dirty="0">
                <a:solidFill>
                  <a:srgbClr val="FF0000"/>
                </a:solidFill>
              </a:rPr>
              <a:t> models as </a:t>
            </a:r>
            <a:r>
              <a:rPr lang="en-US" dirty="0" err="1">
                <a:solidFill>
                  <a:srgbClr val="FF0000"/>
                </a:solidFill>
              </a:rPr>
              <a:t>stses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r>
              <a:rPr lang="en-US" dirty="0">
                <a:solidFill>
                  <a:srgbClr val="FF0000"/>
                </a:solidFill>
              </a:rPr>
              <a:t>Multiple generated </a:t>
            </a:r>
            <a:r>
              <a:rPr lang="en-US" dirty="0" err="1">
                <a:solidFill>
                  <a:srgbClr val="FF0000"/>
                </a:solidFill>
              </a:rPr>
              <a:t>submodels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27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6747-8726-799C-D944-98482FF42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99B8A-1596-9525-1E18-BBF96DB8C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E09B-E9AA-152B-C9E2-EB647428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C983-8E13-9F6B-AB75-5C1840C2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0C962-C6BE-AF89-528C-2F0F533B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C52D-9D41-897F-A7F7-EFC12E4F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BCE7-1004-E202-DC51-52681DDE3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FF0E-E9B9-F52D-4E15-2632B83D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9619-08DB-A4E2-89FA-A8709202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1BE5-6CF7-6AF8-BEDF-EFD4D1F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CDB88-9F51-9DDD-C8EF-7CC57FA1E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CB851-B7C4-1FA8-4D5B-39313C2BF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CC46-C9DB-CDC5-B29F-4133436D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A57B-68BC-4FD0-ED7F-867B7D70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C6FB-8FC5-D8B7-53BB-7B0C08A8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8A38-C46E-CCD8-0E8A-135E0443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7DE4-1634-ED91-32ED-9A686757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A345-0B77-5390-FF83-6F9A26E7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2263-A59F-45BB-11C8-C5ABB00F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C04F-5367-E760-FEA3-8C29E0E1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3B1A-8113-C0F9-946A-D01895BB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C6DA-16A7-B715-4ABB-2681A69A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A6189-06C2-C14B-6684-669252B7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9D9C-B2C0-5401-C4CF-C28715AC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C93B-847E-0B50-556D-CFD5A149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A817-4BE0-549F-181D-177A19D8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C94C-B5A9-2322-A65F-2655C45FC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36C72-1AB5-F1EF-3527-A26A398C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1EA9A-8D46-2490-C1B3-F86C0EBF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51B84-676C-E75A-F1F1-33AA392A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8DFA2-877C-7A27-AF88-CBE551C0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66C0-8BCF-D693-98AB-1E639C0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D226-6ACE-D437-64B3-9200DCFC4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F6F32-7E4F-FF82-C44A-4C83F8357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FC647-3730-0D6F-747C-E127107A9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58A9F-9126-71DE-9670-0E2E5394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BE7CA-6875-7657-0F80-4F64B8BB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6A1D-F7BC-24B1-F419-084EC825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812C3-4A79-6CA7-A56B-6DD0739E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22F6-76E6-C97E-C8C2-F405B381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273EB-E7A3-F854-BFE5-AA067681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E5600-4163-656D-D0E5-272C08A3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668AB-77C8-C8E9-6A7E-B148D2F0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4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7043C-A720-9724-1FFC-12F8D5BA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91F7F-3DE0-3D0E-5417-0E1816B9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12432-0363-F227-A313-35A38C8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AE4D-58BB-6C7F-433C-0AE2086E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F179-D3BA-3DC7-3D12-3132E3C2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1C88D-366F-94FB-5C5C-51A4C3079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99C87-42BB-0F69-DCF1-C6F605A5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1E6F9-B5E3-260F-1918-EDD887B8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497F6-E3C4-2561-50C0-9E549790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A160-442C-3646-B45D-C1FB4922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8658C-E43A-09C9-BDCD-6F18DE010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86A25-DF9C-BFD8-3D6F-2DA93B5EC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B0270-FA34-9143-2876-8E9F9A1D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7B5D3-0380-A808-B4C1-7FE4263D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D0C53-14EC-63FA-04A9-A7F0E6BE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5BE0C-BAAD-8C85-6FD5-12D95AD1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653BA-F99E-969E-8B0C-63C20919E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2A77-FBB6-E5D1-C9D0-84C91DFFB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281D-6456-1DBE-119C-56B7ADBD9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99EB7-99B7-5FC9-0192-75033BCA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5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7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5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B370-027B-D5CA-CFD9-FC2B1C25F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/>
                <a:latin typeface="+mn-lt"/>
              </a:rPr>
              <a:t>Verifying OS Kernels with Modal Abstractions of Systems Concepts</a:t>
            </a:r>
            <a:endParaRPr lang="en-US" sz="32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8DAF3-BA41-E676-118B-DFD77363A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Ismail Kuru</a:t>
            </a:r>
            <a:endParaRPr lang="en-US" dirty="0"/>
          </a:p>
          <a:p>
            <a:r>
              <a:rPr lang="en-US" dirty="0"/>
              <a:t>Drexel University</a:t>
            </a:r>
          </a:p>
        </p:txBody>
      </p:sp>
    </p:spTree>
    <p:extLst>
      <p:ext uri="{BB962C8B-B14F-4D97-AF65-F5344CB8AC3E}">
        <p14:creationId xmlns:p14="http://schemas.microsoft.com/office/powerpoint/2010/main" val="44175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32FF-B4A8-7E52-65D3-018E5B5E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Logic: Contingency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F847F-F6D7-916A-E5A2-871AECF1F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for contingent truth</a:t>
            </a:r>
          </a:p>
          <a:p>
            <a:r>
              <a:rPr lang="en-US" dirty="0"/>
              <a:t>Hybrid logic</a:t>
            </a:r>
          </a:p>
          <a:p>
            <a:pPr lvl="1"/>
            <a:r>
              <a:rPr lang="en-US" dirty="0"/>
              <a:t>Inspired by dynamic logic’s satisfaction operator</a:t>
            </a:r>
          </a:p>
          <a:p>
            <a:r>
              <a:rPr lang="en-US" dirty="0" err="1"/>
              <a:t>Kripke</a:t>
            </a:r>
            <a:r>
              <a:rPr lang="en-US" dirty="0"/>
              <a:t> models</a:t>
            </a:r>
          </a:p>
          <a:p>
            <a:pPr lvl="1"/>
            <a:r>
              <a:rPr lang="en-US" dirty="0"/>
              <a:t>Labelled transition systems (LTS)es,  state-transition-systems (STS)es</a:t>
            </a:r>
          </a:p>
          <a:p>
            <a:pPr lvl="1"/>
            <a:r>
              <a:rPr lang="en-US" dirty="0"/>
              <a:t>A model for a logic of propositions representing contingency	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E965-FDCC-5723-1C3B-134E7A3D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Logic: </a:t>
            </a:r>
            <a:r>
              <a:rPr lang="en-US" dirty="0" err="1"/>
              <a:t>Kripke</a:t>
            </a:r>
            <a:r>
              <a:rPr lang="en-US" dirty="0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D67A9-79B1-9016-EFEA-28B4633CC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Kripke</a:t>
            </a:r>
            <a:r>
              <a:rPr lang="en-US" dirty="0"/>
              <a:t> Model (</a:t>
            </a:r>
            <a:r>
              <a:rPr lang="en-US" i="1" dirty="0" err="1"/>
              <a:t>W</a:t>
            </a:r>
            <a:r>
              <a:rPr lang="en-US" dirty="0" err="1"/>
              <a:t>,</a:t>
            </a:r>
            <a:r>
              <a:rPr lang="en-US" i="1" dirty="0" err="1"/>
              <a:t>R</a:t>
            </a:r>
            <a:r>
              <a:rPr lang="en-US" baseline="-25000" dirty="0" err="1"/>
              <a:t>i</a:t>
            </a:r>
            <a:r>
              <a:rPr lang="en-US" dirty="0" err="1"/>
              <a:t>,</a:t>
            </a:r>
            <a:r>
              <a:rPr lang="en-US" i="1" dirty="0" err="1"/>
              <a:t>V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W</a:t>
            </a:r>
            <a:r>
              <a:rPr lang="en-US" dirty="0"/>
              <a:t> is a set of worlds </a:t>
            </a:r>
          </a:p>
          <a:p>
            <a:pPr lvl="1"/>
            <a:r>
              <a:rPr lang="en-US" i="1" dirty="0"/>
              <a:t>R</a:t>
            </a:r>
            <a:r>
              <a:rPr lang="en-US" dirty="0"/>
              <a:t> is subset of </a:t>
            </a:r>
            <a:r>
              <a:rPr lang="en-US" i="1" dirty="0"/>
              <a:t>W</a:t>
            </a:r>
            <a:r>
              <a:rPr lang="en-US" dirty="0"/>
              <a:t> x </a:t>
            </a:r>
            <a:r>
              <a:rPr lang="en-US" i="1" dirty="0"/>
              <a:t>W  </a:t>
            </a:r>
            <a:r>
              <a:rPr lang="en-US" dirty="0"/>
              <a:t>-- accessibility relation between worlds</a:t>
            </a:r>
            <a:endParaRPr lang="en-US" i="1" dirty="0"/>
          </a:p>
          <a:p>
            <a:pPr lvl="1"/>
            <a:r>
              <a:rPr lang="en-US" i="1" dirty="0"/>
              <a:t>V</a:t>
            </a:r>
            <a:r>
              <a:rPr lang="en-US" dirty="0"/>
              <a:t> : </a:t>
            </a:r>
            <a:r>
              <a:rPr lang="en-US" dirty="0" err="1"/>
              <a:t>PropVar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P(W) gives for each propositional </a:t>
            </a:r>
            <a:r>
              <a:rPr lang="en-US" i="1" dirty="0">
                <a:sym typeface="Wingdings" pitchFamily="2" charset="2"/>
              </a:rPr>
              <a:t>p</a:t>
            </a:r>
            <a:r>
              <a:rPr lang="en-US" dirty="0">
                <a:sym typeface="Wingdings" pitchFamily="2" charset="2"/>
              </a:rPr>
              <a:t> a set of worlds </a:t>
            </a:r>
            <a:r>
              <a:rPr lang="en-US" i="1" dirty="0">
                <a:sym typeface="Wingdings" pitchFamily="2" charset="2"/>
              </a:rPr>
              <a:t>V(p)</a:t>
            </a: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Going back Hoare triple: P =&gt; [e]Q   or with the rules above &lt;m&gt;Q</a:t>
            </a: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</p:txBody>
      </p:sp>
      <p:pic>
        <p:nvPicPr>
          <p:cNvPr id="5" name="Picture 4" descr="A group of black arrows&#10;&#10;Description automatically generated">
            <a:extLst>
              <a:ext uri="{FF2B5EF4-FFF2-40B4-BE49-F238E27FC236}">
                <a16:creationId xmlns:a16="http://schemas.microsoft.com/office/drawing/2014/main" id="{92E9D492-46A5-A3E9-100E-7320CD21E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509" y="3737610"/>
            <a:ext cx="7252399" cy="144399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705C8F68-DBC9-7890-4259-A70936F3E187}"/>
              </a:ext>
            </a:extLst>
          </p:cNvPr>
          <p:cNvSpPr/>
          <p:nvPr/>
        </p:nvSpPr>
        <p:spPr>
          <a:xfrm>
            <a:off x="5394960" y="4612640"/>
            <a:ext cx="3905948" cy="436880"/>
          </a:xfrm>
          <a:prstGeom prst="frame">
            <a:avLst>
              <a:gd name="adj1" fmla="val 55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79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24CE-1F4A-3FEE-0A3D-57318C28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Bisimulation</a:t>
            </a:r>
            <a:r>
              <a:rPr lang="en-US" dirty="0"/>
              <a:t> on </a:t>
            </a:r>
            <a:r>
              <a:rPr lang="en-US" dirty="0" err="1"/>
              <a:t>Kripke</a:t>
            </a:r>
            <a:r>
              <a:rPr lang="en-US" dirty="0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07FBB-7EBD-7136-52E1-05030488E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about having the same truth for another </a:t>
            </a:r>
            <a:r>
              <a:rPr lang="en-US" b="1" i="1" dirty="0"/>
              <a:t>similar</a:t>
            </a:r>
            <a:r>
              <a:rPr lang="en-US" dirty="0"/>
              <a:t> model?</a:t>
            </a:r>
          </a:p>
          <a:p>
            <a:pPr lvl="1"/>
            <a:r>
              <a:rPr lang="en-US" dirty="0"/>
              <a:t>&lt;m&gt;P only for a unique </a:t>
            </a:r>
            <a:r>
              <a:rPr lang="en-US" i="1" dirty="0"/>
              <a:t>w’</a:t>
            </a:r>
            <a:r>
              <a:rPr lang="en-US" dirty="0"/>
              <a:t> that can be accessed </a:t>
            </a:r>
            <a:r>
              <a:rPr lang="en-US" i="1" dirty="0"/>
              <a:t>w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baseline="-25000" dirty="0"/>
              <a:t>m </a:t>
            </a:r>
            <a:r>
              <a:rPr lang="en-US" i="1" dirty="0"/>
              <a:t>w’ </a:t>
            </a:r>
            <a:r>
              <a:rPr lang="en-US" dirty="0"/>
              <a:t>?</a:t>
            </a:r>
          </a:p>
          <a:p>
            <a:r>
              <a:rPr lang="en-US" dirty="0" err="1"/>
              <a:t>Bisimulation</a:t>
            </a:r>
            <a:r>
              <a:rPr lang="en-US" dirty="0"/>
              <a:t> of </a:t>
            </a:r>
            <a:r>
              <a:rPr lang="en-US" dirty="0" err="1"/>
              <a:t>Kripke</a:t>
            </a:r>
            <a:r>
              <a:rPr lang="en-US" dirty="0"/>
              <a:t> Structures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A close up of text&#10;&#10;Description automatically generated">
            <a:extLst>
              <a:ext uri="{FF2B5EF4-FFF2-40B4-BE49-F238E27FC236}">
                <a16:creationId xmlns:a16="http://schemas.microsoft.com/office/drawing/2014/main" id="{09C75229-A7F0-CE23-7408-D8682B2E4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84" y="3429000"/>
            <a:ext cx="11745231" cy="183388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E284EC74-EA3E-ABAF-F84E-64F641290632}"/>
              </a:ext>
            </a:extLst>
          </p:cNvPr>
          <p:cNvSpPr/>
          <p:nvPr/>
        </p:nvSpPr>
        <p:spPr>
          <a:xfrm>
            <a:off x="1076960" y="4185920"/>
            <a:ext cx="7823200" cy="406400"/>
          </a:xfrm>
          <a:prstGeom prst="frame">
            <a:avLst>
              <a:gd name="adj1" fmla="val 7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645B7900-D6F4-DD3F-6285-7E583EC16371}"/>
              </a:ext>
            </a:extLst>
          </p:cNvPr>
          <p:cNvSpPr/>
          <p:nvPr/>
        </p:nvSpPr>
        <p:spPr>
          <a:xfrm>
            <a:off x="1076960" y="4572000"/>
            <a:ext cx="8859520" cy="406400"/>
          </a:xfrm>
          <a:prstGeom prst="frame">
            <a:avLst>
              <a:gd name="adj1" fmla="val 7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35804645-DB3C-3AAB-9A80-CC6450852CB3}"/>
              </a:ext>
            </a:extLst>
          </p:cNvPr>
          <p:cNvSpPr/>
          <p:nvPr/>
        </p:nvSpPr>
        <p:spPr>
          <a:xfrm>
            <a:off x="1076960" y="4937760"/>
            <a:ext cx="8859520" cy="406400"/>
          </a:xfrm>
          <a:prstGeom prst="frame">
            <a:avLst>
              <a:gd name="adj1" fmla="val 7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19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C6B2-A284-36C4-1EBB-59B9A1A4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(Sub)Models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0089F-D6C5-9835-5416-03E0CBE45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6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30A81-FF36-A76E-5825-EB785B3A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Kripke</a:t>
            </a:r>
            <a:r>
              <a:rPr lang="en-US" dirty="0"/>
              <a:t> Models as Iris Invariant Constructions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3F07C-0B49-1BF6-DFDA-3D218416F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transition systems – a well-known specification method</a:t>
            </a:r>
          </a:p>
          <a:p>
            <a:r>
              <a:rPr lang="en-US" dirty="0"/>
              <a:t>Monoid encoding state-transition-systems (STS)es with Tokens</a:t>
            </a:r>
          </a:p>
          <a:p>
            <a:pPr lvl="1"/>
            <a:r>
              <a:rPr lang="en-US" dirty="0"/>
              <a:t>Tokens as modalities, states as worlds, and interpretations as world predicates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D4194-B3A0-E694-C227-2C9B869AC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018" y="6334388"/>
            <a:ext cx="4704701" cy="431907"/>
          </a:xfrm>
          <a:prstGeom prst="rect">
            <a:avLst/>
          </a:prstGeom>
        </p:spPr>
      </p:pic>
      <p:pic>
        <p:nvPicPr>
          <p:cNvPr id="7" name="Picture 6" descr="A close-up of math symbols&#10;&#10;Description automatically generated">
            <a:extLst>
              <a:ext uri="{FF2B5EF4-FFF2-40B4-BE49-F238E27FC236}">
                <a16:creationId xmlns:a16="http://schemas.microsoft.com/office/drawing/2014/main" id="{EA3F953F-772B-E169-67CD-72A3E28E7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018" y="3446781"/>
            <a:ext cx="6736702" cy="2826054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46B920BF-D7A9-FF71-43A4-45F790885763}"/>
              </a:ext>
            </a:extLst>
          </p:cNvPr>
          <p:cNvSpPr/>
          <p:nvPr/>
        </p:nvSpPr>
        <p:spPr>
          <a:xfrm>
            <a:off x="2569858" y="3474720"/>
            <a:ext cx="1748142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464FE9C2-CDBD-BCAD-318B-B2D176FCCE36}"/>
              </a:ext>
            </a:extLst>
          </p:cNvPr>
          <p:cNvSpPr/>
          <p:nvPr/>
        </p:nvSpPr>
        <p:spPr>
          <a:xfrm>
            <a:off x="5455298" y="3474720"/>
            <a:ext cx="2296782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299AD7FA-0C5E-74C8-87CE-A67D6D2C488D}"/>
              </a:ext>
            </a:extLst>
          </p:cNvPr>
          <p:cNvSpPr/>
          <p:nvPr/>
        </p:nvSpPr>
        <p:spPr>
          <a:xfrm>
            <a:off x="3352178" y="3878579"/>
            <a:ext cx="3668382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FC64A83B-2063-9FEC-E655-8BC7B60928BC}"/>
              </a:ext>
            </a:extLst>
          </p:cNvPr>
          <p:cNvSpPr/>
          <p:nvPr/>
        </p:nvSpPr>
        <p:spPr>
          <a:xfrm>
            <a:off x="3352178" y="4274819"/>
            <a:ext cx="5517502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8E35D13C-CD23-6838-A596-D45F861DEC47}"/>
              </a:ext>
            </a:extLst>
          </p:cNvPr>
          <p:cNvSpPr/>
          <p:nvPr/>
        </p:nvSpPr>
        <p:spPr>
          <a:xfrm>
            <a:off x="6603689" y="5044438"/>
            <a:ext cx="1239831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ADBE8EC2-1CC5-EFCE-6279-9F76028DCC07}"/>
              </a:ext>
            </a:extLst>
          </p:cNvPr>
          <p:cNvSpPr/>
          <p:nvPr/>
        </p:nvSpPr>
        <p:spPr>
          <a:xfrm>
            <a:off x="6491929" y="5440678"/>
            <a:ext cx="1422711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8D9A6778-47F6-941B-27CB-513B59137766}"/>
              </a:ext>
            </a:extLst>
          </p:cNvPr>
          <p:cNvSpPr/>
          <p:nvPr/>
        </p:nvSpPr>
        <p:spPr>
          <a:xfrm>
            <a:off x="3352178" y="5865165"/>
            <a:ext cx="4562462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CE974DF7-0A25-4884-7009-90CB67E9DE8C}"/>
              </a:ext>
            </a:extLst>
          </p:cNvPr>
          <p:cNvSpPr/>
          <p:nvPr/>
        </p:nvSpPr>
        <p:spPr>
          <a:xfrm>
            <a:off x="6766093" y="6375083"/>
            <a:ext cx="630854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F2F5FFD8-5DB8-A019-525A-1EAA02297334}"/>
              </a:ext>
            </a:extLst>
          </p:cNvPr>
          <p:cNvSpPr/>
          <p:nvPr/>
        </p:nvSpPr>
        <p:spPr>
          <a:xfrm>
            <a:off x="6908800" y="2783840"/>
            <a:ext cx="4445000" cy="426720"/>
          </a:xfrm>
          <a:prstGeom prst="frame">
            <a:avLst>
              <a:gd name="adj1" fmla="val 23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1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96342-FA73-0BB3-3D51-90A14848E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20" y="28543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				Proposed Work</a:t>
            </a:r>
          </a:p>
        </p:txBody>
      </p:sp>
    </p:spTree>
    <p:extLst>
      <p:ext uri="{BB962C8B-B14F-4D97-AF65-F5344CB8AC3E}">
        <p14:creationId xmlns:p14="http://schemas.microsoft.com/office/powerpoint/2010/main" val="3913141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B455-8132-4A8E-A737-B2D84D7A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i="1" dirty="0"/>
              <a:t>           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AD15-51B3-CFA4-F27F-0647853C7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1825625"/>
            <a:ext cx="119824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		</a:t>
            </a:r>
          </a:p>
          <a:p>
            <a:pPr marL="0" indent="0">
              <a:buNone/>
            </a:pPr>
            <a:r>
              <a:rPr lang="en-US" sz="4800" dirty="0"/>
              <a:t>	</a:t>
            </a:r>
          </a:p>
          <a:p>
            <a:pPr marL="0" indent="0">
              <a:buNone/>
            </a:pPr>
            <a:r>
              <a:rPr lang="en-US" sz="4800" dirty="0"/>
              <a:t>Modal Understanding of Location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968974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FD919-CB97-01ED-BAB4-2E9822E93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648" y="81978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sz="4800" dirty="0"/>
              <a:t>SYSTEM</a:t>
            </a:r>
          </a:p>
          <a:p>
            <a:pPr marL="0" indent="0">
              <a:buNone/>
            </a:pPr>
            <a:r>
              <a:rPr lang="en-US" sz="4800" dirty="0"/>
              <a:t>	      (Translation &amp; Management)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22990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94B1-6BD0-0E36-4B5F-DBBF84D5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Location &amp;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FB991-70A6-459B-46DF-5D381F42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mean by virtualizing a memory location?</a:t>
            </a:r>
          </a:p>
          <a:p>
            <a:pPr lvl="1"/>
            <a:r>
              <a:rPr lang="en-US" dirty="0"/>
              <a:t>realizing a mechanism to address more memory locations than you physically (actually) have</a:t>
            </a:r>
          </a:p>
          <a:p>
            <a:r>
              <a:rPr lang="en-US" dirty="0"/>
              <a:t>What is the abstraction for virtualizing memory location in OSes?</a:t>
            </a:r>
          </a:p>
          <a:p>
            <a:pPr lvl="1"/>
            <a:r>
              <a:rPr lang="en-US" dirty="0"/>
              <a:t>an </a:t>
            </a:r>
            <a:r>
              <a:rPr lang="en-US" b="1" i="1" dirty="0"/>
              <a:t>address-space of a process </a:t>
            </a:r>
            <a:r>
              <a:rPr lang="en-US" dirty="0"/>
              <a:t>is a container of virtual-addresses used for memory referencing</a:t>
            </a:r>
          </a:p>
          <a:p>
            <a:r>
              <a:rPr lang="en-US" dirty="0"/>
              <a:t>How do we implement memory-location virtualization?</a:t>
            </a:r>
          </a:p>
          <a:p>
            <a:pPr lvl="1"/>
            <a:r>
              <a:rPr lang="en-US" b="1" i="1" dirty="0"/>
              <a:t>address-translation</a:t>
            </a:r>
            <a:r>
              <a:rPr lang="en-US" dirty="0"/>
              <a:t>: by using per-address-space page-tables – a tree like structure</a:t>
            </a:r>
          </a:p>
        </p:txBody>
      </p:sp>
    </p:spTree>
    <p:extLst>
      <p:ext uri="{BB962C8B-B14F-4D97-AF65-F5344CB8AC3E}">
        <p14:creationId xmlns:p14="http://schemas.microsoft.com/office/powerpoint/2010/main" val="257094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0B3C256F-96D5-CBE6-F800-D49BFFF29098}"/>
              </a:ext>
            </a:extLst>
          </p:cNvPr>
          <p:cNvSpPr/>
          <p:nvPr/>
        </p:nvSpPr>
        <p:spPr>
          <a:xfrm>
            <a:off x="2400447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86DF122B-4671-60E7-67F8-8BFD148C9C88}"/>
              </a:ext>
            </a:extLst>
          </p:cNvPr>
          <p:cNvSpPr/>
          <p:nvPr/>
        </p:nvSpPr>
        <p:spPr>
          <a:xfrm>
            <a:off x="4028314" y="2386353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C893918D-04C5-2839-3712-17AEBC8E35C4}"/>
              </a:ext>
            </a:extLst>
          </p:cNvPr>
          <p:cNvSpPr/>
          <p:nvPr/>
        </p:nvSpPr>
        <p:spPr>
          <a:xfrm>
            <a:off x="5833880" y="2400435"/>
            <a:ext cx="981803" cy="30681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DEC875B5-C1DE-88E2-2375-461A26FA0CA2}"/>
              </a:ext>
            </a:extLst>
          </p:cNvPr>
          <p:cNvSpPr/>
          <p:nvPr/>
        </p:nvSpPr>
        <p:spPr>
          <a:xfrm>
            <a:off x="7484051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BBD7CDF0-979A-1ADC-45E0-3F1D5E0D6766}"/>
              </a:ext>
            </a:extLst>
          </p:cNvPr>
          <p:cNvSpPr/>
          <p:nvPr/>
        </p:nvSpPr>
        <p:spPr>
          <a:xfrm>
            <a:off x="9149749" y="2376051"/>
            <a:ext cx="981803" cy="309252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FA4F5C2C-BB19-A7CF-224C-BD8CEB5834CD}"/>
              </a:ext>
            </a:extLst>
          </p:cNvPr>
          <p:cNvSpPr/>
          <p:nvPr/>
        </p:nvSpPr>
        <p:spPr>
          <a:xfrm>
            <a:off x="2415333" y="35952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9ADE95-07F8-D348-5C53-E60C221AA86F}"/>
              </a:ext>
            </a:extLst>
          </p:cNvPr>
          <p:cNvSpPr txBox="1"/>
          <p:nvPr/>
        </p:nvSpPr>
        <p:spPr>
          <a:xfrm>
            <a:off x="2485137" y="369233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L4-Entry</a:t>
            </a:r>
          </a:p>
        </p:txBody>
      </p:sp>
      <p:sp>
        <p:nvSpPr>
          <p:cNvPr id="63" name="Alternate Process 62">
            <a:extLst>
              <a:ext uri="{FF2B5EF4-FFF2-40B4-BE49-F238E27FC236}">
                <a16:creationId xmlns:a16="http://schemas.microsoft.com/office/drawing/2014/main" id="{7BA9AB57-ED76-8113-5343-BEAE93B036A8}"/>
              </a:ext>
            </a:extLst>
          </p:cNvPr>
          <p:cNvSpPr/>
          <p:nvPr/>
        </p:nvSpPr>
        <p:spPr>
          <a:xfrm>
            <a:off x="4036196" y="3543842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114B43-DD06-5C23-CAF4-E68B003E329E}"/>
              </a:ext>
            </a:extLst>
          </p:cNvPr>
          <p:cNvSpPr txBox="1"/>
          <p:nvPr/>
        </p:nvSpPr>
        <p:spPr>
          <a:xfrm>
            <a:off x="4106000" y="3640927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L3-Entry</a:t>
            </a:r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B1B421CA-A22D-A797-B3C9-DBBD25291D48}"/>
              </a:ext>
            </a:extLst>
          </p:cNvPr>
          <p:cNvSpPr/>
          <p:nvPr/>
        </p:nvSpPr>
        <p:spPr>
          <a:xfrm>
            <a:off x="5835195" y="3786868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44243B-5CE9-F9D2-B28F-BC852CF2C3EB}"/>
              </a:ext>
            </a:extLst>
          </p:cNvPr>
          <p:cNvSpPr txBox="1"/>
          <p:nvPr/>
        </p:nvSpPr>
        <p:spPr>
          <a:xfrm>
            <a:off x="5904999" y="388395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L2-Entry</a:t>
            </a:r>
          </a:p>
        </p:txBody>
      </p:sp>
      <p:sp>
        <p:nvSpPr>
          <p:cNvPr id="67" name="Alternate Process 66">
            <a:extLst>
              <a:ext uri="{FF2B5EF4-FFF2-40B4-BE49-F238E27FC236}">
                <a16:creationId xmlns:a16="http://schemas.microsoft.com/office/drawing/2014/main" id="{8C9F6036-3153-BC2B-E931-626D799678F0}"/>
              </a:ext>
            </a:extLst>
          </p:cNvPr>
          <p:cNvSpPr/>
          <p:nvPr/>
        </p:nvSpPr>
        <p:spPr>
          <a:xfrm>
            <a:off x="7487205" y="332093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AABBDC-D4EF-F982-CC4D-B4BD5F6BD2F3}"/>
              </a:ext>
            </a:extLst>
          </p:cNvPr>
          <p:cNvSpPr txBox="1"/>
          <p:nvPr/>
        </p:nvSpPr>
        <p:spPr>
          <a:xfrm>
            <a:off x="7557009" y="34180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L1-Entry</a:t>
            </a:r>
          </a:p>
        </p:txBody>
      </p:sp>
      <p:sp>
        <p:nvSpPr>
          <p:cNvPr id="69" name="Alternate Process 68">
            <a:extLst>
              <a:ext uri="{FF2B5EF4-FFF2-40B4-BE49-F238E27FC236}">
                <a16:creationId xmlns:a16="http://schemas.microsoft.com/office/drawing/2014/main" id="{BC989DFD-AED3-81B3-7975-4D49C14833B2}"/>
              </a:ext>
            </a:extLst>
          </p:cNvPr>
          <p:cNvSpPr/>
          <p:nvPr/>
        </p:nvSpPr>
        <p:spPr>
          <a:xfrm>
            <a:off x="9151413" y="37476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28D5F1-EA3D-D24A-6326-8614EAC10F88}"/>
              </a:ext>
            </a:extLst>
          </p:cNvPr>
          <p:cNvSpPr txBox="1"/>
          <p:nvPr/>
        </p:nvSpPr>
        <p:spPr>
          <a:xfrm>
            <a:off x="9221217" y="3861125"/>
            <a:ext cx="88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Page </a:t>
            </a:r>
            <a:r>
              <a:rPr lang="en-US" sz="1400" dirty="0" err="1"/>
              <a:t>Addr</a:t>
            </a:r>
            <a:endParaRPr lang="en-US" sz="1400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883A65D-F555-AE7B-02FF-04E92E317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28" y="5660568"/>
            <a:ext cx="8951537" cy="1023712"/>
          </a:xfrm>
          <a:prstGeom prst="rect">
            <a:avLst/>
          </a:prstGeom>
        </p:spPr>
      </p:pic>
      <p:pic>
        <p:nvPicPr>
          <p:cNvPr id="149" name="Picture 14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43F2CCF-0097-DB53-D187-0BE556A98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501" y="2939526"/>
            <a:ext cx="346963" cy="306484"/>
          </a:xfrm>
          <a:prstGeom prst="rect">
            <a:avLst/>
          </a:prstGeom>
        </p:spPr>
      </p:pic>
      <p:pic>
        <p:nvPicPr>
          <p:cNvPr id="150" name="Picture 14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807ADCF0-3A4F-9040-81AC-C0737B459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374" y="2888708"/>
            <a:ext cx="346963" cy="306484"/>
          </a:xfrm>
          <a:prstGeom prst="rect">
            <a:avLst/>
          </a:prstGeom>
        </p:spPr>
      </p:pic>
      <p:pic>
        <p:nvPicPr>
          <p:cNvPr id="151" name="Picture 150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54DC1E61-3B82-412C-CC73-16DD551E0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215" y="2848404"/>
            <a:ext cx="346963" cy="306484"/>
          </a:xfrm>
          <a:prstGeom prst="rect">
            <a:avLst/>
          </a:prstGeom>
        </p:spPr>
      </p:pic>
      <p:pic>
        <p:nvPicPr>
          <p:cNvPr id="152" name="Picture 151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427DF4B-FDD7-48C3-4C4B-E88D8BBC4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104" y="2786284"/>
            <a:ext cx="346963" cy="306484"/>
          </a:xfrm>
          <a:prstGeom prst="rect">
            <a:avLst/>
          </a:prstGeom>
        </p:spPr>
      </p:pic>
      <p:pic>
        <p:nvPicPr>
          <p:cNvPr id="155" name="Picture 154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ECEA00E0-4E8D-25F8-BD2C-D9D663F51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6374" y="2753248"/>
            <a:ext cx="415093" cy="303084"/>
          </a:xfrm>
          <a:prstGeom prst="rect">
            <a:avLst/>
          </a:prstGeom>
        </p:spPr>
      </p:pic>
      <p:pic>
        <p:nvPicPr>
          <p:cNvPr id="157" name="Picture 156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1903940E-2BFA-4C19-B948-E7EC9EC50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234" y="4786697"/>
            <a:ext cx="383115" cy="284033"/>
          </a:xfrm>
          <a:prstGeom prst="rect">
            <a:avLst/>
          </a:prstGeom>
        </p:spPr>
      </p:pic>
      <p:pic>
        <p:nvPicPr>
          <p:cNvPr id="158" name="Picture 157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D5C670AB-7C68-5269-9846-B5A3FB6FC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441" y="4823095"/>
            <a:ext cx="383115" cy="284033"/>
          </a:xfrm>
          <a:prstGeom prst="rect">
            <a:avLst/>
          </a:prstGeom>
        </p:spPr>
      </p:pic>
      <p:pic>
        <p:nvPicPr>
          <p:cNvPr id="159" name="Picture 15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6D6EBF0-0BF9-5E88-6039-038DEEDB9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811" y="4812009"/>
            <a:ext cx="383115" cy="284033"/>
          </a:xfrm>
          <a:prstGeom prst="rect">
            <a:avLst/>
          </a:prstGeom>
        </p:spPr>
      </p:pic>
      <p:pic>
        <p:nvPicPr>
          <p:cNvPr id="160" name="Picture 15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01F7FD6-E8E8-0BC9-9F80-02F833114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244" y="4806830"/>
            <a:ext cx="383115" cy="284033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0AD3C2B-AD25-18CE-6021-12C419CD9D6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2185983" y="1989571"/>
            <a:ext cx="381028" cy="94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985EAAF-627A-FD43-CBAE-3DF07EE1A151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1921890" y="3246010"/>
            <a:ext cx="264093" cy="72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C5BDF36-5D39-31B6-67E3-19977442EED0}"/>
              </a:ext>
            </a:extLst>
          </p:cNvPr>
          <p:cNvCxnSpPr>
            <a:cxnSpLocks/>
          </p:cNvCxnSpPr>
          <p:nvPr/>
        </p:nvCxnSpPr>
        <p:spPr>
          <a:xfrm flipH="1">
            <a:off x="361904" y="6016752"/>
            <a:ext cx="834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6B7934-5763-3F2B-ADA2-3851E2FB4407}"/>
              </a:ext>
            </a:extLst>
          </p:cNvPr>
          <p:cNvCxnSpPr>
            <a:cxnSpLocks/>
          </p:cNvCxnSpPr>
          <p:nvPr/>
        </p:nvCxnSpPr>
        <p:spPr>
          <a:xfrm flipV="1">
            <a:off x="361904" y="5412126"/>
            <a:ext cx="2053429" cy="60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4612FC6-18B9-F11D-9FAF-7EC99B5F7EC9}"/>
              </a:ext>
            </a:extLst>
          </p:cNvPr>
          <p:cNvCxnSpPr>
            <a:cxnSpLocks/>
          </p:cNvCxnSpPr>
          <p:nvPr/>
        </p:nvCxnSpPr>
        <p:spPr>
          <a:xfrm flipV="1">
            <a:off x="1954159" y="3896040"/>
            <a:ext cx="405305" cy="6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C0F2D1-8AE4-5261-164F-49CD1662D4B0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3397136" y="3806333"/>
            <a:ext cx="357656" cy="98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60B6817-AC3C-762C-4298-339C3AB0B9E7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3754792" y="5070730"/>
            <a:ext cx="265640" cy="34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D5E6F3-4889-02B4-3D48-5771D63A4FB2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3749856" y="1989571"/>
            <a:ext cx="405749" cy="89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750E260-95BB-1DBA-0334-606C68E912C9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3749856" y="3195192"/>
            <a:ext cx="196493" cy="68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DE96622-C291-5EE4-86FF-EA4294AE8372}"/>
              </a:ext>
            </a:extLst>
          </p:cNvPr>
          <p:cNvCxnSpPr>
            <a:cxnSpLocks/>
          </p:cNvCxnSpPr>
          <p:nvPr/>
        </p:nvCxnSpPr>
        <p:spPr>
          <a:xfrm flipH="1">
            <a:off x="5536273" y="1988421"/>
            <a:ext cx="314626" cy="85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4AD82B9-12CE-C422-E34D-4B503BFA6F8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5499697" y="3154888"/>
            <a:ext cx="304816" cy="8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F0E30CC-C8CD-29D7-87FF-C04760ACE845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7129586" y="1985200"/>
            <a:ext cx="313902" cy="80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C8B49C2-26A8-6121-8F90-3CA78CE13FAE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7129586" y="3092768"/>
            <a:ext cx="279773" cy="48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3A7686D-5A06-FA24-0A32-8A4A4ADFE36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8833921" y="2041083"/>
            <a:ext cx="312886" cy="71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624DABF-8474-A707-DB7C-14F899E96E59}"/>
              </a:ext>
            </a:extLst>
          </p:cNvPr>
          <p:cNvCxnSpPr>
            <a:cxnSpLocks/>
            <a:stCxn id="155" idx="2"/>
            <a:endCxn id="69" idx="1"/>
          </p:cNvCxnSpPr>
          <p:nvPr/>
        </p:nvCxnSpPr>
        <p:spPr>
          <a:xfrm>
            <a:off x="8833921" y="3056332"/>
            <a:ext cx="317492" cy="97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893A7F9-8E9E-5ED7-2343-FDA15D1CE669}"/>
              </a:ext>
            </a:extLst>
          </p:cNvPr>
          <p:cNvCxnSpPr>
            <a:cxnSpLocks/>
            <a:stCxn id="64" idx="3"/>
            <a:endCxn id="158" idx="0"/>
          </p:cNvCxnSpPr>
          <p:nvPr/>
        </p:nvCxnSpPr>
        <p:spPr>
          <a:xfrm>
            <a:off x="4988632" y="3794816"/>
            <a:ext cx="433367" cy="1028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7AEF7FC-885D-4276-4E78-9090ACCFB50B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5421999" y="5107128"/>
            <a:ext cx="408727" cy="30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1733125-5B1A-DB92-114D-6795AD729AD7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7194369" y="5096042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8C01BEB-DF27-5345-D29F-07FCC54BC495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6822063" y="4035205"/>
            <a:ext cx="372306" cy="77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C5472E-FB29-6BDB-3791-6A1AC6F1BA32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8487248" y="3545956"/>
            <a:ext cx="320554" cy="126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201FA5-A7CC-7880-F74D-9F8550A59ABA}"/>
              </a:ext>
            </a:extLst>
          </p:cNvPr>
          <p:cNvCxnSpPr>
            <a:cxnSpLocks/>
          </p:cNvCxnSpPr>
          <p:nvPr/>
        </p:nvCxnSpPr>
        <p:spPr>
          <a:xfrm>
            <a:off x="8809809" y="5083850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Alternate Process 232">
            <a:extLst>
              <a:ext uri="{FF2B5EF4-FFF2-40B4-BE49-F238E27FC236}">
                <a16:creationId xmlns:a16="http://schemas.microsoft.com/office/drawing/2014/main" id="{8B774F6A-DFC8-B2A7-2219-428269051C48}"/>
              </a:ext>
            </a:extLst>
          </p:cNvPr>
          <p:cNvSpPr/>
          <p:nvPr/>
        </p:nvSpPr>
        <p:spPr>
          <a:xfrm>
            <a:off x="2394432" y="2384760"/>
            <a:ext cx="981803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178E385-520C-8B73-CD91-3FE7E552FFC4}"/>
              </a:ext>
            </a:extLst>
          </p:cNvPr>
          <p:cNvSpPr txBox="1"/>
          <p:nvPr/>
        </p:nvSpPr>
        <p:spPr>
          <a:xfrm>
            <a:off x="2491233" y="2491424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L4-Table</a:t>
            </a:r>
          </a:p>
        </p:txBody>
      </p:sp>
      <p:sp>
        <p:nvSpPr>
          <p:cNvPr id="236" name="Alternate Process 235">
            <a:extLst>
              <a:ext uri="{FF2B5EF4-FFF2-40B4-BE49-F238E27FC236}">
                <a16:creationId xmlns:a16="http://schemas.microsoft.com/office/drawing/2014/main" id="{6EB9EAA9-0310-3BD1-821A-FA210E7F689F}"/>
              </a:ext>
            </a:extLst>
          </p:cNvPr>
          <p:cNvSpPr/>
          <p:nvPr/>
        </p:nvSpPr>
        <p:spPr>
          <a:xfrm>
            <a:off x="4036870" y="2400435"/>
            <a:ext cx="958362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359B324-BA54-6332-59AA-30B1BEBE384B}"/>
              </a:ext>
            </a:extLst>
          </p:cNvPr>
          <p:cNvSpPr txBox="1"/>
          <p:nvPr/>
        </p:nvSpPr>
        <p:spPr>
          <a:xfrm>
            <a:off x="4143249" y="251580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L3-Table</a:t>
            </a:r>
          </a:p>
        </p:txBody>
      </p:sp>
      <p:sp>
        <p:nvSpPr>
          <p:cNvPr id="239" name="Alternate Process 238">
            <a:extLst>
              <a:ext uri="{FF2B5EF4-FFF2-40B4-BE49-F238E27FC236}">
                <a16:creationId xmlns:a16="http://schemas.microsoft.com/office/drawing/2014/main" id="{073F89E6-717E-E125-3DA4-C1B44762F70D}"/>
              </a:ext>
            </a:extLst>
          </p:cNvPr>
          <p:cNvSpPr/>
          <p:nvPr/>
        </p:nvSpPr>
        <p:spPr>
          <a:xfrm>
            <a:off x="5847381" y="2413235"/>
            <a:ext cx="958333" cy="580597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30634E8-84DD-F36B-6816-73414FECF6F5}"/>
              </a:ext>
            </a:extLst>
          </p:cNvPr>
          <p:cNvSpPr txBox="1"/>
          <p:nvPr/>
        </p:nvSpPr>
        <p:spPr>
          <a:xfrm>
            <a:off x="5935473" y="253409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L2-Table</a:t>
            </a:r>
          </a:p>
        </p:txBody>
      </p:sp>
      <p:sp>
        <p:nvSpPr>
          <p:cNvPr id="241" name="Alternate Process 240">
            <a:extLst>
              <a:ext uri="{FF2B5EF4-FFF2-40B4-BE49-F238E27FC236}">
                <a16:creationId xmlns:a16="http://schemas.microsoft.com/office/drawing/2014/main" id="{70CADEB5-9D06-982B-0A7D-78B0E8F55C88}"/>
              </a:ext>
            </a:extLst>
          </p:cNvPr>
          <p:cNvSpPr/>
          <p:nvPr/>
        </p:nvSpPr>
        <p:spPr>
          <a:xfrm>
            <a:off x="7481925" y="2376052"/>
            <a:ext cx="976245" cy="569012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AD0CEDD-08D5-E7E2-8019-D569C87D05D9}"/>
              </a:ext>
            </a:extLst>
          </p:cNvPr>
          <p:cNvSpPr txBox="1"/>
          <p:nvPr/>
        </p:nvSpPr>
        <p:spPr>
          <a:xfrm>
            <a:off x="7569201" y="248532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L1-Table</a:t>
            </a:r>
          </a:p>
        </p:txBody>
      </p:sp>
      <p:sp>
        <p:nvSpPr>
          <p:cNvPr id="243" name="Alternate Process 242">
            <a:extLst>
              <a:ext uri="{FF2B5EF4-FFF2-40B4-BE49-F238E27FC236}">
                <a16:creationId xmlns:a16="http://schemas.microsoft.com/office/drawing/2014/main" id="{0E3DBEA0-A07C-01D1-F7D4-C8BBD643CBFC}"/>
              </a:ext>
            </a:extLst>
          </p:cNvPr>
          <p:cNvSpPr/>
          <p:nvPr/>
        </p:nvSpPr>
        <p:spPr>
          <a:xfrm>
            <a:off x="9155922" y="2383735"/>
            <a:ext cx="967946" cy="58730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C40E9E2-64ED-B49D-95BE-7F1C2FD5DE11}"/>
              </a:ext>
            </a:extLst>
          </p:cNvPr>
          <p:cNvSpPr txBox="1"/>
          <p:nvPr/>
        </p:nvSpPr>
        <p:spPr>
          <a:xfrm>
            <a:off x="9251697" y="25036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Phy</a:t>
            </a:r>
            <a:r>
              <a:rPr lang="en-US" sz="1400" dirty="0"/>
              <a:t>. Page</a:t>
            </a:r>
          </a:p>
        </p:txBody>
      </p:sp>
      <p:pic>
        <p:nvPicPr>
          <p:cNvPr id="251" name="Picture 25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2C52F968-AA29-DF0B-62CD-CD795E234C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145" y="518560"/>
            <a:ext cx="9649218" cy="15527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7F81D7-16CD-7BE4-DBCC-3A46AB88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717" y="-298761"/>
            <a:ext cx="10515600" cy="1325563"/>
          </a:xfrm>
        </p:spPr>
        <p:txBody>
          <a:bodyPr/>
          <a:lstStyle/>
          <a:p>
            <a:r>
              <a:rPr lang="en-US" dirty="0"/>
              <a:t>L4_L1 Page Table Walk</a:t>
            </a:r>
          </a:p>
        </p:txBody>
      </p:sp>
    </p:spTree>
    <p:extLst>
      <p:ext uri="{BB962C8B-B14F-4D97-AF65-F5344CB8AC3E}">
        <p14:creationId xmlns:p14="http://schemas.microsoft.com/office/powerpoint/2010/main" val="383745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233" grpId="0" animBg="1"/>
      <p:bldP spid="234" grpId="0"/>
      <p:bldP spid="236" grpId="0" animBg="1"/>
      <p:bldP spid="237" grpId="0"/>
      <p:bldP spid="239" grpId="0" animBg="1"/>
      <p:bldP spid="240" grpId="0"/>
      <p:bldP spid="241" grpId="0" animBg="1"/>
      <p:bldP spid="242" grpId="0"/>
      <p:bldP spid="243" grpId="0" animBg="1"/>
      <p:bldP spid="2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DF38-55D4-6AB5-5DA1-F84D912C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635AD-CEB6-4832-4C82-4C84A74EF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Verification is important</a:t>
            </a:r>
          </a:p>
          <a:p>
            <a:pPr lvl="1"/>
            <a:r>
              <a:rPr lang="en-US" dirty="0"/>
              <a:t>Operating system kernels as well – some pieces maybe more</a:t>
            </a:r>
          </a:p>
          <a:p>
            <a:pPr lvl="1"/>
            <a:r>
              <a:rPr lang="en-US" dirty="0"/>
              <a:t>Program Logic</a:t>
            </a:r>
          </a:p>
          <a:p>
            <a:r>
              <a:rPr lang="en-US" dirty="0"/>
              <a:t>Proposed Work</a:t>
            </a:r>
          </a:p>
          <a:p>
            <a:pPr lvl="1"/>
            <a:r>
              <a:rPr lang="en-US" dirty="0"/>
              <a:t>Machine Model</a:t>
            </a:r>
          </a:p>
          <a:p>
            <a:pPr lvl="1"/>
            <a:r>
              <a:rPr lang="en-US" dirty="0"/>
              <a:t>Modal Understanding of Location Virtualization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90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59079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043744" y="2311594"/>
            <a:ext cx="2489971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291081" y="1607344"/>
            <a:ext cx="263651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151160" y="290981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8BED87C9-6F1D-0FA2-5A91-DBA8D95FB323}"/>
              </a:ext>
            </a:extLst>
          </p:cNvPr>
          <p:cNvSpPr/>
          <p:nvPr/>
        </p:nvSpPr>
        <p:spPr>
          <a:xfrm>
            <a:off x="1148080" y="311966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57536830-7415-E9C3-23FA-F1184A2A6727}"/>
              </a:ext>
            </a:extLst>
          </p:cNvPr>
          <p:cNvSpPr/>
          <p:nvPr/>
        </p:nvSpPr>
        <p:spPr>
          <a:xfrm>
            <a:off x="2203322" y="3150804"/>
            <a:ext cx="611044" cy="42792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EDBD1422-9930-06AE-4965-BC302C406DCD}"/>
              </a:ext>
            </a:extLst>
          </p:cNvPr>
          <p:cNvSpPr/>
          <p:nvPr/>
        </p:nvSpPr>
        <p:spPr>
          <a:xfrm>
            <a:off x="2959711" y="3150804"/>
            <a:ext cx="559458" cy="4267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8AC68-ACF1-54BB-3C38-A511EAF1870A}"/>
              </a:ext>
            </a:extLst>
          </p:cNvPr>
          <p:cNvSpPr txBox="1"/>
          <p:nvPr/>
        </p:nvSpPr>
        <p:spPr>
          <a:xfrm>
            <a:off x="1156230" y="315080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514D2D-7FB1-AB85-BEE4-7C8130348598}"/>
              </a:ext>
            </a:extLst>
          </p:cNvPr>
          <p:cNvSpPr txBox="1"/>
          <p:nvPr/>
        </p:nvSpPr>
        <p:spPr>
          <a:xfrm>
            <a:off x="2260600" y="318485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E55ED0-38D5-2B8B-AF67-E3A8676ACFA6}"/>
              </a:ext>
            </a:extLst>
          </p:cNvPr>
          <p:cNvSpPr txBox="1"/>
          <p:nvPr/>
        </p:nvSpPr>
        <p:spPr>
          <a:xfrm>
            <a:off x="2987039" y="318485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7B3D15-CCBD-0072-F5F2-A4FFB822DC6D}"/>
              </a:ext>
            </a:extLst>
          </p:cNvPr>
          <p:cNvSpPr txBox="1"/>
          <p:nvPr/>
        </p:nvSpPr>
        <p:spPr>
          <a:xfrm>
            <a:off x="1858729" y="317771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8B3C8F-1FF1-3807-7F8A-E5FD8D1E7A47}"/>
              </a:ext>
            </a:extLst>
          </p:cNvPr>
          <p:cNvCxnSpPr>
            <a:cxnSpLocks/>
          </p:cNvCxnSpPr>
          <p:nvPr/>
        </p:nvCxnSpPr>
        <p:spPr>
          <a:xfrm>
            <a:off x="838200" y="386080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BFD227-5C35-F469-00AF-A4760D947B79}"/>
              </a:ext>
            </a:extLst>
          </p:cNvPr>
          <p:cNvCxnSpPr>
            <a:cxnSpLocks/>
          </p:cNvCxnSpPr>
          <p:nvPr/>
        </p:nvCxnSpPr>
        <p:spPr>
          <a:xfrm>
            <a:off x="452120" y="559915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0E63AC1C-8E69-5AC2-1ED5-0335F37F48B7}"/>
              </a:ext>
            </a:extLst>
          </p:cNvPr>
          <p:cNvSpPr/>
          <p:nvPr/>
        </p:nvSpPr>
        <p:spPr>
          <a:xfrm>
            <a:off x="1749718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5DD18EED-DD88-2BD7-A5B5-56F681D842DC}"/>
              </a:ext>
            </a:extLst>
          </p:cNvPr>
          <p:cNvSpPr/>
          <p:nvPr/>
        </p:nvSpPr>
        <p:spPr>
          <a:xfrm>
            <a:off x="2413272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46C9C0BA-17EE-2E28-9356-52EC13630DFB}"/>
              </a:ext>
            </a:extLst>
          </p:cNvPr>
          <p:cNvSpPr/>
          <p:nvPr/>
        </p:nvSpPr>
        <p:spPr>
          <a:xfrm>
            <a:off x="3076825" y="400005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lternate Process 40">
            <a:extLst>
              <a:ext uri="{FF2B5EF4-FFF2-40B4-BE49-F238E27FC236}">
                <a16:creationId xmlns:a16="http://schemas.microsoft.com/office/drawing/2014/main" id="{53CD4725-309F-D71B-110E-3E0C2F4E7B90}"/>
              </a:ext>
            </a:extLst>
          </p:cNvPr>
          <p:cNvSpPr/>
          <p:nvPr/>
        </p:nvSpPr>
        <p:spPr>
          <a:xfrm>
            <a:off x="1086164" y="4018344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904594-D405-0F28-3445-A4D45A1F5256}"/>
              </a:ext>
            </a:extLst>
          </p:cNvPr>
          <p:cNvSpPr txBox="1"/>
          <p:nvPr/>
        </p:nvSpPr>
        <p:spPr>
          <a:xfrm>
            <a:off x="838200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F8675F-23BB-BCF0-E59A-21741E22AA54}"/>
              </a:ext>
            </a:extLst>
          </p:cNvPr>
          <p:cNvSpPr txBox="1"/>
          <p:nvPr/>
        </p:nvSpPr>
        <p:spPr>
          <a:xfrm>
            <a:off x="1604954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CB72CC-93C1-975A-492C-DE5A04458858}"/>
              </a:ext>
            </a:extLst>
          </p:cNvPr>
          <p:cNvSpPr txBox="1"/>
          <p:nvPr/>
        </p:nvSpPr>
        <p:spPr>
          <a:xfrm>
            <a:off x="2969533" y="575739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60606F-53F9-B00F-E48A-76FD66E44EBD}"/>
              </a:ext>
            </a:extLst>
          </p:cNvPr>
          <p:cNvSpPr txBox="1"/>
          <p:nvPr/>
        </p:nvSpPr>
        <p:spPr>
          <a:xfrm>
            <a:off x="2334002" y="573927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237DAE-589D-7633-2871-2788910803D7}"/>
              </a:ext>
            </a:extLst>
          </p:cNvPr>
          <p:cNvSpPr txBox="1"/>
          <p:nvPr/>
        </p:nvSpPr>
        <p:spPr>
          <a:xfrm rot="5400000">
            <a:off x="718305" y="4520912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17834C-604C-CD9E-63DC-56AF0A71BC78}"/>
              </a:ext>
            </a:extLst>
          </p:cNvPr>
          <p:cNvSpPr txBox="1"/>
          <p:nvPr/>
        </p:nvSpPr>
        <p:spPr>
          <a:xfrm rot="5400000">
            <a:off x="1378705" y="453310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758071-1570-259B-DA6B-D35BA0CE94C7}"/>
              </a:ext>
            </a:extLst>
          </p:cNvPr>
          <p:cNvSpPr txBox="1"/>
          <p:nvPr/>
        </p:nvSpPr>
        <p:spPr>
          <a:xfrm rot="5400000">
            <a:off x="204926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FF56DC-1468-D6EC-E79A-360F53663330}"/>
              </a:ext>
            </a:extLst>
          </p:cNvPr>
          <p:cNvSpPr txBox="1"/>
          <p:nvPr/>
        </p:nvSpPr>
        <p:spPr>
          <a:xfrm rot="5400000">
            <a:off x="271982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4C60974-20C7-F04A-0D61-D5C78C949CC5}"/>
              </a:ext>
            </a:extLst>
          </p:cNvPr>
          <p:cNvCxnSpPr>
            <a:stCxn id="20" idx="2"/>
          </p:cNvCxnSpPr>
          <p:nvPr/>
        </p:nvCxnSpPr>
        <p:spPr>
          <a:xfrm flipH="1">
            <a:off x="1324375" y="3584247"/>
            <a:ext cx="103434" cy="27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71D9C8-9585-CFD0-1ECC-DB5A0B0F3CE1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291080" y="357872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CD1C9A-CA4B-6DED-65F3-6717907408D3}"/>
              </a:ext>
            </a:extLst>
          </p:cNvPr>
          <p:cNvCxnSpPr>
            <a:cxnSpLocks/>
          </p:cNvCxnSpPr>
          <p:nvPr/>
        </p:nvCxnSpPr>
        <p:spPr>
          <a:xfrm flipH="1">
            <a:off x="3021676" y="359516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114A00-3623-22F6-07D5-27367630F092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063824" y="559915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A27408-C110-6878-48A2-25C383E84136}"/>
              </a:ext>
            </a:extLst>
          </p:cNvPr>
          <p:cNvCxnSpPr>
            <a:cxnSpLocks/>
          </p:cNvCxnSpPr>
          <p:nvPr/>
        </p:nvCxnSpPr>
        <p:spPr>
          <a:xfrm flipH="1">
            <a:off x="1793148" y="5599155"/>
            <a:ext cx="263054" cy="19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50FDBEF-E1BE-8858-95BF-A76A1088D8DF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935898" y="559915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131080" y="295045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rocess 72">
            <a:extLst>
              <a:ext uri="{FF2B5EF4-FFF2-40B4-BE49-F238E27FC236}">
                <a16:creationId xmlns:a16="http://schemas.microsoft.com/office/drawing/2014/main" id="{C811B8FF-2D1C-9CAA-200D-8B234A6DE2E1}"/>
              </a:ext>
            </a:extLst>
          </p:cNvPr>
          <p:cNvSpPr/>
          <p:nvPr/>
        </p:nvSpPr>
        <p:spPr>
          <a:xfrm>
            <a:off x="8128000" y="316030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06CFE2-F780-B7DD-8126-0188E07EC05E}"/>
              </a:ext>
            </a:extLst>
          </p:cNvPr>
          <p:cNvSpPr txBox="1"/>
          <p:nvPr/>
        </p:nvSpPr>
        <p:spPr>
          <a:xfrm>
            <a:off x="8136150" y="319144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20E1C2-65B3-32E0-CF2F-F711782014B2}"/>
              </a:ext>
            </a:extLst>
          </p:cNvPr>
          <p:cNvSpPr txBox="1"/>
          <p:nvPr/>
        </p:nvSpPr>
        <p:spPr>
          <a:xfrm>
            <a:off x="9240520" y="322549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FB38FA-5159-794C-0611-BA47EFA09C59}"/>
              </a:ext>
            </a:extLst>
          </p:cNvPr>
          <p:cNvSpPr txBox="1"/>
          <p:nvPr/>
        </p:nvSpPr>
        <p:spPr>
          <a:xfrm>
            <a:off x="9966959" y="322549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E48EAF7-7114-D937-BF9D-7E5237B69AF2}"/>
              </a:ext>
            </a:extLst>
          </p:cNvPr>
          <p:cNvSpPr txBox="1"/>
          <p:nvPr/>
        </p:nvSpPr>
        <p:spPr>
          <a:xfrm>
            <a:off x="8838649" y="321835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EABBD73-C087-E440-DD8F-527ED1108033}"/>
              </a:ext>
            </a:extLst>
          </p:cNvPr>
          <p:cNvCxnSpPr>
            <a:cxnSpLocks/>
          </p:cNvCxnSpPr>
          <p:nvPr/>
        </p:nvCxnSpPr>
        <p:spPr>
          <a:xfrm>
            <a:off x="7818120" y="390144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8B95099-AAA6-0EC3-DA10-0DC56325536D}"/>
              </a:ext>
            </a:extLst>
          </p:cNvPr>
          <p:cNvCxnSpPr>
            <a:cxnSpLocks/>
          </p:cNvCxnSpPr>
          <p:nvPr/>
        </p:nvCxnSpPr>
        <p:spPr>
          <a:xfrm>
            <a:off x="7432040" y="563979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lternate Process 79">
            <a:extLst>
              <a:ext uri="{FF2B5EF4-FFF2-40B4-BE49-F238E27FC236}">
                <a16:creationId xmlns:a16="http://schemas.microsoft.com/office/drawing/2014/main" id="{7FD78F9B-21DD-015E-FAA9-DFAF1761B412}"/>
              </a:ext>
            </a:extLst>
          </p:cNvPr>
          <p:cNvSpPr/>
          <p:nvPr/>
        </p:nvSpPr>
        <p:spPr>
          <a:xfrm>
            <a:off x="8729638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lternate Process 80">
            <a:extLst>
              <a:ext uri="{FF2B5EF4-FFF2-40B4-BE49-F238E27FC236}">
                <a16:creationId xmlns:a16="http://schemas.microsoft.com/office/drawing/2014/main" id="{16F078A6-0859-28C6-DB28-3334A1323E7C}"/>
              </a:ext>
            </a:extLst>
          </p:cNvPr>
          <p:cNvSpPr/>
          <p:nvPr/>
        </p:nvSpPr>
        <p:spPr>
          <a:xfrm>
            <a:off x="9393192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lternate Process 81">
            <a:extLst>
              <a:ext uri="{FF2B5EF4-FFF2-40B4-BE49-F238E27FC236}">
                <a16:creationId xmlns:a16="http://schemas.microsoft.com/office/drawing/2014/main" id="{7682B092-06EA-9505-64F9-286E31E4178C}"/>
              </a:ext>
            </a:extLst>
          </p:cNvPr>
          <p:cNvSpPr/>
          <p:nvPr/>
        </p:nvSpPr>
        <p:spPr>
          <a:xfrm>
            <a:off x="10056745" y="404069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lternate Process 82">
            <a:extLst>
              <a:ext uri="{FF2B5EF4-FFF2-40B4-BE49-F238E27FC236}">
                <a16:creationId xmlns:a16="http://schemas.microsoft.com/office/drawing/2014/main" id="{5651155B-1B19-1050-8A1B-33D0FA256DE8}"/>
              </a:ext>
            </a:extLst>
          </p:cNvPr>
          <p:cNvSpPr/>
          <p:nvPr/>
        </p:nvSpPr>
        <p:spPr>
          <a:xfrm>
            <a:off x="8066084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EE81E2-1440-52FA-541B-973E0160FA7C}"/>
              </a:ext>
            </a:extLst>
          </p:cNvPr>
          <p:cNvSpPr txBox="1"/>
          <p:nvPr/>
        </p:nvSpPr>
        <p:spPr>
          <a:xfrm>
            <a:off x="7818120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55CBB3A-12E8-529C-391D-0DE13F97202D}"/>
              </a:ext>
            </a:extLst>
          </p:cNvPr>
          <p:cNvSpPr txBox="1"/>
          <p:nvPr/>
        </p:nvSpPr>
        <p:spPr>
          <a:xfrm>
            <a:off x="8584874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DA08EC-10B6-8DB9-12CA-7E39CCE4DF03}"/>
              </a:ext>
            </a:extLst>
          </p:cNvPr>
          <p:cNvSpPr txBox="1"/>
          <p:nvPr/>
        </p:nvSpPr>
        <p:spPr>
          <a:xfrm>
            <a:off x="9949453" y="579803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5F48479-062D-72E8-4C0A-F675394342D4}"/>
              </a:ext>
            </a:extLst>
          </p:cNvPr>
          <p:cNvSpPr txBox="1"/>
          <p:nvPr/>
        </p:nvSpPr>
        <p:spPr>
          <a:xfrm>
            <a:off x="9313922" y="577991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F37DEE-F7F6-F7B0-65E6-67D94A0756EB}"/>
              </a:ext>
            </a:extLst>
          </p:cNvPr>
          <p:cNvSpPr txBox="1"/>
          <p:nvPr/>
        </p:nvSpPr>
        <p:spPr>
          <a:xfrm rot="5400000">
            <a:off x="7698225" y="454326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F474765-B05E-853A-4A6E-40D8352272B0}"/>
              </a:ext>
            </a:extLst>
          </p:cNvPr>
          <p:cNvSpPr txBox="1"/>
          <p:nvPr/>
        </p:nvSpPr>
        <p:spPr>
          <a:xfrm rot="5400000">
            <a:off x="8358625" y="457374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B929D5-0E66-1906-967C-DFAB4A3D6939}"/>
              </a:ext>
            </a:extLst>
          </p:cNvPr>
          <p:cNvSpPr txBox="1"/>
          <p:nvPr/>
        </p:nvSpPr>
        <p:spPr>
          <a:xfrm rot="5400000">
            <a:off x="902918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DE27A5-E4AC-46B9-FA7E-4A13A9488584}"/>
              </a:ext>
            </a:extLst>
          </p:cNvPr>
          <p:cNvSpPr txBox="1"/>
          <p:nvPr/>
        </p:nvSpPr>
        <p:spPr>
          <a:xfrm rot="5400000">
            <a:off x="969974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6E4BB22-8BEE-6D67-F52C-762537E04F2C}"/>
              </a:ext>
            </a:extLst>
          </p:cNvPr>
          <p:cNvCxnSpPr>
            <a:cxnSpLocks/>
          </p:cNvCxnSpPr>
          <p:nvPr/>
        </p:nvCxnSpPr>
        <p:spPr>
          <a:xfrm flipH="1">
            <a:off x="9271000" y="361936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707C90-1667-290E-0880-16BAA435957B}"/>
              </a:ext>
            </a:extLst>
          </p:cNvPr>
          <p:cNvCxnSpPr>
            <a:cxnSpLocks/>
          </p:cNvCxnSpPr>
          <p:nvPr/>
        </p:nvCxnSpPr>
        <p:spPr>
          <a:xfrm flipH="1">
            <a:off x="10001596" y="363580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18D9634-A5AB-2F14-8FD5-CA8215986039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8043744" y="563979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03D888-661D-AC94-5312-BDF1A6B7159C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915818" y="563979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Process 95">
            <a:extLst>
              <a:ext uri="{FF2B5EF4-FFF2-40B4-BE49-F238E27FC236}">
                <a16:creationId xmlns:a16="http://schemas.microsoft.com/office/drawing/2014/main" id="{7DEF7900-BB35-FD29-262A-828B9A697DB8}"/>
              </a:ext>
            </a:extLst>
          </p:cNvPr>
          <p:cNvSpPr/>
          <p:nvPr/>
        </p:nvSpPr>
        <p:spPr>
          <a:xfrm>
            <a:off x="918464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rocess 96">
            <a:extLst>
              <a:ext uri="{FF2B5EF4-FFF2-40B4-BE49-F238E27FC236}">
                <a16:creationId xmlns:a16="http://schemas.microsoft.com/office/drawing/2014/main" id="{0C1AAE5A-A0D0-B361-AFAB-A442B8075C31}"/>
              </a:ext>
            </a:extLst>
          </p:cNvPr>
          <p:cNvSpPr/>
          <p:nvPr/>
        </p:nvSpPr>
        <p:spPr>
          <a:xfrm>
            <a:off x="993648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E0A53A-2929-C2D5-A7D8-E3CD65C5A685}"/>
              </a:ext>
            </a:extLst>
          </p:cNvPr>
          <p:cNvCxnSpPr>
            <a:cxnSpLocks/>
          </p:cNvCxnSpPr>
          <p:nvPr/>
        </p:nvCxnSpPr>
        <p:spPr>
          <a:xfrm>
            <a:off x="8401644" y="3660008"/>
            <a:ext cx="0" cy="25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803623" y="3577524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</p:cNvCxnSpPr>
          <p:nvPr/>
        </p:nvCxnSpPr>
        <p:spPr>
          <a:xfrm>
            <a:off x="5781985" y="1616214"/>
            <a:ext cx="3497530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6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1" animBg="1"/>
      <p:bldP spid="11" grpId="0" animBg="1"/>
      <p:bldP spid="12" grpId="0"/>
      <p:bldP spid="13" grpId="0"/>
      <p:bldP spid="16" grpId="0" animBg="1"/>
      <p:bldP spid="18" grpId="0"/>
      <p:bldP spid="20" grpId="0" animBg="1"/>
      <p:bldP spid="21" grpId="0" animBg="1"/>
      <p:bldP spid="22" grpId="0" animBg="1"/>
      <p:bldP spid="24" grpId="0"/>
      <p:bldP spid="28" grpId="0"/>
      <p:bldP spid="29" grpId="0"/>
      <p:bldP spid="30" grpId="0"/>
      <p:bldP spid="37" grpId="0" animBg="1"/>
      <p:bldP spid="38" grpId="0" animBg="1"/>
      <p:bldP spid="39" grpId="0" animBg="1"/>
      <p:bldP spid="41" grpId="0" animBg="1"/>
      <p:bldP spid="42" grpId="0"/>
      <p:bldP spid="43" grpId="0"/>
      <p:bldP spid="45" grpId="0"/>
      <p:bldP spid="46" grpId="0"/>
      <p:bldP spid="47" grpId="0"/>
      <p:bldP spid="48" grpId="0"/>
      <p:bldP spid="49" grpId="0"/>
      <p:bldP spid="50" grpId="0"/>
      <p:bldP spid="72" grpId="0" animBg="1"/>
      <p:bldP spid="73" grpId="0" animBg="1"/>
      <p:bldP spid="74" grpId="0"/>
      <p:bldP spid="74" grpId="1"/>
      <p:bldP spid="74" grpId="2"/>
      <p:bldP spid="75" grpId="0"/>
      <p:bldP spid="76" grpId="0"/>
      <p:bldP spid="77" grpId="0"/>
      <p:bldP spid="80" grpId="0" animBg="1"/>
      <p:bldP spid="81" grpId="0" animBg="1"/>
      <p:bldP spid="82" grpId="0" animBg="1"/>
      <p:bldP spid="83" grpId="0" animBg="1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6" grpId="0" animBg="1"/>
      <p:bldP spid="97" grpId="0" animBg="1"/>
      <p:bldP spid="10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4565-B28D-9851-2EE5-CE1EEE4E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of Memory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CDC0-5BA8-EA62-9AF6-5F64F3CD5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LinLibertineT"/>
              </a:rPr>
              <a:t> </a:t>
            </a:r>
            <a:r>
              <a:rPr lang="en-US" dirty="0">
                <a:effectLst/>
              </a:rPr>
              <a:t>“the virtual memory sub-system can be considered the core of a Solaris instance, and the implementation of Solaris virtual memory affects just about every other subsystem in the operating system” </a:t>
            </a:r>
            <a:endParaRPr lang="en-US" dirty="0"/>
          </a:p>
          <a:p>
            <a:pPr marL="2286000" lvl="5" indent="0">
              <a:buNone/>
            </a:pPr>
            <a:r>
              <a:rPr lang="en-US" dirty="0"/>
              <a:t>by </a:t>
            </a:r>
            <a:r>
              <a:rPr lang="en-US" sz="1800" dirty="0">
                <a:effectLst/>
                <a:latin typeface="LinLibertineT"/>
              </a:rPr>
              <a:t>authoritative reference on the internals of the Solaris kernel, McDougall and Mauro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68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B646-AA21-3492-C127-C5076839C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	      		        </a:t>
            </a:r>
            <a:r>
              <a:rPr lang="en-US" sz="4800" dirty="0"/>
              <a:t>LOGIC</a:t>
            </a:r>
          </a:p>
          <a:p>
            <a:pPr marL="0" indent="0">
              <a:buNone/>
            </a:pPr>
            <a:r>
              <a:rPr lang="en-US" sz="4000" dirty="0"/>
              <a:t>         (Sharing, Contingency &amp; Satisfaction)</a:t>
            </a:r>
          </a:p>
        </p:txBody>
      </p:sp>
    </p:spTree>
    <p:extLst>
      <p:ext uri="{BB962C8B-B14F-4D97-AF65-F5344CB8AC3E}">
        <p14:creationId xmlns:p14="http://schemas.microsoft.com/office/powerpoint/2010/main" val="2958213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09B6-332C-5EA5-F191-8AC79372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Points-to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458A-252F-0ABD-F087-72D07145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state </a:t>
            </a:r>
          </a:p>
          <a:p>
            <a:pPr lvl="1"/>
            <a:r>
              <a:rPr lang="en-US" dirty="0"/>
              <a:t>Physical Memory Map</a:t>
            </a:r>
          </a:p>
          <a:p>
            <a:pPr lvl="1"/>
            <a:r>
              <a:rPr lang="en-US" dirty="0"/>
              <a:t>Register Map</a:t>
            </a:r>
          </a:p>
          <a:p>
            <a:r>
              <a:rPr lang="en-US" dirty="0"/>
              <a:t>Ownership on Physical State:</a:t>
            </a:r>
          </a:p>
          <a:p>
            <a:pPr lvl="1"/>
            <a:r>
              <a:rPr lang="en-US" dirty="0"/>
              <a:t>A physical points-to assertion (resource): </a:t>
            </a:r>
            <a:r>
              <a:rPr lang="en-US" i="1" dirty="0"/>
              <a:t>                  </a:t>
            </a:r>
          </a:p>
          <a:p>
            <a:pPr lvl="1"/>
            <a:r>
              <a:rPr lang="en-US" dirty="0"/>
              <a:t>A register points-to (resource): </a:t>
            </a:r>
            <a:endParaRPr lang="en-US" i="1" dirty="0"/>
          </a:p>
          <a:p>
            <a:r>
              <a:rPr lang="en-US" dirty="0"/>
              <a:t>How about virtual points-to relation?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665DB35D-ABBD-C0E4-036D-F405FC4D5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534" y="3594894"/>
            <a:ext cx="1384300" cy="406400"/>
          </a:xfrm>
          <a:prstGeom prst="rect">
            <a:avLst/>
          </a:prstGeom>
        </p:spPr>
      </p:pic>
      <p:pic>
        <p:nvPicPr>
          <p:cNvPr id="14" name="Picture 13" descr="Arrow&#10;&#10;Description automatically generated with low confidence">
            <a:extLst>
              <a:ext uri="{FF2B5EF4-FFF2-40B4-BE49-F238E27FC236}">
                <a16:creationId xmlns:a16="http://schemas.microsoft.com/office/drawing/2014/main" id="{49231606-1D30-CBD1-5873-185CECB9E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702" y="3995988"/>
            <a:ext cx="901700" cy="317500"/>
          </a:xfrm>
          <a:prstGeom prst="rect">
            <a:avLst/>
          </a:prstGeom>
        </p:spPr>
      </p:pic>
      <p:pic>
        <p:nvPicPr>
          <p:cNvPr id="16" name="Picture 15" descr="A picture containing arrow&#10;&#10;Description automatically generated">
            <a:extLst>
              <a:ext uri="{FF2B5EF4-FFF2-40B4-BE49-F238E27FC236}">
                <a16:creationId xmlns:a16="http://schemas.microsoft.com/office/drawing/2014/main" id="{66AF6069-6886-0C0B-68A8-9FD005DFD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6711" y="2740819"/>
            <a:ext cx="2540000" cy="317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31A761-D8D3-56C9-74A9-853080EC9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8665" y="2317751"/>
            <a:ext cx="3733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7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2B42-CF82-8BD2-7EC7-01092839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terms of each physical points-to for a Page-Table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i="1" dirty="0"/>
              <a:t>physical</a:t>
            </a:r>
            <a:r>
              <a:rPr lang="en-US" dirty="0"/>
              <a:t> L4_L1 page-table walk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picture containing text, font, white, algebra&#10;&#10;Description automatically generated">
            <a:extLst>
              <a:ext uri="{FF2B5EF4-FFF2-40B4-BE49-F238E27FC236}">
                <a16:creationId xmlns:a16="http://schemas.microsoft.com/office/drawing/2014/main" id="{F799785E-5E7D-1A00-C5B5-60AA0BC4B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73" y="3708239"/>
            <a:ext cx="8621608" cy="1466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F22A7A-3621-ECEE-DC75-0C23853DC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87" y="2224250"/>
            <a:ext cx="9032623" cy="631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86DD7-9D9C-E2DD-2652-0961CEEB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Defining Virtual Points-to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6B7276-678D-1E8B-51A4-6438E4D76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365404"/>
            <a:ext cx="6291063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35163A-4DC9-AA79-FE91-AAE096420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263" y="3335971"/>
            <a:ext cx="254000" cy="304800"/>
          </a:xfrm>
          <a:prstGeom prst="rect">
            <a:avLst/>
          </a:prstGeom>
        </p:spPr>
      </p:pic>
      <p:sp>
        <p:nvSpPr>
          <p:cNvPr id="28" name="Right Brace 27">
            <a:extLst>
              <a:ext uri="{FF2B5EF4-FFF2-40B4-BE49-F238E27FC236}">
                <a16:creationId xmlns:a16="http://schemas.microsoft.com/office/drawing/2014/main" id="{0D712138-AC12-CEF9-28B2-6F6A9BB3B59E}"/>
              </a:ext>
            </a:extLst>
          </p:cNvPr>
          <p:cNvSpPr/>
          <p:nvPr/>
        </p:nvSpPr>
        <p:spPr>
          <a:xfrm rot="5400000">
            <a:off x="1686660" y="4580650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F9A784BA-6BB9-1CCB-D08F-7085DBBBE31F}"/>
              </a:ext>
            </a:extLst>
          </p:cNvPr>
          <p:cNvSpPr/>
          <p:nvPr/>
        </p:nvSpPr>
        <p:spPr>
          <a:xfrm rot="5400000">
            <a:off x="3695451" y="4588699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5C320B-3F36-D667-438F-1CB198A3D733}"/>
              </a:ext>
            </a:extLst>
          </p:cNvPr>
          <p:cNvSpPr txBox="1"/>
          <p:nvPr/>
        </p:nvSpPr>
        <p:spPr>
          <a:xfrm>
            <a:off x="1148524" y="5702114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Address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3074FA-945F-0B3C-AFC9-98346E3A297B}"/>
              </a:ext>
            </a:extLst>
          </p:cNvPr>
          <p:cNvSpPr txBox="1"/>
          <p:nvPr/>
        </p:nvSpPr>
        <p:spPr>
          <a:xfrm>
            <a:off x="3045948" y="5702114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Entry Offset</a:t>
            </a:r>
          </a:p>
        </p:txBody>
      </p:sp>
      <p:sp>
        <p:nvSpPr>
          <p:cNvPr id="33" name="Oval Callout 32">
            <a:extLst>
              <a:ext uri="{FF2B5EF4-FFF2-40B4-BE49-F238E27FC236}">
                <a16:creationId xmlns:a16="http://schemas.microsoft.com/office/drawing/2014/main" id="{A8E236EE-62DF-3A25-E722-5B871BD81B0D}"/>
              </a:ext>
            </a:extLst>
          </p:cNvPr>
          <p:cNvSpPr/>
          <p:nvPr/>
        </p:nvSpPr>
        <p:spPr>
          <a:xfrm>
            <a:off x="7388352" y="4002730"/>
            <a:ext cx="4085021" cy="2309170"/>
          </a:xfrm>
          <a:prstGeom prst="wedgeEllipseCallout">
            <a:avLst>
              <a:gd name="adj1" fmla="val -53477"/>
              <a:gd name="adj2" fmla="val 674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CF585-70C5-CD7C-8660-0720372EB885}"/>
              </a:ext>
            </a:extLst>
          </p:cNvPr>
          <p:cNvSpPr txBox="1"/>
          <p:nvPr/>
        </p:nvSpPr>
        <p:spPr>
          <a:xfrm>
            <a:off x="7966114" y="4357471"/>
            <a:ext cx="30733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Soundness against updates to page tables e.g. moving page tables to create more continuous physical space for hardware IO buffers?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240FDD-06C5-F3FB-AB40-0210C3537DA3}"/>
              </a:ext>
            </a:extLst>
          </p:cNvPr>
          <p:cNvSpPr/>
          <p:nvPr/>
        </p:nvSpPr>
        <p:spPr>
          <a:xfrm>
            <a:off x="3775577" y="2400700"/>
            <a:ext cx="4210059" cy="518945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685497-8A8D-8F19-4EE1-CE050979BE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8052" y="3347217"/>
            <a:ext cx="1107745" cy="32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1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  <p:bldP spid="33" grpId="0" animBg="1"/>
      <p:bldP spid="34" grpId="0"/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015ED1-2E83-CF5C-B99D-E35E8BA26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81" y="4010845"/>
            <a:ext cx="9650686" cy="867867"/>
          </a:xfrm>
          <a:prstGeom prst="rect">
            <a:avLst/>
          </a:prstGeom>
        </p:spPr>
      </p:pic>
      <p:pic>
        <p:nvPicPr>
          <p:cNvPr id="9" name="Content Placeholder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9AAEE6D-652B-30EF-035A-D7654C014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83340" y="2421060"/>
            <a:ext cx="1495089" cy="394054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97A79CB-958A-800C-8ECC-077018D1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46" y="110570"/>
            <a:ext cx="11846560" cy="1325563"/>
          </a:xfrm>
        </p:spPr>
        <p:txBody>
          <a:bodyPr/>
          <a:lstStyle/>
          <a:p>
            <a:r>
              <a:rPr lang="en-US" dirty="0"/>
              <a:t>Program Logic: Abstracting Page-Table Walk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67835F-7AC1-1D85-0220-42161907A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7800" y="2423160"/>
            <a:ext cx="254000" cy="304800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81AF9EA2-91E5-B0E5-6755-D86D1B0F1C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607" y="2432697"/>
            <a:ext cx="1646522" cy="1261933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F0D9E048-E671-557B-04E0-8192AE8E3A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2267" y="2292198"/>
            <a:ext cx="1910705" cy="1315755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4AD3309B-C993-FD2B-3CEF-450EFAA2D0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080" y="2092581"/>
            <a:ext cx="1021080" cy="1021080"/>
          </a:xfrm>
          <a:prstGeom prst="rect">
            <a:avLst/>
          </a:prstGeom>
        </p:spPr>
      </p:pic>
      <p:pic>
        <p:nvPicPr>
          <p:cNvPr id="27" name="Picture 26" descr="A picture containing text&#10;&#10;Description automatically generated">
            <a:extLst>
              <a:ext uri="{FF2B5EF4-FFF2-40B4-BE49-F238E27FC236}">
                <a16:creationId xmlns:a16="http://schemas.microsoft.com/office/drawing/2014/main" id="{A37C4D8F-8C90-ADD3-E4CC-80863AF52B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6793" y="4678437"/>
            <a:ext cx="2699073" cy="451827"/>
          </a:xfrm>
          <a:prstGeom prst="rect">
            <a:avLst/>
          </a:prstGeom>
        </p:spPr>
      </p:pic>
      <p:sp>
        <p:nvSpPr>
          <p:cNvPr id="28" name="Oval Callout 27">
            <a:extLst>
              <a:ext uri="{FF2B5EF4-FFF2-40B4-BE49-F238E27FC236}">
                <a16:creationId xmlns:a16="http://schemas.microsoft.com/office/drawing/2014/main" id="{2B59726F-A2C6-3382-245B-D66B99AC9946}"/>
              </a:ext>
            </a:extLst>
          </p:cNvPr>
          <p:cNvSpPr/>
          <p:nvPr/>
        </p:nvSpPr>
        <p:spPr>
          <a:xfrm>
            <a:off x="5035550" y="1057751"/>
            <a:ext cx="6869938" cy="1325563"/>
          </a:xfrm>
          <a:prstGeom prst="wedgeEllipseCallout">
            <a:avLst>
              <a:gd name="adj1" fmla="val -63084"/>
              <a:gd name="adj2" fmla="val 625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Callout 28">
            <a:extLst>
              <a:ext uri="{FF2B5EF4-FFF2-40B4-BE49-F238E27FC236}">
                <a16:creationId xmlns:a16="http://schemas.microsoft.com/office/drawing/2014/main" id="{1A39C57B-4710-243D-BAF5-D8CF75CEC588}"/>
              </a:ext>
            </a:extLst>
          </p:cNvPr>
          <p:cNvSpPr/>
          <p:nvPr/>
        </p:nvSpPr>
        <p:spPr>
          <a:xfrm>
            <a:off x="104410" y="4951140"/>
            <a:ext cx="4902806" cy="1660717"/>
          </a:xfrm>
          <a:prstGeom prst="wedgeEllipseCallout">
            <a:avLst>
              <a:gd name="adj1" fmla="val 104646"/>
              <a:gd name="adj2" fmla="val -466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BBC137-FBD3-0EEB-9C8F-AEE557DFE0C7}"/>
              </a:ext>
            </a:extLst>
          </p:cNvPr>
          <p:cNvSpPr txBox="1"/>
          <p:nvPr/>
        </p:nvSpPr>
        <p:spPr>
          <a:xfrm>
            <a:off x="5970868" y="1308371"/>
            <a:ext cx="562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Physical Page Table Walk with a </a:t>
            </a:r>
            <a:r>
              <a:rPr lang="en-US" i="1" dirty="0"/>
              <a:t>ghost-map </a:t>
            </a:r>
            <a:r>
              <a:rPr lang="en-US" dirty="0"/>
              <a:t>mapping and distribute the read-only piece to virtual-</a:t>
            </a:r>
            <a:r>
              <a:rPr lang="en-US" dirty="0" err="1"/>
              <a:t>pointsto</a:t>
            </a:r>
            <a:r>
              <a:rPr lang="en-US" dirty="0"/>
              <a:t>  (Fragmental Ownership of the ghost map)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33CC06-6073-FD80-53D5-C6F8ECB7117A}"/>
              </a:ext>
            </a:extLst>
          </p:cNvPr>
          <p:cNvSpPr txBox="1"/>
          <p:nvPr/>
        </p:nvSpPr>
        <p:spPr>
          <a:xfrm>
            <a:off x="658428" y="5194679"/>
            <a:ext cx="399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keep the physical page table walk next to full ownership of the ghost map which is required to update the page tables</a:t>
            </a:r>
          </a:p>
        </p:txBody>
      </p:sp>
    </p:spTree>
    <p:extLst>
      <p:ext uri="{BB962C8B-B14F-4D97-AF65-F5344CB8AC3E}">
        <p14:creationId xmlns:p14="http://schemas.microsoft.com/office/powerpoint/2010/main" val="389501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680712" y="2056885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4" name="Oval Callout 43">
            <a:extLst>
              <a:ext uri="{FF2B5EF4-FFF2-40B4-BE49-F238E27FC236}">
                <a16:creationId xmlns:a16="http://schemas.microsoft.com/office/drawing/2014/main" id="{849CCD4D-3A3D-0682-FA77-C2A253936D63}"/>
              </a:ext>
            </a:extLst>
          </p:cNvPr>
          <p:cNvSpPr/>
          <p:nvPr/>
        </p:nvSpPr>
        <p:spPr>
          <a:xfrm>
            <a:off x="4075559" y="2943478"/>
            <a:ext cx="3315104" cy="3793238"/>
          </a:xfrm>
          <a:prstGeom prst="wedgeEllipseCallout">
            <a:avLst>
              <a:gd name="adj1" fmla="val -9120"/>
              <a:gd name="adj2" fmla="val -635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14D367-3399-BF03-A698-D58BF9425FE6}"/>
              </a:ext>
            </a:extLst>
          </p:cNvPr>
          <p:cNvSpPr txBox="1"/>
          <p:nvPr/>
        </p:nvSpPr>
        <p:spPr>
          <a:xfrm>
            <a:off x="4384872" y="3416765"/>
            <a:ext cx="2819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Load another address space into the current view of memory</a:t>
            </a:r>
          </a:p>
          <a:p>
            <a:pPr marL="285750" indent="-285750">
              <a:buFontTx/>
              <a:buChar char="-"/>
            </a:pPr>
            <a:r>
              <a:rPr lang="en-US" dirty="0"/>
              <a:t>Bookkeeping each virtual address’s  address-space explicitly?</a:t>
            </a:r>
          </a:p>
          <a:p>
            <a:pPr marL="285750" indent="-285750">
              <a:buFontTx/>
              <a:buChar char="-"/>
            </a:pPr>
            <a:r>
              <a:rPr lang="en-US" dirty="0"/>
              <a:t>Referring to virtual addresses in another space?</a:t>
            </a:r>
          </a:p>
          <a:p>
            <a:pPr marL="285750" indent="-285750">
              <a:buFontTx/>
              <a:buChar char="-"/>
            </a:pPr>
            <a:r>
              <a:rPr lang="en-US" dirty="0"/>
              <a:t>Or another  abstraction?</a:t>
            </a:r>
          </a:p>
        </p:txBody>
      </p:sp>
    </p:spTree>
    <p:extLst>
      <p:ext uri="{BB962C8B-B14F-4D97-AF65-F5344CB8AC3E}">
        <p14:creationId xmlns:p14="http://schemas.microsoft.com/office/powerpoint/2010/main" val="95291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40" grpId="0"/>
      <p:bldP spid="44" grpId="0" animBg="1"/>
      <p:bldP spid="59" grpId="0"/>
      <p:bldP spid="6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8920-E03B-5444-F52E-45F3CE1C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Points-</a:t>
            </a:r>
            <a:r>
              <a:rPr lang="en-US" dirty="0" err="1"/>
              <a:t>tos</a:t>
            </a:r>
            <a:r>
              <a:rPr lang="en-US" dirty="0"/>
              <a:t> as Modal Context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6504-6490-BA8B-6D48-F8D65C07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>
                <a:effectLst/>
              </a:rPr>
              <a:t>ontext-agnostic-resources</a:t>
            </a:r>
          </a:p>
          <a:p>
            <a:pPr lvl="1"/>
            <a:r>
              <a:rPr lang="en-US" dirty="0"/>
              <a:t>e</a:t>
            </a:r>
            <a:r>
              <a:rPr lang="en-US" dirty="0">
                <a:effectLst/>
              </a:rPr>
              <a:t>ach virtual address is valid under a certain address-space</a:t>
            </a:r>
          </a:p>
          <a:p>
            <a:pPr lvl="1"/>
            <a:r>
              <a:rPr lang="en-US" dirty="0">
                <a:effectLst/>
              </a:rPr>
              <a:t>but it does not represent this knowledge of its address-space. </a:t>
            </a:r>
          </a:p>
          <a:p>
            <a:r>
              <a:rPr lang="en-US" sz="2800" dirty="0"/>
              <a:t>A</a:t>
            </a:r>
            <a:r>
              <a:rPr lang="en-US" sz="2800" dirty="0">
                <a:effectLst/>
              </a:rPr>
              <a:t>ddress-spaces as modal contexts</a:t>
            </a:r>
          </a:p>
          <a:p>
            <a:pPr lvl="1"/>
            <a:r>
              <a:rPr lang="en-US" dirty="0">
                <a:effectLst/>
              </a:rPr>
              <a:t>assertions in our logic are context-dependent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D7C8-ADE2-DC07-A1A0-DB5F39F8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09" y="4418404"/>
            <a:ext cx="7061200" cy="40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C5BC2-E352-FF2C-87D5-E3AD13829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509" y="5048966"/>
            <a:ext cx="7061200" cy="45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873C-3574-E398-955A-41C34FCC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Address-Spaces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15084-EB01-6C7B-5CFB-884D7418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inLibertineTI"/>
              </a:rPr>
              <a:t>E</a:t>
            </a:r>
            <a:r>
              <a:rPr lang="en-US" sz="2800" dirty="0">
                <a:effectLst/>
                <a:latin typeface="LinLibertineTI"/>
              </a:rPr>
              <a:t>xplicitly-modal assertions</a:t>
            </a:r>
            <a:endParaRPr lang="en-US" sz="2800" dirty="0">
              <a:effectLst/>
              <a:latin typeface="LinLibertineT"/>
            </a:endParaRPr>
          </a:p>
          <a:p>
            <a:pPr lvl="1"/>
            <a:r>
              <a:rPr lang="en-US" dirty="0">
                <a:effectLst/>
                <a:latin typeface="LinLibertineT"/>
              </a:rPr>
              <a:t> provides a means to talk about facts being true in another address space </a:t>
            </a:r>
            <a:endParaRPr lang="en-US" dirty="0">
              <a:effectLst/>
            </a:endParaRPr>
          </a:p>
          <a:p>
            <a:r>
              <a:rPr lang="en-US" dirty="0">
                <a:latin typeface="LinLibertineTI"/>
              </a:rPr>
              <a:t>A</a:t>
            </a:r>
            <a:r>
              <a:rPr lang="en-US" sz="2800" dirty="0">
                <a:effectLst/>
                <a:latin typeface="LinLibertineTI"/>
              </a:rPr>
              <a:t>ddress-space switch as changing the "World" of truth</a:t>
            </a:r>
            <a:endParaRPr lang="en-US" dirty="0">
              <a:latin typeface="LinLibertine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99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5007225" y="3864317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</a:t>
            </a:r>
            <a:r>
              <a:rPr lang="en-US" sz="2800" dirty="0" err="1"/>
              <a:t>r</a:t>
            </a:r>
            <a:r>
              <a:rPr lang="en-US" sz="2800" baseline="-25000" dirty="0" err="1"/>
              <a:t>s</a:t>
            </a:r>
            <a:r>
              <a:rPr lang="en-US" sz="2800" baseline="-25000" dirty="0"/>
              <a:t> ; </a:t>
            </a:r>
            <a:endParaRPr lang="en-US" sz="28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A235588-490C-AA1D-BB19-ED45A1694E2D}"/>
              </a:ext>
            </a:extLst>
          </p:cNvPr>
          <p:cNvSpPr/>
          <p:nvPr/>
        </p:nvSpPr>
        <p:spPr>
          <a:xfrm>
            <a:off x="2775093" y="3221663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26B603-1293-E1EB-34C2-4F23F79E3C1D}"/>
              </a:ext>
            </a:extLst>
          </p:cNvPr>
          <p:cNvSpPr txBox="1"/>
          <p:nvPr/>
        </p:nvSpPr>
        <p:spPr>
          <a:xfrm>
            <a:off x="3425181" y="412592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91FCB9A9-5611-7693-98C8-428E6310B772}"/>
              </a:ext>
            </a:extLst>
          </p:cNvPr>
          <p:cNvSpPr/>
          <p:nvPr/>
        </p:nvSpPr>
        <p:spPr>
          <a:xfrm>
            <a:off x="9902477" y="3267735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90C930-3BF4-F5E5-CD09-3BBE198CEE62}"/>
              </a:ext>
            </a:extLst>
          </p:cNvPr>
          <p:cNvSpPr txBox="1"/>
          <p:nvPr/>
        </p:nvSpPr>
        <p:spPr>
          <a:xfrm>
            <a:off x="10555656" y="409777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CEF90B-6273-FF8E-F838-639EB93C4F86}"/>
              </a:ext>
            </a:extLst>
          </p:cNvPr>
          <p:cNvCxnSpPr>
            <a:cxnSpLocks/>
          </p:cNvCxnSpPr>
          <p:nvPr/>
        </p:nvCxnSpPr>
        <p:spPr>
          <a:xfrm>
            <a:off x="9528576" y="1254099"/>
            <a:ext cx="0" cy="108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34F1187-2A2E-1A17-6F2E-8BDE5B5DB3B8}"/>
              </a:ext>
            </a:extLst>
          </p:cNvPr>
          <p:cNvSpPr txBox="1"/>
          <p:nvPr/>
        </p:nvSpPr>
        <p:spPr>
          <a:xfrm>
            <a:off x="9528576" y="1567579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5" name="Alternate Process 34">
            <a:extLst>
              <a:ext uri="{FF2B5EF4-FFF2-40B4-BE49-F238E27FC236}">
                <a16:creationId xmlns:a16="http://schemas.microsoft.com/office/drawing/2014/main" id="{A2128831-BB3A-EAF8-15DB-AEEAA4C08C9D}"/>
              </a:ext>
            </a:extLst>
          </p:cNvPr>
          <p:cNvSpPr/>
          <p:nvPr/>
        </p:nvSpPr>
        <p:spPr>
          <a:xfrm>
            <a:off x="9088487" y="597659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C11BF1-763B-F80A-392D-3D066F83FEFA}"/>
              </a:ext>
            </a:extLst>
          </p:cNvPr>
          <p:cNvSpPr txBox="1"/>
          <p:nvPr/>
        </p:nvSpPr>
        <p:spPr>
          <a:xfrm>
            <a:off x="9358600" y="733157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s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B9456B-EDB3-727E-48DF-6122ED6F2BE3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3293847" y="941035"/>
            <a:ext cx="5794640" cy="154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39CAD4C-A0B1-6C2C-F2C0-9E28E2DF80BE}"/>
              </a:ext>
            </a:extLst>
          </p:cNvPr>
          <p:cNvSpPr txBox="1"/>
          <p:nvPr/>
        </p:nvSpPr>
        <p:spPr>
          <a:xfrm>
            <a:off x="4406620" y="1878343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E8454632-B223-A41D-17BD-A875450A8AB3}"/>
              </a:ext>
            </a:extLst>
          </p:cNvPr>
          <p:cNvSpPr/>
          <p:nvPr/>
        </p:nvSpPr>
        <p:spPr>
          <a:xfrm>
            <a:off x="555592" y="20102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ket 47">
            <a:extLst>
              <a:ext uri="{FF2B5EF4-FFF2-40B4-BE49-F238E27FC236}">
                <a16:creationId xmlns:a16="http://schemas.microsoft.com/office/drawing/2014/main" id="{E0855859-B268-3F53-F303-78E3E5E47695}"/>
              </a:ext>
            </a:extLst>
          </p:cNvPr>
          <p:cNvSpPr/>
          <p:nvPr/>
        </p:nvSpPr>
        <p:spPr>
          <a:xfrm>
            <a:off x="3465511" y="20058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9EE8E7F9-E323-AEDF-ABDD-70221B890F54}"/>
              </a:ext>
            </a:extLst>
          </p:cNvPr>
          <p:cNvSpPr/>
          <p:nvPr/>
        </p:nvSpPr>
        <p:spPr>
          <a:xfrm>
            <a:off x="7714875" y="21626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ket 49">
            <a:extLst>
              <a:ext uri="{FF2B5EF4-FFF2-40B4-BE49-F238E27FC236}">
                <a16:creationId xmlns:a16="http://schemas.microsoft.com/office/drawing/2014/main" id="{F4B3423D-A5EE-AE16-D759-791BEC686FED}"/>
              </a:ext>
            </a:extLst>
          </p:cNvPr>
          <p:cNvSpPr/>
          <p:nvPr/>
        </p:nvSpPr>
        <p:spPr>
          <a:xfrm>
            <a:off x="10624794" y="21582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46AD16-6DA8-6DB2-6696-70F8BD691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9769" y="3958260"/>
            <a:ext cx="464754" cy="375378"/>
          </a:xfrm>
          <a:prstGeom prst="rect">
            <a:avLst/>
          </a:prstGeom>
        </p:spPr>
      </p:pic>
      <p:pic>
        <p:nvPicPr>
          <p:cNvPr id="22" name="Picture 21" descr="A picture containing text, font, white, line&#10;&#10;Description automatically generated">
            <a:extLst>
              <a:ext uri="{FF2B5EF4-FFF2-40B4-BE49-F238E27FC236}">
                <a16:creationId xmlns:a16="http://schemas.microsoft.com/office/drawing/2014/main" id="{E209869D-5892-A490-AEB9-1A9B5125DC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1394" y="5479989"/>
            <a:ext cx="5401251" cy="10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36" grpId="2"/>
      <p:bldP spid="40" grpId="0"/>
      <p:bldP spid="59" grpId="0"/>
      <p:bldP spid="8" grpId="0" animBg="1"/>
      <p:bldP spid="17" grpId="0"/>
      <p:bldP spid="20" grpId="0" animBg="1"/>
      <p:bldP spid="21" grpId="2"/>
      <p:bldP spid="30" grpId="0"/>
      <p:bldP spid="30" grpId="1"/>
      <p:bldP spid="30" grpId="2"/>
      <p:bldP spid="35" grpId="0" animBg="1"/>
      <p:bldP spid="41" grpId="0"/>
      <p:bldP spid="43" grpId="0"/>
      <p:bldP spid="47" grpId="0" animBg="1"/>
      <p:bldP spid="48" grpId="0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6CC9-8300-B82C-D98E-ADCCF4904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Verification?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7640D-4C98-07F9-2023-E1F2B0E39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activity of understanding programs mathematically</a:t>
            </a:r>
          </a:p>
          <a:p>
            <a:pPr lvl="1"/>
            <a:r>
              <a:rPr lang="en-US" dirty="0"/>
              <a:t>Specification</a:t>
            </a:r>
          </a:p>
          <a:p>
            <a:pPr lvl="1"/>
            <a:r>
              <a:rPr lang="en-US" dirty="0"/>
              <a:t>Proof</a:t>
            </a:r>
          </a:p>
          <a:p>
            <a:r>
              <a:rPr lang="en-US" dirty="0"/>
              <a:t>Ancient tool -- Logic</a:t>
            </a:r>
          </a:p>
        </p:txBody>
      </p:sp>
    </p:spTree>
    <p:extLst>
      <p:ext uri="{BB962C8B-B14F-4D97-AF65-F5344CB8AC3E}">
        <p14:creationId xmlns:p14="http://schemas.microsoft.com/office/powerpoint/2010/main" val="1644873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F88C-492F-CB6E-C9C7-5B6BCB2B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 for x64Iris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60E22-E85C-62C0-036D-B472B81E0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done?</a:t>
            </a:r>
          </a:p>
          <a:p>
            <a:pPr lvl="1"/>
            <a:r>
              <a:rPr lang="en-US" dirty="0"/>
              <a:t>Machine model – subset of x86</a:t>
            </a:r>
          </a:p>
          <a:p>
            <a:pPr lvl="1"/>
            <a:r>
              <a:rPr lang="en-US" dirty="0"/>
              <a:t>Soundness proofs of all instructions except:</a:t>
            </a:r>
          </a:p>
          <a:p>
            <a:pPr marL="914400" lvl="2" indent="0">
              <a:buNone/>
            </a:pPr>
            <a:r>
              <a:rPr lang="en-US" dirty="0"/>
              <a:t>Segment selector related ones, Page fault interrupts</a:t>
            </a:r>
          </a:p>
          <a:p>
            <a:pPr lvl="1"/>
            <a:r>
              <a:rPr lang="en-US" dirty="0"/>
              <a:t>Proof of address-space switching</a:t>
            </a:r>
          </a:p>
          <a:p>
            <a:pPr lvl="1"/>
            <a:r>
              <a:rPr lang="en-US" dirty="0"/>
              <a:t>Proof of identity mapping</a:t>
            </a:r>
          </a:p>
          <a:p>
            <a:pPr lvl="1"/>
            <a:r>
              <a:rPr lang="en-US" dirty="0"/>
              <a:t>Proof of adding a new-page axiomatizing </a:t>
            </a:r>
            <a:r>
              <a:rPr lang="en-US" b="1" dirty="0"/>
              <a:t>page-table-walk</a:t>
            </a:r>
          </a:p>
          <a:p>
            <a:r>
              <a:rPr lang="en-US" dirty="0"/>
              <a:t>To be done</a:t>
            </a:r>
          </a:p>
          <a:p>
            <a:pPr lvl="1"/>
            <a:r>
              <a:rPr lang="en-US" dirty="0"/>
              <a:t>Proof of page-table-walk</a:t>
            </a:r>
          </a:p>
          <a:p>
            <a:pPr lvl="1"/>
            <a:r>
              <a:rPr lang="en-US" dirty="0"/>
              <a:t>Fine-tuning instructions’ specs with extended address-space-invariants for identity mappings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92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6564-DED0-853B-B44C-D831EC69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i="1" dirty="0"/>
              <a:t>                Evolution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F60BA-8075-ACE3-C85A-047CB4EB3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1825625"/>
            <a:ext cx="1190625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4800" b="1" dirty="0"/>
              <a:t> Modal Understanding of Protocol Modularity</a:t>
            </a:r>
          </a:p>
        </p:txBody>
      </p:sp>
    </p:spTree>
    <p:extLst>
      <p:ext uri="{BB962C8B-B14F-4D97-AF65-F5344CB8AC3E}">
        <p14:creationId xmlns:p14="http://schemas.microsoft.com/office/powerpoint/2010/main" val="32203519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15EFB-30B8-9FD1-A8E4-9F85936E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0000"/>
            <a:ext cx="10515600" cy="17780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sz="4400" dirty="0">
                <a:latin typeface="+mn-lt"/>
              </a:rPr>
              <a:t>                                       SYSTEM</a:t>
            </a:r>
            <a:br>
              <a:rPr lang="en-US" sz="4400" dirty="0">
                <a:latin typeface="+mn-lt"/>
              </a:rPr>
            </a:br>
            <a:r>
              <a:rPr lang="en-US" sz="4400" dirty="0">
                <a:latin typeface="+mn-lt"/>
              </a:rPr>
              <a:t>	    (Protocols &amp; Future Feature Extensions)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6961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8B55-B2CD-1FF4-4FA9-4D93DE1C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in OS Kernels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849D7D-8806-8E94-B59B-CE3E4E1F7324}"/>
              </a:ext>
            </a:extLst>
          </p:cNvPr>
          <p:cNvSpPr/>
          <p:nvPr/>
        </p:nvSpPr>
        <p:spPr>
          <a:xfrm>
            <a:off x="5378570" y="2039620"/>
            <a:ext cx="1562615" cy="5106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D8D47-D4D1-CB10-2A3D-E0A5BDDFB540}"/>
              </a:ext>
            </a:extLst>
          </p:cNvPr>
          <p:cNvSpPr txBox="1"/>
          <p:nvPr/>
        </p:nvSpPr>
        <p:spPr>
          <a:xfrm>
            <a:off x="5509281" y="2097995"/>
            <a:ext cx="130807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Sys Calls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38F7DA-1B7A-6B68-DC79-9E897569F12A}"/>
              </a:ext>
            </a:extLst>
          </p:cNvPr>
          <p:cNvSpPr/>
          <p:nvPr/>
        </p:nvSpPr>
        <p:spPr>
          <a:xfrm>
            <a:off x="5492606" y="1304925"/>
            <a:ext cx="1298719" cy="5106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A5ECA9-551C-6138-5A8D-D8AFD52C247F}"/>
              </a:ext>
            </a:extLst>
          </p:cNvPr>
          <p:cNvSpPr txBox="1"/>
          <p:nvPr/>
        </p:nvSpPr>
        <p:spPr>
          <a:xfrm>
            <a:off x="5492607" y="1378870"/>
            <a:ext cx="13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1DBED3-A943-B1DA-1453-9E6D694EC167}"/>
              </a:ext>
            </a:extLst>
          </p:cNvPr>
          <p:cNvSpPr/>
          <p:nvPr/>
        </p:nvSpPr>
        <p:spPr>
          <a:xfrm>
            <a:off x="1828800" y="2732539"/>
            <a:ext cx="942975" cy="5098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6BB130-A069-4BDB-A55B-48E7ABC30C32}"/>
              </a:ext>
            </a:extLst>
          </p:cNvPr>
          <p:cNvSpPr txBox="1"/>
          <p:nvPr/>
        </p:nvSpPr>
        <p:spPr>
          <a:xfrm>
            <a:off x="1906495" y="2799214"/>
            <a:ext cx="78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mmap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2C353-0576-3DD9-B4C7-2C65F1CB82F8}"/>
              </a:ext>
            </a:extLst>
          </p:cNvPr>
          <p:cNvSpPr/>
          <p:nvPr/>
        </p:nvSpPr>
        <p:spPr>
          <a:xfrm>
            <a:off x="7413231" y="2702888"/>
            <a:ext cx="2576290" cy="5959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0C3D4-50F3-4969-3122-8B12CE803349}"/>
              </a:ext>
            </a:extLst>
          </p:cNvPr>
          <p:cNvSpPr txBox="1"/>
          <p:nvPr/>
        </p:nvSpPr>
        <p:spPr>
          <a:xfrm>
            <a:off x="7488985" y="2825171"/>
            <a:ext cx="246243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Virtual File System (VFS)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3ADB81-68F2-216A-14D1-2A9E6138E495}"/>
              </a:ext>
            </a:extLst>
          </p:cNvPr>
          <p:cNvSpPr/>
          <p:nvPr/>
        </p:nvSpPr>
        <p:spPr>
          <a:xfrm>
            <a:off x="3086100" y="2739390"/>
            <a:ext cx="1433158" cy="5098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CBF8BD-4879-9273-95CD-08F7D1D48326}"/>
              </a:ext>
            </a:extLst>
          </p:cNvPr>
          <p:cNvSpPr txBox="1"/>
          <p:nvPr/>
        </p:nvSpPr>
        <p:spPr>
          <a:xfrm>
            <a:off x="3190575" y="2789689"/>
            <a:ext cx="12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mmap_lazy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9368DE-4A8A-F2C1-C968-CE54B172F514}"/>
              </a:ext>
            </a:extLst>
          </p:cNvPr>
          <p:cNvSpPr/>
          <p:nvPr/>
        </p:nvSpPr>
        <p:spPr>
          <a:xfrm>
            <a:off x="1473280" y="3479421"/>
            <a:ext cx="3321759" cy="11800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4FB180-8F97-A0A7-8E0F-4A3B838DBEA5}"/>
              </a:ext>
            </a:extLst>
          </p:cNvPr>
          <p:cNvSpPr txBox="1"/>
          <p:nvPr/>
        </p:nvSpPr>
        <p:spPr>
          <a:xfrm>
            <a:off x="1510935" y="3612767"/>
            <a:ext cx="328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Memory Manager (VMM)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4085BB-3185-8F9D-CA0E-47FBC6C342BE}"/>
              </a:ext>
            </a:extLst>
          </p:cNvPr>
          <p:cNvSpPr/>
          <p:nvPr/>
        </p:nvSpPr>
        <p:spPr>
          <a:xfrm>
            <a:off x="7413231" y="3515661"/>
            <a:ext cx="890365" cy="4264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7AC275-B1C1-76A7-9165-9BD395400B7A}"/>
              </a:ext>
            </a:extLst>
          </p:cNvPr>
          <p:cNvSpPr txBox="1"/>
          <p:nvPr/>
        </p:nvSpPr>
        <p:spPr>
          <a:xfrm>
            <a:off x="7516248" y="3550070"/>
            <a:ext cx="65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06259C-8EB2-D00C-5607-2F2E9B1CC6C5}"/>
              </a:ext>
            </a:extLst>
          </p:cNvPr>
          <p:cNvSpPr/>
          <p:nvPr/>
        </p:nvSpPr>
        <p:spPr>
          <a:xfrm>
            <a:off x="8998921" y="3515661"/>
            <a:ext cx="1041197" cy="4381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F04E11-D16F-A25E-4F8D-34AA20A9ABB4}"/>
              </a:ext>
            </a:extLst>
          </p:cNvPr>
          <p:cNvSpPr txBox="1"/>
          <p:nvPr/>
        </p:nvSpPr>
        <p:spPr>
          <a:xfrm>
            <a:off x="9053290" y="3563286"/>
            <a:ext cx="98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mem_fs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F15FBE-2671-C06D-9CFD-0738FFF0E1BA}"/>
              </a:ext>
            </a:extLst>
          </p:cNvPr>
          <p:cNvSpPr/>
          <p:nvPr/>
        </p:nvSpPr>
        <p:spPr>
          <a:xfrm>
            <a:off x="7912227" y="4199908"/>
            <a:ext cx="1278930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AA5E83-9C11-13D8-3E6B-B3336CBF0115}"/>
              </a:ext>
            </a:extLst>
          </p:cNvPr>
          <p:cNvSpPr txBox="1"/>
          <p:nvPr/>
        </p:nvSpPr>
        <p:spPr>
          <a:xfrm>
            <a:off x="7969957" y="4263963"/>
            <a:ext cx="123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cache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0A0FCC-8D6C-FFF9-86AF-98C39BB64915}"/>
              </a:ext>
            </a:extLst>
          </p:cNvPr>
          <p:cNvSpPr/>
          <p:nvPr/>
        </p:nvSpPr>
        <p:spPr>
          <a:xfrm>
            <a:off x="3433985" y="4067828"/>
            <a:ext cx="1278930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F4D862-1F76-F872-FD71-D929F88D77A5}"/>
              </a:ext>
            </a:extLst>
          </p:cNvPr>
          <p:cNvSpPr txBox="1"/>
          <p:nvPr/>
        </p:nvSpPr>
        <p:spPr>
          <a:xfrm>
            <a:off x="3462114" y="4131883"/>
            <a:ext cx="1113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vmm_flist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7326AC-A5B3-2735-4E4F-41925B56871E}"/>
              </a:ext>
            </a:extLst>
          </p:cNvPr>
          <p:cNvSpPr/>
          <p:nvPr/>
        </p:nvSpPr>
        <p:spPr>
          <a:xfrm>
            <a:off x="5419210" y="4894237"/>
            <a:ext cx="1829822" cy="5106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8B3002-C467-288E-D27B-4475521E14CE}"/>
              </a:ext>
            </a:extLst>
          </p:cNvPr>
          <p:cNvSpPr/>
          <p:nvPr/>
        </p:nvSpPr>
        <p:spPr>
          <a:xfrm>
            <a:off x="7440103" y="5511470"/>
            <a:ext cx="1883134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DC9832-B1F9-A4C3-E56D-17037F14E766}"/>
              </a:ext>
            </a:extLst>
          </p:cNvPr>
          <p:cNvSpPr/>
          <p:nvPr/>
        </p:nvSpPr>
        <p:spPr>
          <a:xfrm>
            <a:off x="3566065" y="5509290"/>
            <a:ext cx="2058621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0B7269-9346-01AB-A83D-CD53A433B5F7}"/>
              </a:ext>
            </a:extLst>
          </p:cNvPr>
          <p:cNvSpPr/>
          <p:nvPr/>
        </p:nvSpPr>
        <p:spPr>
          <a:xfrm>
            <a:off x="7719991" y="6288460"/>
            <a:ext cx="1593872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A9696B-A148-E9AA-11B7-7E481EAC5F53}"/>
              </a:ext>
            </a:extLst>
          </p:cNvPr>
          <p:cNvSpPr/>
          <p:nvPr/>
        </p:nvSpPr>
        <p:spPr>
          <a:xfrm>
            <a:off x="3590925" y="6288460"/>
            <a:ext cx="1901681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C2E1D9-FCE6-5B12-ED86-C05A8048B475}"/>
              </a:ext>
            </a:extLst>
          </p:cNvPr>
          <p:cNvSpPr txBox="1"/>
          <p:nvPr/>
        </p:nvSpPr>
        <p:spPr>
          <a:xfrm>
            <a:off x="5503996" y="4964900"/>
            <a:ext cx="169916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Device Drivers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BF98F3-856E-F254-105C-E3ADC46BBA01}"/>
              </a:ext>
            </a:extLst>
          </p:cNvPr>
          <p:cNvSpPr txBox="1"/>
          <p:nvPr/>
        </p:nvSpPr>
        <p:spPr>
          <a:xfrm>
            <a:off x="3810000" y="6359123"/>
            <a:ext cx="160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hw_memory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E846E0-B23B-EDB9-CCFB-9913AD1DA1C7}"/>
              </a:ext>
            </a:extLst>
          </p:cNvPr>
          <p:cNvSpPr txBox="1"/>
          <p:nvPr/>
        </p:nvSpPr>
        <p:spPr>
          <a:xfrm>
            <a:off x="8050093" y="6359123"/>
            <a:ext cx="100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hw_disk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FC284F-F727-32A8-FF1E-4E37883B495A}"/>
              </a:ext>
            </a:extLst>
          </p:cNvPr>
          <p:cNvSpPr txBox="1"/>
          <p:nvPr/>
        </p:nvSpPr>
        <p:spPr>
          <a:xfrm>
            <a:off x="3653808" y="5579953"/>
            <a:ext cx="188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mem_disk_driver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1D870A-4D2E-3D56-18AD-1DB1E2D68BB1}"/>
              </a:ext>
            </a:extLst>
          </p:cNvPr>
          <p:cNvSpPr/>
          <p:nvPr/>
        </p:nvSpPr>
        <p:spPr>
          <a:xfrm>
            <a:off x="5614567" y="6267560"/>
            <a:ext cx="1901681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771301-E0C2-2F61-F19A-22112184FA3D}"/>
              </a:ext>
            </a:extLst>
          </p:cNvPr>
          <p:cNvSpPr txBox="1"/>
          <p:nvPr/>
        </p:nvSpPr>
        <p:spPr>
          <a:xfrm>
            <a:off x="5801486" y="6348849"/>
            <a:ext cx="136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hw_network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8C2447-4861-B1F9-CC7F-E5E1E6BE7573}"/>
              </a:ext>
            </a:extLst>
          </p:cNvPr>
          <p:cNvSpPr txBox="1"/>
          <p:nvPr/>
        </p:nvSpPr>
        <p:spPr>
          <a:xfrm>
            <a:off x="7511223" y="5579953"/>
            <a:ext cx="175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disk driver 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B9AC9C-E674-9572-37F1-7528575AE349}"/>
              </a:ext>
            </a:extLst>
          </p:cNvPr>
          <p:cNvCxnSpPr>
            <a:cxnSpLocks/>
          </p:cNvCxnSpPr>
          <p:nvPr/>
        </p:nvCxnSpPr>
        <p:spPr>
          <a:xfrm>
            <a:off x="1016000" y="1910080"/>
            <a:ext cx="10337800" cy="0"/>
          </a:xfrm>
          <a:prstGeom prst="line">
            <a:avLst/>
          </a:prstGeom>
          <a:ln w="603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B77974A-6185-6AFA-D2EC-4D962263EDD0}"/>
              </a:ext>
            </a:extLst>
          </p:cNvPr>
          <p:cNvSpPr txBox="1"/>
          <p:nvPr/>
        </p:nvSpPr>
        <p:spPr>
          <a:xfrm>
            <a:off x="4641550" y="2815878"/>
            <a:ext cx="6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……..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327C1A8-6734-02E4-7660-84C8F5D6AF7C}"/>
              </a:ext>
            </a:extLst>
          </p:cNvPr>
          <p:cNvCxnSpPr>
            <a:cxnSpLocks/>
          </p:cNvCxnSpPr>
          <p:nvPr/>
        </p:nvCxnSpPr>
        <p:spPr>
          <a:xfrm flipV="1">
            <a:off x="838200" y="6166535"/>
            <a:ext cx="10998200" cy="30480"/>
          </a:xfrm>
          <a:prstGeom prst="line">
            <a:avLst/>
          </a:prstGeom>
          <a:ln w="603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1FE6F0B-9B01-8188-E54A-E19B1F7D8462}"/>
              </a:ext>
            </a:extLst>
          </p:cNvPr>
          <p:cNvSpPr txBox="1"/>
          <p:nvPr/>
        </p:nvSpPr>
        <p:spPr>
          <a:xfrm>
            <a:off x="2392487" y="6348849"/>
            <a:ext cx="6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F3EAE4D-A657-A1BA-092F-BAE7FCE82001}"/>
              </a:ext>
            </a:extLst>
          </p:cNvPr>
          <p:cNvSpPr txBox="1"/>
          <p:nvPr/>
        </p:nvSpPr>
        <p:spPr>
          <a:xfrm>
            <a:off x="9482004" y="6359123"/>
            <a:ext cx="6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……..</a:t>
            </a: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E8054AE7-21D3-2E8B-D887-2E7C3F4EFF42}"/>
              </a:ext>
            </a:extLst>
          </p:cNvPr>
          <p:cNvSpPr/>
          <p:nvPr/>
        </p:nvSpPr>
        <p:spPr>
          <a:xfrm>
            <a:off x="1411331" y="1990348"/>
            <a:ext cx="5648960" cy="1422400"/>
          </a:xfrm>
          <a:custGeom>
            <a:avLst/>
            <a:gdLst>
              <a:gd name="connsiteX0" fmla="*/ 0 w 5648960"/>
              <a:gd name="connsiteY0" fmla="*/ 660400 h 1422400"/>
              <a:gd name="connsiteX1" fmla="*/ 3200400 w 5648960"/>
              <a:gd name="connsiteY1" fmla="*/ 0 h 1422400"/>
              <a:gd name="connsiteX2" fmla="*/ 5618480 w 5648960"/>
              <a:gd name="connsiteY2" fmla="*/ 0 h 1422400"/>
              <a:gd name="connsiteX3" fmla="*/ 5648960 w 5648960"/>
              <a:gd name="connsiteY3" fmla="*/ 1422400 h 1422400"/>
              <a:gd name="connsiteX4" fmla="*/ 10160 w 5648960"/>
              <a:gd name="connsiteY4" fmla="*/ 1402080 h 1422400"/>
              <a:gd name="connsiteX5" fmla="*/ 0 w 5648960"/>
              <a:gd name="connsiteY5" fmla="*/ 66040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8960" h="1422400">
                <a:moveTo>
                  <a:pt x="0" y="660400"/>
                </a:moveTo>
                <a:lnTo>
                  <a:pt x="3200400" y="0"/>
                </a:lnTo>
                <a:lnTo>
                  <a:pt x="5618480" y="0"/>
                </a:lnTo>
                <a:lnTo>
                  <a:pt x="5648960" y="1422400"/>
                </a:lnTo>
                <a:lnTo>
                  <a:pt x="10160" y="1402080"/>
                </a:lnTo>
                <a:lnTo>
                  <a:pt x="0" y="660400"/>
                </a:lnTo>
                <a:close/>
              </a:path>
            </a:pathLst>
          </a:custGeom>
          <a:solidFill>
            <a:schemeClr val="accent1">
              <a:alpha val="595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522AFAC-53B2-F467-2522-B45D881585A6}"/>
              </a:ext>
            </a:extLst>
          </p:cNvPr>
          <p:cNvSpPr/>
          <p:nvPr/>
        </p:nvSpPr>
        <p:spPr>
          <a:xfrm>
            <a:off x="7299408" y="2549539"/>
            <a:ext cx="3036473" cy="1581605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97A3D20-11BB-4A17-7749-CEB1DF5D5029}"/>
              </a:ext>
            </a:extLst>
          </p:cNvPr>
          <p:cNvSpPr/>
          <p:nvPr/>
        </p:nvSpPr>
        <p:spPr>
          <a:xfrm>
            <a:off x="3520139" y="4791855"/>
            <a:ext cx="5888021" cy="1273085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08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D691-BDDA-5E13-0C8A-1D78CEDE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(STS)es for File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01DBE-CCE9-68C7-7A81-749C37BD7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6B8F967-2106-1D18-92BD-E8E5404924A2}"/>
              </a:ext>
            </a:extLst>
          </p:cNvPr>
          <p:cNvSpPr/>
          <p:nvPr/>
        </p:nvSpPr>
        <p:spPr>
          <a:xfrm>
            <a:off x="2009774" y="230505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379EF6-0682-80E6-A44E-630DAB5C5D4D}"/>
              </a:ext>
            </a:extLst>
          </p:cNvPr>
          <p:cNvSpPr/>
          <p:nvPr/>
        </p:nvSpPr>
        <p:spPr>
          <a:xfrm>
            <a:off x="1979294" y="339344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7EC0D5-1E2A-E2AE-31B4-BE6AC64AAB01}"/>
              </a:ext>
            </a:extLst>
          </p:cNvPr>
          <p:cNvSpPr/>
          <p:nvPr/>
        </p:nvSpPr>
        <p:spPr>
          <a:xfrm>
            <a:off x="1989454" y="4528026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4B3D34-7477-EED9-E5BE-C65CF84BE65A}"/>
              </a:ext>
            </a:extLst>
          </p:cNvPr>
          <p:cNvSpPr/>
          <p:nvPr/>
        </p:nvSpPr>
        <p:spPr>
          <a:xfrm>
            <a:off x="9937433" y="230505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C714E2F-A63B-635A-94F7-461CF659C5F2}"/>
              </a:ext>
            </a:extLst>
          </p:cNvPr>
          <p:cNvSpPr/>
          <p:nvPr/>
        </p:nvSpPr>
        <p:spPr>
          <a:xfrm>
            <a:off x="9906953" y="339344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18DDBE-BE53-D61A-1AE5-BCEB7EB8380A}"/>
              </a:ext>
            </a:extLst>
          </p:cNvPr>
          <p:cNvSpPr/>
          <p:nvPr/>
        </p:nvSpPr>
        <p:spPr>
          <a:xfrm>
            <a:off x="9917113" y="4528026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166AF5-951D-B9FF-8C2B-5D9DE6D9DE22}"/>
              </a:ext>
            </a:extLst>
          </p:cNvPr>
          <p:cNvSpPr/>
          <p:nvPr/>
        </p:nvSpPr>
        <p:spPr>
          <a:xfrm>
            <a:off x="8108633" y="339344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8583F2-70E3-EC13-59C7-9A657A31CB18}"/>
              </a:ext>
            </a:extLst>
          </p:cNvPr>
          <p:cNvSpPr txBox="1"/>
          <p:nvPr/>
        </p:nvSpPr>
        <p:spPr>
          <a:xfrm>
            <a:off x="1391920" y="5394960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traditional filesystem protocol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331171-6FB3-0C15-9047-38F40B2DFC59}"/>
              </a:ext>
            </a:extLst>
          </p:cNvPr>
          <p:cNvSpPr txBox="1"/>
          <p:nvPr/>
        </p:nvSpPr>
        <p:spPr>
          <a:xfrm>
            <a:off x="7508240" y="5394960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distributed filesystem protocol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FD6A63-DAF7-0EDD-84B1-F8C9E3EE7E2C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 flipH="1">
            <a:off x="2254567" y="2854960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996B10-2623-8697-D914-0441852DCED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2254567" y="3943350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FD4A8F-70C3-6F5A-C0DE-494902964CBE}"/>
              </a:ext>
            </a:extLst>
          </p:cNvPr>
          <p:cNvSpPr txBox="1"/>
          <p:nvPr/>
        </p:nvSpPr>
        <p:spPr>
          <a:xfrm>
            <a:off x="1909180" y="2933819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open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61B0F1-6D30-1C3D-F213-90FE2F0D859C}"/>
              </a:ext>
            </a:extLst>
          </p:cNvPr>
          <p:cNvSpPr txBox="1"/>
          <p:nvPr/>
        </p:nvSpPr>
        <p:spPr>
          <a:xfrm>
            <a:off x="1907577" y="401835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close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5F1E4ED-BDEF-ACA2-8B28-7AF03BD5B12B}"/>
              </a:ext>
            </a:extLst>
          </p:cNvPr>
          <p:cNvCxnSpPr>
            <a:cxnSpLocks/>
            <a:stCxn id="18" idx="6"/>
            <a:endCxn id="18" idx="7"/>
          </p:cNvCxnSpPr>
          <p:nvPr/>
        </p:nvCxnSpPr>
        <p:spPr>
          <a:xfrm flipH="1" flipV="1">
            <a:off x="2449214" y="3473972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A7E63AB-C592-E861-31DE-5BEAA3C3EC91}"/>
              </a:ext>
            </a:extLst>
          </p:cNvPr>
          <p:cNvSpPr txBox="1"/>
          <p:nvPr/>
        </p:nvSpPr>
        <p:spPr>
          <a:xfrm>
            <a:off x="3332480" y="3137717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21B1AEC-F6E3-94CB-6296-80383E4833E4}"/>
              </a:ext>
            </a:extLst>
          </p:cNvPr>
          <p:cNvCxnSpPr>
            <a:cxnSpLocks/>
            <a:stCxn id="23" idx="0"/>
            <a:endCxn id="23" idx="2"/>
          </p:cNvCxnSpPr>
          <p:nvPr/>
        </p:nvCxnSpPr>
        <p:spPr>
          <a:xfrm rot="16200000" flipH="1" flipV="1">
            <a:off x="8108792" y="3393280"/>
            <a:ext cx="274955" cy="275273"/>
          </a:xfrm>
          <a:prstGeom prst="curvedConnector4">
            <a:avLst>
              <a:gd name="adj1" fmla="val -83141"/>
              <a:gd name="adj2" fmla="val 297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F818209-4A62-FAA1-95F1-F1A0940CE854}"/>
              </a:ext>
            </a:extLst>
          </p:cNvPr>
          <p:cNvSpPr txBox="1"/>
          <p:nvPr/>
        </p:nvSpPr>
        <p:spPr>
          <a:xfrm>
            <a:off x="7530703" y="2846301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127C4E-88B2-1DB9-95FA-8E865E0E34D2}"/>
              </a:ext>
            </a:extLst>
          </p:cNvPr>
          <p:cNvCxnSpPr>
            <a:stCxn id="21" idx="1"/>
            <a:endCxn id="23" idx="7"/>
          </p:cNvCxnSpPr>
          <p:nvPr/>
        </p:nvCxnSpPr>
        <p:spPr>
          <a:xfrm flipH="1">
            <a:off x="8578553" y="3473972"/>
            <a:ext cx="1409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299B4E1-6DEE-BA46-D9A4-7230E8B4547B}"/>
              </a:ext>
            </a:extLst>
          </p:cNvPr>
          <p:cNvSpPr txBox="1"/>
          <p:nvPr/>
        </p:nvSpPr>
        <p:spPr>
          <a:xfrm>
            <a:off x="8824933" y="2936513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write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80204F7-BAC4-F103-F331-43EBF8EDDA73}"/>
              </a:ext>
            </a:extLst>
          </p:cNvPr>
          <p:cNvCxnSpPr>
            <a:cxnSpLocks/>
            <a:stCxn id="23" idx="4"/>
            <a:endCxn id="21" idx="3"/>
          </p:cNvCxnSpPr>
          <p:nvPr/>
        </p:nvCxnSpPr>
        <p:spPr>
          <a:xfrm flipV="1">
            <a:off x="8383906" y="3862818"/>
            <a:ext cx="1603673" cy="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2388205-F3C8-2AE2-BF43-DBC3321560CF}"/>
              </a:ext>
            </a:extLst>
          </p:cNvPr>
          <p:cNvSpPr txBox="1"/>
          <p:nvPr/>
        </p:nvSpPr>
        <p:spPr>
          <a:xfrm>
            <a:off x="8841750" y="3429000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flush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8266A4-4E74-9A1A-957A-E57B3C67FD34}"/>
              </a:ext>
            </a:extLst>
          </p:cNvPr>
          <p:cNvCxnSpPr>
            <a:cxnSpLocks/>
          </p:cNvCxnSpPr>
          <p:nvPr/>
        </p:nvCxnSpPr>
        <p:spPr>
          <a:xfrm flipH="1">
            <a:off x="10165734" y="2839642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2187FAC-534E-440E-4B66-D693ECA2544D}"/>
              </a:ext>
            </a:extLst>
          </p:cNvPr>
          <p:cNvCxnSpPr>
            <a:cxnSpLocks/>
          </p:cNvCxnSpPr>
          <p:nvPr/>
        </p:nvCxnSpPr>
        <p:spPr>
          <a:xfrm>
            <a:off x="10165734" y="3928032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3AA5B51-4C23-6AE3-B77E-614269ECFF01}"/>
              </a:ext>
            </a:extLst>
          </p:cNvPr>
          <p:cNvSpPr txBox="1"/>
          <p:nvPr/>
        </p:nvSpPr>
        <p:spPr>
          <a:xfrm>
            <a:off x="9820347" y="291850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open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FDEF6BB-826B-2ADF-1777-0D599851151F}"/>
              </a:ext>
            </a:extLst>
          </p:cNvPr>
          <p:cNvSpPr txBox="1"/>
          <p:nvPr/>
        </p:nvSpPr>
        <p:spPr>
          <a:xfrm>
            <a:off x="9818744" y="400304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close</a:t>
            </a:r>
          </a:p>
        </p:txBody>
      </p: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9C7CAC2B-B594-E67B-9017-08FA3F440C69}"/>
              </a:ext>
            </a:extLst>
          </p:cNvPr>
          <p:cNvCxnSpPr>
            <a:cxnSpLocks/>
            <a:stCxn id="21" idx="5"/>
            <a:endCxn id="21" idx="6"/>
          </p:cNvCxnSpPr>
          <p:nvPr/>
        </p:nvCxnSpPr>
        <p:spPr>
          <a:xfrm rot="5400000" flipH="1" flipV="1">
            <a:off x="10319974" y="3725294"/>
            <a:ext cx="194423" cy="80626"/>
          </a:xfrm>
          <a:prstGeom prst="curvedConnector4">
            <a:avLst>
              <a:gd name="adj1" fmla="val -159000"/>
              <a:gd name="adj2" fmla="val 736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6823AEC-6497-388D-F812-37B4EC4ECBFD}"/>
              </a:ext>
            </a:extLst>
          </p:cNvPr>
          <p:cNvSpPr txBox="1"/>
          <p:nvPr/>
        </p:nvSpPr>
        <p:spPr>
          <a:xfrm>
            <a:off x="10540851" y="3436920"/>
            <a:ext cx="6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138958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32" grpId="0"/>
      <p:bldP spid="33" grpId="0"/>
      <p:bldP spid="47" grpId="0"/>
      <p:bldP spid="49" grpId="0"/>
      <p:bldP spid="58" grpId="0"/>
      <p:bldP spid="60" grpId="0"/>
      <p:bldP spid="65" grpId="0"/>
      <p:bldP spid="66" grpId="0"/>
      <p:bldP spid="6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B646-AA21-3492-C127-C5076839C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1" y="1825625"/>
            <a:ext cx="12049124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	      		                </a:t>
            </a:r>
            <a:r>
              <a:rPr lang="en-US" sz="4800" dirty="0"/>
              <a:t>LOGIC</a:t>
            </a:r>
          </a:p>
          <a:p>
            <a:pPr marL="0" indent="0">
              <a:buNone/>
            </a:pPr>
            <a:r>
              <a:rPr lang="en-US" sz="3200" dirty="0"/>
              <a:t>	</a:t>
            </a:r>
          </a:p>
          <a:p>
            <a:pPr marL="0" indent="0">
              <a:buNone/>
            </a:pPr>
            <a:r>
              <a:rPr lang="en-US" sz="3200" dirty="0"/>
              <a:t>	(Exploiting </a:t>
            </a:r>
            <a:r>
              <a:rPr lang="en-US" sz="3200" dirty="0" err="1"/>
              <a:t>Kripke</a:t>
            </a:r>
            <a:r>
              <a:rPr lang="en-US" sz="3200" dirty="0"/>
              <a:t> Models, Generated </a:t>
            </a:r>
            <a:r>
              <a:rPr lang="en-US" sz="3200" dirty="0" err="1"/>
              <a:t>SubModels</a:t>
            </a:r>
            <a:r>
              <a:rPr lang="en-US" sz="3200" dirty="0"/>
              <a:t> &amp;</a:t>
            </a:r>
            <a:r>
              <a:rPr lang="en-US" sz="3200" dirty="0" err="1"/>
              <a:t>Bisimulation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58973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6B8F967-2106-1D18-92BD-E8E5404924A2}"/>
              </a:ext>
            </a:extLst>
          </p:cNvPr>
          <p:cNvSpPr/>
          <p:nvPr/>
        </p:nvSpPr>
        <p:spPr>
          <a:xfrm>
            <a:off x="1995786" y="14561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379EF6-0682-80E6-A44E-630DAB5C5D4D}"/>
              </a:ext>
            </a:extLst>
          </p:cNvPr>
          <p:cNvSpPr/>
          <p:nvPr/>
        </p:nvSpPr>
        <p:spPr>
          <a:xfrm>
            <a:off x="1965306" y="123400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7EC0D5-1E2A-E2AE-31B4-BE6AC64AAB01}"/>
              </a:ext>
            </a:extLst>
          </p:cNvPr>
          <p:cNvSpPr/>
          <p:nvPr/>
        </p:nvSpPr>
        <p:spPr>
          <a:xfrm>
            <a:off x="1975466" y="2368591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4B3D34-7477-EED9-E5BE-C65CF84BE65A}"/>
              </a:ext>
            </a:extLst>
          </p:cNvPr>
          <p:cNvSpPr/>
          <p:nvPr/>
        </p:nvSpPr>
        <p:spPr>
          <a:xfrm>
            <a:off x="9756774" y="14561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C714E2F-A63B-635A-94F7-461CF659C5F2}"/>
              </a:ext>
            </a:extLst>
          </p:cNvPr>
          <p:cNvSpPr/>
          <p:nvPr/>
        </p:nvSpPr>
        <p:spPr>
          <a:xfrm>
            <a:off x="9726294" y="123400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18DDBE-BE53-D61A-1AE5-BCEB7EB8380A}"/>
              </a:ext>
            </a:extLst>
          </p:cNvPr>
          <p:cNvSpPr/>
          <p:nvPr/>
        </p:nvSpPr>
        <p:spPr>
          <a:xfrm>
            <a:off x="9736454" y="2368591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166AF5-951D-B9FF-8C2B-5D9DE6D9DE22}"/>
              </a:ext>
            </a:extLst>
          </p:cNvPr>
          <p:cNvSpPr/>
          <p:nvPr/>
        </p:nvSpPr>
        <p:spPr>
          <a:xfrm>
            <a:off x="7927974" y="123400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8583F2-70E3-EC13-59C7-9A657A31CB18}"/>
              </a:ext>
            </a:extLst>
          </p:cNvPr>
          <p:cNvSpPr txBox="1"/>
          <p:nvPr/>
        </p:nvSpPr>
        <p:spPr>
          <a:xfrm>
            <a:off x="1148080" y="3058836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traditional filesystem protocol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331171-6FB3-0C15-9047-38F40B2DFC59}"/>
              </a:ext>
            </a:extLst>
          </p:cNvPr>
          <p:cNvSpPr txBox="1"/>
          <p:nvPr/>
        </p:nvSpPr>
        <p:spPr>
          <a:xfrm>
            <a:off x="7675540" y="3068481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distributed filesystem protocol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FD6A63-DAF7-0EDD-84B1-F8C9E3EE7E2C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 flipH="1">
            <a:off x="2240579" y="695525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996B10-2623-8697-D914-0441852DCED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2240579" y="1783915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FD4A8F-70C3-6F5A-C0DE-494902964CBE}"/>
              </a:ext>
            </a:extLst>
          </p:cNvPr>
          <p:cNvSpPr txBox="1"/>
          <p:nvPr/>
        </p:nvSpPr>
        <p:spPr>
          <a:xfrm>
            <a:off x="1895192" y="77438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open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61B0F1-6D30-1C3D-F213-90FE2F0D859C}"/>
              </a:ext>
            </a:extLst>
          </p:cNvPr>
          <p:cNvSpPr txBox="1"/>
          <p:nvPr/>
        </p:nvSpPr>
        <p:spPr>
          <a:xfrm>
            <a:off x="1893589" y="18589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close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5F1E4ED-BDEF-ACA2-8B28-7AF03BD5B12B}"/>
              </a:ext>
            </a:extLst>
          </p:cNvPr>
          <p:cNvCxnSpPr>
            <a:cxnSpLocks/>
            <a:stCxn id="18" idx="6"/>
            <a:endCxn id="18" idx="7"/>
          </p:cNvCxnSpPr>
          <p:nvPr/>
        </p:nvCxnSpPr>
        <p:spPr>
          <a:xfrm flipH="1" flipV="1">
            <a:off x="2435226" y="1314537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A7E63AB-C592-E861-31DE-5BEAA3C3EC91}"/>
              </a:ext>
            </a:extLst>
          </p:cNvPr>
          <p:cNvSpPr txBox="1"/>
          <p:nvPr/>
        </p:nvSpPr>
        <p:spPr>
          <a:xfrm>
            <a:off x="3318492" y="978282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21B1AEC-F6E3-94CB-6296-80383E4833E4}"/>
              </a:ext>
            </a:extLst>
          </p:cNvPr>
          <p:cNvCxnSpPr>
            <a:cxnSpLocks/>
            <a:stCxn id="23" idx="0"/>
            <a:endCxn id="23" idx="2"/>
          </p:cNvCxnSpPr>
          <p:nvPr/>
        </p:nvCxnSpPr>
        <p:spPr>
          <a:xfrm rot="16200000" flipH="1" flipV="1">
            <a:off x="7928133" y="1233845"/>
            <a:ext cx="274955" cy="275273"/>
          </a:xfrm>
          <a:prstGeom prst="curvedConnector4">
            <a:avLst>
              <a:gd name="adj1" fmla="val -83141"/>
              <a:gd name="adj2" fmla="val 297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F818209-4A62-FAA1-95F1-F1A0940CE854}"/>
              </a:ext>
            </a:extLst>
          </p:cNvPr>
          <p:cNvSpPr txBox="1"/>
          <p:nvPr/>
        </p:nvSpPr>
        <p:spPr>
          <a:xfrm>
            <a:off x="7350044" y="686866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127C4E-88B2-1DB9-95FA-8E865E0E34D2}"/>
              </a:ext>
            </a:extLst>
          </p:cNvPr>
          <p:cNvCxnSpPr>
            <a:stCxn id="21" idx="1"/>
            <a:endCxn id="23" idx="7"/>
          </p:cNvCxnSpPr>
          <p:nvPr/>
        </p:nvCxnSpPr>
        <p:spPr>
          <a:xfrm flipH="1">
            <a:off x="8397894" y="1314537"/>
            <a:ext cx="1409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299B4E1-6DEE-BA46-D9A4-7230E8B4547B}"/>
              </a:ext>
            </a:extLst>
          </p:cNvPr>
          <p:cNvSpPr txBox="1"/>
          <p:nvPr/>
        </p:nvSpPr>
        <p:spPr>
          <a:xfrm>
            <a:off x="8644274" y="777078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write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80204F7-BAC4-F103-F331-43EBF8EDDA73}"/>
              </a:ext>
            </a:extLst>
          </p:cNvPr>
          <p:cNvCxnSpPr>
            <a:cxnSpLocks/>
            <a:stCxn id="23" idx="4"/>
            <a:endCxn id="21" idx="3"/>
          </p:cNvCxnSpPr>
          <p:nvPr/>
        </p:nvCxnSpPr>
        <p:spPr>
          <a:xfrm flipV="1">
            <a:off x="8203247" y="1703383"/>
            <a:ext cx="1603673" cy="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2388205-F3C8-2AE2-BF43-DBC3321560CF}"/>
              </a:ext>
            </a:extLst>
          </p:cNvPr>
          <p:cNvSpPr txBox="1"/>
          <p:nvPr/>
        </p:nvSpPr>
        <p:spPr>
          <a:xfrm>
            <a:off x="8661091" y="1269565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flush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8266A4-4E74-9A1A-957A-E57B3C67FD34}"/>
              </a:ext>
            </a:extLst>
          </p:cNvPr>
          <p:cNvCxnSpPr>
            <a:cxnSpLocks/>
          </p:cNvCxnSpPr>
          <p:nvPr/>
        </p:nvCxnSpPr>
        <p:spPr>
          <a:xfrm flipH="1">
            <a:off x="9985075" y="680207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2187FAC-534E-440E-4B66-D693ECA2544D}"/>
              </a:ext>
            </a:extLst>
          </p:cNvPr>
          <p:cNvCxnSpPr>
            <a:cxnSpLocks/>
          </p:cNvCxnSpPr>
          <p:nvPr/>
        </p:nvCxnSpPr>
        <p:spPr>
          <a:xfrm>
            <a:off x="9985075" y="1768597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3AA5B51-4C23-6AE3-B77E-614269ECFF01}"/>
              </a:ext>
            </a:extLst>
          </p:cNvPr>
          <p:cNvSpPr txBox="1"/>
          <p:nvPr/>
        </p:nvSpPr>
        <p:spPr>
          <a:xfrm>
            <a:off x="9639688" y="75906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open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FDEF6BB-826B-2ADF-1777-0D599851151F}"/>
              </a:ext>
            </a:extLst>
          </p:cNvPr>
          <p:cNvSpPr txBox="1"/>
          <p:nvPr/>
        </p:nvSpPr>
        <p:spPr>
          <a:xfrm>
            <a:off x="9638085" y="184360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close</a:t>
            </a:r>
          </a:p>
        </p:txBody>
      </p: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9C7CAC2B-B594-E67B-9017-08FA3F440C69}"/>
              </a:ext>
            </a:extLst>
          </p:cNvPr>
          <p:cNvCxnSpPr>
            <a:cxnSpLocks/>
            <a:stCxn id="21" idx="5"/>
            <a:endCxn id="21" idx="6"/>
          </p:cNvCxnSpPr>
          <p:nvPr/>
        </p:nvCxnSpPr>
        <p:spPr>
          <a:xfrm rot="5400000" flipH="1" flipV="1">
            <a:off x="10139315" y="1565859"/>
            <a:ext cx="194423" cy="80626"/>
          </a:xfrm>
          <a:prstGeom prst="curvedConnector4">
            <a:avLst>
              <a:gd name="adj1" fmla="val -159000"/>
              <a:gd name="adj2" fmla="val 736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6823AEC-6497-388D-F812-37B4EC4ECBFD}"/>
              </a:ext>
            </a:extLst>
          </p:cNvPr>
          <p:cNvSpPr txBox="1"/>
          <p:nvPr/>
        </p:nvSpPr>
        <p:spPr>
          <a:xfrm>
            <a:off x="10360192" y="1277485"/>
            <a:ext cx="6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read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48DF73-113A-8F3E-F3D8-472F2D7C87CE}"/>
              </a:ext>
            </a:extLst>
          </p:cNvPr>
          <p:cNvSpPr/>
          <p:nvPr/>
        </p:nvSpPr>
        <p:spPr>
          <a:xfrm>
            <a:off x="1299033" y="4986329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F7616DA2-B81D-6ECF-4243-409AE4351666}"/>
              </a:ext>
            </a:extLst>
          </p:cNvPr>
          <p:cNvCxnSpPr>
            <a:cxnSpLocks/>
            <a:stCxn id="7" idx="6"/>
            <a:endCxn id="7" idx="7"/>
          </p:cNvCxnSpPr>
          <p:nvPr/>
        </p:nvCxnSpPr>
        <p:spPr>
          <a:xfrm flipH="1" flipV="1">
            <a:off x="1768953" y="5066861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ECC40C-DCF6-5021-2B8F-D679859374A4}"/>
              </a:ext>
            </a:extLst>
          </p:cNvPr>
          <p:cNvSpPr txBox="1"/>
          <p:nvPr/>
        </p:nvSpPr>
        <p:spPr>
          <a:xfrm>
            <a:off x="2652219" y="4730606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35D0A9-7CB4-2755-5FB4-69A636CE0348}"/>
              </a:ext>
            </a:extLst>
          </p:cNvPr>
          <p:cNvSpPr/>
          <p:nvPr/>
        </p:nvSpPr>
        <p:spPr>
          <a:xfrm>
            <a:off x="9878694" y="497288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CB7C73-90CC-BDDD-63C1-50C0D71310AF}"/>
              </a:ext>
            </a:extLst>
          </p:cNvPr>
          <p:cNvSpPr/>
          <p:nvPr/>
        </p:nvSpPr>
        <p:spPr>
          <a:xfrm>
            <a:off x="8080374" y="497288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07E7B836-C82B-5036-25E8-392F85B136B7}"/>
              </a:ext>
            </a:extLst>
          </p:cNvPr>
          <p:cNvCxnSpPr>
            <a:cxnSpLocks/>
            <a:stCxn id="11" idx="0"/>
            <a:endCxn id="11" idx="2"/>
          </p:cNvCxnSpPr>
          <p:nvPr/>
        </p:nvCxnSpPr>
        <p:spPr>
          <a:xfrm rot="16200000" flipH="1" flipV="1">
            <a:off x="8080533" y="4972725"/>
            <a:ext cx="274955" cy="275273"/>
          </a:xfrm>
          <a:prstGeom prst="curvedConnector4">
            <a:avLst>
              <a:gd name="adj1" fmla="val -83141"/>
              <a:gd name="adj2" fmla="val 297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C0DDA8-BE8F-3235-56AB-5348FA8649BC}"/>
              </a:ext>
            </a:extLst>
          </p:cNvPr>
          <p:cNvSpPr txBox="1"/>
          <p:nvPr/>
        </p:nvSpPr>
        <p:spPr>
          <a:xfrm>
            <a:off x="7502444" y="4425746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A1FF1F-B8BE-B0A2-0D91-C19892AC88E6}"/>
              </a:ext>
            </a:extLst>
          </p:cNvPr>
          <p:cNvCxnSpPr>
            <a:stCxn id="10" idx="1"/>
            <a:endCxn id="11" idx="7"/>
          </p:cNvCxnSpPr>
          <p:nvPr/>
        </p:nvCxnSpPr>
        <p:spPr>
          <a:xfrm flipH="1">
            <a:off x="8550294" y="5053417"/>
            <a:ext cx="1409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A1C52E0-CA62-FB06-53B7-16B9B1BCDA68}"/>
              </a:ext>
            </a:extLst>
          </p:cNvPr>
          <p:cNvSpPr txBox="1"/>
          <p:nvPr/>
        </p:nvSpPr>
        <p:spPr>
          <a:xfrm>
            <a:off x="8796674" y="4515958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write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A28BDA-7164-0DBA-A065-388D8704211F}"/>
              </a:ext>
            </a:extLst>
          </p:cNvPr>
          <p:cNvCxnSpPr>
            <a:cxnSpLocks/>
            <a:stCxn id="11" idx="4"/>
            <a:endCxn id="10" idx="3"/>
          </p:cNvCxnSpPr>
          <p:nvPr/>
        </p:nvCxnSpPr>
        <p:spPr>
          <a:xfrm flipV="1">
            <a:off x="8355647" y="5442263"/>
            <a:ext cx="1603673" cy="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293D7C-11CF-F152-16F9-099EF6136CA5}"/>
              </a:ext>
            </a:extLst>
          </p:cNvPr>
          <p:cNvSpPr txBox="1"/>
          <p:nvPr/>
        </p:nvSpPr>
        <p:spPr>
          <a:xfrm>
            <a:off x="8813491" y="5008445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flush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66429DF4-0766-DE10-9D60-0B7B41669992}"/>
              </a:ext>
            </a:extLst>
          </p:cNvPr>
          <p:cNvCxnSpPr>
            <a:cxnSpLocks/>
            <a:stCxn id="10" idx="5"/>
            <a:endCxn id="10" idx="6"/>
          </p:cNvCxnSpPr>
          <p:nvPr/>
        </p:nvCxnSpPr>
        <p:spPr>
          <a:xfrm rot="5400000" flipH="1" flipV="1">
            <a:off x="10291715" y="5304739"/>
            <a:ext cx="194423" cy="80626"/>
          </a:xfrm>
          <a:prstGeom prst="curvedConnector4">
            <a:avLst>
              <a:gd name="adj1" fmla="val -159000"/>
              <a:gd name="adj2" fmla="val 736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104DFCE-AAC5-2BCE-B350-00976DD42791}"/>
              </a:ext>
            </a:extLst>
          </p:cNvPr>
          <p:cNvSpPr txBox="1"/>
          <p:nvPr/>
        </p:nvSpPr>
        <p:spPr>
          <a:xfrm>
            <a:off x="10512592" y="5016365"/>
            <a:ext cx="6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0B24AD-C1B1-5818-5717-B69804B64E0B}"/>
              </a:ext>
            </a:extLst>
          </p:cNvPr>
          <p:cNvSpPr txBox="1"/>
          <p:nvPr/>
        </p:nvSpPr>
        <p:spPr>
          <a:xfrm>
            <a:off x="466042" y="5830861"/>
            <a:ext cx="4723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traditional subprotocol from </a:t>
            </a:r>
            <a:r>
              <a:rPr lang="en-US" b="1" i="1" dirty="0"/>
              <a:t>opened</a:t>
            </a:r>
            <a:r>
              <a:rPr lang="en-US" dirty="0"/>
              <a:t> (s</a:t>
            </a:r>
            <a:r>
              <a:rPr lang="en-US" baseline="-25000" dirty="0"/>
              <a:t>o</a:t>
            </a:r>
            <a:r>
              <a:rPr lang="en-US" dirty="0"/>
              <a:t>) state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DC2F37-5D09-0292-990D-442E9ABEA2B6}"/>
              </a:ext>
            </a:extLst>
          </p:cNvPr>
          <p:cNvSpPr txBox="1"/>
          <p:nvPr/>
        </p:nvSpPr>
        <p:spPr>
          <a:xfrm>
            <a:off x="7456791" y="5865776"/>
            <a:ext cx="455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distribute subprotocol from </a:t>
            </a:r>
            <a:r>
              <a:rPr lang="en-US" b="1" i="1" dirty="0"/>
              <a:t>flushed </a:t>
            </a:r>
            <a:r>
              <a:rPr lang="en-US" dirty="0"/>
              <a:t>(s</a:t>
            </a:r>
            <a:r>
              <a:rPr lang="en-US" baseline="-25000" dirty="0"/>
              <a:t>f</a:t>
            </a:r>
            <a:r>
              <a:rPr lang="en-US" dirty="0"/>
              <a:t>) state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1AE73E66-7B52-B54E-B5FD-C0EF65FD1582}"/>
              </a:ext>
            </a:extLst>
          </p:cNvPr>
          <p:cNvCxnSpPr>
            <a:cxnSpLocks/>
          </p:cNvCxnSpPr>
          <p:nvPr/>
        </p:nvCxnSpPr>
        <p:spPr>
          <a:xfrm flipV="1">
            <a:off x="3484246" y="1592730"/>
            <a:ext cx="4277974" cy="3691855"/>
          </a:xfrm>
          <a:prstGeom prst="curvedConnector3">
            <a:avLst>
              <a:gd name="adj1" fmla="val 476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F6651E1F-8777-6737-9A56-79465D7EB7C1}"/>
              </a:ext>
            </a:extLst>
          </p:cNvPr>
          <p:cNvCxnSpPr>
            <a:cxnSpLocks/>
          </p:cNvCxnSpPr>
          <p:nvPr/>
        </p:nvCxnSpPr>
        <p:spPr>
          <a:xfrm>
            <a:off x="3390627" y="1783915"/>
            <a:ext cx="3997677" cy="3500670"/>
          </a:xfrm>
          <a:prstGeom prst="curvedConnector3">
            <a:avLst>
              <a:gd name="adj1" fmla="val 533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 81">
            <a:extLst>
              <a:ext uri="{FF2B5EF4-FFF2-40B4-BE49-F238E27FC236}">
                <a16:creationId xmlns:a16="http://schemas.microsoft.com/office/drawing/2014/main" id="{C0F379FC-F26D-9843-0821-E82AFF5EA9D0}"/>
              </a:ext>
            </a:extLst>
          </p:cNvPr>
          <p:cNvSpPr/>
          <p:nvPr/>
        </p:nvSpPr>
        <p:spPr>
          <a:xfrm>
            <a:off x="8203247" y="3510453"/>
            <a:ext cx="2661920" cy="931155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00C29268-3760-645A-6A9C-B9435D4A4079}"/>
              </a:ext>
            </a:extLst>
          </p:cNvPr>
          <p:cNvSpPr/>
          <p:nvPr/>
        </p:nvSpPr>
        <p:spPr>
          <a:xfrm>
            <a:off x="4716286" y="528320"/>
            <a:ext cx="2123198" cy="804877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1F5255D8-0E06-32A2-2EDC-FCD1FB4F1A67}"/>
              </a:ext>
            </a:extLst>
          </p:cNvPr>
          <p:cNvSpPr/>
          <p:nvPr/>
        </p:nvSpPr>
        <p:spPr>
          <a:xfrm>
            <a:off x="5177089" y="5664423"/>
            <a:ext cx="2123198" cy="804877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48131D58-1711-EE3D-4D41-F929417BCF29}"/>
              </a:ext>
            </a:extLst>
          </p:cNvPr>
          <p:cNvSpPr/>
          <p:nvPr/>
        </p:nvSpPr>
        <p:spPr>
          <a:xfrm>
            <a:off x="1167772" y="3495312"/>
            <a:ext cx="2661920" cy="931155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4A9549D-220E-5689-C74B-15854C63CF08}"/>
              </a:ext>
            </a:extLst>
          </p:cNvPr>
          <p:cNvSpPr txBox="1"/>
          <p:nvPr/>
        </p:nvSpPr>
        <p:spPr>
          <a:xfrm>
            <a:off x="4988560" y="2854960"/>
            <a:ext cx="19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Iris, </a:t>
            </a:r>
            <a:r>
              <a:rPr lang="en-US" dirty="0" err="1"/>
              <a:t>CaReSL</a:t>
            </a:r>
            <a:r>
              <a:rPr lang="en-US" dirty="0"/>
              <a:t>, </a:t>
            </a:r>
            <a:r>
              <a:rPr lang="en-US" dirty="0" err="1"/>
              <a:t>iCap</a:t>
            </a:r>
            <a:r>
              <a:rPr lang="en-US" dirty="0"/>
              <a:t> ?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4F25F36-1A47-9151-66C8-0B589F7C7951}"/>
              </a:ext>
            </a:extLst>
          </p:cNvPr>
          <p:cNvSpPr txBox="1"/>
          <p:nvPr/>
        </p:nvSpPr>
        <p:spPr>
          <a:xfrm>
            <a:off x="5017969" y="3299159"/>
            <a:ext cx="77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FCSL ?</a:t>
            </a:r>
          </a:p>
        </p:txBody>
      </p:sp>
    </p:spTree>
    <p:extLst>
      <p:ext uri="{BB962C8B-B14F-4D97-AF65-F5344CB8AC3E}">
        <p14:creationId xmlns:p14="http://schemas.microsoft.com/office/powerpoint/2010/main" val="37505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32" grpId="0"/>
      <p:bldP spid="33" grpId="0"/>
      <p:bldP spid="47" grpId="0"/>
      <p:bldP spid="49" grpId="0"/>
      <p:bldP spid="58" grpId="0"/>
      <p:bldP spid="60" grpId="0"/>
      <p:bldP spid="65" grpId="0"/>
      <p:bldP spid="66" grpId="0"/>
      <p:bldP spid="68" grpId="0"/>
      <p:bldP spid="7" grpId="0" animBg="1"/>
      <p:bldP spid="9" grpId="0"/>
      <p:bldP spid="10" grpId="0" animBg="1"/>
      <p:bldP spid="11" grpId="0" animBg="1"/>
      <p:bldP spid="13" grpId="0"/>
      <p:bldP spid="15" grpId="0"/>
      <p:bldP spid="17" grpId="0"/>
      <p:bldP spid="29" grpId="0"/>
      <p:bldP spid="30" grpId="0"/>
      <p:bldP spid="31" grpId="0"/>
      <p:bldP spid="82" grpId="0" animBg="1"/>
      <p:bldP spid="84" grpId="0" animBg="1"/>
      <p:bldP spid="85" grpId="0" animBg="1"/>
      <p:bldP spid="86" grpId="0" animBg="1"/>
      <p:bldP spid="89" grpId="0"/>
      <p:bldP spid="9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7F51-7974-6BFA-85AD-AE319D02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Logic for Modularity of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0684A-A042-8B0A-4D4B-3D329107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major pieces</a:t>
            </a:r>
          </a:p>
          <a:p>
            <a:pPr lvl="1"/>
            <a:r>
              <a:rPr lang="en-US" dirty="0"/>
              <a:t>Morphisms to relate two protocol (</a:t>
            </a:r>
            <a:r>
              <a:rPr lang="en-US" b="1" dirty="0"/>
              <a:t>RG-</a:t>
            </a:r>
            <a:r>
              <a:rPr lang="en-US" b="1" dirty="0" err="1"/>
              <a:t>Bisim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Tolerance</a:t>
            </a:r>
          </a:p>
          <a:p>
            <a:pPr lvl="2"/>
            <a:r>
              <a:rPr lang="en-US" dirty="0"/>
              <a:t>Conformance</a:t>
            </a:r>
          </a:p>
          <a:p>
            <a:pPr lvl="2"/>
            <a:r>
              <a:rPr lang="en-US" dirty="0"/>
              <a:t>Similarity</a:t>
            </a:r>
          </a:p>
          <a:p>
            <a:pPr lvl="1"/>
            <a:r>
              <a:rPr lang="en-US" dirty="0"/>
              <a:t>Linking to program logic through (</a:t>
            </a:r>
            <a:r>
              <a:rPr lang="en-US" b="1" dirty="0" err="1"/>
              <a:t>IslandUpdateInvariance</a:t>
            </a:r>
            <a:r>
              <a:rPr lang="en-US" b="1" dirty="0"/>
              <a:t> Rule)</a:t>
            </a:r>
          </a:p>
          <a:p>
            <a:pPr lvl="2"/>
            <a:r>
              <a:rPr lang="en-US" dirty="0"/>
              <a:t>Proof rules</a:t>
            </a:r>
          </a:p>
          <a:p>
            <a:pPr lvl="3"/>
            <a:r>
              <a:rPr lang="en-US" dirty="0"/>
              <a:t>Rule </a:t>
            </a:r>
            <a:r>
              <a:rPr lang="en-US" dirty="0" err="1"/>
              <a:t>Bisim</a:t>
            </a:r>
            <a:endParaRPr lang="en-US" dirty="0"/>
          </a:p>
          <a:p>
            <a:pPr lvl="3"/>
            <a:r>
              <a:rPr lang="en-US" dirty="0"/>
              <a:t>Rule </a:t>
            </a:r>
            <a:r>
              <a:rPr lang="en-US" dirty="0" err="1"/>
              <a:t>Submodel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365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3BC2-CB1A-F174-6230-0C18B4E3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The Law of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F15D2-D4EC-C5B9-F6CC-F93095C4B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Bisim</a:t>
            </a:r>
            <a:r>
              <a:rPr lang="en-US" dirty="0"/>
              <a:t> as an instance of our morphism definition</a:t>
            </a:r>
          </a:p>
          <a:p>
            <a:endParaRPr lang="en-US" dirty="0"/>
          </a:p>
        </p:txBody>
      </p:sp>
      <p:pic>
        <p:nvPicPr>
          <p:cNvPr id="5" name="Picture 4" descr="A black symbol on a white background&#10;&#10;Description automatically generated">
            <a:extLst>
              <a:ext uri="{FF2B5EF4-FFF2-40B4-BE49-F238E27FC236}">
                <a16:creationId xmlns:a16="http://schemas.microsoft.com/office/drawing/2014/main" id="{9BD456DE-87EC-264F-CD42-E877935EF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860" y="1912620"/>
            <a:ext cx="2311400" cy="330200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C31C2B5-766C-E17B-F54F-2C2D720CF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230" y="5110602"/>
            <a:ext cx="7772400" cy="120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6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512E-60F9-D90D-3941-CDEE6193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The Law of Conformance</a:t>
            </a:r>
          </a:p>
        </p:txBody>
      </p:sp>
      <p:pic>
        <p:nvPicPr>
          <p:cNvPr id="5" name="Content Placeholder 4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6DD44075-41DC-404E-765D-794CAA963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320" y="2067084"/>
            <a:ext cx="8585200" cy="2324100"/>
          </a:xfrm>
        </p:spPr>
      </p:pic>
    </p:spTree>
    <p:extLst>
      <p:ext uri="{BB962C8B-B14F-4D97-AF65-F5344CB8AC3E}">
        <p14:creationId xmlns:p14="http://schemas.microsoft.com/office/powerpoint/2010/main" val="411073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7DFB-42FA-7C12-9E71-3C4F5DB9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Verification? Why OS Kernels?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F201B-61FB-46D3-8039-7FDB48C15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Kernels are piece of constructs speaking to the bare-metal</a:t>
            </a:r>
          </a:p>
          <a:p>
            <a:pPr lvl="1"/>
            <a:r>
              <a:rPr lang="en-US" dirty="0"/>
              <a:t>One of the closest software artifacts operating something physical!</a:t>
            </a:r>
          </a:p>
          <a:p>
            <a:pPr lvl="1"/>
            <a:r>
              <a:rPr lang="en-US" dirty="0"/>
              <a:t>Convincing ourselves on their (almost) correctness!</a:t>
            </a:r>
          </a:p>
          <a:p>
            <a:r>
              <a:rPr lang="en-US" dirty="0"/>
              <a:t>Long story of verification attempts OS Kernels</a:t>
            </a:r>
          </a:p>
          <a:p>
            <a:pPr lvl="1"/>
            <a:r>
              <a:rPr lang="en-US" dirty="0" err="1"/>
              <a:t>Verisoft</a:t>
            </a:r>
            <a:r>
              <a:rPr lang="en-US" dirty="0"/>
              <a:t> – custom-hardware</a:t>
            </a:r>
          </a:p>
          <a:p>
            <a:pPr lvl="1"/>
            <a:r>
              <a:rPr lang="en-US" dirty="0" err="1"/>
              <a:t>CertiKOS</a:t>
            </a:r>
            <a:r>
              <a:rPr lang="en-US" dirty="0"/>
              <a:t>, SeL4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11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1D451-765F-D9FA-F280-5F58E345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The Law of Tolerance</a:t>
            </a:r>
          </a:p>
        </p:txBody>
      </p:sp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DF261F2E-D8BF-649F-F915-DD03E28B0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450" y="2576354"/>
            <a:ext cx="7277100" cy="1244600"/>
          </a:xfrm>
        </p:spPr>
      </p:pic>
    </p:spTree>
    <p:extLst>
      <p:ext uri="{BB962C8B-B14F-4D97-AF65-F5344CB8AC3E}">
        <p14:creationId xmlns:p14="http://schemas.microsoft.com/office/powerpoint/2010/main" val="1053968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CB6A-F539-31F2-2CF0-92F79851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Connecting to a Program Logic</a:t>
            </a:r>
          </a:p>
        </p:txBody>
      </p:sp>
      <p:pic>
        <p:nvPicPr>
          <p:cNvPr id="5" name="Content Placeholder 4" descr="A math equations and symbols&#10;&#10;Description automatically generated with medium confidence">
            <a:extLst>
              <a:ext uri="{FF2B5EF4-FFF2-40B4-BE49-F238E27FC236}">
                <a16:creationId xmlns:a16="http://schemas.microsoft.com/office/drawing/2014/main" id="{4D38B21C-8C3A-4AC4-DEDB-36FFF1112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740" y="2122964"/>
            <a:ext cx="8407400" cy="2781300"/>
          </a:xfrm>
        </p:spPr>
      </p:pic>
    </p:spTree>
    <p:extLst>
      <p:ext uri="{BB962C8B-B14F-4D97-AF65-F5344CB8AC3E}">
        <p14:creationId xmlns:p14="http://schemas.microsoft.com/office/powerpoint/2010/main" val="28164085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8C67-9855-F94C-DF23-26192F6B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Proof Rules for </a:t>
            </a:r>
            <a:r>
              <a:rPr lang="en-US" dirty="0" err="1"/>
              <a:t>Bisimilar</a:t>
            </a:r>
            <a:r>
              <a:rPr lang="en-US" dirty="0"/>
              <a:t> Protocols</a:t>
            </a:r>
          </a:p>
        </p:txBody>
      </p:sp>
      <p:pic>
        <p:nvPicPr>
          <p:cNvPr id="5" name="Content Placeholder 4" descr="A diagram of mathematical equations&#10;&#10;Description automatically generated">
            <a:extLst>
              <a:ext uri="{FF2B5EF4-FFF2-40B4-BE49-F238E27FC236}">
                <a16:creationId xmlns:a16="http://schemas.microsoft.com/office/drawing/2014/main" id="{B45A46CA-0387-CF00-929F-A9FE65D9D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9410" y="2189004"/>
            <a:ext cx="3594100" cy="1714500"/>
          </a:xfr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57ABFF9-F764-AF29-29FA-60D240A51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410" y="4592320"/>
            <a:ext cx="45847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354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4C14-374B-7943-F1DC-88A056B8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 of RG-STS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2BF73-C558-B793-D222-51ACD17D6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Currently being worked on</a:t>
            </a:r>
          </a:p>
          <a:p>
            <a:pPr lvl="1"/>
            <a:r>
              <a:rPr lang="en-US" dirty="0"/>
              <a:t>Soundness proofs is under-change </a:t>
            </a:r>
          </a:p>
          <a:p>
            <a:pPr lvl="1"/>
            <a:r>
              <a:rPr lang="en-US" dirty="0"/>
              <a:t>Proofs of filesystem protocols presented in this paper </a:t>
            </a:r>
          </a:p>
          <a:p>
            <a:r>
              <a:rPr lang="en-US" dirty="0"/>
              <a:t>Already done</a:t>
            </a:r>
          </a:p>
          <a:p>
            <a:pPr lvl="1"/>
            <a:r>
              <a:rPr lang="en-US" b="1" dirty="0" err="1"/>
              <a:t>mmap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mmap_lazy</a:t>
            </a:r>
            <a:r>
              <a:rPr lang="en-US" b="1" dirty="0"/>
              <a:t> </a:t>
            </a:r>
            <a:r>
              <a:rPr lang="en-US" dirty="0"/>
              <a:t>are implemented inside the kernel as a candidate for being an extra experiment</a:t>
            </a:r>
          </a:p>
          <a:p>
            <a:pPr lvl="1"/>
            <a:r>
              <a:rPr lang="en-US" b="1" dirty="0" err="1"/>
              <a:t>Vfs</a:t>
            </a:r>
            <a:r>
              <a:rPr lang="en-US" b="1" dirty="0"/>
              <a:t> -- </a:t>
            </a:r>
            <a:r>
              <a:rPr lang="en-US" dirty="0"/>
              <a:t>realized by S5 (already exists inside xv6 OS) and ext2 (implemented by us)</a:t>
            </a:r>
            <a:endParaRPr lang="en-US" b="1" dirty="0"/>
          </a:p>
          <a:p>
            <a:pPr lvl="1"/>
            <a:r>
              <a:rPr lang="en-US" b="1" dirty="0"/>
              <a:t>Disk device drivers</a:t>
            </a:r>
            <a:r>
              <a:rPr lang="en-US" dirty="0"/>
              <a:t>: A block disk driver for our ext2 vs. in-memory block device driver (to</a:t>
            </a:r>
          </a:p>
          <a:p>
            <a:r>
              <a:rPr lang="en-US" dirty="0"/>
              <a:t>To be done</a:t>
            </a:r>
          </a:p>
          <a:p>
            <a:pPr lvl="1"/>
            <a:r>
              <a:rPr lang="en-US" dirty="0"/>
              <a:t>Finish the soundness </a:t>
            </a:r>
          </a:p>
          <a:p>
            <a:pPr lvl="1"/>
            <a:r>
              <a:rPr lang="en-US" dirty="0"/>
              <a:t>Pick-up one extra example in addition to the filesystem protocol example amongst the examples mentioned above</a:t>
            </a:r>
          </a:p>
          <a:p>
            <a:pPr lvl="2"/>
            <a:r>
              <a:rPr lang="en-US" dirty="0"/>
              <a:t>Not necessarily the implementation of them </a:t>
            </a:r>
          </a:p>
          <a:p>
            <a:pPr lvl="2"/>
            <a:r>
              <a:rPr lang="en-US" dirty="0"/>
              <a:t>Not necessarily the complete protocol of them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37289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8F8C805-B5AF-8CF2-879F-AFBBF2A7A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379" y="1347229"/>
            <a:ext cx="3462127" cy="34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4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69D9-B265-9AEC-9A84-CAEF9BC7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Facts on Address Space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FBB50F9B-B6D3-1FE7-EE96-20C52ADCB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3418" y="2272062"/>
            <a:ext cx="8293100" cy="2032000"/>
          </a:xfrm>
        </p:spPr>
      </p:pic>
    </p:spTree>
    <p:extLst>
      <p:ext uri="{BB962C8B-B14F-4D97-AF65-F5344CB8AC3E}">
        <p14:creationId xmlns:p14="http://schemas.microsoft.com/office/powerpoint/2010/main" val="40680225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5C84CA-964A-0504-B72B-9E3927A72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font, white, algebra&#10;&#10;Description automatically generated">
            <a:extLst>
              <a:ext uri="{FF2B5EF4-FFF2-40B4-BE49-F238E27FC236}">
                <a16:creationId xmlns:a16="http://schemas.microsoft.com/office/drawing/2014/main" id="{FD92F494-F192-AFB4-5078-F1FB00D8A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569633" y="2977377"/>
            <a:ext cx="6428679" cy="1125459"/>
          </a:xfrm>
          <a:prstGeom prst="rect">
            <a:avLst/>
          </a:prstGeom>
        </p:spPr>
      </p:pic>
      <p:sp>
        <p:nvSpPr>
          <p:cNvPr id="30" name="Alternate Process 29">
            <a:extLst>
              <a:ext uri="{FF2B5EF4-FFF2-40B4-BE49-F238E27FC236}">
                <a16:creationId xmlns:a16="http://schemas.microsoft.com/office/drawing/2014/main" id="{B5F1570F-4EDE-DF48-F3C0-B727778DEFEC}"/>
              </a:ext>
            </a:extLst>
          </p:cNvPr>
          <p:cNvSpPr/>
          <p:nvPr/>
        </p:nvSpPr>
        <p:spPr>
          <a:xfrm>
            <a:off x="2413676" y="2348778"/>
            <a:ext cx="8463330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D4E397-D9F1-7414-4D13-52589E5929BF}"/>
              </a:ext>
            </a:extLst>
          </p:cNvPr>
          <p:cNvSpPr txBox="1"/>
          <p:nvPr/>
        </p:nvSpPr>
        <p:spPr>
          <a:xfrm>
            <a:off x="5391409" y="247135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DB793-5AE9-B6A8-76CE-5A520F68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-15875"/>
            <a:ext cx="11846560" cy="1325563"/>
          </a:xfrm>
        </p:spPr>
        <p:txBody>
          <a:bodyPr/>
          <a:lstStyle/>
          <a:p>
            <a:r>
              <a:rPr lang="en-US" dirty="0"/>
              <a:t>Program Logic: Sharing under Page-Table Update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8AC330-2B5D-E876-D694-CE03C5F19386}"/>
              </a:ext>
            </a:extLst>
          </p:cNvPr>
          <p:cNvCxnSpPr>
            <a:cxnSpLocks/>
            <a:stCxn id="65" idx="1"/>
          </p:cNvCxnSpPr>
          <p:nvPr/>
        </p:nvCxnSpPr>
        <p:spPr>
          <a:xfrm>
            <a:off x="2242224" y="1807999"/>
            <a:ext cx="210087" cy="56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apezoid 31">
            <a:extLst>
              <a:ext uri="{FF2B5EF4-FFF2-40B4-BE49-F238E27FC236}">
                <a16:creationId xmlns:a16="http://schemas.microsoft.com/office/drawing/2014/main" id="{9D09E452-3D37-E10E-14BF-5D5AF5ABE0BA}"/>
              </a:ext>
            </a:extLst>
          </p:cNvPr>
          <p:cNvSpPr/>
          <p:nvPr/>
        </p:nvSpPr>
        <p:spPr>
          <a:xfrm>
            <a:off x="1515291" y="2979487"/>
            <a:ext cx="10258698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rocess 32">
            <a:extLst>
              <a:ext uri="{FF2B5EF4-FFF2-40B4-BE49-F238E27FC236}">
                <a16:creationId xmlns:a16="http://schemas.microsoft.com/office/drawing/2014/main" id="{13AAFF07-6ABA-CF96-CFED-3CD241163566}"/>
              </a:ext>
            </a:extLst>
          </p:cNvPr>
          <p:cNvSpPr/>
          <p:nvPr/>
        </p:nvSpPr>
        <p:spPr>
          <a:xfrm>
            <a:off x="3612611" y="3015158"/>
            <a:ext cx="1099485" cy="464584"/>
          </a:xfrm>
          <a:prstGeom prst="flowChartProcess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9C4AB0-5FCD-E37C-C5BF-20B4B013926F}"/>
              </a:ext>
            </a:extLst>
          </p:cNvPr>
          <p:cNvSpPr txBox="1"/>
          <p:nvPr/>
        </p:nvSpPr>
        <p:spPr>
          <a:xfrm>
            <a:off x="3620762" y="3046299"/>
            <a:ext cx="47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7DB67E-88DF-F7FE-D1E0-1DBB78D6B12F}"/>
              </a:ext>
            </a:extLst>
          </p:cNvPr>
          <p:cNvCxnSpPr>
            <a:cxnSpLocks/>
          </p:cNvCxnSpPr>
          <p:nvPr/>
        </p:nvCxnSpPr>
        <p:spPr>
          <a:xfrm>
            <a:off x="2272937" y="3765001"/>
            <a:ext cx="8749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BC6EB0-2319-F128-9837-06EF9308A1CF}"/>
              </a:ext>
            </a:extLst>
          </p:cNvPr>
          <p:cNvCxnSpPr>
            <a:cxnSpLocks/>
          </p:cNvCxnSpPr>
          <p:nvPr/>
        </p:nvCxnSpPr>
        <p:spPr>
          <a:xfrm>
            <a:off x="1715589" y="6008460"/>
            <a:ext cx="9884228" cy="17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lternate Process 41">
            <a:extLst>
              <a:ext uri="{FF2B5EF4-FFF2-40B4-BE49-F238E27FC236}">
                <a16:creationId xmlns:a16="http://schemas.microsoft.com/office/drawing/2014/main" id="{D1D69372-224C-DFE5-C705-2C0E65921B32}"/>
              </a:ext>
            </a:extLst>
          </p:cNvPr>
          <p:cNvSpPr/>
          <p:nvPr/>
        </p:nvSpPr>
        <p:spPr>
          <a:xfrm rot="16200000">
            <a:off x="4624907" y="3571339"/>
            <a:ext cx="476971" cy="111719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lternate Process 42">
            <a:extLst>
              <a:ext uri="{FF2B5EF4-FFF2-40B4-BE49-F238E27FC236}">
                <a16:creationId xmlns:a16="http://schemas.microsoft.com/office/drawing/2014/main" id="{4AE55BA3-46C9-A59D-CE51-7C95615C88A7}"/>
              </a:ext>
            </a:extLst>
          </p:cNvPr>
          <p:cNvSpPr/>
          <p:nvPr/>
        </p:nvSpPr>
        <p:spPr>
          <a:xfrm rot="16200000">
            <a:off x="6386369" y="3553941"/>
            <a:ext cx="476971" cy="111719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lternate Process 43">
            <a:extLst>
              <a:ext uri="{FF2B5EF4-FFF2-40B4-BE49-F238E27FC236}">
                <a16:creationId xmlns:a16="http://schemas.microsoft.com/office/drawing/2014/main" id="{402947DC-CFCC-1BA2-164D-7DD4F2D6A2ED}"/>
              </a:ext>
            </a:extLst>
          </p:cNvPr>
          <p:cNvSpPr/>
          <p:nvPr/>
        </p:nvSpPr>
        <p:spPr>
          <a:xfrm rot="16200000">
            <a:off x="8199457" y="3569410"/>
            <a:ext cx="476970" cy="111719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lternate Process 44">
            <a:extLst>
              <a:ext uri="{FF2B5EF4-FFF2-40B4-BE49-F238E27FC236}">
                <a16:creationId xmlns:a16="http://schemas.microsoft.com/office/drawing/2014/main" id="{647CD071-7BCC-0A7E-6A8C-7A0BCC1BDA4B}"/>
              </a:ext>
            </a:extLst>
          </p:cNvPr>
          <p:cNvSpPr/>
          <p:nvPr/>
        </p:nvSpPr>
        <p:spPr>
          <a:xfrm rot="16200000">
            <a:off x="2858515" y="3563520"/>
            <a:ext cx="476971" cy="111719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CCCFED-BA21-CFAF-0BAA-F83BC7EC9EEF}"/>
              </a:ext>
            </a:extLst>
          </p:cNvPr>
          <p:cNvSpPr txBox="1"/>
          <p:nvPr/>
        </p:nvSpPr>
        <p:spPr>
          <a:xfrm>
            <a:off x="11148569" y="6258118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EBC741-8747-D0AC-72D4-282C8019D339}"/>
              </a:ext>
            </a:extLst>
          </p:cNvPr>
          <p:cNvSpPr txBox="1"/>
          <p:nvPr/>
        </p:nvSpPr>
        <p:spPr>
          <a:xfrm>
            <a:off x="2616780" y="3928727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CA9C5-32E9-CA7E-4B8C-1062CE604FEC}"/>
              </a:ext>
            </a:extLst>
          </p:cNvPr>
          <p:cNvSpPr txBox="1"/>
          <p:nvPr/>
        </p:nvSpPr>
        <p:spPr>
          <a:xfrm>
            <a:off x="4391879" y="3958338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FDB37F-5E96-2783-9352-269457E3AE8F}"/>
              </a:ext>
            </a:extLst>
          </p:cNvPr>
          <p:cNvSpPr txBox="1"/>
          <p:nvPr/>
        </p:nvSpPr>
        <p:spPr>
          <a:xfrm>
            <a:off x="6159722" y="3945273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DF9147-8BA5-5C7B-EDD1-9C2DACEF5E3D}"/>
              </a:ext>
            </a:extLst>
          </p:cNvPr>
          <p:cNvSpPr txBox="1"/>
          <p:nvPr/>
        </p:nvSpPr>
        <p:spPr>
          <a:xfrm>
            <a:off x="7979817" y="3952033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99D4E90F-F140-DAF6-858A-8B946D07B2C4}"/>
              </a:ext>
            </a:extLst>
          </p:cNvPr>
          <p:cNvSpPr/>
          <p:nvPr/>
        </p:nvSpPr>
        <p:spPr>
          <a:xfrm rot="16200000">
            <a:off x="2345033" y="4435136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1D0ED686-D88A-32F7-E0E7-23C01CF7167F}"/>
              </a:ext>
            </a:extLst>
          </p:cNvPr>
          <p:cNvSpPr/>
          <p:nvPr/>
        </p:nvSpPr>
        <p:spPr>
          <a:xfrm rot="16200000">
            <a:off x="1969362" y="1252176"/>
            <a:ext cx="545723" cy="56592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49BD97-B973-1DBD-F879-D40BCD014526}"/>
              </a:ext>
            </a:extLst>
          </p:cNvPr>
          <p:cNvSpPr txBox="1"/>
          <p:nvPr/>
        </p:nvSpPr>
        <p:spPr>
          <a:xfrm>
            <a:off x="1959262" y="1329122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3" name="Alternate Process 72">
            <a:extLst>
              <a:ext uri="{FF2B5EF4-FFF2-40B4-BE49-F238E27FC236}">
                <a16:creationId xmlns:a16="http://schemas.microsoft.com/office/drawing/2014/main" id="{5C48B830-9BAB-C5C3-0F54-D93CE5502E46}"/>
              </a:ext>
            </a:extLst>
          </p:cNvPr>
          <p:cNvSpPr/>
          <p:nvPr/>
        </p:nvSpPr>
        <p:spPr>
          <a:xfrm rot="16200000">
            <a:off x="4117260" y="4428378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lternate Process 73">
            <a:extLst>
              <a:ext uri="{FF2B5EF4-FFF2-40B4-BE49-F238E27FC236}">
                <a16:creationId xmlns:a16="http://schemas.microsoft.com/office/drawing/2014/main" id="{FE8667A6-F77B-4F86-9298-A07D9F6D891D}"/>
              </a:ext>
            </a:extLst>
          </p:cNvPr>
          <p:cNvSpPr/>
          <p:nvPr/>
        </p:nvSpPr>
        <p:spPr>
          <a:xfrm rot="16200000">
            <a:off x="5889213" y="4435136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lternate Process 74">
            <a:extLst>
              <a:ext uri="{FF2B5EF4-FFF2-40B4-BE49-F238E27FC236}">
                <a16:creationId xmlns:a16="http://schemas.microsoft.com/office/drawing/2014/main" id="{B8FEF9EC-70AB-5E61-7E1A-9ABD4D3D8588}"/>
              </a:ext>
            </a:extLst>
          </p:cNvPr>
          <p:cNvSpPr/>
          <p:nvPr/>
        </p:nvSpPr>
        <p:spPr>
          <a:xfrm rot="16200000">
            <a:off x="7684885" y="4437774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lternate Process 75">
            <a:extLst>
              <a:ext uri="{FF2B5EF4-FFF2-40B4-BE49-F238E27FC236}">
                <a16:creationId xmlns:a16="http://schemas.microsoft.com/office/drawing/2014/main" id="{B82D6278-5007-04BD-AB1E-2CE63BA8C803}"/>
              </a:ext>
            </a:extLst>
          </p:cNvPr>
          <p:cNvSpPr/>
          <p:nvPr/>
        </p:nvSpPr>
        <p:spPr>
          <a:xfrm rot="16200000">
            <a:off x="2924970" y="4079602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lternate Process 76">
            <a:extLst>
              <a:ext uri="{FF2B5EF4-FFF2-40B4-BE49-F238E27FC236}">
                <a16:creationId xmlns:a16="http://schemas.microsoft.com/office/drawing/2014/main" id="{37719B44-2501-F538-7E91-A38A45A73209}"/>
              </a:ext>
            </a:extLst>
          </p:cNvPr>
          <p:cNvSpPr/>
          <p:nvPr/>
        </p:nvSpPr>
        <p:spPr>
          <a:xfrm rot="16200000">
            <a:off x="4697198" y="4536030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lternate Process 77">
            <a:extLst>
              <a:ext uri="{FF2B5EF4-FFF2-40B4-BE49-F238E27FC236}">
                <a16:creationId xmlns:a16="http://schemas.microsoft.com/office/drawing/2014/main" id="{C484A7DD-3A34-85A5-1FEF-54E333E0E4B4}"/>
              </a:ext>
            </a:extLst>
          </p:cNvPr>
          <p:cNvSpPr/>
          <p:nvPr/>
        </p:nvSpPr>
        <p:spPr>
          <a:xfrm rot="16200000">
            <a:off x="6469151" y="4090819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lternate Process 78">
            <a:extLst>
              <a:ext uri="{FF2B5EF4-FFF2-40B4-BE49-F238E27FC236}">
                <a16:creationId xmlns:a16="http://schemas.microsoft.com/office/drawing/2014/main" id="{97DCD7F7-DA02-5522-F245-8164FA8C6739}"/>
              </a:ext>
            </a:extLst>
          </p:cNvPr>
          <p:cNvSpPr/>
          <p:nvPr/>
        </p:nvSpPr>
        <p:spPr>
          <a:xfrm rot="16200000">
            <a:off x="8264823" y="4770905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176E3A3-85FD-16F3-5187-CFDCFBE8BB08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2002974" y="3247450"/>
            <a:ext cx="160963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E81FC76-8DED-44B2-FFE7-A2FBD00CDA85}"/>
              </a:ext>
            </a:extLst>
          </p:cNvPr>
          <p:cNvCxnSpPr>
            <a:cxnSpLocks/>
          </p:cNvCxnSpPr>
          <p:nvPr/>
        </p:nvCxnSpPr>
        <p:spPr>
          <a:xfrm>
            <a:off x="2002974" y="3247450"/>
            <a:ext cx="0" cy="14638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949F59F-BB57-852B-F7BC-B92E9C2D51C6}"/>
              </a:ext>
            </a:extLst>
          </p:cNvPr>
          <p:cNvCxnSpPr>
            <a:cxnSpLocks/>
          </p:cNvCxnSpPr>
          <p:nvPr/>
        </p:nvCxnSpPr>
        <p:spPr>
          <a:xfrm>
            <a:off x="2002974" y="4706489"/>
            <a:ext cx="401993" cy="112618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AF12098-4685-0F0C-3B1D-B5F381502EBA}"/>
              </a:ext>
            </a:extLst>
          </p:cNvPr>
          <p:cNvSpPr txBox="1"/>
          <p:nvPr/>
        </p:nvSpPr>
        <p:spPr>
          <a:xfrm>
            <a:off x="2813101" y="4557298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3C3AA6B-42BB-1EF4-B23B-B80F1B76F068}"/>
              </a:ext>
            </a:extLst>
          </p:cNvPr>
          <p:cNvSpPr txBox="1"/>
          <p:nvPr/>
        </p:nvSpPr>
        <p:spPr>
          <a:xfrm>
            <a:off x="4594551" y="5022787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112534-CB9A-FA90-B4DA-3C767B38711B}"/>
              </a:ext>
            </a:extLst>
          </p:cNvPr>
          <p:cNvSpPr txBox="1"/>
          <p:nvPr/>
        </p:nvSpPr>
        <p:spPr>
          <a:xfrm>
            <a:off x="6352898" y="457293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42FD47-6FCB-53FF-059F-25ADEC9EAA0A}"/>
              </a:ext>
            </a:extLst>
          </p:cNvPr>
          <p:cNvSpPr txBox="1"/>
          <p:nvPr/>
        </p:nvSpPr>
        <p:spPr>
          <a:xfrm>
            <a:off x="8139045" y="5286037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7" name="Alternate Process 96">
            <a:extLst>
              <a:ext uri="{FF2B5EF4-FFF2-40B4-BE49-F238E27FC236}">
                <a16:creationId xmlns:a16="http://schemas.microsoft.com/office/drawing/2014/main" id="{D782951D-778B-1404-FC36-6D3D584DE4BB}"/>
              </a:ext>
            </a:extLst>
          </p:cNvPr>
          <p:cNvSpPr/>
          <p:nvPr/>
        </p:nvSpPr>
        <p:spPr>
          <a:xfrm rot="16200000">
            <a:off x="10072408" y="3475071"/>
            <a:ext cx="476970" cy="131458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A26717D-1D5A-FC6C-0A33-7FDA657B2BDB}"/>
              </a:ext>
            </a:extLst>
          </p:cNvPr>
          <p:cNvSpPr txBox="1"/>
          <p:nvPr/>
        </p:nvSpPr>
        <p:spPr>
          <a:xfrm>
            <a:off x="9795556" y="3956386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</a:t>
            </a: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99" name="Alternate Process 98">
            <a:extLst>
              <a:ext uri="{FF2B5EF4-FFF2-40B4-BE49-F238E27FC236}">
                <a16:creationId xmlns:a16="http://schemas.microsoft.com/office/drawing/2014/main" id="{566DD27C-4278-9003-F033-A56033A44295}"/>
              </a:ext>
            </a:extLst>
          </p:cNvPr>
          <p:cNvSpPr/>
          <p:nvPr/>
        </p:nvSpPr>
        <p:spPr>
          <a:xfrm rot="16200000">
            <a:off x="9561584" y="4442127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lternate Process 100">
            <a:extLst>
              <a:ext uri="{FF2B5EF4-FFF2-40B4-BE49-F238E27FC236}">
                <a16:creationId xmlns:a16="http://schemas.microsoft.com/office/drawing/2014/main" id="{C7F852B3-ADAF-EC71-71A6-9808F26D8CC5}"/>
              </a:ext>
            </a:extLst>
          </p:cNvPr>
          <p:cNvSpPr/>
          <p:nvPr/>
        </p:nvSpPr>
        <p:spPr>
          <a:xfrm rot="16200000">
            <a:off x="10147477" y="4790401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C6C9711-B1BD-62DC-DAB7-170967382E29}"/>
              </a:ext>
            </a:extLst>
          </p:cNvPr>
          <p:cNvSpPr txBox="1"/>
          <p:nvPr/>
        </p:nvSpPr>
        <p:spPr>
          <a:xfrm>
            <a:off x="9925903" y="5305533"/>
            <a:ext cx="98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paddr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EA3461E-8010-EBBB-DC8B-C09C08FF1615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3805596" y="4775562"/>
            <a:ext cx="380308" cy="456428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801DE95-B69E-B874-AB7E-1AB304BDF3BC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 flipV="1">
            <a:off x="5577824" y="4786779"/>
            <a:ext cx="380033" cy="445211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6A52CFD-6BBF-4609-CCCA-2F4903148B37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7349777" y="4786779"/>
            <a:ext cx="403752" cy="680086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4B51A9A-83F1-A210-5F3A-1316B4BD5589}"/>
              </a:ext>
            </a:extLst>
          </p:cNvPr>
          <p:cNvCxnSpPr>
            <a:cxnSpLocks/>
            <a:stCxn id="79" idx="2"/>
            <a:endCxn id="101" idx="0"/>
          </p:cNvCxnSpPr>
          <p:nvPr/>
        </p:nvCxnSpPr>
        <p:spPr>
          <a:xfrm>
            <a:off x="9145449" y="5466865"/>
            <a:ext cx="490734" cy="19496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7BE8080-940D-FF40-FC3D-A8C8CE577CD3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11013330" y="5471900"/>
            <a:ext cx="360863" cy="786218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655D234D-04C6-76A5-D01B-03872A399927}"/>
              </a:ext>
            </a:extLst>
          </p:cNvPr>
          <p:cNvSpPr txBox="1"/>
          <p:nvPr/>
        </p:nvSpPr>
        <p:spPr>
          <a:xfrm rot="16200000">
            <a:off x="1506154" y="3734715"/>
            <a:ext cx="610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52/12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307C998-0604-FDE4-16F2-0C6C271DEF54}"/>
              </a:ext>
            </a:extLst>
          </p:cNvPr>
          <p:cNvSpPr txBox="1"/>
          <p:nvPr/>
        </p:nvSpPr>
        <p:spPr>
          <a:xfrm rot="16200000">
            <a:off x="1490868" y="4059598"/>
            <a:ext cx="597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</a:t>
            </a:r>
            <a:r>
              <a:rPr lang="en-US" sz="1200" baseline="-25000" dirty="0"/>
              <a:t>0</a:t>
            </a:r>
            <a:endParaRPr lang="en-US" sz="1200" dirty="0"/>
          </a:p>
        </p:txBody>
      </p:sp>
      <p:pic>
        <p:nvPicPr>
          <p:cNvPr id="173" name="Picture 172" descr="A black arrow pointing to the right&#10;&#10;Description automatically generated with low confidence">
            <a:extLst>
              <a:ext uri="{FF2B5EF4-FFF2-40B4-BE49-F238E27FC236}">
                <a16:creationId xmlns:a16="http://schemas.microsoft.com/office/drawing/2014/main" id="{AC5A9290-61CF-F446-98F0-89431FB3E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676" y="3167213"/>
            <a:ext cx="319971" cy="210507"/>
          </a:xfrm>
          <a:prstGeom prst="rect">
            <a:avLst/>
          </a:prstGeom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id="{F69EA203-AAE0-E412-1BDC-7D403AE17316}"/>
              </a:ext>
            </a:extLst>
          </p:cNvPr>
          <p:cNvSpPr txBox="1"/>
          <p:nvPr/>
        </p:nvSpPr>
        <p:spPr>
          <a:xfrm>
            <a:off x="4289313" y="3048818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175" name="Oval Callout 174">
            <a:extLst>
              <a:ext uri="{FF2B5EF4-FFF2-40B4-BE49-F238E27FC236}">
                <a16:creationId xmlns:a16="http://schemas.microsoft.com/office/drawing/2014/main" id="{8E38B795-277C-EC71-8644-3C3294701564}"/>
              </a:ext>
            </a:extLst>
          </p:cNvPr>
          <p:cNvSpPr/>
          <p:nvPr/>
        </p:nvSpPr>
        <p:spPr>
          <a:xfrm>
            <a:off x="2413434" y="1237775"/>
            <a:ext cx="4611161" cy="1833463"/>
          </a:xfrm>
          <a:prstGeom prst="wedgeEllipseCallout">
            <a:avLst>
              <a:gd name="adj1" fmla="val -56905"/>
              <a:gd name="adj2" fmla="val 60924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B52A5A4-0034-EFD0-655F-F0828C85D7A9}"/>
              </a:ext>
            </a:extLst>
          </p:cNvPr>
          <p:cNvSpPr txBox="1"/>
          <p:nvPr/>
        </p:nvSpPr>
        <p:spPr>
          <a:xfrm>
            <a:off x="3282134" y="1437325"/>
            <a:ext cx="3156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Opss</a:t>
            </a:r>
            <a:r>
              <a:rPr lang="en-US" dirty="0"/>
              <a:t>! The tables are no longer the ones va</a:t>
            </a:r>
            <a:r>
              <a:rPr lang="en-US" baseline="-25000" dirty="0"/>
              <a:t>0</a:t>
            </a:r>
            <a:r>
              <a:rPr lang="en-US" dirty="0"/>
              <a:t>  know! Invalid L4_L1 path for va</a:t>
            </a:r>
            <a:r>
              <a:rPr lang="en-US" baseline="-25000" dirty="0"/>
              <a:t>0 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B432933-A350-6A5B-BCF1-C45E6C602F86}"/>
              </a:ext>
            </a:extLst>
          </p:cNvPr>
          <p:cNvSpPr/>
          <p:nvPr/>
        </p:nvSpPr>
        <p:spPr>
          <a:xfrm>
            <a:off x="1150422" y="1327139"/>
            <a:ext cx="505518" cy="5364785"/>
          </a:xfrm>
          <a:prstGeom prst="rightBrace">
            <a:avLst>
              <a:gd name="adj1" fmla="val 57979"/>
              <a:gd name="adj2" fmla="val 45405"/>
            </a:avLst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AF7066CA-A2AC-DB30-C3FA-9D4C1E8DC8E7}"/>
              </a:ext>
            </a:extLst>
          </p:cNvPr>
          <p:cNvSpPr/>
          <p:nvPr/>
        </p:nvSpPr>
        <p:spPr>
          <a:xfrm rot="16200000">
            <a:off x="7285692" y="2646921"/>
            <a:ext cx="491416" cy="2930289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C872B37C-536F-5CDE-3473-FFD7E9A8B214}"/>
              </a:ext>
            </a:extLst>
          </p:cNvPr>
          <p:cNvSpPr/>
          <p:nvPr/>
        </p:nvSpPr>
        <p:spPr>
          <a:xfrm rot="16200000">
            <a:off x="6790423" y="3540672"/>
            <a:ext cx="1522458" cy="3187593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7" grpId="0"/>
      <p:bldP spid="57" grpId="1"/>
      <p:bldP spid="32" grpId="0" animBg="1"/>
      <p:bldP spid="33" grpId="0" animBg="1"/>
      <p:bldP spid="36" grpId="0"/>
      <p:bldP spid="42" grpId="0" animBg="1"/>
      <p:bldP spid="43" grpId="0" animBg="1"/>
      <p:bldP spid="44" grpId="0" animBg="1"/>
      <p:bldP spid="45" grpId="0" animBg="1"/>
      <p:bldP spid="50" grpId="0"/>
      <p:bldP spid="51" grpId="0"/>
      <p:bldP spid="52" grpId="0"/>
      <p:bldP spid="53" grpId="0"/>
      <p:bldP spid="61" grpId="0" animBg="1"/>
      <p:bldP spid="66" grpId="0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92" grpId="0"/>
      <p:bldP spid="93" grpId="0"/>
      <p:bldP spid="94" grpId="0"/>
      <p:bldP spid="95" grpId="0"/>
      <p:bldP spid="97" grpId="0" animBg="1"/>
      <p:bldP spid="98" grpId="0"/>
      <p:bldP spid="99" grpId="0" animBg="1"/>
      <p:bldP spid="101" grpId="0" animBg="1"/>
      <p:bldP spid="102" grpId="0"/>
      <p:bldP spid="120" grpId="0"/>
      <p:bldP spid="121" grpId="0"/>
      <p:bldP spid="174" grpId="0"/>
      <p:bldP spid="175" grpId="0" animBg="1"/>
      <p:bldP spid="176" grpId="0"/>
      <p:bldP spid="6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4E5-B6DD-846C-EFED-25A10D45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Program Logic?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7155C9B-602B-CCE3-8927-F0FF33332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33767" y="2924016"/>
            <a:ext cx="2427434" cy="781716"/>
          </a:xfrm>
        </p:spPr>
      </p:pic>
      <p:pic>
        <p:nvPicPr>
          <p:cNvPr id="11" name="Picture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E260376-57DE-A0FC-BFBD-32FA73578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558" y="2559540"/>
            <a:ext cx="5938895" cy="2041495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00B5B5B7-8975-E70B-7917-9B5855060AB5}"/>
              </a:ext>
            </a:extLst>
          </p:cNvPr>
          <p:cNvSpPr/>
          <p:nvPr/>
        </p:nvSpPr>
        <p:spPr>
          <a:xfrm rot="16200000">
            <a:off x="5579798" y="3537059"/>
            <a:ext cx="518160" cy="490348"/>
          </a:xfrm>
          <a:prstGeom prst="leftBrace">
            <a:avLst>
              <a:gd name="adj1" fmla="val 25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36139BA9-CBBC-7C3A-0B77-800DC388487B}"/>
              </a:ext>
            </a:extLst>
          </p:cNvPr>
          <p:cNvSpPr/>
          <p:nvPr/>
        </p:nvSpPr>
        <p:spPr>
          <a:xfrm rot="16200000">
            <a:off x="4848278" y="3567539"/>
            <a:ext cx="518160" cy="490348"/>
          </a:xfrm>
          <a:prstGeom prst="leftBrace">
            <a:avLst>
              <a:gd name="adj1" fmla="val 25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C379006D-9F61-FCED-1E0B-75883FAECF92}"/>
              </a:ext>
            </a:extLst>
          </p:cNvPr>
          <p:cNvSpPr/>
          <p:nvPr/>
        </p:nvSpPr>
        <p:spPr>
          <a:xfrm rot="16200000">
            <a:off x="6301158" y="3577699"/>
            <a:ext cx="518160" cy="490348"/>
          </a:xfrm>
          <a:prstGeom prst="leftBrace">
            <a:avLst>
              <a:gd name="adj1" fmla="val 25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Callout 14">
            <a:extLst>
              <a:ext uri="{FF2B5EF4-FFF2-40B4-BE49-F238E27FC236}">
                <a16:creationId xmlns:a16="http://schemas.microsoft.com/office/drawing/2014/main" id="{7B9D3A22-C287-BBD1-B0E3-CF135DAA6783}"/>
              </a:ext>
            </a:extLst>
          </p:cNvPr>
          <p:cNvSpPr/>
          <p:nvPr/>
        </p:nvSpPr>
        <p:spPr>
          <a:xfrm>
            <a:off x="282250" y="4482915"/>
            <a:ext cx="3084184" cy="1767840"/>
          </a:xfrm>
          <a:prstGeom prst="wedgeEllipseCallout">
            <a:avLst>
              <a:gd name="adj1" fmla="val 106293"/>
              <a:gd name="adj2" fmla="val -7619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Callout 15">
            <a:extLst>
              <a:ext uri="{FF2B5EF4-FFF2-40B4-BE49-F238E27FC236}">
                <a16:creationId xmlns:a16="http://schemas.microsoft.com/office/drawing/2014/main" id="{D1470AB5-5780-7216-9007-F65DA842A6D6}"/>
              </a:ext>
            </a:extLst>
          </p:cNvPr>
          <p:cNvSpPr/>
          <p:nvPr/>
        </p:nvSpPr>
        <p:spPr>
          <a:xfrm>
            <a:off x="4647577" y="4733191"/>
            <a:ext cx="2413624" cy="1267288"/>
          </a:xfrm>
          <a:prstGeom prst="wedgeEllipseCallout">
            <a:avLst>
              <a:gd name="adj1" fmla="val -627"/>
              <a:gd name="adj2" fmla="val -10425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Callout 16">
            <a:extLst>
              <a:ext uri="{FF2B5EF4-FFF2-40B4-BE49-F238E27FC236}">
                <a16:creationId xmlns:a16="http://schemas.microsoft.com/office/drawing/2014/main" id="{18516E7E-8FAD-A4E4-6132-8DE8ED6B2952}"/>
              </a:ext>
            </a:extLst>
          </p:cNvPr>
          <p:cNvSpPr/>
          <p:nvPr/>
        </p:nvSpPr>
        <p:spPr>
          <a:xfrm>
            <a:off x="7954034" y="4733191"/>
            <a:ext cx="2846046" cy="1517564"/>
          </a:xfrm>
          <a:prstGeom prst="wedgeEllipseCallout">
            <a:avLst>
              <a:gd name="adj1" fmla="val -99527"/>
              <a:gd name="adj2" fmla="val -9261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7F9DB9-1360-AB3A-A47E-7944ACE33880}"/>
              </a:ext>
            </a:extLst>
          </p:cNvPr>
          <p:cNvSpPr txBox="1"/>
          <p:nvPr/>
        </p:nvSpPr>
        <p:spPr>
          <a:xfrm>
            <a:off x="642932" y="4814471"/>
            <a:ext cx="2283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assumed to hold on the program state  before running </a:t>
            </a:r>
            <a:r>
              <a:rPr lang="en-US" i="1" dirty="0"/>
              <a:t>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BF1C36-1186-D5A3-2364-8E11BCE267AC}"/>
              </a:ext>
            </a:extLst>
          </p:cNvPr>
          <p:cNvSpPr txBox="1"/>
          <p:nvPr/>
        </p:nvSpPr>
        <p:spPr>
          <a:xfrm>
            <a:off x="5035721" y="5109400"/>
            <a:ext cx="170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 </a:t>
            </a:r>
            <a:r>
              <a:rPr lang="en-US" dirty="0"/>
              <a:t>is our program</a:t>
            </a:r>
            <a:endParaRPr lang="en-US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AB43EE-9907-28D5-4F95-D7CDAC8BBA6D}"/>
              </a:ext>
            </a:extLst>
          </p:cNvPr>
          <p:cNvSpPr txBox="1"/>
          <p:nvPr/>
        </p:nvSpPr>
        <p:spPr>
          <a:xfrm>
            <a:off x="8313499" y="4997503"/>
            <a:ext cx="2120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hold after the program state</a:t>
            </a:r>
          </a:p>
          <a:p>
            <a:r>
              <a:rPr lang="en-US" dirty="0"/>
              <a:t>after </a:t>
            </a:r>
            <a:r>
              <a:rPr lang="en-US" i="1" dirty="0"/>
              <a:t>e terminates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785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27D0-11AE-2CA5-BB8C-8D823CD9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9E50-57C6-E958-45F7-21BE056FC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logic of resources</a:t>
            </a:r>
          </a:p>
          <a:p>
            <a:r>
              <a:rPr lang="en-US" dirty="0"/>
              <a:t>Physical resources a program can use</a:t>
            </a:r>
          </a:p>
          <a:p>
            <a:r>
              <a:rPr lang="en-US" dirty="0"/>
              <a:t>p -&gt; v </a:t>
            </a:r>
            <a:endParaRPr lang="en-US" i="1" dirty="0"/>
          </a:p>
          <a:p>
            <a:r>
              <a:rPr lang="en-US" i="1" dirty="0"/>
              <a:t>P * Q</a:t>
            </a:r>
            <a:br>
              <a:rPr lang="en-US" i="1" dirty="0"/>
            </a:br>
            <a:br>
              <a:rPr lang="en-US" i="1" dirty="0"/>
            </a:br>
            <a:endParaRPr lang="en-US" i="1" dirty="0"/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AFF737F-30B0-D733-88E5-5C76A134B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729" y="2503804"/>
            <a:ext cx="4028168" cy="2108200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2FE0E75-1866-4905-DB92-C19332FA2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598" y="2522774"/>
            <a:ext cx="6256015" cy="2021761"/>
          </a:xfrm>
          <a:prstGeom prst="rect">
            <a:avLst/>
          </a:prstGeo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197400B-118F-78E1-0189-EA6E988C0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4800" y="4612004"/>
            <a:ext cx="6419612" cy="202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5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2B67-9EF3-C756-67A4-16E57E4A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Separation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BAA7D-01A5-E04C-36FD-7D92E2C00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concurrent programs </a:t>
            </a:r>
            <a:r>
              <a:rPr lang="en-US" i="1" dirty="0"/>
              <a:t>shares!</a:t>
            </a:r>
          </a:p>
          <a:p>
            <a:r>
              <a:rPr lang="en-US" dirty="0"/>
              <a:t>Essence: </a:t>
            </a:r>
            <a:r>
              <a:rPr lang="en-US" i="1" dirty="0"/>
              <a:t>composing </a:t>
            </a:r>
            <a:r>
              <a:rPr lang="en-US" dirty="0"/>
              <a:t>the updates of each thread to model interleaving</a:t>
            </a:r>
          </a:p>
          <a:p>
            <a:pPr lvl="1"/>
            <a:r>
              <a:rPr lang="en-US" dirty="0"/>
              <a:t>Current local </a:t>
            </a:r>
            <a:r>
              <a:rPr lang="en-US" b="1" i="1" dirty="0"/>
              <a:t>View </a:t>
            </a:r>
            <a:r>
              <a:rPr lang="en-US" dirty="0"/>
              <a:t>for a “</a:t>
            </a:r>
            <a:r>
              <a:rPr lang="en-US" b="1" i="1" dirty="0"/>
              <a:t>guarantee step” </a:t>
            </a:r>
            <a:r>
              <a:rPr lang="en-US" i="1" dirty="0"/>
              <a:t>changing local program state</a:t>
            </a:r>
          </a:p>
          <a:p>
            <a:pPr lvl="1"/>
            <a:r>
              <a:rPr lang="en-US" dirty="0"/>
              <a:t>Other </a:t>
            </a:r>
            <a:r>
              <a:rPr lang="en-US" b="1" i="1" dirty="0"/>
              <a:t>Views </a:t>
            </a:r>
            <a:r>
              <a:rPr lang="en-US" dirty="0"/>
              <a:t> </a:t>
            </a:r>
            <a:r>
              <a:rPr lang="en-US" b="1" i="1" dirty="0"/>
              <a:t>”rely steps”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Local state is unchanged</a:t>
            </a:r>
          </a:p>
          <a:p>
            <a:pPr lvl="2"/>
            <a:r>
              <a:rPr lang="en-US" dirty="0"/>
              <a:t>The change in the global state is described by the </a:t>
            </a:r>
            <a:r>
              <a:rPr lang="en-US" b="1" i="1" u="sng" dirty="0"/>
              <a:t>interference relation</a:t>
            </a:r>
          </a:p>
          <a:p>
            <a:r>
              <a:rPr lang="en-US" dirty="0"/>
              <a:t>Getting cumbersome</a:t>
            </a:r>
          </a:p>
          <a:p>
            <a:pPr lvl="1"/>
            <a:r>
              <a:rPr lang="en-US" dirty="0"/>
              <a:t>All these local-state related pieces plumbed through all over the proof?</a:t>
            </a:r>
          </a:p>
        </p:txBody>
      </p:sp>
    </p:spTree>
    <p:extLst>
      <p:ext uri="{BB962C8B-B14F-4D97-AF65-F5344CB8AC3E}">
        <p14:creationId xmlns:p14="http://schemas.microsoft.com/office/powerpoint/2010/main" val="413430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43984-0517-E4DD-68EE-43F3A903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Separation Logic: Ghosts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797CB-C562-35AA-2AAF-11A6DBD8F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Generalized notion of resource with </a:t>
            </a:r>
            <a:r>
              <a:rPr lang="en-US" b="1" dirty="0"/>
              <a:t>PCM</a:t>
            </a:r>
            <a:r>
              <a:rPr lang="en-US" dirty="0"/>
              <a:t>s</a:t>
            </a:r>
          </a:p>
          <a:p>
            <a:pPr lvl="1"/>
            <a:r>
              <a:rPr lang="en-US" dirty="0"/>
              <a:t>Either for</a:t>
            </a:r>
            <a:r>
              <a:rPr lang="en-US" b="1" dirty="0"/>
              <a:t> ghost (logical) </a:t>
            </a:r>
            <a:r>
              <a:rPr lang="en-US" dirty="0"/>
              <a:t>or </a:t>
            </a:r>
            <a:r>
              <a:rPr lang="en-US" b="1" dirty="0"/>
              <a:t>physical state (heap, stack etc.)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dirty="0" err="1"/>
              <a:t>Authorative</a:t>
            </a:r>
            <a:r>
              <a:rPr lang="en-US" dirty="0"/>
              <a:t> monoids: full vs. fragmental ownership</a:t>
            </a:r>
            <a:endParaRPr lang="en-US" b="1" dirty="0"/>
          </a:p>
          <a:p>
            <a:pPr lvl="1"/>
            <a:r>
              <a:rPr lang="en-US" dirty="0"/>
              <a:t>Capability of custom-tailored “</a:t>
            </a:r>
            <a:r>
              <a:rPr lang="en-US" i="1" dirty="0" err="1"/>
              <a:t>pointsto</a:t>
            </a:r>
            <a:r>
              <a:rPr lang="en-US" i="1" dirty="0"/>
              <a:t>” relations</a:t>
            </a:r>
          </a:p>
          <a:p>
            <a:pPr lvl="2"/>
            <a:r>
              <a:rPr lang="en-US" i="1" dirty="0"/>
              <a:t> e.g. virtual-memory-</a:t>
            </a:r>
            <a:r>
              <a:rPr lang="en-US" i="1" dirty="0" err="1"/>
              <a:t>pointsto</a:t>
            </a:r>
            <a:r>
              <a:rPr lang="en-US" i="1" dirty="0"/>
              <a:t>!</a:t>
            </a:r>
          </a:p>
          <a:p>
            <a:pPr lvl="2"/>
            <a:endParaRPr lang="en-US" i="1" dirty="0"/>
          </a:p>
          <a:p>
            <a:pPr lvl="2"/>
            <a:endParaRPr lang="en-US" i="1" dirty="0"/>
          </a:p>
          <a:p>
            <a:pPr lvl="2"/>
            <a:r>
              <a:rPr lang="en-US" i="1" dirty="0"/>
              <a:t>                                                            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4AAB7-AD43-CFB1-6593-2BB9FF09E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800" y="2787252"/>
            <a:ext cx="1386840" cy="5547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126A22-4648-58F4-0561-FB5A6274D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10890"/>
            <a:ext cx="4842176" cy="501580"/>
          </a:xfrm>
          <a:prstGeom prst="rect">
            <a:avLst/>
          </a:prstGeom>
        </p:spPr>
      </p:pic>
      <p:pic>
        <p:nvPicPr>
          <p:cNvPr id="13" name="Picture 12" descr="A close-up of a math problem&#10;&#10;Description automatically generated">
            <a:extLst>
              <a:ext uri="{FF2B5EF4-FFF2-40B4-BE49-F238E27FC236}">
                <a16:creationId xmlns:a16="http://schemas.microsoft.com/office/drawing/2014/main" id="{79BFAEA9-6CF3-4058-631C-5DEF836AD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6965" y="4983480"/>
            <a:ext cx="4930452" cy="10109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D7D11B-83D0-9DE8-FC3F-9FADCF57D965}"/>
              </a:ext>
            </a:extLst>
          </p:cNvPr>
          <p:cNvSpPr txBox="1"/>
          <p:nvPr/>
        </p:nvSpPr>
        <p:spPr>
          <a:xfrm>
            <a:off x="5616022" y="511960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.........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4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843C-BC04-4196-A298-9C591371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Logic: Sharing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4EA8A-1D68-7635-6978-065364BED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Capability of sharing knowledge</a:t>
            </a:r>
          </a:p>
          <a:p>
            <a:r>
              <a:rPr lang="en-US" dirty="0"/>
              <a:t>Even using it under a promise</a:t>
            </a:r>
          </a:p>
        </p:txBody>
      </p:sp>
      <p:pic>
        <p:nvPicPr>
          <p:cNvPr id="5" name="Picture 4" descr="A mathematical equation with black text&#10;&#10;Description automatically generated">
            <a:extLst>
              <a:ext uri="{FF2B5EF4-FFF2-40B4-BE49-F238E27FC236}">
                <a16:creationId xmlns:a16="http://schemas.microsoft.com/office/drawing/2014/main" id="{AF2A6A61-4B34-8CBA-3976-C399ADA92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523" y="3097824"/>
            <a:ext cx="6750952" cy="1575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ACF4D4-0EE7-4F44-ED8E-98044DEBF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959" y="1690688"/>
            <a:ext cx="783847" cy="68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5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19501</TotalTime>
  <Words>2119</Words>
  <Application>Microsoft Macintosh PowerPoint</Application>
  <PresentationFormat>Widescreen</PresentationFormat>
  <Paragraphs>432</Paragraphs>
  <Slides>46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Arial</vt:lpstr>
      <vt:lpstr>Calibri</vt:lpstr>
      <vt:lpstr>Calibri Light</vt:lpstr>
      <vt:lpstr>LibertineMathMI</vt:lpstr>
      <vt:lpstr>LibertineMathMI7</vt:lpstr>
      <vt:lpstr>LinLibertineT</vt:lpstr>
      <vt:lpstr>LinLibertineTI</vt:lpstr>
      <vt:lpstr>NimbusRomNo9L</vt:lpstr>
      <vt:lpstr>txsys</vt:lpstr>
      <vt:lpstr>Wingdings</vt:lpstr>
      <vt:lpstr>Office Theme</vt:lpstr>
      <vt:lpstr>Verifying OS Kernels with Modal Abstractions of Systems Concepts</vt:lpstr>
      <vt:lpstr>Talk</vt:lpstr>
      <vt:lpstr>What is Software Verification?</vt:lpstr>
      <vt:lpstr>Why Verification? Why OS Kernels?</vt:lpstr>
      <vt:lpstr>What is a Program Logic?</vt:lpstr>
      <vt:lpstr>Separation Logic</vt:lpstr>
      <vt:lpstr>More on Separation Logic</vt:lpstr>
      <vt:lpstr>Abstracting Separation Logic: Ghosts</vt:lpstr>
      <vt:lpstr>Separation Logic: Sharing Knowledge</vt:lpstr>
      <vt:lpstr>Modal Logic: Contingency</vt:lpstr>
      <vt:lpstr>Modal Logic: Kripke Models</vt:lpstr>
      <vt:lpstr>Bisimulation on Kripke Models</vt:lpstr>
      <vt:lpstr>Generating (Sub)Models </vt:lpstr>
      <vt:lpstr>Kripke Models as Iris Invariant Constructions</vt:lpstr>
      <vt:lpstr>    Proposed Work</vt:lpstr>
      <vt:lpstr>            Virtualization</vt:lpstr>
      <vt:lpstr>PowerPoint Presentation</vt:lpstr>
      <vt:lpstr>Memory Location &amp; Virtualization</vt:lpstr>
      <vt:lpstr>L4_L1 Page Table Walk</vt:lpstr>
      <vt:lpstr>Virtual Memory Managers </vt:lpstr>
      <vt:lpstr>The System of Memory Virtualization</vt:lpstr>
      <vt:lpstr>PowerPoint Presentation</vt:lpstr>
      <vt:lpstr>Program Logic: Points-to Relations</vt:lpstr>
      <vt:lpstr>Program Logic: Defining Virtual Points-to </vt:lpstr>
      <vt:lpstr>Program Logic: Abstracting Page-Table Walk</vt:lpstr>
      <vt:lpstr>Virtual Memory Managers </vt:lpstr>
      <vt:lpstr>Virtual Points-tos as Modal Context Resource</vt:lpstr>
      <vt:lpstr>Switching Address-Spaces</vt:lpstr>
      <vt:lpstr>Virtual Memory Managers </vt:lpstr>
      <vt:lpstr>Current Status for x64Iris</vt:lpstr>
      <vt:lpstr>                Evolution</vt:lpstr>
      <vt:lpstr>                                       SYSTEM      (Protocols &amp; Future Feature Extensions)</vt:lpstr>
      <vt:lpstr>Protocols in OS Kernels </vt:lpstr>
      <vt:lpstr>Protocols (STS)es for File Operations</vt:lpstr>
      <vt:lpstr>PowerPoint Presentation</vt:lpstr>
      <vt:lpstr>PowerPoint Presentation</vt:lpstr>
      <vt:lpstr>RG-STS: Logic for Modularity of Protocols</vt:lpstr>
      <vt:lpstr>RG-STS: The Law of Similarity</vt:lpstr>
      <vt:lpstr>RG-STS: The Law of Conformance</vt:lpstr>
      <vt:lpstr>RG-STS: The Law of Tolerance</vt:lpstr>
      <vt:lpstr>RG-STS: Connecting to a Program Logic</vt:lpstr>
      <vt:lpstr>RG-STS: Proof Rules for Bisimilar Protocols</vt:lpstr>
      <vt:lpstr>Current Status of RG-STS</vt:lpstr>
      <vt:lpstr>PowerPoint Presentation</vt:lpstr>
      <vt:lpstr>Pure Facts on Address Space</vt:lpstr>
      <vt:lpstr>Program Logic: Sharing under Page-Table Update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Modal Abstractions for Virtualizing Memory Addresses  </dc:title>
  <dc:creator>Kuru,Ismail</dc:creator>
  <cp:lastModifiedBy>Kuru,Ismail</cp:lastModifiedBy>
  <cp:revision>156</cp:revision>
  <cp:lastPrinted>2024-02-24T18:03:06Z</cp:lastPrinted>
  <dcterms:created xsi:type="dcterms:W3CDTF">2023-04-28T17:43:58Z</dcterms:created>
  <dcterms:modified xsi:type="dcterms:W3CDTF">2024-02-25T16:42:40Z</dcterms:modified>
</cp:coreProperties>
</file>