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0" r:id="rId3"/>
    <p:sldId id="278" r:id="rId4"/>
    <p:sldId id="277" r:id="rId5"/>
    <p:sldId id="314" r:id="rId6"/>
    <p:sldId id="315" r:id="rId7"/>
    <p:sldId id="260" r:id="rId8"/>
    <p:sldId id="273" r:id="rId9"/>
    <p:sldId id="272" r:id="rId10"/>
    <p:sldId id="279" r:id="rId11"/>
    <p:sldId id="283" r:id="rId12"/>
    <p:sldId id="291" r:id="rId13"/>
    <p:sldId id="259" r:id="rId14"/>
    <p:sldId id="261" r:id="rId15"/>
    <p:sldId id="316" r:id="rId16"/>
    <p:sldId id="317" r:id="rId17"/>
    <p:sldId id="275" r:id="rId18"/>
    <p:sldId id="263" r:id="rId19"/>
    <p:sldId id="269" r:id="rId20"/>
    <p:sldId id="276" r:id="rId21"/>
    <p:sldId id="313" r:id="rId22"/>
    <p:sldId id="290" r:id="rId23"/>
    <p:sldId id="288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1"/>
    <p:restoredTop sz="87702"/>
  </p:normalViewPr>
  <p:slideViewPr>
    <p:cSldViewPr snapToGrid="0">
      <p:cViewPr>
        <p:scale>
          <a:sx n="90" d="100"/>
          <a:sy n="90" d="100"/>
        </p:scale>
        <p:origin x="2112" y="9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44:3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9:22:4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17:59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18:20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26:19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 5734,'0'4'0,"0"-1"0,-1-2 0,0 1 0,-2-2 0,2 1 0,-1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5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1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6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42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77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6.xml"/><Relationship Id="rId4" Type="http://schemas.openxmlformats.org/officeDocument/2006/relationships/image" Target="../media/image13.png"/><Relationship Id="rId9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Modal Abstractions for Memory Virtualization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 a program can use</a:t>
            </a:r>
          </a:p>
          <a:p>
            <a:r>
              <a:rPr lang="en-US" dirty="0"/>
              <a:t>p -&gt; v </a:t>
            </a:r>
            <a:endParaRPr lang="en-US" i="1" dirty="0"/>
          </a:p>
          <a:p>
            <a:r>
              <a:rPr lang="en-US" i="1" dirty="0"/>
              <a:t>P * Q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916" y="2947194"/>
            <a:ext cx="4028168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2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contingent truth</a:t>
            </a:r>
          </a:p>
          <a:p>
            <a:r>
              <a:rPr lang="en-US" dirty="0"/>
              <a:t>Hybrid logic [</a:t>
            </a:r>
            <a:r>
              <a:rPr lang="en-US" dirty="0" err="1"/>
              <a:t>Areces</a:t>
            </a:r>
            <a:r>
              <a:rPr lang="en-US" dirty="0"/>
              <a:t>, Blackburn, and Marx 2001]</a:t>
            </a:r>
          </a:p>
          <a:p>
            <a:pPr lvl="1"/>
            <a:r>
              <a:rPr lang="en-US" dirty="0"/>
              <a:t>Inspired by dynamic logic’s satisfaction operator [Fisher and Ladner 1977]</a:t>
            </a:r>
          </a:p>
          <a:p>
            <a:pPr lvl="1"/>
            <a:r>
              <a:rPr lang="en-US" dirty="0"/>
              <a:t>[l]𝑃: 𝑃 is true in the specific alternate circumstance (</a:t>
            </a:r>
            <a:r>
              <a:rPr lang="en-US" dirty="0" err="1"/>
              <a:t>Kripke</a:t>
            </a:r>
            <a:r>
              <a:rPr lang="en-US" dirty="0"/>
              <a:t> world) named by the nominal l </a:t>
            </a:r>
          </a:p>
          <a:p>
            <a:pPr lvl="1"/>
            <a:r>
              <a:rPr lang="en-US" dirty="0"/>
              <a:t>More than hiding: the choice of what state (world in </a:t>
            </a:r>
            <a:r>
              <a:rPr lang="en-US" dirty="0" err="1"/>
              <a:t>Kripke</a:t>
            </a:r>
            <a:r>
              <a:rPr lang="en-US" dirty="0"/>
              <a:t> Semantic) a modalized assertions is true </a:t>
            </a:r>
            <a:r>
              <a:rPr lang="en-US" b="1" i="1" dirty="0"/>
              <a:t>on the assertion itself</a:t>
            </a:r>
          </a:p>
          <a:p>
            <a:r>
              <a:rPr lang="en-US" dirty="0" err="1"/>
              <a:t>Kripke</a:t>
            </a:r>
            <a:r>
              <a:rPr lang="en-US" dirty="0"/>
              <a:t> models [Hughes and </a:t>
            </a:r>
            <a:r>
              <a:rPr lang="en-US" dirty="0" err="1"/>
              <a:t>Cresswell</a:t>
            </a:r>
            <a:r>
              <a:rPr lang="en-US" dirty="0"/>
              <a:t> 1996]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5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DFF7B37-F890-E9D8-7B3F-4A20815941C9}"/>
                  </a:ext>
                </a:extLst>
              </p14:cNvPr>
              <p14:cNvContentPartPr/>
              <p14:nvPr/>
            </p14:nvContentPartPr>
            <p14:xfrm>
              <a:off x="10336909" y="3441649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DFF7B37-F890-E9D8-7B3F-4A20815941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21429" y="3426169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2D8D31-274F-DEE0-67ED-6579CE9FB6B6}"/>
                  </a:ext>
                </a:extLst>
              </p14:cNvPr>
              <p14:cNvContentPartPr/>
              <p14:nvPr/>
            </p14:nvContentPartPr>
            <p14:xfrm>
              <a:off x="11383429" y="1644529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2D8D31-274F-DEE0-67ED-6579CE9FB6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68309" y="1629049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DC54B07-B804-4AA6-13E9-2D2200FE56B9}"/>
                  </a:ext>
                </a:extLst>
              </p14:cNvPr>
              <p14:cNvContentPartPr/>
              <p14:nvPr/>
            </p14:nvContentPartPr>
            <p14:xfrm>
              <a:off x="10220629" y="2426089"/>
              <a:ext cx="3960" cy="5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DC54B07-B804-4AA6-13E9-2D2200FE56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05149" y="2410969"/>
                <a:ext cx="34560" cy="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53" y="-298761"/>
            <a:ext cx="10515600" cy="1325563"/>
          </a:xfrm>
        </p:spPr>
        <p:txBody>
          <a:bodyPr/>
          <a:lstStyle/>
          <a:p>
            <a:r>
              <a:rPr lang="en-US" dirty="0"/>
              <a:t>Mechanism: L4_L1 Page Table Walk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Oval Callout 3">
            <a:extLst>
              <a:ext uri="{FF2B5EF4-FFF2-40B4-BE49-F238E27FC236}">
                <a16:creationId xmlns:a16="http://schemas.microsoft.com/office/drawing/2014/main" id="{6F923BC4-140D-97BC-E8A3-D30C0BF7CE53}"/>
              </a:ext>
            </a:extLst>
          </p:cNvPr>
          <p:cNvSpPr/>
          <p:nvPr/>
        </p:nvSpPr>
        <p:spPr>
          <a:xfrm>
            <a:off x="0" y="2214464"/>
            <a:ext cx="2567011" cy="2022952"/>
          </a:xfrm>
          <a:prstGeom prst="wedgeEllipseCallout">
            <a:avLst>
              <a:gd name="adj1" fmla="val 170442"/>
              <a:gd name="adj2" fmla="val 15515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F82C2-2502-046F-CA44-29C0AB69C1BD}"/>
              </a:ext>
            </a:extLst>
          </p:cNvPr>
          <p:cNvSpPr txBox="1"/>
          <p:nvPr/>
        </p:nvSpPr>
        <p:spPr>
          <a:xfrm>
            <a:off x="248078" y="2443768"/>
            <a:ext cx="1799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76ECBEFE-E373-8F61-7D16-CBC4367BD4C3}"/>
              </a:ext>
            </a:extLst>
          </p:cNvPr>
          <p:cNvSpPr/>
          <p:nvPr/>
        </p:nvSpPr>
        <p:spPr>
          <a:xfrm rot="16200000">
            <a:off x="6828142" y="1382330"/>
            <a:ext cx="614088" cy="2608916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DF4F28C-5515-7E13-02E4-7A497241683E}"/>
              </a:ext>
            </a:extLst>
          </p:cNvPr>
          <p:cNvSpPr/>
          <p:nvPr/>
        </p:nvSpPr>
        <p:spPr>
          <a:xfrm rot="16200000">
            <a:off x="5872959" y="2868508"/>
            <a:ext cx="2467056" cy="275596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6A79AC84-E9F7-E4B4-4D5C-17C466529C49}"/>
              </a:ext>
            </a:extLst>
          </p:cNvPr>
          <p:cNvSpPr/>
          <p:nvPr/>
        </p:nvSpPr>
        <p:spPr>
          <a:xfrm>
            <a:off x="8251734" y="182254"/>
            <a:ext cx="4085021" cy="2309170"/>
          </a:xfrm>
          <a:prstGeom prst="wedgeEllipseCallout">
            <a:avLst>
              <a:gd name="adj1" fmla="val -46100"/>
              <a:gd name="adj2" fmla="val 445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44FA2-07FF-AC8A-4E17-D55D64240414}"/>
              </a:ext>
            </a:extLst>
          </p:cNvPr>
          <p:cNvSpPr txBox="1"/>
          <p:nvPr/>
        </p:nvSpPr>
        <p:spPr>
          <a:xfrm>
            <a:off x="9243505" y="684132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</p:spTree>
    <p:extLst>
      <p:ext uri="{BB962C8B-B14F-4D97-AF65-F5344CB8AC3E}">
        <p14:creationId xmlns:p14="http://schemas.microsoft.com/office/powerpoint/2010/main" val="332413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  <p:bldP spid="4" grpId="0" animBg="1"/>
      <p:bldP spid="5" grpId="0"/>
      <p:bldP spid="6" grpId="0" animBg="1"/>
      <p:bldP spid="7" grpId="0" animBg="1"/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FF2B5EF4-FFF2-40B4-BE49-F238E27FC236}">
                <a16:creationId xmlns:a16="http://schemas.microsoft.com/office/drawing/2014/main" id="{D65BBB73-C80A-40F1-2967-12C8155F5FE1}"/>
              </a:ext>
            </a:extLst>
          </p:cNvPr>
          <p:cNvSpPr/>
          <p:nvPr/>
        </p:nvSpPr>
        <p:spPr>
          <a:xfrm>
            <a:off x="14288" y="1385888"/>
            <a:ext cx="10315575" cy="3386137"/>
          </a:xfrm>
          <a:custGeom>
            <a:avLst/>
            <a:gdLst>
              <a:gd name="connsiteX0" fmla="*/ 0 w 10315575"/>
              <a:gd name="connsiteY0" fmla="*/ 0 h 3386137"/>
              <a:gd name="connsiteX1" fmla="*/ 0 w 10315575"/>
              <a:gd name="connsiteY1" fmla="*/ 3386137 h 3386137"/>
              <a:gd name="connsiteX2" fmla="*/ 8272462 w 10315575"/>
              <a:gd name="connsiteY2" fmla="*/ 3371850 h 3386137"/>
              <a:gd name="connsiteX3" fmla="*/ 10301287 w 10315575"/>
              <a:gd name="connsiteY3" fmla="*/ 1857375 h 3386137"/>
              <a:gd name="connsiteX4" fmla="*/ 10315575 w 10315575"/>
              <a:gd name="connsiteY4" fmla="*/ 1300162 h 3386137"/>
              <a:gd name="connsiteX5" fmla="*/ 8329612 w 10315575"/>
              <a:gd name="connsiteY5" fmla="*/ 14287 h 3386137"/>
              <a:gd name="connsiteX6" fmla="*/ 0 w 10315575"/>
              <a:gd name="connsiteY6" fmla="*/ 0 h 338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15575" h="3386137">
                <a:moveTo>
                  <a:pt x="0" y="0"/>
                </a:moveTo>
                <a:lnTo>
                  <a:pt x="0" y="3386137"/>
                </a:lnTo>
                <a:lnTo>
                  <a:pt x="8272462" y="3371850"/>
                </a:lnTo>
                <a:lnTo>
                  <a:pt x="10301287" y="1857375"/>
                </a:lnTo>
                <a:lnTo>
                  <a:pt x="10315575" y="1300162"/>
                </a:lnTo>
                <a:lnTo>
                  <a:pt x="8329612" y="142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9000"/>
            </a:schemeClr>
          </a:solidFill>
          <a:ln w="44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457346" y="1470985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2085213" y="1492728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3890779" y="1506810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5540950" y="1470985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7147032" y="1480369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472232" y="270162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542036" y="279871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2093095" y="2650217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2162899" y="2747302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3892094" y="289324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3961898" y="2990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5544104" y="242730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5613908" y="252439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7148696" y="2851969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7218500" y="2965443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15" y="4941624"/>
            <a:ext cx="6440609" cy="736558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0" y="2045901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73" y="1995083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114" y="1954779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03" y="1892659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657" y="1857566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133" y="3893072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340" y="3929470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710" y="3918384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143" y="3913205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42882" y="1095946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28277" y="2352385"/>
            <a:ext cx="114605" cy="585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79166" y="4574953"/>
            <a:ext cx="169082" cy="4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135416" y="2977767"/>
            <a:ext cx="336816" cy="1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454035" y="2912708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1811691" y="4177105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1806755" y="1091575"/>
            <a:ext cx="318408" cy="903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1806755" y="2301567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3593172" y="1094796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3556596" y="2261263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5186485" y="1091575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5186485" y="2199143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6831204" y="1145401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6831204" y="2160650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3045531" y="2967507"/>
            <a:ext cx="433367" cy="96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3478898" y="4213503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5251268" y="4202417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4878962" y="3141580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6544147" y="2652331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6866708" y="4190225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451331" y="1491135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548132" y="1597799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2093769" y="1506810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2200148" y="162218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3904280" y="1519610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3992372" y="164047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5538824" y="1482427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5626100" y="159170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7153205" y="1488053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7211503" y="1604350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472" y="-353922"/>
            <a:ext cx="10515600" cy="1325563"/>
          </a:xfrm>
        </p:spPr>
        <p:txBody>
          <a:bodyPr/>
          <a:lstStyle/>
          <a:p>
            <a:r>
              <a:rPr lang="en-US" dirty="0"/>
              <a:t>Mechanism: L4_L1 Page Table Walk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Oval Callout 3">
            <a:extLst>
              <a:ext uri="{FF2B5EF4-FFF2-40B4-BE49-F238E27FC236}">
                <a16:creationId xmlns:a16="http://schemas.microsoft.com/office/drawing/2014/main" id="{4E84B712-CCB2-E1D3-8C08-5D8E71BF0226}"/>
              </a:ext>
            </a:extLst>
          </p:cNvPr>
          <p:cNvSpPr/>
          <p:nvPr/>
        </p:nvSpPr>
        <p:spPr>
          <a:xfrm>
            <a:off x="6527306" y="165270"/>
            <a:ext cx="6869938" cy="1325563"/>
          </a:xfrm>
          <a:prstGeom prst="wedgeEllipseCallout">
            <a:avLst>
              <a:gd name="adj1" fmla="val 26760"/>
              <a:gd name="adj2" fmla="val 1519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356B1C5C-9599-4C96-9D56-21661E6920B9}"/>
              </a:ext>
            </a:extLst>
          </p:cNvPr>
          <p:cNvSpPr/>
          <p:nvPr/>
        </p:nvSpPr>
        <p:spPr>
          <a:xfrm>
            <a:off x="4172254" y="5377631"/>
            <a:ext cx="4902806" cy="1660717"/>
          </a:xfrm>
          <a:prstGeom prst="wedgeEllipseCallout">
            <a:avLst>
              <a:gd name="adj1" fmla="val 71133"/>
              <a:gd name="adj2" fmla="val -1808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2AFE4-24B3-0833-7B61-9D578C8753A0}"/>
              </a:ext>
            </a:extLst>
          </p:cNvPr>
          <p:cNvSpPr txBox="1"/>
          <p:nvPr/>
        </p:nvSpPr>
        <p:spPr>
          <a:xfrm>
            <a:off x="7462624" y="415890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1F3F3-8CD6-DE6A-825D-25A3177AD2AC}"/>
              </a:ext>
            </a:extLst>
          </p:cNvPr>
          <p:cNvSpPr txBox="1"/>
          <p:nvPr/>
        </p:nvSpPr>
        <p:spPr>
          <a:xfrm>
            <a:off x="4726272" y="5621170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D7EDE8-4927-5E7C-A23E-6DCB0805892F}"/>
              </a:ext>
            </a:extLst>
          </p:cNvPr>
          <p:cNvSpPr/>
          <p:nvPr/>
        </p:nvSpPr>
        <p:spPr>
          <a:xfrm rot="5400000">
            <a:off x="9770514" y="2637327"/>
            <a:ext cx="546034" cy="573471"/>
          </a:xfrm>
          <a:prstGeom prst="rect">
            <a:avLst/>
          </a:prstGeom>
          <a:solidFill>
            <a:schemeClr val="accent1">
              <a:alpha val="6840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05E128-549D-3903-C5C9-E7DEB2A8A90C}"/>
              </a:ext>
            </a:extLst>
          </p:cNvPr>
          <p:cNvCxnSpPr>
            <a:cxnSpLocks/>
          </p:cNvCxnSpPr>
          <p:nvPr/>
        </p:nvCxnSpPr>
        <p:spPr>
          <a:xfrm>
            <a:off x="8292086" y="1379474"/>
            <a:ext cx="2058084" cy="1291376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78EA0F-A964-69F4-AD63-582AC8003234}"/>
              </a:ext>
            </a:extLst>
          </p:cNvPr>
          <p:cNvCxnSpPr>
            <a:cxnSpLocks/>
          </p:cNvCxnSpPr>
          <p:nvPr/>
        </p:nvCxnSpPr>
        <p:spPr>
          <a:xfrm>
            <a:off x="-46990" y="1416695"/>
            <a:ext cx="9783882" cy="123832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8A4B97-965C-6945-5887-BC71DA4DE2D0}"/>
              </a:ext>
            </a:extLst>
          </p:cNvPr>
          <p:cNvCxnSpPr>
            <a:cxnSpLocks/>
          </p:cNvCxnSpPr>
          <p:nvPr/>
        </p:nvCxnSpPr>
        <p:spPr>
          <a:xfrm flipV="1">
            <a:off x="-43851" y="3212966"/>
            <a:ext cx="9769742" cy="1505228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1455D4-D895-2B15-854A-0F3D7942DD52}"/>
              </a:ext>
            </a:extLst>
          </p:cNvPr>
          <p:cNvCxnSpPr>
            <a:cxnSpLocks/>
          </p:cNvCxnSpPr>
          <p:nvPr/>
        </p:nvCxnSpPr>
        <p:spPr>
          <a:xfrm flipV="1">
            <a:off x="8284204" y="3212966"/>
            <a:ext cx="2065966" cy="1505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E852681-A724-504D-2617-B343576682E5}"/>
              </a:ext>
            </a:extLst>
          </p:cNvPr>
          <p:cNvSpPr/>
          <p:nvPr/>
        </p:nvSpPr>
        <p:spPr>
          <a:xfrm rot="5400000">
            <a:off x="11520299" y="2872481"/>
            <a:ext cx="546034" cy="573471"/>
          </a:xfrm>
          <a:prstGeom prst="rect">
            <a:avLst/>
          </a:prstGeom>
          <a:pattFill prst="smGrid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2C9338-2B24-D41F-4871-D1DB97737B90}"/>
              </a:ext>
            </a:extLst>
          </p:cNvPr>
          <p:cNvCxnSpPr>
            <a:cxnSpLocks/>
          </p:cNvCxnSpPr>
          <p:nvPr/>
        </p:nvCxnSpPr>
        <p:spPr>
          <a:xfrm>
            <a:off x="8113329" y="3156121"/>
            <a:ext cx="3606439" cy="1019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51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  <p:bldP spid="4" grpId="0" animBg="1"/>
      <p:bldP spid="5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of Virtualization</a:t>
            </a:r>
          </a:p>
          <a:p>
            <a:pPr lvl="1"/>
            <a:r>
              <a:rPr lang="en-US" dirty="0"/>
              <a:t>Abstraction: Address-Spaces</a:t>
            </a:r>
          </a:p>
          <a:p>
            <a:pPr lvl="1"/>
            <a:r>
              <a:rPr lang="en-US" dirty="0"/>
              <a:t>Mechanism: Address-Translation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Modal Understanding of Location 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9D8257-F31F-0B3B-CDF4-AC51A39DC960}"/>
                  </a:ext>
                </a:extLst>
              </p14:cNvPr>
              <p14:cNvContentPartPr/>
              <p14:nvPr/>
            </p14:nvContentPartPr>
            <p14:xfrm>
              <a:off x="-661451" y="2435449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9D8257-F31F-0B3B-CDF4-AC51A39DC9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70451" y="24264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1CA840-3695-6138-6795-22B6F83C9A0D}"/>
                  </a:ext>
                </a:extLst>
              </p14:cNvPr>
              <p14:cNvContentPartPr/>
              <p14:nvPr/>
            </p14:nvContentPartPr>
            <p14:xfrm>
              <a:off x="4349389" y="2503489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1CA840-3695-6138-6795-22B6F83C9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0389" y="24948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9D20-5E2C-23F2-6CBB-ABF6B82F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95FF-F9FA-2A77-B106-78D92CDA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Identity Mapping</a:t>
            </a:r>
          </a:p>
          <a:p>
            <a:pPr lvl="1"/>
            <a:r>
              <a:rPr lang="en-US" dirty="0"/>
              <a:t>Extended our address-space invariants to support:</a:t>
            </a:r>
          </a:p>
          <a:p>
            <a:pPr lvl="2"/>
            <a:r>
              <a:rPr lang="en-US" dirty="0">
                <a:effectLst/>
                <a:latin typeface="LinLibertineT"/>
              </a:rPr>
              <a:t>virtual address of any page used for a page table lives at a virtual address whose value is a constant offset from the physical address a</a:t>
            </a:r>
          </a:p>
          <a:p>
            <a:r>
              <a:rPr lang="en-US" dirty="0">
                <a:latin typeface="LinLibertineT"/>
              </a:rPr>
              <a:t>Page-table-traversal</a:t>
            </a:r>
          </a:p>
          <a:p>
            <a:pPr lvl="1"/>
            <a:r>
              <a:rPr lang="en-US" dirty="0">
                <a:latin typeface="LinLibertineT"/>
              </a:rPr>
              <a:t>Using identity mappings</a:t>
            </a:r>
          </a:p>
          <a:p>
            <a:pPr lvl="1"/>
            <a:r>
              <a:rPr lang="en-US" b="1" i="1" dirty="0">
                <a:latin typeface="LinLibertineT"/>
              </a:rPr>
              <a:t>Almost done!</a:t>
            </a:r>
          </a:p>
          <a:p>
            <a:r>
              <a:rPr lang="en-US" dirty="0">
                <a:latin typeface="LinLibertineT"/>
              </a:rPr>
              <a:t>Mapping a new page</a:t>
            </a:r>
          </a:p>
          <a:p>
            <a:pPr lvl="1"/>
            <a:r>
              <a:rPr lang="en-US" dirty="0">
                <a:latin typeface="LinLibertineT"/>
              </a:rPr>
              <a:t>Prover with using the page-table-traversal as an axiom to locate L1 entry.</a:t>
            </a:r>
          </a:p>
          <a:p>
            <a:pPr lvl="1"/>
            <a:endParaRPr lang="en-US" dirty="0">
              <a:latin typeface="LinLibertineT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for x64Iris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done?</a:t>
            </a:r>
          </a:p>
          <a:p>
            <a:pPr lvl="1"/>
            <a:r>
              <a:rPr lang="en-US" dirty="0"/>
              <a:t>Machine model – subset of x86</a:t>
            </a:r>
          </a:p>
          <a:p>
            <a:pPr lvl="1"/>
            <a:r>
              <a:rPr lang="en-US" dirty="0"/>
              <a:t>Soundness proofs of all instructions except:</a:t>
            </a:r>
          </a:p>
          <a:p>
            <a:pPr marL="914400" lvl="2" indent="0">
              <a:buNone/>
            </a:pPr>
            <a:r>
              <a:rPr lang="en-US" dirty="0"/>
              <a:t>Segment selector related ones, Page fault interrupts</a:t>
            </a:r>
          </a:p>
          <a:p>
            <a:pPr lvl="1"/>
            <a:r>
              <a:rPr lang="en-US" dirty="0"/>
              <a:t>Proof of address-space switching</a:t>
            </a:r>
          </a:p>
          <a:p>
            <a:pPr lvl="1"/>
            <a:r>
              <a:rPr lang="en-US" dirty="0"/>
              <a:t>Proof of identity mapping</a:t>
            </a:r>
          </a:p>
          <a:p>
            <a:pPr lvl="1"/>
            <a:r>
              <a:rPr lang="en-US" dirty="0"/>
              <a:t>Proof of adding a new-page axiomatizing </a:t>
            </a:r>
            <a:r>
              <a:rPr lang="en-US" b="1" dirty="0"/>
              <a:t>page-table-walk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Proof of page-table-walk</a:t>
            </a:r>
          </a:p>
          <a:p>
            <a:pPr lvl="1"/>
            <a:r>
              <a:rPr lang="en-US" dirty="0"/>
              <a:t>Fine-tuning instructions’ specs with extended address-space-invariants for identity mappings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E070F4DA-C3A6-4A8D-16BA-92FD3288DC45}"/>
              </a:ext>
            </a:extLst>
          </p:cNvPr>
          <p:cNvSpPr/>
          <p:nvPr/>
        </p:nvSpPr>
        <p:spPr>
          <a:xfrm>
            <a:off x="3554672" y="3332737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03163EA9-72D8-C647-F1BF-F284DC9B2325}"/>
              </a:ext>
            </a:extLst>
          </p:cNvPr>
          <p:cNvSpPr/>
          <p:nvPr/>
        </p:nvSpPr>
        <p:spPr>
          <a:xfrm>
            <a:off x="5903084" y="3680359"/>
            <a:ext cx="1466490" cy="18995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9E83DD92-4A74-67AF-AA86-831DFFE801A6}"/>
              </a:ext>
            </a:extLst>
          </p:cNvPr>
          <p:cNvSpPr txBox="1"/>
          <p:nvPr/>
        </p:nvSpPr>
        <p:spPr>
          <a:xfrm>
            <a:off x="3816007" y="296551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C68F99DA-C686-8B07-78E8-F3B3905F21AC}"/>
              </a:ext>
            </a:extLst>
          </p:cNvPr>
          <p:cNvSpPr txBox="1"/>
          <p:nvPr/>
        </p:nvSpPr>
        <p:spPr>
          <a:xfrm>
            <a:off x="6047082" y="32817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BCD3C2E9-7272-840B-BA52-CB490AD15627}"/>
              </a:ext>
            </a:extLst>
          </p:cNvPr>
          <p:cNvSpPr txBox="1"/>
          <p:nvPr/>
        </p:nvSpPr>
        <p:spPr>
          <a:xfrm>
            <a:off x="4333010" y="5974773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 = n    |P| = m    n &gt;= m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DDB4677C-02A1-3E22-3084-1838C16949C4}"/>
              </a:ext>
            </a:extLst>
          </p:cNvPr>
          <p:cNvSpPr txBox="1"/>
          <p:nvPr/>
        </p:nvSpPr>
        <p:spPr>
          <a:xfrm>
            <a:off x="4108137" y="340231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3E0B3023-0037-69AD-0311-C33122BF2353}"/>
              </a:ext>
            </a:extLst>
          </p:cNvPr>
          <p:cNvSpPr txBox="1"/>
          <p:nvPr/>
        </p:nvSpPr>
        <p:spPr>
          <a:xfrm>
            <a:off x="4108137" y="3816628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F8DD2C55-821A-A469-4065-C6DF7B6A731B}"/>
              </a:ext>
            </a:extLst>
          </p:cNvPr>
          <p:cNvSpPr txBox="1"/>
          <p:nvPr/>
        </p:nvSpPr>
        <p:spPr>
          <a:xfrm>
            <a:off x="4070954" y="5048409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n</a:t>
            </a:r>
            <a:endParaRPr lang="en-US" dirty="0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A6BB92E2-E3CA-A3E4-995F-BCB9DF9692EE}"/>
              </a:ext>
            </a:extLst>
          </p:cNvPr>
          <p:cNvSpPr txBox="1"/>
          <p:nvPr/>
        </p:nvSpPr>
        <p:spPr>
          <a:xfrm rot="16200000" flipV="1">
            <a:off x="3972647" y="4504152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40842A55-4C95-1610-D16C-D1C28593EDB7}"/>
              </a:ext>
            </a:extLst>
          </p:cNvPr>
          <p:cNvSpPr txBox="1"/>
          <p:nvPr/>
        </p:nvSpPr>
        <p:spPr>
          <a:xfrm>
            <a:off x="6407729" y="3852657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1DE4685F-41DB-51DA-4B54-1DA0BE01119A}"/>
              </a:ext>
            </a:extLst>
          </p:cNvPr>
          <p:cNvSpPr txBox="1"/>
          <p:nvPr/>
        </p:nvSpPr>
        <p:spPr>
          <a:xfrm>
            <a:off x="6381782" y="4367924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102E64C8-AA67-A914-3110-F19C8C79882E}"/>
              </a:ext>
            </a:extLst>
          </p:cNvPr>
          <p:cNvSpPr txBox="1"/>
          <p:nvPr/>
        </p:nvSpPr>
        <p:spPr>
          <a:xfrm>
            <a:off x="6407729" y="5061031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2AF32C89-D280-5B15-8ECD-06552E03BBBB}"/>
              </a:ext>
            </a:extLst>
          </p:cNvPr>
          <p:cNvSpPr txBox="1"/>
          <p:nvPr/>
        </p:nvSpPr>
        <p:spPr>
          <a:xfrm rot="16200000" flipV="1">
            <a:off x="6377531" y="4209620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B8D8879E-9BFE-E703-08B5-5E7CC61C1172}"/>
              </a:ext>
            </a:extLst>
          </p:cNvPr>
          <p:cNvSpPr txBox="1"/>
          <p:nvPr/>
        </p:nvSpPr>
        <p:spPr>
          <a:xfrm rot="16200000" flipV="1">
            <a:off x="6371518" y="4775393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89" name="Equal 588">
            <a:extLst>
              <a:ext uri="{FF2B5EF4-FFF2-40B4-BE49-F238E27FC236}">
                <a16:creationId xmlns:a16="http://schemas.microsoft.com/office/drawing/2014/main" id="{06D388B3-AA94-3C2A-37C0-FEFECF54B474}"/>
              </a:ext>
            </a:extLst>
          </p:cNvPr>
          <p:cNvSpPr/>
          <p:nvPr/>
        </p:nvSpPr>
        <p:spPr>
          <a:xfrm>
            <a:off x="5028877" y="4317978"/>
            <a:ext cx="871201" cy="435795"/>
          </a:xfrm>
          <a:custGeom>
            <a:avLst/>
            <a:gdLst>
              <a:gd name="connsiteX0" fmla="*/ 115478 w 871201"/>
              <a:gd name="connsiteY0" fmla="*/ 89774 h 435795"/>
              <a:gd name="connsiteX1" fmla="*/ 755723 w 871201"/>
              <a:gd name="connsiteY1" fmla="*/ 89774 h 435795"/>
              <a:gd name="connsiteX2" fmla="*/ 755723 w 871201"/>
              <a:gd name="connsiteY2" fmla="*/ 192273 h 435795"/>
              <a:gd name="connsiteX3" fmla="*/ 115478 w 871201"/>
              <a:gd name="connsiteY3" fmla="*/ 192273 h 435795"/>
              <a:gd name="connsiteX4" fmla="*/ 115478 w 871201"/>
              <a:gd name="connsiteY4" fmla="*/ 89774 h 435795"/>
              <a:gd name="connsiteX5" fmla="*/ 115478 w 871201"/>
              <a:gd name="connsiteY5" fmla="*/ 243522 h 435795"/>
              <a:gd name="connsiteX6" fmla="*/ 755723 w 871201"/>
              <a:gd name="connsiteY6" fmla="*/ 243522 h 435795"/>
              <a:gd name="connsiteX7" fmla="*/ 755723 w 871201"/>
              <a:gd name="connsiteY7" fmla="*/ 346021 h 435795"/>
              <a:gd name="connsiteX8" fmla="*/ 115478 w 871201"/>
              <a:gd name="connsiteY8" fmla="*/ 346021 h 435795"/>
              <a:gd name="connsiteX9" fmla="*/ 115478 w 871201"/>
              <a:gd name="connsiteY9" fmla="*/ 243522 h 43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201" h="435795" fill="none" extrusionOk="0">
                <a:moveTo>
                  <a:pt x="115478" y="89774"/>
                </a:moveTo>
                <a:cubicBezTo>
                  <a:pt x="317743" y="69942"/>
                  <a:pt x="492774" y="142478"/>
                  <a:pt x="755723" y="89774"/>
                </a:cubicBezTo>
                <a:cubicBezTo>
                  <a:pt x="762895" y="119508"/>
                  <a:pt x="758862" y="166988"/>
                  <a:pt x="755723" y="192273"/>
                </a:cubicBezTo>
                <a:cubicBezTo>
                  <a:pt x="566839" y="157259"/>
                  <a:pt x="320176" y="238147"/>
                  <a:pt x="115478" y="192273"/>
                </a:cubicBezTo>
                <a:cubicBezTo>
                  <a:pt x="122013" y="149089"/>
                  <a:pt x="123230" y="116360"/>
                  <a:pt x="115478" y="89774"/>
                </a:cubicBezTo>
                <a:close/>
                <a:moveTo>
                  <a:pt x="115478" y="243522"/>
                </a:moveTo>
                <a:cubicBezTo>
                  <a:pt x="392235" y="209445"/>
                  <a:pt x="488633" y="245397"/>
                  <a:pt x="755723" y="243522"/>
                </a:cubicBezTo>
                <a:cubicBezTo>
                  <a:pt x="762344" y="275714"/>
                  <a:pt x="760677" y="295161"/>
                  <a:pt x="755723" y="346021"/>
                </a:cubicBezTo>
                <a:cubicBezTo>
                  <a:pt x="530954" y="290241"/>
                  <a:pt x="298990" y="395432"/>
                  <a:pt x="115478" y="346021"/>
                </a:cubicBezTo>
                <a:cubicBezTo>
                  <a:pt x="114560" y="318142"/>
                  <a:pt x="118609" y="288071"/>
                  <a:pt x="115478" y="243522"/>
                </a:cubicBezTo>
                <a:close/>
              </a:path>
              <a:path w="871201" h="435795" stroke="0" extrusionOk="0">
                <a:moveTo>
                  <a:pt x="115478" y="89774"/>
                </a:moveTo>
                <a:cubicBezTo>
                  <a:pt x="326668" y="32926"/>
                  <a:pt x="589162" y="120512"/>
                  <a:pt x="755723" y="89774"/>
                </a:cubicBezTo>
                <a:cubicBezTo>
                  <a:pt x="757323" y="130505"/>
                  <a:pt x="749497" y="169726"/>
                  <a:pt x="755723" y="192273"/>
                </a:cubicBezTo>
                <a:cubicBezTo>
                  <a:pt x="461086" y="206631"/>
                  <a:pt x="323524" y="146715"/>
                  <a:pt x="115478" y="192273"/>
                </a:cubicBezTo>
                <a:cubicBezTo>
                  <a:pt x="113620" y="176032"/>
                  <a:pt x="120188" y="111491"/>
                  <a:pt x="115478" y="89774"/>
                </a:cubicBezTo>
                <a:close/>
                <a:moveTo>
                  <a:pt x="115478" y="243522"/>
                </a:moveTo>
                <a:cubicBezTo>
                  <a:pt x="284044" y="258755"/>
                  <a:pt x="683916" y="195219"/>
                  <a:pt x="755723" y="243522"/>
                </a:cubicBezTo>
                <a:cubicBezTo>
                  <a:pt x="753182" y="262512"/>
                  <a:pt x="758451" y="308191"/>
                  <a:pt x="755723" y="346021"/>
                </a:cubicBezTo>
                <a:cubicBezTo>
                  <a:pt x="563763" y="349256"/>
                  <a:pt x="339057" y="369500"/>
                  <a:pt x="115478" y="346021"/>
                </a:cubicBezTo>
                <a:cubicBezTo>
                  <a:pt x="116816" y="309606"/>
                  <a:pt x="119524" y="280154"/>
                  <a:pt x="115478" y="243522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mathEqual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657B-61F6-9519-DBAA-0C802F69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Virtualization: Abstraction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ED727-FA73-7606-226B-42ABD8CA5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abstraction for virtualizing memory location in OSes?</a:t>
                </a:r>
              </a:p>
              <a:p>
                <a:pPr lvl="1"/>
                <a:r>
                  <a:rPr lang="en-US" dirty="0"/>
                  <a:t>an </a:t>
                </a:r>
                <a:r>
                  <a:rPr lang="en-US" b="1" i="1" dirty="0"/>
                  <a:t>address-space of a process </a:t>
                </a:r>
                <a:r>
                  <a:rPr lang="en-US" dirty="0"/>
                  <a:t>is a </a:t>
                </a:r>
                <a:r>
                  <a:rPr lang="en-US" b="1" i="1" dirty="0"/>
                  <a:t>named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b="1" i="1" dirty="0"/>
                  <a:t>)</a:t>
                </a:r>
                <a:r>
                  <a:rPr lang="en-US" dirty="0"/>
                  <a:t> container of virtual-addresses used for memory referencing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ED727-FA73-7606-226B-42ABD8CA5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6" name="Oval 1285">
            <a:extLst>
              <a:ext uri="{FF2B5EF4-FFF2-40B4-BE49-F238E27FC236}">
                <a16:creationId xmlns:a16="http://schemas.microsoft.com/office/drawing/2014/main" id="{EB6399BB-6901-60EA-DEEE-3EF338F8EE4A}"/>
              </a:ext>
            </a:extLst>
          </p:cNvPr>
          <p:cNvSpPr/>
          <p:nvPr/>
        </p:nvSpPr>
        <p:spPr>
          <a:xfrm>
            <a:off x="3554672" y="3332737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B2E28462-3B9C-5428-F919-60AA8A30039F}"/>
              </a:ext>
            </a:extLst>
          </p:cNvPr>
          <p:cNvSpPr/>
          <p:nvPr/>
        </p:nvSpPr>
        <p:spPr>
          <a:xfrm>
            <a:off x="5903084" y="3680359"/>
            <a:ext cx="1466490" cy="18995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2915FEDE-AB07-7821-D0F6-E31821A7302E}"/>
              </a:ext>
            </a:extLst>
          </p:cNvPr>
          <p:cNvSpPr txBox="1"/>
          <p:nvPr/>
        </p:nvSpPr>
        <p:spPr>
          <a:xfrm>
            <a:off x="3816007" y="296551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289" name="TextBox 1288">
            <a:extLst>
              <a:ext uri="{FF2B5EF4-FFF2-40B4-BE49-F238E27FC236}">
                <a16:creationId xmlns:a16="http://schemas.microsoft.com/office/drawing/2014/main" id="{268A9B6B-EC3A-D7B2-1A01-F59E7BBFE7A9}"/>
              </a:ext>
            </a:extLst>
          </p:cNvPr>
          <p:cNvSpPr txBox="1"/>
          <p:nvPr/>
        </p:nvSpPr>
        <p:spPr>
          <a:xfrm>
            <a:off x="6047082" y="32817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ED43CC1B-8ECF-AC58-C584-BEEEF11606C4}"/>
              </a:ext>
            </a:extLst>
          </p:cNvPr>
          <p:cNvSpPr txBox="1"/>
          <p:nvPr/>
        </p:nvSpPr>
        <p:spPr>
          <a:xfrm>
            <a:off x="4108137" y="340231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7CBE9D59-021D-8D62-D301-10611FF4D07E}"/>
              </a:ext>
            </a:extLst>
          </p:cNvPr>
          <p:cNvSpPr txBox="1"/>
          <p:nvPr/>
        </p:nvSpPr>
        <p:spPr>
          <a:xfrm>
            <a:off x="4108137" y="3816628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C997731A-F125-B006-1136-38663D63052D}"/>
              </a:ext>
            </a:extLst>
          </p:cNvPr>
          <p:cNvSpPr txBox="1"/>
          <p:nvPr/>
        </p:nvSpPr>
        <p:spPr>
          <a:xfrm>
            <a:off x="4070954" y="5048409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n</a:t>
            </a:r>
            <a:endParaRPr lang="en-US" dirty="0"/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D56D74E0-7EE9-49F5-E345-4524E83EDDDB}"/>
              </a:ext>
            </a:extLst>
          </p:cNvPr>
          <p:cNvSpPr txBox="1"/>
          <p:nvPr/>
        </p:nvSpPr>
        <p:spPr>
          <a:xfrm rot="16200000" flipV="1">
            <a:off x="3972647" y="4504152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E1D253E4-E6DF-4E0E-8999-FFD959B9D6FC}"/>
              </a:ext>
            </a:extLst>
          </p:cNvPr>
          <p:cNvSpPr txBox="1"/>
          <p:nvPr/>
        </p:nvSpPr>
        <p:spPr>
          <a:xfrm>
            <a:off x="6407729" y="3852657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0D10C98A-E439-709E-7439-B1854B8522F4}"/>
              </a:ext>
            </a:extLst>
          </p:cNvPr>
          <p:cNvSpPr txBox="1"/>
          <p:nvPr/>
        </p:nvSpPr>
        <p:spPr>
          <a:xfrm>
            <a:off x="6407729" y="5061031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BDC13B96-23A9-ECCD-99DC-8FF7C714D1BA}"/>
              </a:ext>
            </a:extLst>
          </p:cNvPr>
          <p:cNvSpPr txBox="1"/>
          <p:nvPr/>
        </p:nvSpPr>
        <p:spPr>
          <a:xfrm rot="16200000" flipV="1">
            <a:off x="6377531" y="4209620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332A96C6-655C-1882-4537-5C6A97939E21}"/>
              </a:ext>
            </a:extLst>
          </p:cNvPr>
          <p:cNvSpPr txBox="1"/>
          <p:nvPr/>
        </p:nvSpPr>
        <p:spPr>
          <a:xfrm rot="16200000" flipV="1">
            <a:off x="6371518" y="4775393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8" name="Equal 1297">
            <a:extLst>
              <a:ext uri="{FF2B5EF4-FFF2-40B4-BE49-F238E27FC236}">
                <a16:creationId xmlns:a16="http://schemas.microsoft.com/office/drawing/2014/main" id="{BF0D8D82-AEA7-8DAB-D22F-28D8E3DC465B}"/>
              </a:ext>
            </a:extLst>
          </p:cNvPr>
          <p:cNvSpPr/>
          <p:nvPr/>
        </p:nvSpPr>
        <p:spPr>
          <a:xfrm>
            <a:off x="5028877" y="4317978"/>
            <a:ext cx="871201" cy="435795"/>
          </a:xfrm>
          <a:custGeom>
            <a:avLst/>
            <a:gdLst>
              <a:gd name="connsiteX0" fmla="*/ 115478 w 871201"/>
              <a:gd name="connsiteY0" fmla="*/ 89774 h 435795"/>
              <a:gd name="connsiteX1" fmla="*/ 755723 w 871201"/>
              <a:gd name="connsiteY1" fmla="*/ 89774 h 435795"/>
              <a:gd name="connsiteX2" fmla="*/ 755723 w 871201"/>
              <a:gd name="connsiteY2" fmla="*/ 192273 h 435795"/>
              <a:gd name="connsiteX3" fmla="*/ 115478 w 871201"/>
              <a:gd name="connsiteY3" fmla="*/ 192273 h 435795"/>
              <a:gd name="connsiteX4" fmla="*/ 115478 w 871201"/>
              <a:gd name="connsiteY4" fmla="*/ 89774 h 435795"/>
              <a:gd name="connsiteX5" fmla="*/ 115478 w 871201"/>
              <a:gd name="connsiteY5" fmla="*/ 243522 h 435795"/>
              <a:gd name="connsiteX6" fmla="*/ 755723 w 871201"/>
              <a:gd name="connsiteY6" fmla="*/ 243522 h 435795"/>
              <a:gd name="connsiteX7" fmla="*/ 755723 w 871201"/>
              <a:gd name="connsiteY7" fmla="*/ 346021 h 435795"/>
              <a:gd name="connsiteX8" fmla="*/ 115478 w 871201"/>
              <a:gd name="connsiteY8" fmla="*/ 346021 h 435795"/>
              <a:gd name="connsiteX9" fmla="*/ 115478 w 871201"/>
              <a:gd name="connsiteY9" fmla="*/ 243522 h 43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201" h="435795" fill="none" extrusionOk="0">
                <a:moveTo>
                  <a:pt x="115478" y="89774"/>
                </a:moveTo>
                <a:cubicBezTo>
                  <a:pt x="317743" y="69942"/>
                  <a:pt x="492774" y="142478"/>
                  <a:pt x="755723" y="89774"/>
                </a:cubicBezTo>
                <a:cubicBezTo>
                  <a:pt x="762895" y="119508"/>
                  <a:pt x="758862" y="166988"/>
                  <a:pt x="755723" y="192273"/>
                </a:cubicBezTo>
                <a:cubicBezTo>
                  <a:pt x="566839" y="157259"/>
                  <a:pt x="320176" y="238147"/>
                  <a:pt x="115478" y="192273"/>
                </a:cubicBezTo>
                <a:cubicBezTo>
                  <a:pt x="122013" y="149089"/>
                  <a:pt x="123230" y="116360"/>
                  <a:pt x="115478" y="89774"/>
                </a:cubicBezTo>
                <a:close/>
                <a:moveTo>
                  <a:pt x="115478" y="243522"/>
                </a:moveTo>
                <a:cubicBezTo>
                  <a:pt x="392235" y="209445"/>
                  <a:pt x="488633" y="245397"/>
                  <a:pt x="755723" y="243522"/>
                </a:cubicBezTo>
                <a:cubicBezTo>
                  <a:pt x="762344" y="275714"/>
                  <a:pt x="760677" y="295161"/>
                  <a:pt x="755723" y="346021"/>
                </a:cubicBezTo>
                <a:cubicBezTo>
                  <a:pt x="530954" y="290241"/>
                  <a:pt x="298990" y="395432"/>
                  <a:pt x="115478" y="346021"/>
                </a:cubicBezTo>
                <a:cubicBezTo>
                  <a:pt x="114560" y="318142"/>
                  <a:pt x="118609" y="288071"/>
                  <a:pt x="115478" y="243522"/>
                </a:cubicBezTo>
                <a:close/>
              </a:path>
              <a:path w="871201" h="435795" stroke="0" extrusionOk="0">
                <a:moveTo>
                  <a:pt x="115478" y="89774"/>
                </a:moveTo>
                <a:cubicBezTo>
                  <a:pt x="326668" y="32926"/>
                  <a:pt x="589162" y="120512"/>
                  <a:pt x="755723" y="89774"/>
                </a:cubicBezTo>
                <a:cubicBezTo>
                  <a:pt x="757323" y="130505"/>
                  <a:pt x="749497" y="169726"/>
                  <a:pt x="755723" y="192273"/>
                </a:cubicBezTo>
                <a:cubicBezTo>
                  <a:pt x="461086" y="206631"/>
                  <a:pt x="323524" y="146715"/>
                  <a:pt x="115478" y="192273"/>
                </a:cubicBezTo>
                <a:cubicBezTo>
                  <a:pt x="113620" y="176032"/>
                  <a:pt x="120188" y="111491"/>
                  <a:pt x="115478" y="89774"/>
                </a:cubicBezTo>
                <a:close/>
                <a:moveTo>
                  <a:pt x="115478" y="243522"/>
                </a:moveTo>
                <a:cubicBezTo>
                  <a:pt x="284044" y="258755"/>
                  <a:pt x="683916" y="195219"/>
                  <a:pt x="755723" y="243522"/>
                </a:cubicBezTo>
                <a:cubicBezTo>
                  <a:pt x="753182" y="262512"/>
                  <a:pt x="758451" y="308191"/>
                  <a:pt x="755723" y="346021"/>
                </a:cubicBezTo>
                <a:cubicBezTo>
                  <a:pt x="563763" y="349256"/>
                  <a:pt x="339057" y="369500"/>
                  <a:pt x="115478" y="346021"/>
                </a:cubicBezTo>
                <a:cubicBezTo>
                  <a:pt x="116816" y="309606"/>
                  <a:pt x="119524" y="280154"/>
                  <a:pt x="115478" y="243522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mathEqual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EDF5BFAD-E594-40EF-4318-25E588EE02EF}"/>
              </a:ext>
            </a:extLst>
          </p:cNvPr>
          <p:cNvSpPr txBox="1"/>
          <p:nvPr/>
        </p:nvSpPr>
        <p:spPr>
          <a:xfrm>
            <a:off x="6381782" y="4367924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300" name="Rectangle 1299">
            <a:extLst>
              <a:ext uri="{FF2B5EF4-FFF2-40B4-BE49-F238E27FC236}">
                <a16:creationId xmlns:a16="http://schemas.microsoft.com/office/drawing/2014/main" id="{FDC6534F-3BDC-199F-EC74-27B38C7D831F}"/>
              </a:ext>
            </a:extLst>
          </p:cNvPr>
          <p:cNvSpPr/>
          <p:nvPr/>
        </p:nvSpPr>
        <p:spPr>
          <a:xfrm>
            <a:off x="3002973" y="2965518"/>
            <a:ext cx="5018809" cy="28533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1A98932D-7536-9176-1A3E-8D9509A1D3D6}"/>
                  </a:ext>
                </a:extLst>
              </p:cNvPr>
              <p:cNvSpPr txBox="1"/>
              <p:nvPr/>
            </p:nvSpPr>
            <p:spPr>
              <a:xfrm>
                <a:off x="3015560" y="2965518"/>
                <a:ext cx="42377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1A98932D-7536-9176-1A3E-8D9509A1D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560" y="2965518"/>
                <a:ext cx="423770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14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F19C-62A5-BC52-E0C0-AADFD6EE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Virtualization: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BC17-8C69-B1CE-9B5E-763087B9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  <a:p>
            <a:endParaRPr lang="en-US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9244F14-CED9-F489-21DB-6287ADFA5CB5}"/>
              </a:ext>
            </a:extLst>
          </p:cNvPr>
          <p:cNvSpPr/>
          <p:nvPr/>
        </p:nvSpPr>
        <p:spPr>
          <a:xfrm>
            <a:off x="2390888" y="3696422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FFDE129-D3B5-6F40-7303-DACD56046A81}"/>
              </a:ext>
            </a:extLst>
          </p:cNvPr>
          <p:cNvSpPr/>
          <p:nvPr/>
        </p:nvSpPr>
        <p:spPr>
          <a:xfrm>
            <a:off x="7503289" y="3766004"/>
            <a:ext cx="3366722" cy="254589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5FDA3E6-92CC-C60F-C9B6-C413D7FCAF80}"/>
              </a:ext>
            </a:extLst>
          </p:cNvPr>
          <p:cNvSpPr txBox="1"/>
          <p:nvPr/>
        </p:nvSpPr>
        <p:spPr>
          <a:xfrm>
            <a:off x="2652223" y="332920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4A23B5-620D-7DDD-F52B-A8BD7D885F81}"/>
              </a:ext>
            </a:extLst>
          </p:cNvPr>
          <p:cNvSpPr txBox="1"/>
          <p:nvPr/>
        </p:nvSpPr>
        <p:spPr>
          <a:xfrm>
            <a:off x="7923350" y="358902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4CBC9E6-793D-0D8C-6082-B277E481BBC5}"/>
              </a:ext>
            </a:extLst>
          </p:cNvPr>
          <p:cNvSpPr txBox="1"/>
          <p:nvPr/>
        </p:nvSpPr>
        <p:spPr>
          <a:xfrm>
            <a:off x="2944353" y="376600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A4423B-42C8-D5DB-C677-8B9BD162205E}"/>
              </a:ext>
            </a:extLst>
          </p:cNvPr>
          <p:cNvSpPr txBox="1"/>
          <p:nvPr/>
        </p:nvSpPr>
        <p:spPr>
          <a:xfrm>
            <a:off x="2944353" y="4180313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2E2157F-2322-0DA6-6E8E-035E65548D3F}"/>
              </a:ext>
            </a:extLst>
          </p:cNvPr>
          <p:cNvSpPr txBox="1"/>
          <p:nvPr/>
        </p:nvSpPr>
        <p:spPr>
          <a:xfrm>
            <a:off x="2907170" y="5412094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n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B31C620-A798-C400-9798-E9A691D43D22}"/>
              </a:ext>
            </a:extLst>
          </p:cNvPr>
          <p:cNvSpPr txBox="1"/>
          <p:nvPr/>
        </p:nvSpPr>
        <p:spPr>
          <a:xfrm rot="16200000" flipV="1">
            <a:off x="2808863" y="4867837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B1E87E-211A-CAB6-49E6-B133B9EFC118}"/>
              </a:ext>
            </a:extLst>
          </p:cNvPr>
          <p:cNvSpPr txBox="1"/>
          <p:nvPr/>
        </p:nvSpPr>
        <p:spPr>
          <a:xfrm>
            <a:off x="9072788" y="3757709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4ED526-026E-3742-18FF-3F048E37083A}"/>
              </a:ext>
            </a:extLst>
          </p:cNvPr>
          <p:cNvSpPr txBox="1"/>
          <p:nvPr/>
        </p:nvSpPr>
        <p:spPr>
          <a:xfrm>
            <a:off x="9023181" y="5853774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4B08152-616F-A643-A7A4-0CD2A9C72776}"/>
              </a:ext>
            </a:extLst>
          </p:cNvPr>
          <p:cNvSpPr txBox="1"/>
          <p:nvPr/>
        </p:nvSpPr>
        <p:spPr>
          <a:xfrm rot="16200000" flipV="1">
            <a:off x="9088533" y="4181937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92B302-6CB9-CCCA-A6D6-DBA01FDF2411}"/>
              </a:ext>
            </a:extLst>
          </p:cNvPr>
          <p:cNvSpPr txBox="1"/>
          <p:nvPr/>
        </p:nvSpPr>
        <p:spPr>
          <a:xfrm rot="16200000" flipV="1">
            <a:off x="9080955" y="5593214"/>
            <a:ext cx="3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24DD4CE-BFDC-28D5-956A-0A75475BD09A}"/>
              </a:ext>
            </a:extLst>
          </p:cNvPr>
          <p:cNvSpPr/>
          <p:nvPr/>
        </p:nvSpPr>
        <p:spPr>
          <a:xfrm>
            <a:off x="1870910" y="3012298"/>
            <a:ext cx="9403225" cy="3491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4EF71D1-8A71-33CD-360D-C8BAE8898811}"/>
              </a:ext>
            </a:extLst>
          </p:cNvPr>
          <p:cNvSpPr/>
          <p:nvPr/>
        </p:nvSpPr>
        <p:spPr>
          <a:xfrm>
            <a:off x="7765643" y="4520037"/>
            <a:ext cx="2874653" cy="1027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8FE36AA-43E4-23EC-BD24-F1A5A93D1935}"/>
              </a:ext>
            </a:extLst>
          </p:cNvPr>
          <p:cNvSpPr txBox="1"/>
          <p:nvPr/>
        </p:nvSpPr>
        <p:spPr>
          <a:xfrm>
            <a:off x="7974195" y="4721758"/>
            <a:ext cx="26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Memory for</a:t>
            </a:r>
          </a:p>
          <a:p>
            <a:r>
              <a:rPr lang="en-US" dirty="0"/>
              <a:t>Address Translation Tables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F65486E-FC9B-A75D-D070-BF2EC4C66975}"/>
              </a:ext>
            </a:extLst>
          </p:cNvPr>
          <p:cNvSpPr/>
          <p:nvPr/>
        </p:nvSpPr>
        <p:spPr>
          <a:xfrm>
            <a:off x="4467472" y="4340623"/>
            <a:ext cx="2542808" cy="1027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C4623C5-1AF5-5A78-A1F7-4227EC30FC82}"/>
              </a:ext>
            </a:extLst>
          </p:cNvPr>
          <p:cNvSpPr txBox="1"/>
          <p:nvPr/>
        </p:nvSpPr>
        <p:spPr>
          <a:xfrm>
            <a:off x="4710113" y="4635346"/>
            <a:ext cx="236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Translation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2990E49-FABE-B377-C443-3B0EB6E0AA9F}"/>
                  </a:ext>
                </a:extLst>
              </p:cNvPr>
              <p:cNvSpPr txBox="1"/>
              <p:nvPr/>
            </p:nvSpPr>
            <p:spPr>
              <a:xfrm>
                <a:off x="1882948" y="3027864"/>
                <a:ext cx="42377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2990E49-FABE-B377-C443-3B0EB6E0A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948" y="3027864"/>
                <a:ext cx="423770" cy="461665"/>
              </a:xfrm>
              <a:prstGeom prst="rect">
                <a:avLst/>
              </a:prstGeom>
              <a:blipFill>
                <a:blip r:embed="rId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ight Arrow 156">
            <a:extLst>
              <a:ext uri="{FF2B5EF4-FFF2-40B4-BE49-F238E27FC236}">
                <a16:creationId xmlns:a16="http://schemas.microsoft.com/office/drawing/2014/main" id="{BA521E70-6E77-ACEA-4769-2451FFA25514}"/>
              </a:ext>
            </a:extLst>
          </p:cNvPr>
          <p:cNvSpPr/>
          <p:nvPr/>
        </p:nvSpPr>
        <p:spPr>
          <a:xfrm>
            <a:off x="3857378" y="4681663"/>
            <a:ext cx="610094" cy="2332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>
            <a:extLst>
              <a:ext uri="{FF2B5EF4-FFF2-40B4-BE49-F238E27FC236}">
                <a16:creationId xmlns:a16="http://schemas.microsoft.com/office/drawing/2014/main" id="{ECF3E710-D7B1-D090-B1BE-792216FB5B2B}"/>
              </a:ext>
            </a:extLst>
          </p:cNvPr>
          <p:cNvSpPr/>
          <p:nvPr/>
        </p:nvSpPr>
        <p:spPr>
          <a:xfrm>
            <a:off x="7011313" y="4831774"/>
            <a:ext cx="754330" cy="23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Bent Arrow 159">
            <a:extLst>
              <a:ext uri="{FF2B5EF4-FFF2-40B4-BE49-F238E27FC236}">
                <a16:creationId xmlns:a16="http://schemas.microsoft.com/office/drawing/2014/main" id="{FB3C094A-5F64-C2A8-03C7-2E664C44A381}"/>
              </a:ext>
            </a:extLst>
          </p:cNvPr>
          <p:cNvSpPr/>
          <p:nvPr/>
        </p:nvSpPr>
        <p:spPr>
          <a:xfrm>
            <a:off x="8646184" y="3873706"/>
            <a:ext cx="457199" cy="646331"/>
          </a:xfrm>
          <a:prstGeom prst="bentArrow">
            <a:avLst>
              <a:gd name="adj1" fmla="val 9091"/>
              <a:gd name="adj2" fmla="val 21591"/>
              <a:gd name="adj3" fmla="val 25000"/>
              <a:gd name="adj4" fmla="val 75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Bent Arrow 161">
            <a:extLst>
              <a:ext uri="{FF2B5EF4-FFF2-40B4-BE49-F238E27FC236}">
                <a16:creationId xmlns:a16="http://schemas.microsoft.com/office/drawing/2014/main" id="{AACDFEF3-8217-4A61-D3AF-B436EEA0E341}"/>
              </a:ext>
            </a:extLst>
          </p:cNvPr>
          <p:cNvSpPr/>
          <p:nvPr/>
        </p:nvSpPr>
        <p:spPr>
          <a:xfrm rot="10800000">
            <a:off x="9410168" y="5559759"/>
            <a:ext cx="457199" cy="646331"/>
          </a:xfrm>
          <a:prstGeom prst="bentArrow">
            <a:avLst>
              <a:gd name="adj1" fmla="val 9091"/>
              <a:gd name="adj2" fmla="val 21591"/>
              <a:gd name="adj3" fmla="val 25000"/>
              <a:gd name="adj4" fmla="val 75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6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53" y="-298761"/>
            <a:ext cx="10515600" cy="1325563"/>
          </a:xfrm>
        </p:spPr>
        <p:txBody>
          <a:bodyPr/>
          <a:lstStyle/>
          <a:p>
            <a:r>
              <a:rPr lang="en-US" dirty="0"/>
              <a:t>Mechanism: L4_L1 Page Table Walk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</a:t>
            </a:r>
            <a:r>
              <a:rPr lang="en-US" baseline="-25000" dirty="0" err="1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25810</TotalTime>
  <Words>1039</Words>
  <Application>Microsoft Macintosh PowerPoint</Application>
  <PresentationFormat>Widescreen</PresentationFormat>
  <Paragraphs>256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LinLibertineT</vt:lpstr>
      <vt:lpstr>LinLibertineTI</vt:lpstr>
      <vt:lpstr>Office Theme</vt:lpstr>
      <vt:lpstr>Modal Abstractions for Memory Virtualization</vt:lpstr>
      <vt:lpstr>Talk</vt:lpstr>
      <vt:lpstr>PowerPoint Presentation</vt:lpstr>
      <vt:lpstr>Memory Location Virtualization</vt:lpstr>
      <vt:lpstr>Memory Location Virtualization: Abstraction</vt:lpstr>
      <vt:lpstr>Memory Location Virtualization: Mechanism</vt:lpstr>
      <vt:lpstr>Mechanism: L4_L1 Page Table Walk</vt:lpstr>
      <vt:lpstr>Virtual Memory Managers </vt:lpstr>
      <vt:lpstr>The System of Memory Virtualization</vt:lpstr>
      <vt:lpstr>PowerPoint Presentation</vt:lpstr>
      <vt:lpstr>Separation Logic</vt:lpstr>
      <vt:lpstr>Modal Logic: Contingency</vt:lpstr>
      <vt:lpstr>Program Logic: Points-to Relations</vt:lpstr>
      <vt:lpstr>Program Logic: Defining Virtual Points-to </vt:lpstr>
      <vt:lpstr>Mechanism: L4_L1 Page Table Walk</vt:lpstr>
      <vt:lpstr>Mechanism: L4_L1 Page Table Walk</vt:lpstr>
      <vt:lpstr>Virtual Memory Managers </vt:lpstr>
      <vt:lpstr>Virtual Points-tos as Modal Context Resource</vt:lpstr>
      <vt:lpstr>Switching Address-Spaces</vt:lpstr>
      <vt:lpstr>Virtual Memory Managers </vt:lpstr>
      <vt:lpstr>More Experiments</vt:lpstr>
      <vt:lpstr>Current Status for x64Iris</vt:lpstr>
      <vt:lpstr>PowerPoint Presentation</vt:lpstr>
      <vt:lpstr>Pure Facts on Address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183</cp:revision>
  <cp:lastPrinted>2024-02-24T18:03:06Z</cp:lastPrinted>
  <dcterms:created xsi:type="dcterms:W3CDTF">2023-04-28T17:43:58Z</dcterms:created>
  <dcterms:modified xsi:type="dcterms:W3CDTF">2024-04-16T02:53:36Z</dcterms:modified>
</cp:coreProperties>
</file>