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300" r:id="rId3"/>
    <p:sldId id="282" r:id="rId4"/>
    <p:sldId id="299" r:id="rId5"/>
    <p:sldId id="281" r:id="rId6"/>
    <p:sldId id="283" r:id="rId7"/>
    <p:sldId id="298" r:id="rId8"/>
    <p:sldId id="292" r:id="rId9"/>
    <p:sldId id="302" r:id="rId10"/>
    <p:sldId id="303" r:id="rId11"/>
    <p:sldId id="291" r:id="rId12"/>
    <p:sldId id="296" r:id="rId13"/>
    <p:sldId id="297" r:id="rId14"/>
    <p:sldId id="301" r:id="rId15"/>
    <p:sldId id="310" r:id="rId16"/>
    <p:sldId id="284" r:id="rId17"/>
    <p:sldId id="278" r:id="rId18"/>
    <p:sldId id="277" r:id="rId19"/>
    <p:sldId id="260" r:id="rId20"/>
    <p:sldId id="273" r:id="rId21"/>
    <p:sldId id="272" r:id="rId22"/>
    <p:sldId id="279" r:id="rId23"/>
    <p:sldId id="259" r:id="rId24"/>
    <p:sldId id="261" r:id="rId25"/>
    <p:sldId id="262" r:id="rId26"/>
    <p:sldId id="275" r:id="rId27"/>
    <p:sldId id="263" r:id="rId28"/>
    <p:sldId id="269" r:id="rId29"/>
    <p:sldId id="276" r:id="rId30"/>
    <p:sldId id="290" r:id="rId31"/>
    <p:sldId id="285" r:id="rId32"/>
    <p:sldId id="286" r:id="rId33"/>
    <p:sldId id="293" r:id="rId34"/>
    <p:sldId id="287" r:id="rId35"/>
    <p:sldId id="289" r:id="rId36"/>
    <p:sldId id="304" r:id="rId37"/>
    <p:sldId id="305" r:id="rId38"/>
    <p:sldId id="306" r:id="rId39"/>
    <p:sldId id="307" r:id="rId40"/>
    <p:sldId id="308" r:id="rId41"/>
    <p:sldId id="309" r:id="rId42"/>
    <p:sldId id="294" r:id="rId43"/>
    <p:sldId id="295" r:id="rId44"/>
    <p:sldId id="288" r:id="rId45"/>
    <p:sldId id="268" r:id="rId46"/>
    <p:sldId id="27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8"/>
    <p:restoredTop sz="87667"/>
  </p:normalViewPr>
  <p:slideViewPr>
    <p:cSldViewPr snapToGrid="0">
      <p:cViewPr>
        <p:scale>
          <a:sx n="125" d="100"/>
          <a:sy n="125" d="100"/>
        </p:scale>
        <p:origin x="1240" y="1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Basically bringing math (so to say proofs) reasoning to convince yourself on the correctness of the programs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Tools to do – Logic Program logic, the most famous one Hoare</a:t>
            </a:r>
          </a:p>
          <a:p>
            <a:r>
              <a:rPr lang="en-US" dirty="0">
                <a:solidFill>
                  <a:srgbClr val="FF0000"/>
                </a:solidFill>
              </a:rPr>
              <a:t>Put </a:t>
            </a:r>
            <a:r>
              <a:rPr lang="en-US" dirty="0" err="1">
                <a:solidFill>
                  <a:srgbClr val="FF0000"/>
                </a:solidFill>
              </a:rPr>
              <a:t>hoare</a:t>
            </a:r>
            <a:r>
              <a:rPr lang="en-US" dirty="0">
                <a:solidFill>
                  <a:srgbClr val="FF0000"/>
                </a:solidFill>
              </a:rPr>
              <a:t> triple here and explain it simply and give one more</a:t>
            </a:r>
          </a:p>
          <a:p>
            <a:r>
              <a:rPr lang="en-US" dirty="0">
                <a:solidFill>
                  <a:srgbClr val="FF0000"/>
                </a:solidFill>
              </a:rPr>
              <a:t>explain -- while explaining just mention what a program state is (physical resources tbt a program </a:t>
            </a:r>
            <a:r>
              <a:rPr lang="en-US" dirty="0" err="1">
                <a:solidFill>
                  <a:srgbClr val="FF0000"/>
                </a:solidFill>
              </a:rPr>
              <a:t>utilizez</a:t>
            </a:r>
            <a:r>
              <a:rPr lang="en-US" dirty="0">
                <a:solidFill>
                  <a:srgbClr val="FF0000"/>
                </a:solidFill>
              </a:rPr>
              <a:t> – memory disk caches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5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might want to defrag / compress page tables </a:t>
            </a:r>
          </a:p>
          <a:p>
            <a:r>
              <a:rPr lang="en-US" dirty="0"/>
              <a:t>changes internal page-tables would violate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2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Oses</a:t>
            </a:r>
            <a:r>
              <a:rPr lang="en-US" dirty="0"/>
              <a:t> are important </a:t>
            </a:r>
          </a:p>
          <a:p>
            <a:r>
              <a:rPr lang="en-US" dirty="0"/>
              <a:t>Speaking to the device</a:t>
            </a:r>
          </a:p>
          <a:p>
            <a:endParaRPr lang="en-US" dirty="0"/>
          </a:p>
          <a:p>
            <a:r>
              <a:rPr lang="en-US" dirty="0"/>
              <a:t>Pretty much everything relies on it</a:t>
            </a:r>
          </a:p>
          <a:p>
            <a:r>
              <a:rPr lang="en-US" dirty="0"/>
              <a:t>What are the samples? Long history of attempts to get – microkernel verification examples</a:t>
            </a:r>
          </a:p>
          <a:p>
            <a:r>
              <a:rPr lang="en-US" dirty="0"/>
              <a:t>--- still based on a lot assumptions, not general purpose microkernels – so can run a lot of stuff on the </a:t>
            </a:r>
            <a:r>
              <a:rPr lang="en-US" dirty="0" err="1"/>
              <a:t>userspace</a:t>
            </a:r>
            <a:endParaRPr lang="en-US" dirty="0"/>
          </a:p>
          <a:p>
            <a:r>
              <a:rPr lang="en-US" dirty="0"/>
              <a:t>-- In this thesis we focus on principles for relatively ignored p– and what we think as important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8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Put a general importance sentence</a:t>
            </a:r>
          </a:p>
          <a:p>
            <a:r>
              <a:rPr lang="en-US" dirty="0">
                <a:solidFill>
                  <a:srgbClr val="FF0000"/>
                </a:solidFill>
              </a:rPr>
              <a:t>What is systems software why it is more important</a:t>
            </a:r>
          </a:p>
          <a:p>
            <a:r>
              <a:rPr lang="en-US" dirty="0">
                <a:solidFill>
                  <a:srgbClr val="FF0000"/>
                </a:solidFill>
              </a:rPr>
              <a:t>A famous one OS KERNEL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logic of resources obtained by a proper treatment on the Hoare Logic</a:t>
            </a:r>
          </a:p>
          <a:p>
            <a:r>
              <a:rPr lang="en-US" dirty="0">
                <a:solidFill>
                  <a:srgbClr val="FF0000"/>
                </a:solidFill>
              </a:rPr>
              <a:t>What I mean by treatment is basically introducing logical operators and proof rules that allows enforcing proper usage of resource, in its very raw form complete separation (isolation) </a:t>
            </a:r>
          </a:p>
          <a:p>
            <a:r>
              <a:rPr lang="en-US" dirty="0">
                <a:solidFill>
                  <a:srgbClr val="FF0000"/>
                </a:solidFill>
              </a:rPr>
              <a:t> Here we see the most famous rule frame rule utilizing a logical operator called separation conj.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9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that had to be plumbed through all parts of the proof — even portions that were mostly thread-local. So work started to explore embedding the elements of interference control as resources within separation logic assertions.</a:t>
            </a:r>
          </a:p>
          <a:p>
            <a:endParaRPr lang="en-US" dirty="0"/>
          </a:p>
          <a:p>
            <a:r>
              <a:rPr lang="en-US" dirty="0"/>
              <a:t>Plumbing interference relation throughout the whole proof [TODO]</a:t>
            </a:r>
          </a:p>
          <a:p>
            <a:r>
              <a:rPr lang="en-US" dirty="0"/>
              <a:t>Cumbersome proof due to carrying all the bits on the local state [TODO]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Generalization on the notion of resource – with partial commutative monoids (PCM)s</a:t>
            </a:r>
          </a:p>
          <a:p>
            <a:pPr lvl="1"/>
            <a:r>
              <a:rPr lang="en-US" dirty="0"/>
              <a:t>This allows us to construct any resource that help us to reasoning </a:t>
            </a:r>
          </a:p>
          <a:p>
            <a:pPr lvl="1"/>
            <a:r>
              <a:rPr lang="en-US" dirty="0"/>
              <a:t>Iris is the frame work that allow us to obtain, we define abstract protocols defining how two different accesses are regulated into a resource </a:t>
            </a:r>
          </a:p>
          <a:p>
            <a:r>
              <a:rPr lang="en-US" dirty="0"/>
              <a:t>The second mechanism invariants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Capability of sharing knowledge: up until now we were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9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+mn-lt"/>
              </a:rPr>
              <a:t>Verifying OS Kernels with Modal Abstractions of Systems Concepts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endParaRPr lang="en-US" dirty="0"/>
          </a:p>
          <a:p>
            <a:r>
              <a:rPr lang="en-US" dirty="0"/>
              <a:t>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0A81-FF36-A76E-5825-EB785B3A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Logic: Invariant Constructions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F07C-0B49-1BF6-DFDA-3D218416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 state-transition-systems (STS)es as an invariant-construction</a:t>
            </a:r>
          </a:p>
          <a:p>
            <a:r>
              <a:rPr lang="en-US" dirty="0" err="1"/>
              <a:t>STSes</a:t>
            </a:r>
            <a:r>
              <a:rPr lang="en-US" dirty="0"/>
              <a:t> for governing shared state</a:t>
            </a:r>
          </a:p>
          <a:p>
            <a:r>
              <a:rPr lang="en-US" dirty="0"/>
              <a:t>Together with an interpretation of a state!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8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Contingency</a:t>
            </a:r>
          </a:p>
          <a:p>
            <a:r>
              <a:rPr lang="en-US" dirty="0">
                <a:solidFill>
                  <a:srgbClr val="FF0000"/>
                </a:solidFill>
              </a:rPr>
              <a:t>The modals we are interested in this paper are shaped around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Hybrid logic style understanding of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[] satisfaction </a:t>
            </a:r>
            <a:r>
              <a:rPr lang="en-US" dirty="0" err="1">
                <a:solidFill>
                  <a:srgbClr val="FF0000"/>
                </a:solidFill>
              </a:rPr>
              <a:t>operatos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Unknown of other world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Interpreting </a:t>
            </a:r>
            <a:r>
              <a:rPr lang="en-US" dirty="0" err="1">
                <a:solidFill>
                  <a:srgbClr val="FF0000"/>
                </a:solidFill>
              </a:rPr>
              <a:t>Kripke</a:t>
            </a:r>
            <a:r>
              <a:rPr lang="en-US" dirty="0">
                <a:solidFill>
                  <a:srgbClr val="FF0000"/>
                </a:solidFill>
              </a:rPr>
              <a:t> models as </a:t>
            </a:r>
            <a:r>
              <a:rPr lang="en-US" dirty="0" err="1">
                <a:solidFill>
                  <a:srgbClr val="FF0000"/>
                </a:solidFill>
              </a:rPr>
              <a:t>stses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Multiple generated </a:t>
            </a:r>
            <a:r>
              <a:rPr lang="en-US" dirty="0" err="1">
                <a:solidFill>
                  <a:srgbClr val="FF0000"/>
                </a:solidFill>
              </a:rPr>
              <a:t>submodels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42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E965-FDCC-5723-1C3B-134E7A3D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67A9-79B1-9016-EFEA-28B4633C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24CE-1F4A-3FEE-0A3D-57318C28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(Sub)Models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7FBB-7EBD-7136-52E1-05030488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9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8E66-FB7F-C477-E68A-D8EC2119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r>
              <a:rPr lang="en-US" dirty="0"/>
              <a:t> on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FE53-07C3-75DE-0EFC-453A3ADE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0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6342-FA73-0BB3-3D51-90A14848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4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				Proposed Work</a:t>
            </a:r>
          </a:p>
        </p:txBody>
      </p:sp>
    </p:spTree>
    <p:extLst>
      <p:ext uri="{BB962C8B-B14F-4D97-AF65-F5344CB8AC3E}">
        <p14:creationId xmlns:p14="http://schemas.microsoft.com/office/powerpoint/2010/main" val="391314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B455-8132-4A8E-A737-B2D84D7A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AD15-51B3-CFA4-F27F-0647853C7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82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		</a:t>
            </a:r>
          </a:p>
          <a:p>
            <a:pPr marL="0" indent="0">
              <a:buNone/>
            </a:pPr>
            <a:r>
              <a:rPr lang="en-US" sz="4800" dirty="0"/>
              <a:t>	</a:t>
            </a:r>
          </a:p>
          <a:p>
            <a:pPr marL="0" indent="0">
              <a:buNone/>
            </a:pPr>
            <a:r>
              <a:rPr lang="en-US" sz="4800" dirty="0"/>
              <a:t>Modal Understanding of Location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96897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      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  <a:p>
            <a:r>
              <a:rPr lang="en-US" dirty="0"/>
              <a:t>What is the abstraction for virtualizing memory location in OSes?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DF38-55D4-6AB5-5DA1-F84D912C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35AD-CEB6-4832-4C82-4C84A74E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Verification is important</a:t>
            </a:r>
          </a:p>
          <a:p>
            <a:pPr lvl="1"/>
            <a:r>
              <a:rPr lang="en-US" dirty="0"/>
              <a:t>Operating system kernels as well – some pieces maybe more</a:t>
            </a:r>
          </a:p>
          <a:p>
            <a:pPr lvl="1"/>
            <a:r>
              <a:rPr lang="en-US" dirty="0"/>
              <a:t>Program Logic</a:t>
            </a:r>
          </a:p>
          <a:p>
            <a:r>
              <a:rPr lang="en-US" dirty="0"/>
              <a:t>Proposed Work</a:t>
            </a:r>
          </a:p>
          <a:p>
            <a:pPr lvl="1"/>
            <a:r>
              <a:rPr lang="en-US" dirty="0"/>
              <a:t>Machine Model</a:t>
            </a:r>
          </a:p>
          <a:p>
            <a:pPr lvl="1"/>
            <a:r>
              <a:rPr lang="en-US" dirty="0"/>
              <a:t>Modal Understanding of Location Virtualization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9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</p:cNvCxnSpPr>
          <p:nvPr/>
        </p:nvCxnSpPr>
        <p:spPr>
          <a:xfrm>
            <a:off x="5781985" y="161621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000" dirty="0"/>
              <a:t>         (Sharing, Contingency &amp; Satisfaction)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708239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65404"/>
            <a:ext cx="6291063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263" y="3335971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8E236EE-62DF-3A25-E722-5B871BD81B0D}"/>
              </a:ext>
            </a:extLst>
          </p:cNvPr>
          <p:cNvSpPr/>
          <p:nvPr/>
        </p:nvSpPr>
        <p:spPr>
          <a:xfrm>
            <a:off x="7388352" y="4002730"/>
            <a:ext cx="4085021" cy="2309170"/>
          </a:xfrm>
          <a:prstGeom prst="wedgeEllipseCallout">
            <a:avLst>
              <a:gd name="adj1" fmla="val -53477"/>
              <a:gd name="adj2" fmla="val 674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CF585-70C5-CD7C-8660-0720372EB885}"/>
              </a:ext>
            </a:extLst>
          </p:cNvPr>
          <p:cNvSpPr txBox="1"/>
          <p:nvPr/>
        </p:nvSpPr>
        <p:spPr>
          <a:xfrm>
            <a:off x="7966114" y="4357471"/>
            <a:ext cx="3073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Soundness against updates to page tables e.g. moving page tables to create more continuous physical space for hardware IO buffers?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685497-8A8D-8F19-4EE1-CE050979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52" y="3347217"/>
            <a:ext cx="1107745" cy="3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015ED1-2E83-CF5C-B99D-E35E8BA2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1" y="4010845"/>
            <a:ext cx="9650686" cy="867867"/>
          </a:xfrm>
          <a:prstGeom prst="rect">
            <a:avLst/>
          </a:prstGeom>
        </p:spPr>
      </p:pic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3340" y="2421060"/>
            <a:ext cx="1495089" cy="39405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607" y="2432697"/>
            <a:ext cx="1646522" cy="126193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267" y="2292198"/>
            <a:ext cx="1910705" cy="131575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6793" y="4678437"/>
            <a:ext cx="2699073" cy="451827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104646"/>
              <a:gd name="adj2" fmla="val -466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4418404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048966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6CC9-8300-B82C-D98E-ADCCF490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Verification?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640D-4C98-07F9-2023-E1F2B0E3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activity of understanding programs mathematically</a:t>
            </a:r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Proof</a:t>
            </a:r>
          </a:p>
          <a:p>
            <a:r>
              <a:rPr lang="en-US" dirty="0"/>
              <a:t>Ancient tool -- Logic</a:t>
            </a:r>
          </a:p>
        </p:txBody>
      </p:sp>
    </p:spTree>
    <p:extLst>
      <p:ext uri="{BB962C8B-B14F-4D97-AF65-F5344CB8AC3E}">
        <p14:creationId xmlns:p14="http://schemas.microsoft.com/office/powerpoint/2010/main" val="1644873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F88C-492F-CB6E-C9C7-5B6BCB2B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Experiments: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E22-E85C-62C0-036D-B472B81E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92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564-DED0-853B-B44C-D831EC69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    Evolution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60BA-8075-ACE3-C85A-047CB4EB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0625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800" b="1" dirty="0"/>
              <a:t> Modal Understanding of Protocol Modularity</a:t>
            </a:r>
          </a:p>
        </p:txBody>
      </p:sp>
    </p:spTree>
    <p:extLst>
      <p:ext uri="{BB962C8B-B14F-4D97-AF65-F5344CB8AC3E}">
        <p14:creationId xmlns:p14="http://schemas.microsoft.com/office/powerpoint/2010/main" val="3220351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EFB-30B8-9FD1-A8E4-9F85936E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0"/>
            <a:ext cx="10515600" cy="1778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400" dirty="0">
                <a:latin typeface="+mn-lt"/>
              </a:rPr>
              <a:t>                                       SYSTEM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	    (Protocols &amp; Future Feature Extensions)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6961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B55-B2CD-1FF4-4FA9-4D93DE1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in OS Kernels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49D7D-8806-8E94-B59B-CE3E4E1F7324}"/>
              </a:ext>
            </a:extLst>
          </p:cNvPr>
          <p:cNvSpPr/>
          <p:nvPr/>
        </p:nvSpPr>
        <p:spPr>
          <a:xfrm>
            <a:off x="5419210" y="2171700"/>
            <a:ext cx="1562615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8D47-D4D1-CB10-2A3D-E0A5BDDFB540}"/>
              </a:ext>
            </a:extLst>
          </p:cNvPr>
          <p:cNvSpPr txBox="1"/>
          <p:nvPr/>
        </p:nvSpPr>
        <p:spPr>
          <a:xfrm>
            <a:off x="5549921" y="2230075"/>
            <a:ext cx="130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system_call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8F7DA-1B7A-6B68-DC79-9E897569F12A}"/>
              </a:ext>
            </a:extLst>
          </p:cNvPr>
          <p:cNvSpPr/>
          <p:nvPr/>
        </p:nvSpPr>
        <p:spPr>
          <a:xfrm>
            <a:off x="5492606" y="1304925"/>
            <a:ext cx="1298719" cy="510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5ECA9-551C-6138-5A8D-D8AFD52C247F}"/>
              </a:ext>
            </a:extLst>
          </p:cNvPr>
          <p:cNvSpPr txBox="1"/>
          <p:nvPr/>
        </p:nvSpPr>
        <p:spPr>
          <a:xfrm>
            <a:off x="5492607" y="1378870"/>
            <a:ext cx="13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1DBED3-A943-B1DA-1453-9E6D694EC167}"/>
              </a:ext>
            </a:extLst>
          </p:cNvPr>
          <p:cNvSpPr/>
          <p:nvPr/>
        </p:nvSpPr>
        <p:spPr>
          <a:xfrm>
            <a:off x="1828800" y="2945899"/>
            <a:ext cx="942975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BB130-A069-4BDB-A55B-48E7ABC30C32}"/>
              </a:ext>
            </a:extLst>
          </p:cNvPr>
          <p:cNvSpPr txBox="1"/>
          <p:nvPr/>
        </p:nvSpPr>
        <p:spPr>
          <a:xfrm>
            <a:off x="1906495" y="3012574"/>
            <a:ext cx="78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C353-0576-3DD9-B4C7-2C65F1CB82F8}"/>
              </a:ext>
            </a:extLst>
          </p:cNvPr>
          <p:cNvSpPr/>
          <p:nvPr/>
        </p:nvSpPr>
        <p:spPr>
          <a:xfrm>
            <a:off x="7413231" y="2702888"/>
            <a:ext cx="2576290" cy="5959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0C3D4-50F3-4969-3122-8B12CE803349}"/>
              </a:ext>
            </a:extLst>
          </p:cNvPr>
          <p:cNvSpPr txBox="1"/>
          <p:nvPr/>
        </p:nvSpPr>
        <p:spPr>
          <a:xfrm>
            <a:off x="7488985" y="2825171"/>
            <a:ext cx="246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File System (VFS)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ADB81-68F2-216A-14D1-2A9E6138E495}"/>
              </a:ext>
            </a:extLst>
          </p:cNvPr>
          <p:cNvSpPr/>
          <p:nvPr/>
        </p:nvSpPr>
        <p:spPr>
          <a:xfrm>
            <a:off x="3086100" y="2952750"/>
            <a:ext cx="1433158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BF8BD-4879-9273-95CD-08F7D1D48326}"/>
              </a:ext>
            </a:extLst>
          </p:cNvPr>
          <p:cNvSpPr txBox="1"/>
          <p:nvPr/>
        </p:nvSpPr>
        <p:spPr>
          <a:xfrm>
            <a:off x="3190575" y="3003049"/>
            <a:ext cx="12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mmap_lazy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368DE-4A8A-F2C1-C968-CE54B172F514}"/>
              </a:ext>
            </a:extLst>
          </p:cNvPr>
          <p:cNvSpPr/>
          <p:nvPr/>
        </p:nvSpPr>
        <p:spPr>
          <a:xfrm>
            <a:off x="1473280" y="3692781"/>
            <a:ext cx="3321759" cy="11800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FB180-8F97-A0A7-8E0F-4A3B838DBEA5}"/>
              </a:ext>
            </a:extLst>
          </p:cNvPr>
          <p:cNvSpPr txBox="1"/>
          <p:nvPr/>
        </p:nvSpPr>
        <p:spPr>
          <a:xfrm>
            <a:off x="1510935" y="3826127"/>
            <a:ext cx="328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Memory Manager (VMM)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085BB-3185-8F9D-CA0E-47FBC6C342BE}"/>
              </a:ext>
            </a:extLst>
          </p:cNvPr>
          <p:cNvSpPr/>
          <p:nvPr/>
        </p:nvSpPr>
        <p:spPr>
          <a:xfrm>
            <a:off x="7413231" y="3647741"/>
            <a:ext cx="890365" cy="4264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AC275-B1C1-76A7-9165-9BD395400B7A}"/>
              </a:ext>
            </a:extLst>
          </p:cNvPr>
          <p:cNvSpPr txBox="1"/>
          <p:nvPr/>
        </p:nvSpPr>
        <p:spPr>
          <a:xfrm>
            <a:off x="7516248" y="3682150"/>
            <a:ext cx="65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06259C-8EB2-D00C-5607-2F2E9B1CC6C5}"/>
              </a:ext>
            </a:extLst>
          </p:cNvPr>
          <p:cNvSpPr/>
          <p:nvPr/>
        </p:nvSpPr>
        <p:spPr>
          <a:xfrm>
            <a:off x="8998921" y="3647741"/>
            <a:ext cx="1041197" cy="4381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4E11-D16F-A25E-4F8D-34AA20A9ABB4}"/>
              </a:ext>
            </a:extLst>
          </p:cNvPr>
          <p:cNvSpPr txBox="1"/>
          <p:nvPr/>
        </p:nvSpPr>
        <p:spPr>
          <a:xfrm>
            <a:off x="9053290" y="3695366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mem_fs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15FBE-2671-C06D-9CFD-0738FFF0E1BA}"/>
              </a:ext>
            </a:extLst>
          </p:cNvPr>
          <p:cNvSpPr/>
          <p:nvPr/>
        </p:nvSpPr>
        <p:spPr>
          <a:xfrm>
            <a:off x="7912227" y="428118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AA5E83-9C11-13D8-3E6B-B3336CBF0115}"/>
              </a:ext>
            </a:extLst>
          </p:cNvPr>
          <p:cNvSpPr txBox="1"/>
          <p:nvPr/>
        </p:nvSpPr>
        <p:spPr>
          <a:xfrm>
            <a:off x="7969957" y="4345243"/>
            <a:ext cx="12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cache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0A0FCC-8D6C-FFF9-86AF-98C39BB64915}"/>
              </a:ext>
            </a:extLst>
          </p:cNvPr>
          <p:cNvSpPr/>
          <p:nvPr/>
        </p:nvSpPr>
        <p:spPr>
          <a:xfrm>
            <a:off x="3433985" y="428118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4D862-1F76-F872-FD71-D929F88D77A5}"/>
              </a:ext>
            </a:extLst>
          </p:cNvPr>
          <p:cNvSpPr txBox="1"/>
          <p:nvPr/>
        </p:nvSpPr>
        <p:spPr>
          <a:xfrm>
            <a:off x="3462114" y="4345243"/>
            <a:ext cx="111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vmm_flist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7326AC-A5B3-2735-4E4F-41925B56871E}"/>
              </a:ext>
            </a:extLst>
          </p:cNvPr>
          <p:cNvSpPr/>
          <p:nvPr/>
        </p:nvSpPr>
        <p:spPr>
          <a:xfrm>
            <a:off x="5419210" y="5026317"/>
            <a:ext cx="1829822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8B3002-C467-288E-D27B-4475521E14CE}"/>
              </a:ext>
            </a:extLst>
          </p:cNvPr>
          <p:cNvSpPr/>
          <p:nvPr/>
        </p:nvSpPr>
        <p:spPr>
          <a:xfrm>
            <a:off x="7308023" y="5602910"/>
            <a:ext cx="1883134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DC9832-B1F9-A4C3-E56D-17037F14E766}"/>
              </a:ext>
            </a:extLst>
          </p:cNvPr>
          <p:cNvSpPr/>
          <p:nvPr/>
        </p:nvSpPr>
        <p:spPr>
          <a:xfrm>
            <a:off x="3433985" y="5600730"/>
            <a:ext cx="205862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0B7269-9346-01AB-A83D-CD53A433B5F7}"/>
              </a:ext>
            </a:extLst>
          </p:cNvPr>
          <p:cNvSpPr/>
          <p:nvPr/>
        </p:nvSpPr>
        <p:spPr>
          <a:xfrm>
            <a:off x="7719991" y="6247820"/>
            <a:ext cx="1593872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A9696B-A148-E9AA-11B7-7E481EAC5F53}"/>
              </a:ext>
            </a:extLst>
          </p:cNvPr>
          <p:cNvSpPr/>
          <p:nvPr/>
        </p:nvSpPr>
        <p:spPr>
          <a:xfrm>
            <a:off x="3590925" y="624782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2E1D9-FCE6-5B12-ED86-C05A8048B475}"/>
              </a:ext>
            </a:extLst>
          </p:cNvPr>
          <p:cNvSpPr txBox="1"/>
          <p:nvPr/>
        </p:nvSpPr>
        <p:spPr>
          <a:xfrm>
            <a:off x="5503996" y="5096980"/>
            <a:ext cx="169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drivers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BF98F3-856E-F254-105C-E3ADC46BBA01}"/>
              </a:ext>
            </a:extLst>
          </p:cNvPr>
          <p:cNvSpPr txBox="1"/>
          <p:nvPr/>
        </p:nvSpPr>
        <p:spPr>
          <a:xfrm>
            <a:off x="3810000" y="6318483"/>
            <a:ext cx="16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hw_memory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E846E0-B23B-EDB9-CCFB-9913AD1DA1C7}"/>
              </a:ext>
            </a:extLst>
          </p:cNvPr>
          <p:cNvSpPr txBox="1"/>
          <p:nvPr/>
        </p:nvSpPr>
        <p:spPr>
          <a:xfrm>
            <a:off x="8050093" y="6318483"/>
            <a:ext cx="100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hw_disk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FC284F-F727-32A8-FF1E-4E37883B495A}"/>
              </a:ext>
            </a:extLst>
          </p:cNvPr>
          <p:cNvSpPr txBox="1"/>
          <p:nvPr/>
        </p:nvSpPr>
        <p:spPr>
          <a:xfrm>
            <a:off x="3521728" y="5671393"/>
            <a:ext cx="18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mem_disk_driver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1D870A-4D2E-3D56-18AD-1DB1E2D68BB1}"/>
              </a:ext>
            </a:extLst>
          </p:cNvPr>
          <p:cNvSpPr/>
          <p:nvPr/>
        </p:nvSpPr>
        <p:spPr>
          <a:xfrm>
            <a:off x="5614567" y="622692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71301-E0C2-2F61-F19A-22112184FA3D}"/>
              </a:ext>
            </a:extLst>
          </p:cNvPr>
          <p:cNvSpPr txBox="1"/>
          <p:nvPr/>
        </p:nvSpPr>
        <p:spPr>
          <a:xfrm>
            <a:off x="5801486" y="6308209"/>
            <a:ext cx="139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Hw_network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8C2447-4861-B1F9-CC7F-E5E1E6BE7573}"/>
              </a:ext>
            </a:extLst>
          </p:cNvPr>
          <p:cNvSpPr txBox="1"/>
          <p:nvPr/>
        </p:nvSpPr>
        <p:spPr>
          <a:xfrm>
            <a:off x="7379143" y="5671393"/>
            <a:ext cx="175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disk driver </a:t>
            </a:r>
          </a:p>
        </p:txBody>
      </p:sp>
    </p:spTree>
    <p:extLst>
      <p:ext uri="{BB962C8B-B14F-4D97-AF65-F5344CB8AC3E}">
        <p14:creationId xmlns:p14="http://schemas.microsoft.com/office/powerpoint/2010/main" val="866808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1DBE-CCE9-68C7-7A81-749C37BD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009775" y="2305050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96B064-DF16-1B37-7221-83021B9C69F6}"/>
              </a:ext>
            </a:extLst>
          </p:cNvPr>
          <p:cNvSpPr/>
          <p:nvPr/>
        </p:nvSpPr>
        <p:spPr>
          <a:xfrm>
            <a:off x="2009775" y="355599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410281-34A4-EDFB-6C13-2279BCCF7354}"/>
              </a:ext>
            </a:extLst>
          </p:cNvPr>
          <p:cNvSpPr/>
          <p:nvPr/>
        </p:nvSpPr>
        <p:spPr>
          <a:xfrm>
            <a:off x="2000250" y="4895855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28363-A2B6-E416-FDC3-16F97656FF42}"/>
              </a:ext>
            </a:extLst>
          </p:cNvPr>
          <p:cNvSpPr/>
          <p:nvPr/>
        </p:nvSpPr>
        <p:spPr>
          <a:xfrm>
            <a:off x="7324725" y="3555998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994BD-F77C-FE72-17C4-6C61B617ECA2}"/>
              </a:ext>
            </a:extLst>
          </p:cNvPr>
          <p:cNvSpPr/>
          <p:nvPr/>
        </p:nvSpPr>
        <p:spPr>
          <a:xfrm>
            <a:off x="9067800" y="230504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7C5065-5C26-2600-4EBB-4461425DF9FF}"/>
              </a:ext>
            </a:extLst>
          </p:cNvPr>
          <p:cNvSpPr/>
          <p:nvPr/>
        </p:nvSpPr>
        <p:spPr>
          <a:xfrm>
            <a:off x="9067800" y="355599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5F3550-A1F4-CDD8-4C53-6D96D6A3EB87}"/>
              </a:ext>
            </a:extLst>
          </p:cNvPr>
          <p:cNvSpPr/>
          <p:nvPr/>
        </p:nvSpPr>
        <p:spPr>
          <a:xfrm>
            <a:off x="9067800" y="4895855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87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825625"/>
            <a:ext cx="1204912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800" dirty="0"/>
              <a:t>  </a:t>
            </a:r>
            <a:r>
              <a:rPr lang="en-US" sz="4000" dirty="0"/>
              <a:t>(</a:t>
            </a:r>
            <a:r>
              <a:rPr lang="en-US" sz="4000" dirty="0" err="1"/>
              <a:t>Kripke</a:t>
            </a:r>
            <a:r>
              <a:rPr lang="en-US" sz="4000" dirty="0"/>
              <a:t> Models, Generated </a:t>
            </a:r>
            <a:r>
              <a:rPr lang="en-US" sz="4000" dirty="0" err="1"/>
              <a:t>SubModels</a:t>
            </a:r>
            <a:r>
              <a:rPr lang="en-US" sz="4000" dirty="0"/>
              <a:t> &amp; </a:t>
            </a:r>
            <a:r>
              <a:rPr lang="en-US" sz="4000" dirty="0" err="1"/>
              <a:t>Bisimulation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897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7F51-7974-6BFA-85AD-AE319D0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Logic for Modularity of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684A-A042-8B0A-4D4B-3D329107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36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3BC2-CB1A-F174-6230-0C18B4E3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RG-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15D2-D4EC-C5B9-F6CC-F93095C4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63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512E-60F9-D90D-3941-CDEE6193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Conformance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3D680-0694-DF04-F869-4B0A8705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34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D451-765F-D9FA-F280-5F58E345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1FCA-6188-2F4D-02AE-AEBF33950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7DFB-42FA-7C12-9E71-3C4F5DB9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Verification? Why OS Kernels?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201B-61FB-46D3-8039-7FDB48C1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Kernels are piece of constructs speaking to the bare-metal</a:t>
            </a:r>
          </a:p>
          <a:p>
            <a:pPr lvl="1"/>
            <a:r>
              <a:rPr lang="en-US" dirty="0"/>
              <a:t>One of the closest software artifacts operating something physical!</a:t>
            </a:r>
          </a:p>
          <a:p>
            <a:pPr lvl="1"/>
            <a:r>
              <a:rPr lang="en-US" dirty="0"/>
              <a:t>Convincing ourselves on their (almost) correctness!</a:t>
            </a:r>
          </a:p>
          <a:p>
            <a:r>
              <a:rPr lang="en-US" dirty="0"/>
              <a:t>Long story of verification attempts OS Kernels</a:t>
            </a:r>
          </a:p>
          <a:p>
            <a:pPr lvl="1"/>
            <a:r>
              <a:rPr lang="en-US" dirty="0" err="1"/>
              <a:t>Verisoft</a:t>
            </a:r>
            <a:r>
              <a:rPr lang="en-US" dirty="0"/>
              <a:t> – custom-hardware</a:t>
            </a:r>
          </a:p>
          <a:p>
            <a:pPr lvl="1"/>
            <a:r>
              <a:rPr lang="en-US" dirty="0" err="1"/>
              <a:t>CertiKOS</a:t>
            </a:r>
            <a:r>
              <a:rPr lang="en-US" dirty="0"/>
              <a:t>, SeL4 – not quite …[TODO]</a:t>
            </a:r>
          </a:p>
          <a:p>
            <a:r>
              <a:rPr lang="en-US" dirty="0"/>
              <a:t>Our attempt</a:t>
            </a:r>
          </a:p>
          <a:p>
            <a:pPr lvl="1"/>
            <a:r>
              <a:rPr lang="en-US" dirty="0"/>
              <a:t>We cannot ignore these details</a:t>
            </a:r>
          </a:p>
          <a:p>
            <a:pPr lvl="1"/>
            <a:r>
              <a:rPr lang="en-US" dirty="0"/>
              <a:t>[TODO]</a:t>
            </a:r>
          </a:p>
          <a:p>
            <a:pPr lvl="1"/>
            <a:r>
              <a:rPr lang="en-US" dirty="0"/>
              <a:t>Proposed reasoning principles that capture 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11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CB6A-F539-31F2-2CF0-92F79851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Connecting to a Program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0B67-4A0A-C748-3DA2-2F188CBD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8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8C67-9855-F94C-DF23-26192F6B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Proof Rules under 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1EBD-9FBD-4498-F0A3-877AF12FE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35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all these mean in our example?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1DBE-CCE9-68C7-7A81-749C37BD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009775" y="2305050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96B064-DF16-1B37-7221-83021B9C69F6}"/>
              </a:ext>
            </a:extLst>
          </p:cNvPr>
          <p:cNvSpPr/>
          <p:nvPr/>
        </p:nvSpPr>
        <p:spPr>
          <a:xfrm>
            <a:off x="2009775" y="355599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410281-34A4-EDFB-6C13-2279BCCF7354}"/>
              </a:ext>
            </a:extLst>
          </p:cNvPr>
          <p:cNvSpPr/>
          <p:nvPr/>
        </p:nvSpPr>
        <p:spPr>
          <a:xfrm>
            <a:off x="2000250" y="4895855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28363-A2B6-E416-FDC3-16F97656FF42}"/>
              </a:ext>
            </a:extLst>
          </p:cNvPr>
          <p:cNvSpPr/>
          <p:nvPr/>
        </p:nvSpPr>
        <p:spPr>
          <a:xfrm>
            <a:off x="7324725" y="3555998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994BD-F77C-FE72-17C4-6C61B617ECA2}"/>
              </a:ext>
            </a:extLst>
          </p:cNvPr>
          <p:cNvSpPr/>
          <p:nvPr/>
        </p:nvSpPr>
        <p:spPr>
          <a:xfrm>
            <a:off x="9067800" y="230504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7C5065-5C26-2600-4EBB-4461425DF9FF}"/>
              </a:ext>
            </a:extLst>
          </p:cNvPr>
          <p:cNvSpPr/>
          <p:nvPr/>
        </p:nvSpPr>
        <p:spPr>
          <a:xfrm>
            <a:off x="9067800" y="355599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5F3550-A1F4-CDD8-4C53-6D96D6A3EB87}"/>
              </a:ext>
            </a:extLst>
          </p:cNvPr>
          <p:cNvSpPr/>
          <p:nvPr/>
        </p:nvSpPr>
        <p:spPr>
          <a:xfrm>
            <a:off x="9067800" y="4895855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06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4C14-374B-7943-F1DC-88A056B8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BF73-C558-B793-D222-51ACD17D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28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5C84CA-964A-0504-B72B-9E3927A7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D92F494-F192-AFB4-5078-F1FB00D8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569633" y="2977377"/>
            <a:ext cx="6428679" cy="1125459"/>
          </a:xfrm>
          <a:prstGeom prst="rect">
            <a:avLst/>
          </a:prstGeom>
        </p:spPr>
      </p:pic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5F1570F-4EDE-DF48-F3C0-B727778DEFEC}"/>
              </a:ext>
            </a:extLst>
          </p:cNvPr>
          <p:cNvSpPr/>
          <p:nvPr/>
        </p:nvSpPr>
        <p:spPr>
          <a:xfrm>
            <a:off x="2413676" y="2348778"/>
            <a:ext cx="8463330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4E397-D9F1-7414-4D13-52589E5929BF}"/>
              </a:ext>
            </a:extLst>
          </p:cNvPr>
          <p:cNvSpPr txBox="1"/>
          <p:nvPr/>
        </p:nvSpPr>
        <p:spPr>
          <a:xfrm>
            <a:off x="5391409" y="247135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-1587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8AC330-2B5D-E876-D694-CE03C5F19386}"/>
              </a:ext>
            </a:extLst>
          </p:cNvPr>
          <p:cNvCxnSpPr>
            <a:cxnSpLocks/>
            <a:stCxn id="65" idx="1"/>
          </p:cNvCxnSpPr>
          <p:nvPr/>
        </p:nvCxnSpPr>
        <p:spPr>
          <a:xfrm>
            <a:off x="2242224" y="1807999"/>
            <a:ext cx="210087" cy="56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9D09E452-3D37-E10E-14BF-5D5AF5ABE0BA}"/>
              </a:ext>
            </a:extLst>
          </p:cNvPr>
          <p:cNvSpPr/>
          <p:nvPr/>
        </p:nvSpPr>
        <p:spPr>
          <a:xfrm>
            <a:off x="1515291" y="2979487"/>
            <a:ext cx="10258698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13AAFF07-6ABA-CF96-CFED-3CD241163566}"/>
              </a:ext>
            </a:extLst>
          </p:cNvPr>
          <p:cNvSpPr/>
          <p:nvPr/>
        </p:nvSpPr>
        <p:spPr>
          <a:xfrm>
            <a:off x="3612611" y="3015158"/>
            <a:ext cx="1099485" cy="464584"/>
          </a:xfrm>
          <a:prstGeom prst="flowChartProcess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9C4AB0-5FCD-E37C-C5BF-20B4B013926F}"/>
              </a:ext>
            </a:extLst>
          </p:cNvPr>
          <p:cNvSpPr txBox="1"/>
          <p:nvPr/>
        </p:nvSpPr>
        <p:spPr>
          <a:xfrm>
            <a:off x="3620762" y="3046299"/>
            <a:ext cx="4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7DB67E-88DF-F7FE-D1E0-1DBB78D6B12F}"/>
              </a:ext>
            </a:extLst>
          </p:cNvPr>
          <p:cNvCxnSpPr>
            <a:cxnSpLocks/>
          </p:cNvCxnSpPr>
          <p:nvPr/>
        </p:nvCxnSpPr>
        <p:spPr>
          <a:xfrm>
            <a:off x="2272937" y="3765001"/>
            <a:ext cx="8749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C6EB0-2319-F128-9837-06EF9308A1CF}"/>
              </a:ext>
            </a:extLst>
          </p:cNvPr>
          <p:cNvCxnSpPr>
            <a:cxnSpLocks/>
          </p:cNvCxnSpPr>
          <p:nvPr/>
        </p:nvCxnSpPr>
        <p:spPr>
          <a:xfrm>
            <a:off x="1715589" y="6008460"/>
            <a:ext cx="9884228" cy="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D1D69372-224C-DFE5-C705-2C0E65921B32}"/>
              </a:ext>
            </a:extLst>
          </p:cNvPr>
          <p:cNvSpPr/>
          <p:nvPr/>
        </p:nvSpPr>
        <p:spPr>
          <a:xfrm rot="16200000">
            <a:off x="4624907" y="3571339"/>
            <a:ext cx="476971" cy="111719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4AE55BA3-46C9-A59D-CE51-7C95615C88A7}"/>
              </a:ext>
            </a:extLst>
          </p:cNvPr>
          <p:cNvSpPr/>
          <p:nvPr/>
        </p:nvSpPr>
        <p:spPr>
          <a:xfrm rot="16200000">
            <a:off x="6386369" y="3553941"/>
            <a:ext cx="476971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402947DC-CFCC-1BA2-164D-7DD4F2D6A2ED}"/>
              </a:ext>
            </a:extLst>
          </p:cNvPr>
          <p:cNvSpPr/>
          <p:nvPr/>
        </p:nvSpPr>
        <p:spPr>
          <a:xfrm rot="16200000">
            <a:off x="8199457" y="3569410"/>
            <a:ext cx="476970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647CD071-7BCC-0A7E-6A8C-7A0BCC1BDA4B}"/>
              </a:ext>
            </a:extLst>
          </p:cNvPr>
          <p:cNvSpPr/>
          <p:nvPr/>
        </p:nvSpPr>
        <p:spPr>
          <a:xfrm rot="16200000">
            <a:off x="2858515" y="3563520"/>
            <a:ext cx="476971" cy="11171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CCFED-BA21-CFAF-0BAA-F83BC7EC9EEF}"/>
              </a:ext>
            </a:extLst>
          </p:cNvPr>
          <p:cNvSpPr txBox="1"/>
          <p:nvPr/>
        </p:nvSpPr>
        <p:spPr>
          <a:xfrm>
            <a:off x="11148569" y="62581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BC741-8747-D0AC-72D4-282C8019D339}"/>
              </a:ext>
            </a:extLst>
          </p:cNvPr>
          <p:cNvSpPr txBox="1"/>
          <p:nvPr/>
        </p:nvSpPr>
        <p:spPr>
          <a:xfrm>
            <a:off x="2616780" y="3928727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A9C5-32E9-CA7E-4B8C-1062CE604FEC}"/>
              </a:ext>
            </a:extLst>
          </p:cNvPr>
          <p:cNvSpPr txBox="1"/>
          <p:nvPr/>
        </p:nvSpPr>
        <p:spPr>
          <a:xfrm>
            <a:off x="4391879" y="3958338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DB37F-5E96-2783-9352-269457E3AE8F}"/>
              </a:ext>
            </a:extLst>
          </p:cNvPr>
          <p:cNvSpPr txBox="1"/>
          <p:nvPr/>
        </p:nvSpPr>
        <p:spPr>
          <a:xfrm>
            <a:off x="6159722" y="394527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9147-8BA5-5C7B-EDD1-9C2DACEF5E3D}"/>
              </a:ext>
            </a:extLst>
          </p:cNvPr>
          <p:cNvSpPr txBox="1"/>
          <p:nvPr/>
        </p:nvSpPr>
        <p:spPr>
          <a:xfrm>
            <a:off x="7979817" y="395203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99D4E90F-F140-DAF6-858A-8B946D07B2C4}"/>
              </a:ext>
            </a:extLst>
          </p:cNvPr>
          <p:cNvSpPr/>
          <p:nvPr/>
        </p:nvSpPr>
        <p:spPr>
          <a:xfrm rot="16200000">
            <a:off x="234503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1D0ED686-D88A-32F7-E0E7-23C01CF7167F}"/>
              </a:ext>
            </a:extLst>
          </p:cNvPr>
          <p:cNvSpPr/>
          <p:nvPr/>
        </p:nvSpPr>
        <p:spPr>
          <a:xfrm rot="16200000">
            <a:off x="1969362" y="1252176"/>
            <a:ext cx="545723" cy="5659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9BD97-B973-1DBD-F879-D40BCD014526}"/>
              </a:ext>
            </a:extLst>
          </p:cNvPr>
          <p:cNvSpPr txBox="1"/>
          <p:nvPr/>
        </p:nvSpPr>
        <p:spPr>
          <a:xfrm>
            <a:off x="1959262" y="1329122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3" name="Alternate Process 72">
            <a:extLst>
              <a:ext uri="{FF2B5EF4-FFF2-40B4-BE49-F238E27FC236}">
                <a16:creationId xmlns:a16="http://schemas.microsoft.com/office/drawing/2014/main" id="{5C48B830-9BAB-C5C3-0F54-D93CE5502E46}"/>
              </a:ext>
            </a:extLst>
          </p:cNvPr>
          <p:cNvSpPr/>
          <p:nvPr/>
        </p:nvSpPr>
        <p:spPr>
          <a:xfrm rot="16200000">
            <a:off x="4117260" y="4428378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>
            <a:extLst>
              <a:ext uri="{FF2B5EF4-FFF2-40B4-BE49-F238E27FC236}">
                <a16:creationId xmlns:a16="http://schemas.microsoft.com/office/drawing/2014/main" id="{FE8667A6-F77B-4F86-9298-A07D9F6D891D}"/>
              </a:ext>
            </a:extLst>
          </p:cNvPr>
          <p:cNvSpPr/>
          <p:nvPr/>
        </p:nvSpPr>
        <p:spPr>
          <a:xfrm rot="16200000">
            <a:off x="588921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B8FEF9EC-70AB-5E61-7E1A-9ABD4D3D8588}"/>
              </a:ext>
            </a:extLst>
          </p:cNvPr>
          <p:cNvSpPr/>
          <p:nvPr/>
        </p:nvSpPr>
        <p:spPr>
          <a:xfrm rot="16200000">
            <a:off x="7684885" y="4437774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lternate Process 75">
            <a:extLst>
              <a:ext uri="{FF2B5EF4-FFF2-40B4-BE49-F238E27FC236}">
                <a16:creationId xmlns:a16="http://schemas.microsoft.com/office/drawing/2014/main" id="{B82D6278-5007-04BD-AB1E-2CE63BA8C803}"/>
              </a:ext>
            </a:extLst>
          </p:cNvPr>
          <p:cNvSpPr/>
          <p:nvPr/>
        </p:nvSpPr>
        <p:spPr>
          <a:xfrm rot="16200000">
            <a:off x="2924970" y="4079602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37719B44-2501-F538-7E91-A38A45A73209}"/>
              </a:ext>
            </a:extLst>
          </p:cNvPr>
          <p:cNvSpPr/>
          <p:nvPr/>
        </p:nvSpPr>
        <p:spPr>
          <a:xfrm rot="16200000">
            <a:off x="4697198" y="4536030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C484A7DD-3A34-85A5-1FEF-54E333E0E4B4}"/>
              </a:ext>
            </a:extLst>
          </p:cNvPr>
          <p:cNvSpPr/>
          <p:nvPr/>
        </p:nvSpPr>
        <p:spPr>
          <a:xfrm rot="16200000">
            <a:off x="6469151" y="4090819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97DCD7F7-DA02-5522-F245-8164FA8C6739}"/>
              </a:ext>
            </a:extLst>
          </p:cNvPr>
          <p:cNvSpPr/>
          <p:nvPr/>
        </p:nvSpPr>
        <p:spPr>
          <a:xfrm rot="16200000">
            <a:off x="8264823" y="4770905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76E3A3-85FD-16F3-5187-CFDCFBE8BB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002974" y="3247450"/>
            <a:ext cx="160963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81FC76-8DED-44B2-FFE7-A2FBD00CDA85}"/>
              </a:ext>
            </a:extLst>
          </p:cNvPr>
          <p:cNvCxnSpPr>
            <a:cxnSpLocks/>
          </p:cNvCxnSpPr>
          <p:nvPr/>
        </p:nvCxnSpPr>
        <p:spPr>
          <a:xfrm>
            <a:off x="2002974" y="3247450"/>
            <a:ext cx="0" cy="14638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49F59F-BB57-852B-F7BC-B92E9C2D51C6}"/>
              </a:ext>
            </a:extLst>
          </p:cNvPr>
          <p:cNvCxnSpPr>
            <a:cxnSpLocks/>
          </p:cNvCxnSpPr>
          <p:nvPr/>
        </p:nvCxnSpPr>
        <p:spPr>
          <a:xfrm>
            <a:off x="2002974" y="4706489"/>
            <a:ext cx="401993" cy="11261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12098-4685-0F0C-3B1D-B5F381502EBA}"/>
              </a:ext>
            </a:extLst>
          </p:cNvPr>
          <p:cNvSpPr txBox="1"/>
          <p:nvPr/>
        </p:nvSpPr>
        <p:spPr>
          <a:xfrm>
            <a:off x="2813101" y="4557298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C3AA6B-42BB-1EF4-B23B-B80F1B76F068}"/>
              </a:ext>
            </a:extLst>
          </p:cNvPr>
          <p:cNvSpPr txBox="1"/>
          <p:nvPr/>
        </p:nvSpPr>
        <p:spPr>
          <a:xfrm>
            <a:off x="4594551" y="502278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112534-CB9A-FA90-B4DA-3C767B38711B}"/>
              </a:ext>
            </a:extLst>
          </p:cNvPr>
          <p:cNvSpPr txBox="1"/>
          <p:nvPr/>
        </p:nvSpPr>
        <p:spPr>
          <a:xfrm>
            <a:off x="6352898" y="457293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2FD47-6FCB-53FF-059F-25ADEC9EAA0A}"/>
              </a:ext>
            </a:extLst>
          </p:cNvPr>
          <p:cNvSpPr txBox="1"/>
          <p:nvPr/>
        </p:nvSpPr>
        <p:spPr>
          <a:xfrm>
            <a:off x="8139045" y="528603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7" name="Alternate Process 96">
            <a:extLst>
              <a:ext uri="{FF2B5EF4-FFF2-40B4-BE49-F238E27FC236}">
                <a16:creationId xmlns:a16="http://schemas.microsoft.com/office/drawing/2014/main" id="{D782951D-778B-1404-FC36-6D3D584DE4BB}"/>
              </a:ext>
            </a:extLst>
          </p:cNvPr>
          <p:cNvSpPr/>
          <p:nvPr/>
        </p:nvSpPr>
        <p:spPr>
          <a:xfrm rot="16200000">
            <a:off x="10072408" y="3475071"/>
            <a:ext cx="476970" cy="13145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6717D-1D5A-FC6C-0A33-7FDA657B2BDB}"/>
              </a:ext>
            </a:extLst>
          </p:cNvPr>
          <p:cNvSpPr txBox="1"/>
          <p:nvPr/>
        </p:nvSpPr>
        <p:spPr>
          <a:xfrm>
            <a:off x="9795556" y="3956386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9" name="Alternate Process 98">
            <a:extLst>
              <a:ext uri="{FF2B5EF4-FFF2-40B4-BE49-F238E27FC236}">
                <a16:creationId xmlns:a16="http://schemas.microsoft.com/office/drawing/2014/main" id="{566DD27C-4278-9003-F033-A56033A44295}"/>
              </a:ext>
            </a:extLst>
          </p:cNvPr>
          <p:cNvSpPr/>
          <p:nvPr/>
        </p:nvSpPr>
        <p:spPr>
          <a:xfrm rot="16200000">
            <a:off x="9561584" y="4442127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lternate Process 100">
            <a:extLst>
              <a:ext uri="{FF2B5EF4-FFF2-40B4-BE49-F238E27FC236}">
                <a16:creationId xmlns:a16="http://schemas.microsoft.com/office/drawing/2014/main" id="{C7F852B3-ADAF-EC71-71A6-9808F26D8CC5}"/>
              </a:ext>
            </a:extLst>
          </p:cNvPr>
          <p:cNvSpPr/>
          <p:nvPr/>
        </p:nvSpPr>
        <p:spPr>
          <a:xfrm rot="16200000">
            <a:off x="10147477" y="4790401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C9711-B1BD-62DC-DAB7-170967382E29}"/>
              </a:ext>
            </a:extLst>
          </p:cNvPr>
          <p:cNvSpPr txBox="1"/>
          <p:nvPr/>
        </p:nvSpPr>
        <p:spPr>
          <a:xfrm>
            <a:off x="9925903" y="5305533"/>
            <a:ext cx="9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paddr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3461E-8010-EBBB-DC8B-C09C08FF161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805596" y="4775562"/>
            <a:ext cx="380308" cy="45642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01DE95-B69E-B874-AB7E-1AB304BDF3B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V="1">
            <a:off x="5577824" y="4786779"/>
            <a:ext cx="380033" cy="445211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A52CFD-6BBF-4609-CCCA-2F4903148B3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49777" y="4786779"/>
            <a:ext cx="403752" cy="68008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4B51A9A-83F1-A210-5F3A-1316B4BD5589}"/>
              </a:ext>
            </a:extLst>
          </p:cNvPr>
          <p:cNvCxnSpPr>
            <a:cxnSpLocks/>
            <a:stCxn id="79" idx="2"/>
            <a:endCxn id="101" idx="0"/>
          </p:cNvCxnSpPr>
          <p:nvPr/>
        </p:nvCxnSpPr>
        <p:spPr>
          <a:xfrm>
            <a:off x="9145449" y="5466865"/>
            <a:ext cx="490734" cy="1949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BE8080-940D-FF40-FC3D-A8C8CE577CD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013330" y="5471900"/>
            <a:ext cx="360863" cy="78621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5D234D-04C6-76A5-D01B-03872A399927}"/>
              </a:ext>
            </a:extLst>
          </p:cNvPr>
          <p:cNvSpPr txBox="1"/>
          <p:nvPr/>
        </p:nvSpPr>
        <p:spPr>
          <a:xfrm rot="16200000">
            <a:off x="1506154" y="3734715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52/12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7C998-0604-FDE4-16F2-0C6C271DEF54}"/>
              </a:ext>
            </a:extLst>
          </p:cNvPr>
          <p:cNvSpPr txBox="1"/>
          <p:nvPr/>
        </p:nvSpPr>
        <p:spPr>
          <a:xfrm rot="16200000">
            <a:off x="1490868" y="4059598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pic>
        <p:nvPicPr>
          <p:cNvPr id="173" name="Picture 172" descr="A black arrow pointing to the right&#10;&#10;Description automatically generated with low confidence">
            <a:extLst>
              <a:ext uri="{FF2B5EF4-FFF2-40B4-BE49-F238E27FC236}">
                <a16:creationId xmlns:a16="http://schemas.microsoft.com/office/drawing/2014/main" id="{AC5A9290-61CF-F446-98F0-89431FB3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676" y="3167213"/>
            <a:ext cx="319971" cy="210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69EA203-AAE0-E412-1BDC-7D403AE17316}"/>
              </a:ext>
            </a:extLst>
          </p:cNvPr>
          <p:cNvSpPr txBox="1"/>
          <p:nvPr/>
        </p:nvSpPr>
        <p:spPr>
          <a:xfrm>
            <a:off x="4289313" y="30488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175" name="Oval Callout 174">
            <a:extLst>
              <a:ext uri="{FF2B5EF4-FFF2-40B4-BE49-F238E27FC236}">
                <a16:creationId xmlns:a16="http://schemas.microsoft.com/office/drawing/2014/main" id="{8E38B795-277C-EC71-8644-3C3294701564}"/>
              </a:ext>
            </a:extLst>
          </p:cNvPr>
          <p:cNvSpPr/>
          <p:nvPr/>
        </p:nvSpPr>
        <p:spPr>
          <a:xfrm>
            <a:off x="2413434" y="1237775"/>
            <a:ext cx="4611161" cy="1833463"/>
          </a:xfrm>
          <a:prstGeom prst="wedgeEllipseCallout">
            <a:avLst>
              <a:gd name="adj1" fmla="val -56905"/>
              <a:gd name="adj2" fmla="val 609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B52A5A4-0034-EFD0-655F-F0828C85D7A9}"/>
              </a:ext>
            </a:extLst>
          </p:cNvPr>
          <p:cNvSpPr txBox="1"/>
          <p:nvPr/>
        </p:nvSpPr>
        <p:spPr>
          <a:xfrm>
            <a:off x="3282134" y="1437325"/>
            <a:ext cx="315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432933-A350-6A5B-BCF1-C45E6C602F86}"/>
              </a:ext>
            </a:extLst>
          </p:cNvPr>
          <p:cNvSpPr/>
          <p:nvPr/>
        </p:nvSpPr>
        <p:spPr>
          <a:xfrm>
            <a:off x="1150422" y="1327139"/>
            <a:ext cx="505518" cy="5364785"/>
          </a:xfrm>
          <a:prstGeom prst="rightBrace">
            <a:avLst>
              <a:gd name="adj1" fmla="val 57979"/>
              <a:gd name="adj2" fmla="val 45405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AF7066CA-A2AC-DB30-C3FA-9D4C1E8DC8E7}"/>
              </a:ext>
            </a:extLst>
          </p:cNvPr>
          <p:cNvSpPr/>
          <p:nvPr/>
        </p:nvSpPr>
        <p:spPr>
          <a:xfrm rot="16200000">
            <a:off x="7285692" y="2646921"/>
            <a:ext cx="491416" cy="2930289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C872B37C-536F-5CDE-3473-FFD7E9A8B214}"/>
              </a:ext>
            </a:extLst>
          </p:cNvPr>
          <p:cNvSpPr/>
          <p:nvPr/>
        </p:nvSpPr>
        <p:spPr>
          <a:xfrm rot="16200000">
            <a:off x="6790423" y="3540672"/>
            <a:ext cx="1522458" cy="3187593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/>
      <p:bldP spid="57" grpId="1"/>
      <p:bldP spid="32" grpId="0" animBg="1"/>
      <p:bldP spid="33" grpId="0" animBg="1"/>
      <p:bldP spid="36" grpId="0"/>
      <p:bldP spid="42" grpId="0" animBg="1"/>
      <p:bldP spid="43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61" grpId="0" animBg="1"/>
      <p:bldP spid="66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/>
      <p:bldP spid="93" grpId="0"/>
      <p:bldP spid="94" grpId="0"/>
      <p:bldP spid="95" grpId="0"/>
      <p:bldP spid="97" grpId="0" animBg="1"/>
      <p:bldP spid="98" grpId="0"/>
      <p:bldP spid="99" grpId="0" animBg="1"/>
      <p:bldP spid="101" grpId="0" animBg="1"/>
      <p:bldP spid="102" grpId="0"/>
      <p:bldP spid="120" grpId="0"/>
      <p:bldP spid="121" grpId="0"/>
      <p:bldP spid="174" grpId="0"/>
      <p:bldP spid="175" grpId="0" animBg="1"/>
      <p:bldP spid="176" grpId="0"/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4E5-B6DD-846C-EFED-25A10D45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 Logic?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155C9B-602B-CCE3-8927-F0FF33332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3767" y="2924016"/>
            <a:ext cx="2427434" cy="781716"/>
          </a:xfr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E260376-57DE-A0FC-BFBD-32FA7357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484" y="1912126"/>
            <a:ext cx="5938895" cy="204149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00B5B5B7-8975-E70B-7917-9B5855060AB5}"/>
              </a:ext>
            </a:extLst>
          </p:cNvPr>
          <p:cNvSpPr/>
          <p:nvPr/>
        </p:nvSpPr>
        <p:spPr>
          <a:xfrm rot="16200000">
            <a:off x="5579798" y="353705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6139BA9-CBBC-7C3A-0B77-800DC388487B}"/>
              </a:ext>
            </a:extLst>
          </p:cNvPr>
          <p:cNvSpPr/>
          <p:nvPr/>
        </p:nvSpPr>
        <p:spPr>
          <a:xfrm rot="16200000">
            <a:off x="4766998" y="356753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379006D-9F61-FCED-1E0B-75883FAECF92}"/>
              </a:ext>
            </a:extLst>
          </p:cNvPr>
          <p:cNvSpPr/>
          <p:nvPr/>
        </p:nvSpPr>
        <p:spPr>
          <a:xfrm rot="16200000">
            <a:off x="6260518" y="360817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7B9D3A22-C287-BBD1-B0E3-CF135DAA6783}"/>
              </a:ext>
            </a:extLst>
          </p:cNvPr>
          <p:cNvSpPr/>
          <p:nvPr/>
        </p:nvSpPr>
        <p:spPr>
          <a:xfrm>
            <a:off x="1341120" y="4401992"/>
            <a:ext cx="2413624" cy="1267288"/>
          </a:xfrm>
          <a:prstGeom prst="wedgeEllipseCallout">
            <a:avLst>
              <a:gd name="adj1" fmla="val 103346"/>
              <a:gd name="adj2" fmla="val -769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D1470AB5-5780-7216-9007-F65DA842A6D6}"/>
              </a:ext>
            </a:extLst>
          </p:cNvPr>
          <p:cNvSpPr/>
          <p:nvPr/>
        </p:nvSpPr>
        <p:spPr>
          <a:xfrm>
            <a:off x="4647577" y="4733191"/>
            <a:ext cx="2413624" cy="1267288"/>
          </a:xfrm>
          <a:prstGeom prst="wedgeEllipseCallout">
            <a:avLst>
              <a:gd name="adj1" fmla="val -627"/>
              <a:gd name="adj2" fmla="val -1042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18516E7E-8FAD-A4E4-6132-8DE8ED6B2952}"/>
              </a:ext>
            </a:extLst>
          </p:cNvPr>
          <p:cNvSpPr/>
          <p:nvPr/>
        </p:nvSpPr>
        <p:spPr>
          <a:xfrm>
            <a:off x="7954034" y="4733191"/>
            <a:ext cx="2413624" cy="1267288"/>
          </a:xfrm>
          <a:prstGeom prst="wedgeEllipseCallout">
            <a:avLst>
              <a:gd name="adj1" fmla="val -111335"/>
              <a:gd name="adj2" fmla="val -978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5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27D0-11AE-2CA5-BB8C-8D823CD9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9E50-57C6-E958-45F7-21BE056F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 of resources</a:t>
            </a:r>
          </a:p>
          <a:p>
            <a:r>
              <a:rPr lang="en-US" dirty="0"/>
              <a:t>Physical resources a program can use</a:t>
            </a:r>
          </a:p>
          <a:p>
            <a:r>
              <a:rPr lang="en-US" b="1" dirty="0"/>
              <a:t>p -&gt; v </a:t>
            </a:r>
            <a:endParaRPr lang="en-US" i="1" dirty="0"/>
          </a:p>
          <a:p>
            <a:r>
              <a:rPr lang="en-US" i="1" dirty="0"/>
              <a:t>P * Q</a:t>
            </a:r>
            <a:br>
              <a:rPr lang="en-US" i="1" dirty="0"/>
            </a:br>
            <a:br>
              <a:rPr lang="en-US" i="1" dirty="0"/>
            </a:br>
            <a:endParaRPr lang="en-US" i="1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FF737F-30B0-D733-88E5-5C76A134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653" y="3505477"/>
            <a:ext cx="4028168" cy="210820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2FE0E75-1866-4905-DB92-C19332FA2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813" y="1904521"/>
            <a:ext cx="6256015" cy="2021761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97400B-118F-78E1-0189-EA6E988C0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63952"/>
            <a:ext cx="6419612" cy="20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5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2B67-9EF3-C756-67A4-16E57E4A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AA7D-01A5-E04C-36FD-7D92E2C0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concurrent programs </a:t>
            </a:r>
            <a:r>
              <a:rPr lang="en-US" i="1" dirty="0"/>
              <a:t>shares!</a:t>
            </a:r>
          </a:p>
          <a:p>
            <a:r>
              <a:rPr lang="en-US" dirty="0"/>
              <a:t>Essence: </a:t>
            </a:r>
            <a:r>
              <a:rPr lang="en-US" i="1" dirty="0"/>
              <a:t>composing </a:t>
            </a:r>
            <a:r>
              <a:rPr lang="en-US" dirty="0"/>
              <a:t>the updates of each thread to model interleaving</a:t>
            </a:r>
          </a:p>
          <a:p>
            <a:pPr lvl="1"/>
            <a:r>
              <a:rPr lang="en-US" dirty="0"/>
              <a:t>Current Local </a:t>
            </a:r>
            <a:r>
              <a:rPr lang="en-US" b="1" i="1" dirty="0"/>
              <a:t>View </a:t>
            </a:r>
            <a:r>
              <a:rPr lang="en-US" dirty="0"/>
              <a:t>for a “</a:t>
            </a:r>
            <a:r>
              <a:rPr lang="en-US" b="1" i="1" dirty="0"/>
              <a:t>guarantee step” </a:t>
            </a:r>
            <a:r>
              <a:rPr lang="en-US" i="1" dirty="0"/>
              <a:t>changing local program state</a:t>
            </a:r>
          </a:p>
          <a:p>
            <a:pPr lvl="1"/>
            <a:r>
              <a:rPr lang="en-US" dirty="0"/>
              <a:t>Other </a:t>
            </a:r>
            <a:r>
              <a:rPr lang="en-US" b="1" i="1" dirty="0"/>
              <a:t>Views </a:t>
            </a:r>
            <a:r>
              <a:rPr lang="en-US" dirty="0"/>
              <a:t> </a:t>
            </a:r>
            <a:r>
              <a:rPr lang="en-US" b="1" i="1" dirty="0"/>
              <a:t>”rely steps”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Local state is unchanged</a:t>
            </a:r>
          </a:p>
          <a:p>
            <a:pPr lvl="2"/>
            <a:r>
              <a:rPr lang="en-US" dirty="0"/>
              <a:t>The change in the global state is described by the </a:t>
            </a:r>
            <a:r>
              <a:rPr lang="en-US" b="1" i="1" u="sng" dirty="0"/>
              <a:t>interference relation</a:t>
            </a:r>
          </a:p>
          <a:p>
            <a:r>
              <a:rPr lang="en-US" dirty="0"/>
              <a:t>Getting cumbersome</a:t>
            </a:r>
          </a:p>
          <a:p>
            <a:pPr lvl="1"/>
            <a:r>
              <a:rPr lang="en-US" dirty="0"/>
              <a:t>All these local-state related pieces plumbed through all over the proof?</a:t>
            </a:r>
          </a:p>
        </p:txBody>
      </p:sp>
    </p:spTree>
    <p:extLst>
      <p:ext uri="{BB962C8B-B14F-4D97-AF65-F5344CB8AC3E}">
        <p14:creationId xmlns:p14="http://schemas.microsoft.com/office/powerpoint/2010/main" val="413430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3984-0517-E4DD-68EE-43F3A903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Separation Logic: Ghosts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97CB-C562-35AA-2AAF-11A6DBD8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notion of resource with </a:t>
            </a:r>
            <a:r>
              <a:rPr lang="en-US" b="1" dirty="0"/>
              <a:t>PCM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Either for</a:t>
            </a:r>
            <a:r>
              <a:rPr lang="en-US" b="1" dirty="0"/>
              <a:t> ghost (logical) </a:t>
            </a:r>
            <a:r>
              <a:rPr lang="en-US" dirty="0"/>
              <a:t>or </a:t>
            </a:r>
            <a:r>
              <a:rPr lang="en-US" b="1" dirty="0"/>
              <a:t>physical state (heap, stack etc.)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/>
              <a:t>Capability of custom-tailored “</a:t>
            </a:r>
            <a:r>
              <a:rPr lang="en-US" i="1" dirty="0" err="1"/>
              <a:t>pointsto</a:t>
            </a:r>
            <a:r>
              <a:rPr lang="en-US" i="1" dirty="0"/>
              <a:t>” relations,</a:t>
            </a:r>
          </a:p>
          <a:p>
            <a:pPr lvl="2"/>
            <a:r>
              <a:rPr lang="en-US" i="1" dirty="0"/>
              <a:t> e.g. virtual-memory-</a:t>
            </a:r>
            <a:r>
              <a:rPr lang="en-US" i="1" dirty="0" err="1"/>
              <a:t>pointsto</a:t>
            </a:r>
            <a:r>
              <a:rPr lang="en-US" i="1" dirty="0"/>
              <a:t>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4AAB7-AD43-CFB1-6593-2BB9FF09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520" y="2839720"/>
            <a:ext cx="1993900" cy="7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4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843C-BC04-4196-A298-9C591371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Logic: Sharing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EA8A-1D68-7635-6978-065364BE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Capability of sharing knowledge</a:t>
            </a:r>
          </a:p>
          <a:p>
            <a:r>
              <a:rPr lang="en-US" dirty="0"/>
              <a:t>Even using it under a promise</a:t>
            </a:r>
          </a:p>
        </p:txBody>
      </p:sp>
      <p:pic>
        <p:nvPicPr>
          <p:cNvPr id="5" name="Picture 4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AF2A6A61-4B34-8CBA-3976-C399ADA92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167" y="3272790"/>
            <a:ext cx="7263665" cy="1695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CF4D4-0EE7-4F44-ED8E-98044DEBF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349" y="1690688"/>
            <a:ext cx="1020189" cy="88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5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16696</TotalTime>
  <Words>1468</Words>
  <Application>Microsoft Macintosh PowerPoint</Application>
  <PresentationFormat>Widescreen</PresentationFormat>
  <Paragraphs>297</Paragraphs>
  <Slides>46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LinLibertineT</vt:lpstr>
      <vt:lpstr>LinLibertineTI</vt:lpstr>
      <vt:lpstr>Office Theme</vt:lpstr>
      <vt:lpstr>Verifying OS Kernels with Modal Abstractions of Systems Concepts</vt:lpstr>
      <vt:lpstr>Talk</vt:lpstr>
      <vt:lpstr>What is Software Verification?</vt:lpstr>
      <vt:lpstr>Why Verification? Why OS Kernels?</vt:lpstr>
      <vt:lpstr>What is a Program Logic?</vt:lpstr>
      <vt:lpstr>Separation Logic</vt:lpstr>
      <vt:lpstr>More on Separation Logic</vt:lpstr>
      <vt:lpstr>Abstracting Separation Logic: Ghosts</vt:lpstr>
      <vt:lpstr>Separation Logic: Sharing Knowledge</vt:lpstr>
      <vt:lpstr>Separation Logic: Invariant Constructions</vt:lpstr>
      <vt:lpstr>Modal Logic: Contingency</vt:lpstr>
      <vt:lpstr>Modal Logic: Kripke Models</vt:lpstr>
      <vt:lpstr>Generated (Sub)Models</vt:lpstr>
      <vt:lpstr>Bisimulation on Kripke Models</vt:lpstr>
      <vt:lpstr>    Proposed Work</vt:lpstr>
      <vt:lpstr>            Virtualization</vt:lpstr>
      <vt:lpstr>PowerPoint Presentation</vt:lpstr>
      <vt:lpstr>Memory Location &amp; Virtualization</vt:lpstr>
      <vt:lpstr>L4_L1 Page Table Walk</vt:lpstr>
      <vt:lpstr>Virtual Memory Managers </vt:lpstr>
      <vt:lpstr>The System of Memory Virtualization</vt:lpstr>
      <vt:lpstr>PowerPoint Presentation</vt:lpstr>
      <vt:lpstr>Program Logic: Points-to Relations</vt:lpstr>
      <vt:lpstr>Program Logic: Defining Virtual Points-to 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More Experiments:</vt:lpstr>
      <vt:lpstr>                Evolution</vt:lpstr>
      <vt:lpstr>                                       SYSTEM      (Protocols &amp; Future Feature Extensions)</vt:lpstr>
      <vt:lpstr>Protocols in OS Kernels </vt:lpstr>
      <vt:lpstr>PowerPoint Presentation</vt:lpstr>
      <vt:lpstr>PowerPoint Presentation</vt:lpstr>
      <vt:lpstr>RG-STS: Logic for Modularity of Protocols</vt:lpstr>
      <vt:lpstr>RG-STS: The Law of RG-Bisimulation</vt:lpstr>
      <vt:lpstr>RG-STS: The Law of Conformance</vt:lpstr>
      <vt:lpstr>RG-STS: The Law of Tolerance</vt:lpstr>
      <vt:lpstr>RG-STS: Connecting to a Program Logic</vt:lpstr>
      <vt:lpstr>RG-STS: Proof Rules under Bisimulation</vt:lpstr>
      <vt:lpstr>What does all these mean in our example?</vt:lpstr>
      <vt:lpstr>More on  </vt:lpstr>
      <vt:lpstr>PowerPoint Presentation</vt:lpstr>
      <vt:lpstr>Pure Facts on Address Space</vt:lpstr>
      <vt:lpstr>Program Logic: Sharing under Page-Table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135</cp:revision>
  <dcterms:created xsi:type="dcterms:W3CDTF">2023-04-28T17:43:58Z</dcterms:created>
  <dcterms:modified xsi:type="dcterms:W3CDTF">2024-02-23T17:58:05Z</dcterms:modified>
</cp:coreProperties>
</file>