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ink/ink7.xml" ContentType="application/inkml+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300" r:id="rId3"/>
    <p:sldId id="323" r:id="rId4"/>
    <p:sldId id="272" r:id="rId5"/>
    <p:sldId id="278" r:id="rId6"/>
    <p:sldId id="277" r:id="rId7"/>
    <p:sldId id="314" r:id="rId8"/>
    <p:sldId id="315" r:id="rId9"/>
    <p:sldId id="260" r:id="rId10"/>
    <p:sldId id="273" r:id="rId11"/>
    <p:sldId id="279" r:id="rId12"/>
    <p:sldId id="283" r:id="rId13"/>
    <p:sldId id="259" r:id="rId14"/>
    <p:sldId id="316" r:id="rId15"/>
    <p:sldId id="317" r:id="rId16"/>
    <p:sldId id="275" r:id="rId17"/>
    <p:sldId id="291" r:id="rId18"/>
    <p:sldId id="263" r:id="rId19"/>
    <p:sldId id="269" r:id="rId20"/>
    <p:sldId id="276" r:id="rId21"/>
    <p:sldId id="313" r:id="rId22"/>
    <p:sldId id="325" r:id="rId23"/>
    <p:sldId id="290" r:id="rId24"/>
    <p:sldId id="324" r:id="rId25"/>
    <p:sldId id="286" r:id="rId26"/>
    <p:sldId id="319" r:id="rId27"/>
    <p:sldId id="287" r:id="rId28"/>
    <p:sldId id="311" r:id="rId29"/>
    <p:sldId id="309" r:id="rId30"/>
    <p:sldId id="289" r:id="rId31"/>
    <p:sldId id="320" r:id="rId32"/>
    <p:sldId id="305" r:id="rId33"/>
    <p:sldId id="304" r:id="rId34"/>
    <p:sldId id="321" r:id="rId35"/>
    <p:sldId id="312" r:id="rId36"/>
    <p:sldId id="322" r:id="rId37"/>
    <p:sldId id="293" r:id="rId38"/>
    <p:sldId id="295" r:id="rId39"/>
    <p:sldId id="288"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7"/>
    <p:restoredTop sz="87755"/>
  </p:normalViewPr>
  <p:slideViewPr>
    <p:cSldViewPr snapToGrid="0">
      <p:cViewPr varScale="1">
        <p:scale>
          <a:sx n="112" d="100"/>
          <a:sy n="112" d="100"/>
        </p:scale>
        <p:origin x="1560"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44:37.950"/>
    </inkml:context>
    <inkml:brush xml:id="br0">
      <inkml:brushProperty name="width" value="0.05" units="cm"/>
      <inkml:brushProperty name="height" value="0.0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9:22:44.471"/>
    </inkml:context>
    <inkml:brush xml:id="br0">
      <inkml:brushProperty name="width" value="0.05" units="cm"/>
      <inkml:brushProperty name="height" value="0.05" units="cm"/>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7:59.111"/>
    </inkml:context>
    <inkml:brush xml:id="br0">
      <inkml:brushProperty name="width" value="0.08571" units="cm"/>
      <inkml:brushProperty name="height" value="0.08571" units="cm"/>
    </inkml:brush>
  </inkml:definitions>
  <inkml:trace contextRef="#ctx0" brushRef="#br0">0 0 8027,'0'0'0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8:20.712"/>
    </inkml:context>
    <inkml:brush xml:id="br0">
      <inkml:brushProperty name="width" value="0.08571" units="cm"/>
      <inkml:brushProperty name="height" value="0.08571" units="cm"/>
    </inkml:brush>
  </inkml:definitions>
  <inkml:trace contextRef="#ctx0" brushRef="#br0">1 0 8027,'0'0'0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26:19.181"/>
    </inkml:context>
    <inkml:brush xml:id="br0">
      <inkml:brushProperty name="width" value="0.08571" units="cm"/>
      <inkml:brushProperty name="height" value="0.08571" units="cm"/>
    </inkml:brush>
  </inkml:definitions>
  <inkml:trace contextRef="#ctx0" brushRef="#br0">10 1 5734,'0'4'0,"0"-1"0,-1-2 0,0 1 0,-2-2 0,2 1 0,-1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D3AF7-5EDA-3B4A-97E0-315D431B4E03}" type="datetimeFigureOut">
              <a:rPr lang="en-US" smtClean="0"/>
              <a:t>5/12/24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B0F4F-C4CA-F945-8BD8-C2A10415F31A}" type="slidenum">
              <a:rPr lang="en-US" smtClean="0"/>
              <a:t>‹#›</a:t>
            </a:fld>
            <a:endParaRPr lang="en-US"/>
          </a:p>
        </p:txBody>
      </p:sp>
    </p:spTree>
    <p:extLst>
      <p:ext uri="{BB962C8B-B14F-4D97-AF65-F5344CB8AC3E}">
        <p14:creationId xmlns:p14="http://schemas.microsoft.com/office/powerpoint/2010/main" val="74765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everyone,I</a:t>
            </a:r>
            <a:r>
              <a:rPr lang="en-US" dirty="0"/>
              <a:t> am Ismail Kuru a year </a:t>
            </a:r>
            <a:r>
              <a:rPr lang="en-US" dirty="0" err="1"/>
              <a:t>Phd</a:t>
            </a:r>
            <a:r>
              <a:rPr lang="en-US" dirty="0"/>
              <a:t> student at Drexel university, graduating this summer. During my </a:t>
            </a:r>
            <a:r>
              <a:rPr lang="en-US" dirty="0" err="1"/>
              <a:t>phd</a:t>
            </a:r>
            <a:r>
              <a:rPr lang="en-US" dirty="0"/>
              <a:t> I worked on different assurance mechanisms for correctness for low level systems. In this talk, today, I am going to present you a chapter of my thesis, which are basically a set of reasoning principles for a critical piece of general purpose </a:t>
            </a:r>
            <a:r>
              <a:rPr lang="en-US" dirty="0" err="1"/>
              <a:t>os</a:t>
            </a:r>
            <a:r>
              <a:rPr lang="en-US" dirty="0"/>
              <a:t> kernels. </a:t>
            </a:r>
          </a:p>
        </p:txBody>
      </p:sp>
      <p:sp>
        <p:nvSpPr>
          <p:cNvPr id="4" name="Slide Number Placeholder 3"/>
          <p:cNvSpPr>
            <a:spLocks noGrp="1"/>
          </p:cNvSpPr>
          <p:nvPr>
            <p:ph type="sldNum" sz="quarter" idx="5"/>
          </p:nvPr>
        </p:nvSpPr>
        <p:spPr/>
        <p:txBody>
          <a:bodyPr/>
          <a:lstStyle/>
          <a:p>
            <a:fld id="{180B0F4F-C4CA-F945-8BD8-C2A10415F31A}" type="slidenum">
              <a:rPr lang="en-US" smtClean="0"/>
              <a:t>1</a:t>
            </a:fld>
            <a:endParaRPr lang="en-US"/>
          </a:p>
        </p:txBody>
      </p:sp>
    </p:spTree>
    <p:extLst>
      <p:ext uri="{BB962C8B-B14F-4D97-AF65-F5344CB8AC3E}">
        <p14:creationId xmlns:p14="http://schemas.microsoft.com/office/powerpoint/2010/main" val="295763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12</a:t>
            </a:fld>
            <a:endParaRPr lang="en-US"/>
          </a:p>
        </p:txBody>
      </p:sp>
    </p:spTree>
    <p:extLst>
      <p:ext uri="{BB962C8B-B14F-4D97-AF65-F5344CB8AC3E}">
        <p14:creationId xmlns:p14="http://schemas.microsoft.com/office/powerpoint/2010/main" val="3450142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defining our physical state on top of which we build our logical resources such as physical memory </a:t>
            </a:r>
            <a:r>
              <a:rPr lang="en-US" dirty="0" err="1"/>
              <a:t>pointso</a:t>
            </a:r>
            <a:r>
              <a:rPr lang="en-US" dirty="0"/>
              <a:t>, register points to relations. Here sigma M resembles our physical memory’s a simple nested maps to capture frame and index references from an address and likewise a register on top of which we construct register </a:t>
            </a:r>
            <a:r>
              <a:rPr lang="en-US" dirty="0" err="1"/>
              <a:t>pointsto</a:t>
            </a:r>
            <a:r>
              <a:rPr lang="en-US" dirty="0"/>
              <a:t> relations.</a:t>
            </a:r>
          </a:p>
          <a:p>
            <a:endParaRPr lang="en-US" dirty="0"/>
          </a:p>
          <a:p>
            <a:r>
              <a:rPr lang="en-US" dirty="0"/>
              <a:t>How about virtual </a:t>
            </a:r>
            <a:r>
              <a:rPr lang="en-US" dirty="0" err="1"/>
              <a:t>pointsto</a:t>
            </a:r>
            <a:r>
              <a:rPr lang="en-US" dirty="0"/>
              <a:t> relations? ….</a:t>
            </a:r>
          </a:p>
        </p:txBody>
      </p:sp>
      <p:sp>
        <p:nvSpPr>
          <p:cNvPr id="4" name="Slide Number Placeholder 3"/>
          <p:cNvSpPr>
            <a:spLocks noGrp="1"/>
          </p:cNvSpPr>
          <p:nvPr>
            <p:ph type="sldNum" sz="quarter" idx="5"/>
          </p:nvPr>
        </p:nvSpPr>
        <p:spPr/>
        <p:txBody>
          <a:bodyPr/>
          <a:lstStyle/>
          <a:p>
            <a:fld id="{180B0F4F-C4CA-F945-8BD8-C2A10415F31A}" type="slidenum">
              <a:rPr lang="en-US" smtClean="0"/>
              <a:t>13</a:t>
            </a:fld>
            <a:endParaRPr lang="en-US"/>
          </a:p>
        </p:txBody>
      </p:sp>
    </p:spTree>
    <p:extLst>
      <p:ext uri="{BB962C8B-B14F-4D97-AF65-F5344CB8AC3E}">
        <p14:creationId xmlns:p14="http://schemas.microsoft.com/office/powerpoint/2010/main" val="220789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Let’s go back to the page table walk. And try to construct a virtual </a:t>
            </a:r>
            <a:r>
              <a:rPr lang="en-US" dirty="0" err="1"/>
              <a:t>pointsto</a:t>
            </a:r>
            <a:r>
              <a:rPr lang="en-US" dirty="0"/>
              <a:t> out of physical </a:t>
            </a:r>
            <a:r>
              <a:rPr lang="en-US" dirty="0" err="1"/>
              <a:t>pateble</a:t>
            </a:r>
            <a:r>
              <a:rPr lang="en-US" dirty="0"/>
              <a:t> </a:t>
            </a:r>
            <a:r>
              <a:rPr lang="en-US" dirty="0" err="1"/>
              <a:t>pointstos</a:t>
            </a:r>
            <a:r>
              <a:rPr lang="en-US" dirty="0"/>
              <a:t>. We again start from the top level, and travel the tree to reach to the physical page address, However the path knowledge we constructed through will get violated  as updates  to the </a:t>
            </a:r>
          </a:p>
        </p:txBody>
      </p:sp>
      <p:sp>
        <p:nvSpPr>
          <p:cNvPr id="4" name="Slide Number Placeholder 3"/>
          <p:cNvSpPr>
            <a:spLocks noGrp="1"/>
          </p:cNvSpPr>
          <p:nvPr>
            <p:ph type="sldNum" sz="quarter" idx="5"/>
          </p:nvPr>
        </p:nvSpPr>
        <p:spPr/>
        <p:txBody>
          <a:bodyPr/>
          <a:lstStyle/>
          <a:p>
            <a:fld id="{180B0F4F-C4CA-F945-8BD8-C2A10415F31A}" type="slidenum">
              <a:rPr lang="en-US" smtClean="0"/>
              <a:t>14</a:t>
            </a:fld>
            <a:endParaRPr lang="en-US"/>
          </a:p>
        </p:txBody>
      </p:sp>
    </p:spTree>
    <p:extLst>
      <p:ext uri="{BB962C8B-B14F-4D97-AF65-F5344CB8AC3E}">
        <p14:creationId xmlns:p14="http://schemas.microsoft.com/office/powerpoint/2010/main" val="105198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opening the physical shared page table addresses </a:t>
            </a:r>
          </a:p>
        </p:txBody>
      </p:sp>
      <p:sp>
        <p:nvSpPr>
          <p:cNvPr id="4" name="Slide Number Placeholder 3"/>
          <p:cNvSpPr>
            <a:spLocks noGrp="1"/>
          </p:cNvSpPr>
          <p:nvPr>
            <p:ph type="sldNum" sz="quarter" idx="5"/>
          </p:nvPr>
        </p:nvSpPr>
        <p:spPr/>
        <p:txBody>
          <a:bodyPr/>
          <a:lstStyle/>
          <a:p>
            <a:fld id="{180B0F4F-C4CA-F945-8BD8-C2A10415F31A}" type="slidenum">
              <a:rPr lang="en-US" smtClean="0"/>
              <a:t>15</a:t>
            </a:fld>
            <a:endParaRPr lang="en-US"/>
          </a:p>
        </p:txBody>
      </p:sp>
    </p:spTree>
    <p:extLst>
      <p:ext uri="{BB962C8B-B14F-4D97-AF65-F5344CB8AC3E}">
        <p14:creationId xmlns:p14="http://schemas.microsoft.com/office/powerpoint/2010/main" val="280995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17</a:t>
            </a:fld>
            <a:endParaRPr lang="en-US"/>
          </a:p>
        </p:txBody>
      </p:sp>
    </p:spTree>
    <p:extLst>
      <p:ext uri="{BB962C8B-B14F-4D97-AF65-F5344CB8AC3E}">
        <p14:creationId xmlns:p14="http://schemas.microsoft.com/office/powerpoint/2010/main" val="2484277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18</a:t>
            </a:fld>
            <a:endParaRPr lang="en-US"/>
          </a:p>
        </p:txBody>
      </p:sp>
    </p:spTree>
    <p:extLst>
      <p:ext uri="{BB962C8B-B14F-4D97-AF65-F5344CB8AC3E}">
        <p14:creationId xmlns:p14="http://schemas.microsoft.com/office/powerpoint/2010/main" val="229508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19</a:t>
            </a:fld>
            <a:endParaRPr lang="en-US"/>
          </a:p>
        </p:txBody>
      </p:sp>
    </p:spTree>
    <p:extLst>
      <p:ext uri="{BB962C8B-B14F-4D97-AF65-F5344CB8AC3E}">
        <p14:creationId xmlns:p14="http://schemas.microsoft.com/office/powerpoint/2010/main" val="323220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20</a:t>
            </a:fld>
            <a:endParaRPr lang="en-US"/>
          </a:p>
        </p:txBody>
      </p:sp>
    </p:spTree>
    <p:extLst>
      <p:ext uri="{BB962C8B-B14F-4D97-AF65-F5344CB8AC3E}">
        <p14:creationId xmlns:p14="http://schemas.microsoft.com/office/powerpoint/2010/main" val="18026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21</a:t>
            </a:fld>
            <a:endParaRPr lang="en-US"/>
          </a:p>
        </p:txBody>
      </p:sp>
    </p:spTree>
    <p:extLst>
      <p:ext uri="{BB962C8B-B14F-4D97-AF65-F5344CB8AC3E}">
        <p14:creationId xmlns:p14="http://schemas.microsoft.com/office/powerpoint/2010/main" val="41260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23</a:t>
            </a:fld>
            <a:endParaRPr lang="en-US"/>
          </a:p>
        </p:txBody>
      </p:sp>
    </p:spTree>
    <p:extLst>
      <p:ext uri="{BB962C8B-B14F-4D97-AF65-F5344CB8AC3E}">
        <p14:creationId xmlns:p14="http://schemas.microsoft.com/office/powerpoint/2010/main" val="355025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asserting why virtual memory managers are important piece to be considered to be verified? Then we will try to build some high level intuition on the aspects of </a:t>
            </a:r>
            <a:r>
              <a:rPr lang="en-US" dirty="0" err="1"/>
              <a:t>vmms</a:t>
            </a:r>
            <a:r>
              <a:rPr lang="en-US" dirty="0"/>
              <a:t> and then, finally, we will be introducing our machine which takes the address translation at its main focus and start explaining some of abstractions and proof rules using these abstractions.</a:t>
            </a:r>
          </a:p>
        </p:txBody>
      </p:sp>
      <p:sp>
        <p:nvSpPr>
          <p:cNvPr id="4" name="Slide Number Placeholder 3"/>
          <p:cNvSpPr>
            <a:spLocks noGrp="1"/>
          </p:cNvSpPr>
          <p:nvPr>
            <p:ph type="sldNum" sz="quarter" idx="5"/>
          </p:nvPr>
        </p:nvSpPr>
        <p:spPr/>
        <p:txBody>
          <a:bodyPr/>
          <a:lstStyle/>
          <a:p>
            <a:fld id="{180B0F4F-C4CA-F945-8BD8-C2A10415F31A}" type="slidenum">
              <a:rPr lang="en-US" smtClean="0"/>
              <a:t>2</a:t>
            </a:fld>
            <a:endParaRPr lang="en-US"/>
          </a:p>
        </p:txBody>
      </p:sp>
    </p:spTree>
    <p:extLst>
      <p:ext uri="{BB962C8B-B14F-4D97-AF65-F5344CB8AC3E}">
        <p14:creationId xmlns:p14="http://schemas.microsoft.com/office/powerpoint/2010/main" val="484495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24</a:t>
            </a:fld>
            <a:endParaRPr lang="en-US"/>
          </a:p>
        </p:txBody>
      </p:sp>
    </p:spTree>
    <p:extLst>
      <p:ext uri="{BB962C8B-B14F-4D97-AF65-F5344CB8AC3E}">
        <p14:creationId xmlns:p14="http://schemas.microsoft.com/office/powerpoint/2010/main" val="219211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a:t>
            </a:r>
            <a:r>
              <a:rPr lang="en-US" dirty="0" err="1"/>
              <a:t>sts</a:t>
            </a:r>
            <a:r>
              <a:rPr lang="en-US" dirty="0"/>
              <a:t> an using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25</a:t>
            </a:fld>
            <a:endParaRPr lang="en-US"/>
          </a:p>
        </p:txBody>
      </p:sp>
    </p:spTree>
    <p:extLst>
      <p:ext uri="{BB962C8B-B14F-4D97-AF65-F5344CB8AC3E}">
        <p14:creationId xmlns:p14="http://schemas.microsoft.com/office/powerpoint/2010/main" val="2416381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26</a:t>
            </a:fld>
            <a:endParaRPr lang="en-US"/>
          </a:p>
        </p:txBody>
      </p:sp>
    </p:spTree>
    <p:extLst>
      <p:ext uri="{BB962C8B-B14F-4D97-AF65-F5344CB8AC3E}">
        <p14:creationId xmlns:p14="http://schemas.microsoft.com/office/powerpoint/2010/main" val="3340827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27</a:t>
            </a:fld>
            <a:endParaRPr lang="en-US"/>
          </a:p>
        </p:txBody>
      </p:sp>
    </p:spTree>
    <p:extLst>
      <p:ext uri="{BB962C8B-B14F-4D97-AF65-F5344CB8AC3E}">
        <p14:creationId xmlns:p14="http://schemas.microsoft.com/office/powerpoint/2010/main" val="325899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see that </a:t>
            </a:r>
          </a:p>
        </p:txBody>
      </p:sp>
      <p:sp>
        <p:nvSpPr>
          <p:cNvPr id="4" name="Slide Number Placeholder 3"/>
          <p:cNvSpPr>
            <a:spLocks noGrp="1"/>
          </p:cNvSpPr>
          <p:nvPr>
            <p:ph type="sldNum" sz="quarter" idx="5"/>
          </p:nvPr>
        </p:nvSpPr>
        <p:spPr/>
        <p:txBody>
          <a:bodyPr/>
          <a:lstStyle/>
          <a:p>
            <a:fld id="{180B0F4F-C4CA-F945-8BD8-C2A10415F31A}" type="slidenum">
              <a:rPr lang="en-US" smtClean="0"/>
              <a:t>28</a:t>
            </a:fld>
            <a:endParaRPr lang="en-US"/>
          </a:p>
        </p:txBody>
      </p:sp>
    </p:spTree>
    <p:extLst>
      <p:ext uri="{BB962C8B-B14F-4D97-AF65-F5344CB8AC3E}">
        <p14:creationId xmlns:p14="http://schemas.microsoft.com/office/powerpoint/2010/main" val="3467406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31</a:t>
            </a:fld>
            <a:endParaRPr lang="en-US"/>
          </a:p>
        </p:txBody>
      </p:sp>
    </p:spTree>
    <p:extLst>
      <p:ext uri="{BB962C8B-B14F-4D97-AF65-F5344CB8AC3E}">
        <p14:creationId xmlns:p14="http://schemas.microsoft.com/office/powerpoint/2010/main" val="1656027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33</a:t>
            </a:fld>
            <a:endParaRPr lang="en-US"/>
          </a:p>
        </p:txBody>
      </p:sp>
    </p:spTree>
    <p:extLst>
      <p:ext uri="{BB962C8B-B14F-4D97-AF65-F5344CB8AC3E}">
        <p14:creationId xmlns:p14="http://schemas.microsoft.com/office/powerpoint/2010/main" val="68158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34</a:t>
            </a:fld>
            <a:endParaRPr lang="en-US"/>
          </a:p>
        </p:txBody>
      </p:sp>
    </p:spTree>
    <p:extLst>
      <p:ext uri="{BB962C8B-B14F-4D97-AF65-F5344CB8AC3E}">
        <p14:creationId xmlns:p14="http://schemas.microsoft.com/office/powerpoint/2010/main" val="2750592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35</a:t>
            </a:fld>
            <a:endParaRPr lang="en-US"/>
          </a:p>
        </p:txBody>
      </p:sp>
    </p:spTree>
    <p:extLst>
      <p:ext uri="{BB962C8B-B14F-4D97-AF65-F5344CB8AC3E}">
        <p14:creationId xmlns:p14="http://schemas.microsoft.com/office/powerpoint/2010/main" val="3135505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36</a:t>
            </a:fld>
            <a:endParaRPr lang="en-US"/>
          </a:p>
        </p:txBody>
      </p:sp>
    </p:spTree>
    <p:extLst>
      <p:ext uri="{BB962C8B-B14F-4D97-AF65-F5344CB8AC3E}">
        <p14:creationId xmlns:p14="http://schemas.microsoft.com/office/powerpoint/2010/main" val="227891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everyone,I</a:t>
            </a:r>
            <a:r>
              <a:rPr lang="en-US" dirty="0"/>
              <a:t> am Ismail Kuru a year </a:t>
            </a:r>
            <a:r>
              <a:rPr lang="en-US" dirty="0" err="1"/>
              <a:t>Phd</a:t>
            </a:r>
            <a:r>
              <a:rPr lang="en-US" dirty="0"/>
              <a:t> student at Drexel university, graduating this summer. During my </a:t>
            </a:r>
            <a:r>
              <a:rPr lang="en-US" dirty="0" err="1"/>
              <a:t>phd</a:t>
            </a:r>
            <a:r>
              <a:rPr lang="en-US" dirty="0"/>
              <a:t> I worked on different assurance mechanisms for correctness for low level systems. In this talk, today, I am going to present you a chapter of my thesis, which are basically a set of reasoning principles for a critical piece of general purpose </a:t>
            </a:r>
            <a:r>
              <a:rPr lang="en-US" dirty="0" err="1"/>
              <a:t>os</a:t>
            </a:r>
            <a:r>
              <a:rPr lang="en-US" dirty="0"/>
              <a:t> kernels. </a:t>
            </a:r>
          </a:p>
        </p:txBody>
      </p:sp>
      <p:sp>
        <p:nvSpPr>
          <p:cNvPr id="4" name="Slide Number Placeholder 3"/>
          <p:cNvSpPr>
            <a:spLocks noGrp="1"/>
          </p:cNvSpPr>
          <p:nvPr>
            <p:ph type="sldNum" sz="quarter" idx="5"/>
          </p:nvPr>
        </p:nvSpPr>
        <p:spPr/>
        <p:txBody>
          <a:bodyPr/>
          <a:lstStyle/>
          <a:p>
            <a:fld id="{180B0F4F-C4CA-F945-8BD8-C2A10415F31A}" type="slidenum">
              <a:rPr lang="en-US" smtClean="0"/>
              <a:t>3</a:t>
            </a:fld>
            <a:endParaRPr lang="en-US"/>
          </a:p>
        </p:txBody>
      </p:sp>
    </p:spTree>
    <p:extLst>
      <p:ext uri="{BB962C8B-B14F-4D97-AF65-F5344CB8AC3E}">
        <p14:creationId xmlns:p14="http://schemas.microsoft.com/office/powerpoint/2010/main" val="849005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38</a:t>
            </a:fld>
            <a:endParaRPr lang="en-US"/>
          </a:p>
        </p:txBody>
      </p:sp>
    </p:spTree>
    <p:extLst>
      <p:ext uri="{BB962C8B-B14F-4D97-AF65-F5344CB8AC3E}">
        <p14:creationId xmlns:p14="http://schemas.microsoft.com/office/powerpoint/2010/main" val="1626201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backup slide.</a:t>
            </a:r>
          </a:p>
        </p:txBody>
      </p:sp>
      <p:sp>
        <p:nvSpPr>
          <p:cNvPr id="4" name="Slide Number Placeholder 3"/>
          <p:cNvSpPr>
            <a:spLocks noGrp="1"/>
          </p:cNvSpPr>
          <p:nvPr>
            <p:ph type="sldNum" sz="quarter" idx="5"/>
          </p:nvPr>
        </p:nvSpPr>
        <p:spPr/>
        <p:txBody>
          <a:bodyPr/>
          <a:lstStyle/>
          <a:p>
            <a:fld id="{180B0F4F-C4CA-F945-8BD8-C2A10415F31A}" type="slidenum">
              <a:rPr lang="en-US" smtClean="0"/>
              <a:t>40</a:t>
            </a:fld>
            <a:endParaRPr lang="en-US"/>
          </a:p>
        </p:txBody>
      </p:sp>
    </p:spTree>
    <p:extLst>
      <p:ext uri="{BB962C8B-B14F-4D97-AF65-F5344CB8AC3E}">
        <p14:creationId xmlns:p14="http://schemas.microsoft.com/office/powerpoint/2010/main" val="331568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4</a:t>
            </a:fld>
            <a:endParaRPr lang="en-US"/>
          </a:p>
        </p:txBody>
      </p:sp>
    </p:spTree>
    <p:extLst>
      <p:ext uri="{BB962C8B-B14F-4D97-AF65-F5344CB8AC3E}">
        <p14:creationId xmlns:p14="http://schemas.microsoft.com/office/powerpoint/2010/main" val="147148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6</a:t>
            </a:fld>
            <a:endParaRPr lang="en-US"/>
          </a:p>
        </p:txBody>
      </p:sp>
    </p:spTree>
    <p:extLst>
      <p:ext uri="{BB962C8B-B14F-4D97-AF65-F5344CB8AC3E}">
        <p14:creationId xmlns:p14="http://schemas.microsoft.com/office/powerpoint/2010/main" val="279139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7</a:t>
            </a:fld>
            <a:endParaRPr lang="en-US"/>
          </a:p>
        </p:txBody>
      </p:sp>
    </p:spTree>
    <p:extLst>
      <p:ext uri="{BB962C8B-B14F-4D97-AF65-F5344CB8AC3E}">
        <p14:creationId xmlns:p14="http://schemas.microsoft.com/office/powerpoint/2010/main" val="251231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8</a:t>
            </a:fld>
            <a:endParaRPr lang="en-US"/>
          </a:p>
        </p:txBody>
      </p:sp>
    </p:spTree>
    <p:extLst>
      <p:ext uri="{BB962C8B-B14F-4D97-AF65-F5344CB8AC3E}">
        <p14:creationId xmlns:p14="http://schemas.microsoft.com/office/powerpoint/2010/main" val="195857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9</a:t>
            </a:fld>
            <a:endParaRPr lang="en-US"/>
          </a:p>
        </p:txBody>
      </p:sp>
    </p:spTree>
    <p:extLst>
      <p:ext uri="{BB962C8B-B14F-4D97-AF65-F5344CB8AC3E}">
        <p14:creationId xmlns:p14="http://schemas.microsoft.com/office/powerpoint/2010/main" val="41752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up until now we have tried build intuition on the structure of one single address space. A designated register cr3 a control register shows to an address space with the unique root address a0. I mean of course there are many of these address-spaces and virtual memory manager have to switch in between different address spaces with different unique root addresses. From this left address space kernel loads another address space by loading the </a:t>
            </a:r>
            <a:r>
              <a:rPr lang="en-US" dirty="0" err="1"/>
              <a:t>rooth</a:t>
            </a:r>
            <a:r>
              <a:rPr lang="en-US" dirty="0"/>
              <a:t> address of another </a:t>
            </a:r>
            <a:r>
              <a:rPr lang="en-US" dirty="0" err="1"/>
              <a:t>ona</a:t>
            </a:r>
            <a:r>
              <a:rPr lang="en-US" dirty="0"/>
              <a:t>, unique root address a1. </a:t>
            </a:r>
          </a:p>
        </p:txBody>
      </p:sp>
      <p:sp>
        <p:nvSpPr>
          <p:cNvPr id="4" name="Slide Number Placeholder 3"/>
          <p:cNvSpPr>
            <a:spLocks noGrp="1"/>
          </p:cNvSpPr>
          <p:nvPr>
            <p:ph type="sldNum" sz="quarter" idx="5"/>
          </p:nvPr>
        </p:nvSpPr>
        <p:spPr/>
        <p:txBody>
          <a:bodyPr/>
          <a:lstStyle/>
          <a:p>
            <a:fld id="{180B0F4F-C4CA-F945-8BD8-C2A10415F31A}" type="slidenum">
              <a:rPr lang="en-US" smtClean="0"/>
              <a:t>10</a:t>
            </a:fld>
            <a:endParaRPr lang="en-US"/>
          </a:p>
        </p:txBody>
      </p:sp>
    </p:spTree>
    <p:extLst>
      <p:ext uri="{BB962C8B-B14F-4D97-AF65-F5344CB8AC3E}">
        <p14:creationId xmlns:p14="http://schemas.microsoft.com/office/powerpoint/2010/main" val="207552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747-8726-799C-D944-98482FF42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99B8A-1596-9525-1E18-BBF96DB8C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FEE09B-E9AA-152B-C9E2-EB647428EEF4}"/>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52FEC983-8E13-9F6B-AB75-5C1840C24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0C962-C6BE-AF89-528C-2F0F533BB6B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852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C52D-9D41-897F-A7F7-EFC12E4F0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7CBCE7-1004-E202-DC51-52681DDE3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0FF0E-E9B9-F52D-4E15-2632B83D56EC}"/>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83369619-08DB-A4E2-89FA-A87092027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01BE5-6CF7-6AF8-BEDF-EFD4D1F1E40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5599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CDB88-9F51-9DDD-C8EF-7CC57FA1E9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CB851-B7C4-1FA8-4D5B-39313C2BF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CCC46-C9DB-CDC5-B29F-4133436DFAB1}"/>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7B0BA57B-68BC-4FD0-ED7F-867B7D704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8C6FB-8FC5-D8B7-53BB-7B0C08A8B021}"/>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9440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8A38-C46E-CCD8-0E8A-135E0443E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D7DE4-1634-ED91-32ED-9A6867574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9A345-0B77-5390-FF83-6F9A26E78DD5}"/>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92A62263-A59F-45BB-11C8-C5ABB00F1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2C04F-5367-E760-FEA3-8C29E0E128D7}"/>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55329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3B1A-8113-C0F9-946A-D01895BB3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7C6DA-16A7-B715-4ABB-2681A69A9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A6189-06C2-C14B-6684-669252B7D6CD}"/>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1D149D9C-B2C0-5401-C4CF-C28715ACB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DC93B-847E-0B50-556D-CFD5A14904A5}"/>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960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A817-4BE0-549F-181D-177A19D8B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CC94C-B5A9-2322-A65F-2655C45FC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36C72-1AB5-F1EF-3527-A26A398C9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1EA9A-8D46-2490-C1B3-F86C0EBF8C3D}"/>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6" name="Footer Placeholder 5">
            <a:extLst>
              <a:ext uri="{FF2B5EF4-FFF2-40B4-BE49-F238E27FC236}">
                <a16:creationId xmlns:a16="http://schemas.microsoft.com/office/drawing/2014/main" id="{A0D51B84-676C-E75A-F1F1-33AA392A7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8DFA2-877C-7A27-AF88-CBE551C021D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01112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66C0-8BCF-D693-98AB-1E639C0DD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9D226-6ACE-D437-64B3-9200DCFC4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F6F32-7E4F-FF82-C44A-4C83F8357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FC647-3730-0D6F-747C-E127107A9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58A9F-9126-71DE-9670-0E2E53949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BE7CA-6875-7657-0F80-4F64B8BBA6BD}"/>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8" name="Footer Placeholder 7">
            <a:extLst>
              <a:ext uri="{FF2B5EF4-FFF2-40B4-BE49-F238E27FC236}">
                <a16:creationId xmlns:a16="http://schemas.microsoft.com/office/drawing/2014/main" id="{A6E56A1D-F7BC-24B1-F419-084EC8257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812C3-4A79-6CA7-A56B-6DD0739ED20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95945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22F6-76E6-C97E-C8C2-F405B381B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273EB-E7A3-F854-BFE5-AA067681BFD6}"/>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4" name="Footer Placeholder 3">
            <a:extLst>
              <a:ext uri="{FF2B5EF4-FFF2-40B4-BE49-F238E27FC236}">
                <a16:creationId xmlns:a16="http://schemas.microsoft.com/office/drawing/2014/main" id="{DDDE5600-4163-656D-D0E5-272C08A3D1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E668AB-77C8-C8E9-6A7E-B148D2F05F4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3904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7043C-A720-9724-1FFC-12F8D5BAE444}"/>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3" name="Footer Placeholder 2">
            <a:extLst>
              <a:ext uri="{FF2B5EF4-FFF2-40B4-BE49-F238E27FC236}">
                <a16:creationId xmlns:a16="http://schemas.microsoft.com/office/drawing/2014/main" id="{DD491F7F-3DE0-3D0E-5417-0E1816B9C8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12432-0363-F227-A313-35A38C88C43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64519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AE4D-58BB-6C7F-433C-0AE2086EF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D1F179-D3BA-3DC7-3D12-3132E3C2B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D1C88D-366F-94FB-5C5C-51A4C3079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99C87-42BB-0F69-DCF1-C6F605A57DFE}"/>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6" name="Footer Placeholder 5">
            <a:extLst>
              <a:ext uri="{FF2B5EF4-FFF2-40B4-BE49-F238E27FC236}">
                <a16:creationId xmlns:a16="http://schemas.microsoft.com/office/drawing/2014/main" id="{C261E6F9-B5E3-260F-1918-EDD887B86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497F6-E3C4-2561-50C0-9E5497905839}"/>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17506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A160-442C-3646-B45D-C1FB49227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8658C-E43A-09C9-BDCD-6F18DE010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586A25-DF9C-BFD8-3D6F-2DA93B5EC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B0270-FA34-9143-2876-8E9F9A1DC1F3}"/>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6" name="Footer Placeholder 5">
            <a:extLst>
              <a:ext uri="{FF2B5EF4-FFF2-40B4-BE49-F238E27FC236}">
                <a16:creationId xmlns:a16="http://schemas.microsoft.com/office/drawing/2014/main" id="{D287B5D3-0380-A808-B4C1-7FE4263DF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D0C53-14EC-63FA-04A9-A7F0E6BEF55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25014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5BE0C-BAAD-8C85-6FD5-12D95AD1F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653BA-F99E-969E-8B0C-63C20919E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02A77-FBB6-E5D1-C9D0-84C91DFFB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9C36281D-6456-1DBE-119C-56B7ADBD9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9EB7-99B7-5FC9-0192-75033BCAE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59BF0-C0E6-E541-B4ED-264E57BACEFC}" type="slidenum">
              <a:rPr lang="en-US" smtClean="0"/>
              <a:t>‹#›</a:t>
            </a:fld>
            <a:endParaRPr lang="en-US"/>
          </a:p>
        </p:txBody>
      </p:sp>
    </p:spTree>
    <p:extLst>
      <p:ext uri="{BB962C8B-B14F-4D97-AF65-F5344CB8AC3E}">
        <p14:creationId xmlns:p14="http://schemas.microsoft.com/office/powerpoint/2010/main" val="176335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6.xml"/><Relationship Id="rId4" Type="http://schemas.openxmlformats.org/officeDocument/2006/relationships/image" Target="../media/image13.png"/><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customXml" Target="../ink/ink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OS Kernels</a:t>
            </a:r>
            <a:endParaRPr lang="en-US" sz="3200" dirty="0">
              <a:latin typeface="+mn-lt"/>
            </a:endParaRPr>
          </a:p>
        </p:txBody>
      </p:sp>
      <p:sp>
        <p:nvSpPr>
          <p:cNvPr id="3" name="Subtitle 2">
            <a:extLst>
              <a:ext uri="{FF2B5EF4-FFF2-40B4-BE49-F238E27FC236}">
                <a16:creationId xmlns:a16="http://schemas.microsoft.com/office/drawing/2014/main" id="{5BC8DAF3-BA41-E676-118B-DFD77363A8BF}"/>
              </a:ext>
            </a:extLst>
          </p:cNvPr>
          <p:cNvSpPr>
            <a:spLocks noGrp="1"/>
          </p:cNvSpPr>
          <p:nvPr>
            <p:ph type="subTitle" idx="1"/>
          </p:nvPr>
        </p:nvSpPr>
        <p:spPr/>
        <p:txBody>
          <a:bodyPr/>
          <a:lstStyle/>
          <a:p>
            <a:r>
              <a:rPr lang="en-US" b="1" dirty="0"/>
              <a:t>Ismail Kuru</a:t>
            </a:r>
            <a:endParaRPr lang="en-US" dirty="0"/>
          </a:p>
          <a:p>
            <a:r>
              <a:rPr lang="en-US" dirty="0"/>
              <a:t>Drexel University</a:t>
            </a:r>
          </a:p>
        </p:txBody>
      </p:sp>
    </p:spTree>
    <p:extLst>
      <p:ext uri="{BB962C8B-B14F-4D97-AF65-F5344CB8AC3E}">
        <p14:creationId xmlns:p14="http://schemas.microsoft.com/office/powerpoint/2010/main" val="44175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59079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043744" y="2311594"/>
            <a:ext cx="2489971"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291081" y="1607344"/>
            <a:ext cx="263651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151160" y="290981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20" name="Process 19">
            <a:extLst>
              <a:ext uri="{FF2B5EF4-FFF2-40B4-BE49-F238E27FC236}">
                <a16:creationId xmlns:a16="http://schemas.microsoft.com/office/drawing/2014/main" id="{8BED87C9-6F1D-0FA2-5A91-DBA8D95FB323}"/>
              </a:ext>
            </a:extLst>
          </p:cNvPr>
          <p:cNvSpPr/>
          <p:nvPr/>
        </p:nvSpPr>
        <p:spPr>
          <a:xfrm>
            <a:off x="1148080" y="311966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rocess 20">
            <a:extLst>
              <a:ext uri="{FF2B5EF4-FFF2-40B4-BE49-F238E27FC236}">
                <a16:creationId xmlns:a16="http://schemas.microsoft.com/office/drawing/2014/main" id="{57536830-7415-E9C3-23FA-F1184A2A6727}"/>
              </a:ext>
            </a:extLst>
          </p:cNvPr>
          <p:cNvSpPr/>
          <p:nvPr/>
        </p:nvSpPr>
        <p:spPr>
          <a:xfrm>
            <a:off x="2203322" y="3150804"/>
            <a:ext cx="611044" cy="4279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rocess 21">
            <a:extLst>
              <a:ext uri="{FF2B5EF4-FFF2-40B4-BE49-F238E27FC236}">
                <a16:creationId xmlns:a16="http://schemas.microsoft.com/office/drawing/2014/main" id="{EDBD1422-9930-06AE-4965-BC302C406DCD}"/>
              </a:ext>
            </a:extLst>
          </p:cNvPr>
          <p:cNvSpPr/>
          <p:nvPr/>
        </p:nvSpPr>
        <p:spPr>
          <a:xfrm>
            <a:off x="2959711" y="3150804"/>
            <a:ext cx="559458" cy="4267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658AC68-ACF1-54BB-3C38-A511EAF1870A}"/>
              </a:ext>
            </a:extLst>
          </p:cNvPr>
          <p:cNvSpPr txBox="1"/>
          <p:nvPr/>
        </p:nvSpPr>
        <p:spPr>
          <a:xfrm>
            <a:off x="1156230" y="315080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28" name="TextBox 27">
            <a:extLst>
              <a:ext uri="{FF2B5EF4-FFF2-40B4-BE49-F238E27FC236}">
                <a16:creationId xmlns:a16="http://schemas.microsoft.com/office/drawing/2014/main" id="{A6514D2D-7FB1-AB85-BEE4-7C8130348598}"/>
              </a:ext>
            </a:extLst>
          </p:cNvPr>
          <p:cNvSpPr txBox="1"/>
          <p:nvPr/>
        </p:nvSpPr>
        <p:spPr>
          <a:xfrm>
            <a:off x="2260600" y="318485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29" name="TextBox 28">
            <a:extLst>
              <a:ext uri="{FF2B5EF4-FFF2-40B4-BE49-F238E27FC236}">
                <a16:creationId xmlns:a16="http://schemas.microsoft.com/office/drawing/2014/main" id="{9FE55ED0-38D5-2B8B-AF67-E3A8676ACFA6}"/>
              </a:ext>
            </a:extLst>
          </p:cNvPr>
          <p:cNvSpPr txBox="1"/>
          <p:nvPr/>
        </p:nvSpPr>
        <p:spPr>
          <a:xfrm>
            <a:off x="2987039" y="318485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30" name="TextBox 29">
            <a:extLst>
              <a:ext uri="{FF2B5EF4-FFF2-40B4-BE49-F238E27FC236}">
                <a16:creationId xmlns:a16="http://schemas.microsoft.com/office/drawing/2014/main" id="{467B3D15-CCBD-0072-F5F2-A4FFB822DC6D}"/>
              </a:ext>
            </a:extLst>
          </p:cNvPr>
          <p:cNvSpPr txBox="1"/>
          <p:nvPr/>
        </p:nvSpPr>
        <p:spPr>
          <a:xfrm>
            <a:off x="1858729" y="3177712"/>
            <a:ext cx="279340" cy="369332"/>
          </a:xfrm>
          <a:prstGeom prst="rect">
            <a:avLst/>
          </a:prstGeom>
          <a:noFill/>
        </p:spPr>
        <p:txBody>
          <a:bodyPr wrap="square" rtlCol="0">
            <a:spAutoFit/>
          </a:bodyPr>
          <a:lstStyle/>
          <a:p>
            <a:r>
              <a:rPr lang="en-US" dirty="0"/>
              <a:t>…</a:t>
            </a:r>
          </a:p>
        </p:txBody>
      </p:sp>
      <p:cxnSp>
        <p:nvCxnSpPr>
          <p:cNvPr id="34" name="Straight Connector 33">
            <a:extLst>
              <a:ext uri="{FF2B5EF4-FFF2-40B4-BE49-F238E27FC236}">
                <a16:creationId xmlns:a16="http://schemas.microsoft.com/office/drawing/2014/main" id="{878B3C8F-1FF1-3807-7F8A-E5FD8D1E7A47}"/>
              </a:ext>
            </a:extLst>
          </p:cNvPr>
          <p:cNvCxnSpPr>
            <a:cxnSpLocks/>
          </p:cNvCxnSpPr>
          <p:nvPr/>
        </p:nvCxnSpPr>
        <p:spPr>
          <a:xfrm>
            <a:off x="838200" y="386080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BFD227-5C35-F469-00AF-A4760D947B79}"/>
              </a:ext>
            </a:extLst>
          </p:cNvPr>
          <p:cNvCxnSpPr>
            <a:cxnSpLocks/>
          </p:cNvCxnSpPr>
          <p:nvPr/>
        </p:nvCxnSpPr>
        <p:spPr>
          <a:xfrm>
            <a:off x="452120" y="559915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Alternate Process 36">
            <a:extLst>
              <a:ext uri="{FF2B5EF4-FFF2-40B4-BE49-F238E27FC236}">
                <a16:creationId xmlns:a16="http://schemas.microsoft.com/office/drawing/2014/main" id="{0E63AC1C-8E69-5AC2-1ED5-0335F37F48B7}"/>
              </a:ext>
            </a:extLst>
          </p:cNvPr>
          <p:cNvSpPr/>
          <p:nvPr/>
        </p:nvSpPr>
        <p:spPr>
          <a:xfrm>
            <a:off x="1749718"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lternate Process 37">
            <a:extLst>
              <a:ext uri="{FF2B5EF4-FFF2-40B4-BE49-F238E27FC236}">
                <a16:creationId xmlns:a16="http://schemas.microsoft.com/office/drawing/2014/main" id="{5DD18EED-DD88-2BD7-A5B5-56F681D842DC}"/>
              </a:ext>
            </a:extLst>
          </p:cNvPr>
          <p:cNvSpPr/>
          <p:nvPr/>
        </p:nvSpPr>
        <p:spPr>
          <a:xfrm>
            <a:off x="2413272"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lternate Process 38">
            <a:extLst>
              <a:ext uri="{FF2B5EF4-FFF2-40B4-BE49-F238E27FC236}">
                <a16:creationId xmlns:a16="http://schemas.microsoft.com/office/drawing/2014/main" id="{46C9C0BA-17EE-2E28-9356-52EC13630DFB}"/>
              </a:ext>
            </a:extLst>
          </p:cNvPr>
          <p:cNvSpPr/>
          <p:nvPr/>
        </p:nvSpPr>
        <p:spPr>
          <a:xfrm>
            <a:off x="3076825" y="400005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lternate Process 40">
            <a:extLst>
              <a:ext uri="{FF2B5EF4-FFF2-40B4-BE49-F238E27FC236}">
                <a16:creationId xmlns:a16="http://schemas.microsoft.com/office/drawing/2014/main" id="{53CD4725-309F-D71B-110E-3E0C2F4E7B90}"/>
              </a:ext>
            </a:extLst>
          </p:cNvPr>
          <p:cNvSpPr/>
          <p:nvPr/>
        </p:nvSpPr>
        <p:spPr>
          <a:xfrm>
            <a:off x="1086164" y="4018344"/>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C904594-D405-0F28-3445-A4D45A1F5256}"/>
              </a:ext>
            </a:extLst>
          </p:cNvPr>
          <p:cNvSpPr txBox="1"/>
          <p:nvPr/>
        </p:nvSpPr>
        <p:spPr>
          <a:xfrm>
            <a:off x="838200" y="5752194"/>
            <a:ext cx="451248" cy="369332"/>
          </a:xfrm>
          <a:prstGeom prst="rect">
            <a:avLst/>
          </a:prstGeom>
          <a:noFill/>
        </p:spPr>
        <p:txBody>
          <a:bodyPr wrap="square" rtlCol="0">
            <a:spAutoFit/>
          </a:bodyPr>
          <a:lstStyle/>
          <a:p>
            <a:r>
              <a:rPr lang="en-US" dirty="0"/>
              <a:t>pa</a:t>
            </a:r>
          </a:p>
        </p:txBody>
      </p:sp>
      <p:sp>
        <p:nvSpPr>
          <p:cNvPr id="43" name="TextBox 42">
            <a:extLst>
              <a:ext uri="{FF2B5EF4-FFF2-40B4-BE49-F238E27FC236}">
                <a16:creationId xmlns:a16="http://schemas.microsoft.com/office/drawing/2014/main" id="{0DF8675F-23BB-BCF0-E59A-21741E22AA54}"/>
              </a:ext>
            </a:extLst>
          </p:cNvPr>
          <p:cNvSpPr txBox="1"/>
          <p:nvPr/>
        </p:nvSpPr>
        <p:spPr>
          <a:xfrm>
            <a:off x="1604954" y="5752194"/>
            <a:ext cx="451248" cy="369332"/>
          </a:xfrm>
          <a:prstGeom prst="rect">
            <a:avLst/>
          </a:prstGeom>
          <a:noFill/>
        </p:spPr>
        <p:txBody>
          <a:bodyPr wrap="square" rtlCol="0">
            <a:spAutoFit/>
          </a:bodyPr>
          <a:lstStyle/>
          <a:p>
            <a:r>
              <a:rPr lang="en-US" dirty="0"/>
              <a:t>pa</a:t>
            </a:r>
          </a:p>
        </p:txBody>
      </p:sp>
      <p:sp>
        <p:nvSpPr>
          <p:cNvPr id="45" name="TextBox 44">
            <a:extLst>
              <a:ext uri="{FF2B5EF4-FFF2-40B4-BE49-F238E27FC236}">
                <a16:creationId xmlns:a16="http://schemas.microsoft.com/office/drawing/2014/main" id="{21CB72CC-93C1-975A-492C-DE5A04458858}"/>
              </a:ext>
            </a:extLst>
          </p:cNvPr>
          <p:cNvSpPr txBox="1"/>
          <p:nvPr/>
        </p:nvSpPr>
        <p:spPr>
          <a:xfrm>
            <a:off x="2969533" y="5757399"/>
            <a:ext cx="451248" cy="369332"/>
          </a:xfrm>
          <a:prstGeom prst="rect">
            <a:avLst/>
          </a:prstGeom>
          <a:noFill/>
        </p:spPr>
        <p:txBody>
          <a:bodyPr wrap="square" rtlCol="0">
            <a:spAutoFit/>
          </a:bodyPr>
          <a:lstStyle/>
          <a:p>
            <a:r>
              <a:rPr lang="en-US" dirty="0"/>
              <a:t>pa</a:t>
            </a:r>
          </a:p>
        </p:txBody>
      </p:sp>
      <p:sp>
        <p:nvSpPr>
          <p:cNvPr id="46" name="TextBox 45">
            <a:extLst>
              <a:ext uri="{FF2B5EF4-FFF2-40B4-BE49-F238E27FC236}">
                <a16:creationId xmlns:a16="http://schemas.microsoft.com/office/drawing/2014/main" id="{F760606F-53F9-B00F-E48A-76FD66E44EBD}"/>
              </a:ext>
            </a:extLst>
          </p:cNvPr>
          <p:cNvSpPr txBox="1"/>
          <p:nvPr/>
        </p:nvSpPr>
        <p:spPr>
          <a:xfrm>
            <a:off x="2334002" y="5739274"/>
            <a:ext cx="279340" cy="369332"/>
          </a:xfrm>
          <a:prstGeom prst="rect">
            <a:avLst/>
          </a:prstGeom>
          <a:noFill/>
        </p:spPr>
        <p:txBody>
          <a:bodyPr wrap="square" rtlCol="0">
            <a:spAutoFit/>
          </a:bodyPr>
          <a:lstStyle/>
          <a:p>
            <a:r>
              <a:rPr lang="en-US" dirty="0"/>
              <a:t>…</a:t>
            </a:r>
          </a:p>
        </p:txBody>
      </p:sp>
      <p:sp>
        <p:nvSpPr>
          <p:cNvPr id="47" name="TextBox 46">
            <a:extLst>
              <a:ext uri="{FF2B5EF4-FFF2-40B4-BE49-F238E27FC236}">
                <a16:creationId xmlns:a16="http://schemas.microsoft.com/office/drawing/2014/main" id="{C8237DAE-589D-7633-2871-2788910803D7}"/>
              </a:ext>
            </a:extLst>
          </p:cNvPr>
          <p:cNvSpPr txBox="1"/>
          <p:nvPr/>
        </p:nvSpPr>
        <p:spPr>
          <a:xfrm rot="5400000">
            <a:off x="718305" y="4520912"/>
            <a:ext cx="1212140" cy="369332"/>
          </a:xfrm>
          <a:prstGeom prst="rect">
            <a:avLst/>
          </a:prstGeom>
          <a:noFill/>
        </p:spPr>
        <p:txBody>
          <a:bodyPr wrap="square" rtlCol="0">
            <a:spAutoFit/>
          </a:bodyPr>
          <a:lstStyle/>
          <a:p>
            <a:r>
              <a:rPr lang="en-US" dirty="0"/>
              <a:t>L4 Table</a:t>
            </a:r>
          </a:p>
        </p:txBody>
      </p:sp>
      <p:sp>
        <p:nvSpPr>
          <p:cNvPr id="48" name="TextBox 47">
            <a:extLst>
              <a:ext uri="{FF2B5EF4-FFF2-40B4-BE49-F238E27FC236}">
                <a16:creationId xmlns:a16="http://schemas.microsoft.com/office/drawing/2014/main" id="{9517834C-604C-CD9E-63DC-56AF0A71BC78}"/>
              </a:ext>
            </a:extLst>
          </p:cNvPr>
          <p:cNvSpPr txBox="1"/>
          <p:nvPr/>
        </p:nvSpPr>
        <p:spPr>
          <a:xfrm rot="5400000">
            <a:off x="1378705" y="4533104"/>
            <a:ext cx="1212140" cy="369332"/>
          </a:xfrm>
          <a:prstGeom prst="rect">
            <a:avLst/>
          </a:prstGeom>
          <a:noFill/>
        </p:spPr>
        <p:txBody>
          <a:bodyPr wrap="square" rtlCol="0">
            <a:spAutoFit/>
          </a:bodyPr>
          <a:lstStyle/>
          <a:p>
            <a:r>
              <a:rPr lang="en-US" dirty="0"/>
              <a:t>L3 Table</a:t>
            </a:r>
          </a:p>
        </p:txBody>
      </p:sp>
      <p:sp>
        <p:nvSpPr>
          <p:cNvPr id="49" name="TextBox 48">
            <a:extLst>
              <a:ext uri="{FF2B5EF4-FFF2-40B4-BE49-F238E27FC236}">
                <a16:creationId xmlns:a16="http://schemas.microsoft.com/office/drawing/2014/main" id="{28758071-1570-259B-DA6B-D35BA0CE94C7}"/>
              </a:ext>
            </a:extLst>
          </p:cNvPr>
          <p:cNvSpPr txBox="1"/>
          <p:nvPr/>
        </p:nvSpPr>
        <p:spPr>
          <a:xfrm rot="5400000">
            <a:off x="2049265" y="4563584"/>
            <a:ext cx="1212140" cy="369332"/>
          </a:xfrm>
          <a:prstGeom prst="rect">
            <a:avLst/>
          </a:prstGeom>
          <a:noFill/>
        </p:spPr>
        <p:txBody>
          <a:bodyPr wrap="square" rtlCol="0">
            <a:spAutoFit/>
          </a:bodyPr>
          <a:lstStyle/>
          <a:p>
            <a:r>
              <a:rPr lang="en-US" dirty="0"/>
              <a:t>L2 Table</a:t>
            </a:r>
          </a:p>
        </p:txBody>
      </p:sp>
      <p:sp>
        <p:nvSpPr>
          <p:cNvPr id="50" name="TextBox 49">
            <a:extLst>
              <a:ext uri="{FF2B5EF4-FFF2-40B4-BE49-F238E27FC236}">
                <a16:creationId xmlns:a16="http://schemas.microsoft.com/office/drawing/2014/main" id="{15FF56DC-1468-D6EC-E79A-360F53663330}"/>
              </a:ext>
            </a:extLst>
          </p:cNvPr>
          <p:cNvSpPr txBox="1"/>
          <p:nvPr/>
        </p:nvSpPr>
        <p:spPr>
          <a:xfrm rot="5400000">
            <a:off x="2719825" y="4563584"/>
            <a:ext cx="1212140" cy="369332"/>
          </a:xfrm>
          <a:prstGeom prst="rect">
            <a:avLst/>
          </a:prstGeom>
          <a:noFill/>
        </p:spPr>
        <p:txBody>
          <a:bodyPr wrap="square" rtlCol="0">
            <a:spAutoFit/>
          </a:bodyPr>
          <a:lstStyle/>
          <a:p>
            <a:r>
              <a:rPr lang="en-US" dirty="0"/>
              <a:t>L1 Table</a:t>
            </a:r>
          </a:p>
        </p:txBody>
      </p:sp>
      <p:cxnSp>
        <p:nvCxnSpPr>
          <p:cNvPr id="57" name="Straight Arrow Connector 56">
            <a:extLst>
              <a:ext uri="{FF2B5EF4-FFF2-40B4-BE49-F238E27FC236}">
                <a16:creationId xmlns:a16="http://schemas.microsoft.com/office/drawing/2014/main" id="{64C60974-20C7-F04A-0D61-D5C78C949CC5}"/>
              </a:ext>
            </a:extLst>
          </p:cNvPr>
          <p:cNvCxnSpPr>
            <a:stCxn id="20" idx="2"/>
          </p:cNvCxnSpPr>
          <p:nvPr/>
        </p:nvCxnSpPr>
        <p:spPr>
          <a:xfrm flipH="1">
            <a:off x="1324375" y="3584247"/>
            <a:ext cx="103434" cy="27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B71D9C8-9585-CFD0-1ECC-DB5A0B0F3CE1}"/>
              </a:ext>
            </a:extLst>
          </p:cNvPr>
          <p:cNvCxnSpPr>
            <a:cxnSpLocks/>
            <a:stCxn id="21" idx="2"/>
          </p:cNvCxnSpPr>
          <p:nvPr/>
        </p:nvCxnSpPr>
        <p:spPr>
          <a:xfrm flipH="1">
            <a:off x="2291080" y="357872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CD1C9A-CA4B-6DED-65F3-6717907408D3}"/>
              </a:ext>
            </a:extLst>
          </p:cNvPr>
          <p:cNvCxnSpPr>
            <a:cxnSpLocks/>
          </p:cNvCxnSpPr>
          <p:nvPr/>
        </p:nvCxnSpPr>
        <p:spPr>
          <a:xfrm flipH="1">
            <a:off x="3021676" y="359516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A114A00-3623-22F6-07D5-27367630F092}"/>
              </a:ext>
            </a:extLst>
          </p:cNvPr>
          <p:cNvCxnSpPr>
            <a:cxnSpLocks/>
            <a:endCxn id="42" idx="0"/>
          </p:cNvCxnSpPr>
          <p:nvPr/>
        </p:nvCxnSpPr>
        <p:spPr>
          <a:xfrm flipH="1">
            <a:off x="1063824" y="559915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1A27408-C110-6878-48A2-25C383E84136}"/>
              </a:ext>
            </a:extLst>
          </p:cNvPr>
          <p:cNvCxnSpPr>
            <a:cxnSpLocks/>
          </p:cNvCxnSpPr>
          <p:nvPr/>
        </p:nvCxnSpPr>
        <p:spPr>
          <a:xfrm flipH="1">
            <a:off x="1793148" y="5599155"/>
            <a:ext cx="263054" cy="19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50FDBEF-E1BE-8858-95BF-A76A1088D8DF}"/>
              </a:ext>
            </a:extLst>
          </p:cNvPr>
          <p:cNvCxnSpPr>
            <a:cxnSpLocks/>
            <a:endCxn id="45" idx="0"/>
          </p:cNvCxnSpPr>
          <p:nvPr/>
        </p:nvCxnSpPr>
        <p:spPr>
          <a:xfrm>
            <a:off x="1935898" y="559915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rapezoid 71">
            <a:extLst>
              <a:ext uri="{FF2B5EF4-FFF2-40B4-BE49-F238E27FC236}">
                <a16:creationId xmlns:a16="http://schemas.microsoft.com/office/drawing/2014/main" id="{0849E798-D3A8-FDA9-DB88-52DB98EC1299}"/>
              </a:ext>
            </a:extLst>
          </p:cNvPr>
          <p:cNvSpPr/>
          <p:nvPr/>
        </p:nvSpPr>
        <p:spPr>
          <a:xfrm>
            <a:off x="7131080" y="295045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rocess 72">
            <a:extLst>
              <a:ext uri="{FF2B5EF4-FFF2-40B4-BE49-F238E27FC236}">
                <a16:creationId xmlns:a16="http://schemas.microsoft.com/office/drawing/2014/main" id="{C811B8FF-2D1C-9CAA-200D-8B234A6DE2E1}"/>
              </a:ext>
            </a:extLst>
          </p:cNvPr>
          <p:cNvSpPr/>
          <p:nvPr/>
        </p:nvSpPr>
        <p:spPr>
          <a:xfrm>
            <a:off x="8128000" y="316030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8F06CFE2-F780-B7DD-8126-0188E07EC05E}"/>
              </a:ext>
            </a:extLst>
          </p:cNvPr>
          <p:cNvSpPr txBox="1"/>
          <p:nvPr/>
        </p:nvSpPr>
        <p:spPr>
          <a:xfrm>
            <a:off x="8136150" y="319144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75" name="TextBox 74">
            <a:extLst>
              <a:ext uri="{FF2B5EF4-FFF2-40B4-BE49-F238E27FC236}">
                <a16:creationId xmlns:a16="http://schemas.microsoft.com/office/drawing/2014/main" id="{0020E1C2-65B3-32E0-CF2F-F711782014B2}"/>
              </a:ext>
            </a:extLst>
          </p:cNvPr>
          <p:cNvSpPr txBox="1"/>
          <p:nvPr/>
        </p:nvSpPr>
        <p:spPr>
          <a:xfrm>
            <a:off x="9240520" y="322549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76" name="TextBox 75">
            <a:extLst>
              <a:ext uri="{FF2B5EF4-FFF2-40B4-BE49-F238E27FC236}">
                <a16:creationId xmlns:a16="http://schemas.microsoft.com/office/drawing/2014/main" id="{9EFB38FA-5159-794C-0611-BA47EFA09C59}"/>
              </a:ext>
            </a:extLst>
          </p:cNvPr>
          <p:cNvSpPr txBox="1"/>
          <p:nvPr/>
        </p:nvSpPr>
        <p:spPr>
          <a:xfrm>
            <a:off x="9966959" y="322549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77" name="TextBox 76">
            <a:extLst>
              <a:ext uri="{FF2B5EF4-FFF2-40B4-BE49-F238E27FC236}">
                <a16:creationId xmlns:a16="http://schemas.microsoft.com/office/drawing/2014/main" id="{EE48EAF7-7114-D937-BF9D-7E5237B69AF2}"/>
              </a:ext>
            </a:extLst>
          </p:cNvPr>
          <p:cNvSpPr txBox="1"/>
          <p:nvPr/>
        </p:nvSpPr>
        <p:spPr>
          <a:xfrm>
            <a:off x="8838649" y="3218352"/>
            <a:ext cx="279340" cy="369332"/>
          </a:xfrm>
          <a:prstGeom prst="rect">
            <a:avLst/>
          </a:prstGeom>
          <a:noFill/>
        </p:spPr>
        <p:txBody>
          <a:bodyPr wrap="square" rtlCol="0">
            <a:spAutoFit/>
          </a:bodyPr>
          <a:lstStyle/>
          <a:p>
            <a:r>
              <a:rPr lang="en-US" dirty="0"/>
              <a:t>…</a:t>
            </a:r>
          </a:p>
        </p:txBody>
      </p:sp>
      <p:cxnSp>
        <p:nvCxnSpPr>
          <p:cNvPr id="78" name="Straight Connector 77">
            <a:extLst>
              <a:ext uri="{FF2B5EF4-FFF2-40B4-BE49-F238E27FC236}">
                <a16:creationId xmlns:a16="http://schemas.microsoft.com/office/drawing/2014/main" id="{5EABBD73-C087-E440-DD8F-527ED1108033}"/>
              </a:ext>
            </a:extLst>
          </p:cNvPr>
          <p:cNvCxnSpPr>
            <a:cxnSpLocks/>
          </p:cNvCxnSpPr>
          <p:nvPr/>
        </p:nvCxnSpPr>
        <p:spPr>
          <a:xfrm>
            <a:off x="7818120" y="390144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B95099-AAA6-0EC3-DA10-0DC56325536D}"/>
              </a:ext>
            </a:extLst>
          </p:cNvPr>
          <p:cNvCxnSpPr>
            <a:cxnSpLocks/>
          </p:cNvCxnSpPr>
          <p:nvPr/>
        </p:nvCxnSpPr>
        <p:spPr>
          <a:xfrm>
            <a:off x="7432040" y="563979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lternate Process 79">
            <a:extLst>
              <a:ext uri="{FF2B5EF4-FFF2-40B4-BE49-F238E27FC236}">
                <a16:creationId xmlns:a16="http://schemas.microsoft.com/office/drawing/2014/main" id="{7FD78F9B-21DD-015E-FAA9-DFAF1761B412}"/>
              </a:ext>
            </a:extLst>
          </p:cNvPr>
          <p:cNvSpPr/>
          <p:nvPr/>
        </p:nvSpPr>
        <p:spPr>
          <a:xfrm>
            <a:off x="8729638"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lternate Process 80">
            <a:extLst>
              <a:ext uri="{FF2B5EF4-FFF2-40B4-BE49-F238E27FC236}">
                <a16:creationId xmlns:a16="http://schemas.microsoft.com/office/drawing/2014/main" id="{16F078A6-0859-28C6-DB28-3334A1323E7C}"/>
              </a:ext>
            </a:extLst>
          </p:cNvPr>
          <p:cNvSpPr/>
          <p:nvPr/>
        </p:nvSpPr>
        <p:spPr>
          <a:xfrm>
            <a:off x="9393192"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lternate Process 81">
            <a:extLst>
              <a:ext uri="{FF2B5EF4-FFF2-40B4-BE49-F238E27FC236}">
                <a16:creationId xmlns:a16="http://schemas.microsoft.com/office/drawing/2014/main" id="{7682B092-06EA-9505-64F9-286E31E4178C}"/>
              </a:ext>
            </a:extLst>
          </p:cNvPr>
          <p:cNvSpPr/>
          <p:nvPr/>
        </p:nvSpPr>
        <p:spPr>
          <a:xfrm>
            <a:off x="10056745" y="404069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lternate Process 82">
            <a:extLst>
              <a:ext uri="{FF2B5EF4-FFF2-40B4-BE49-F238E27FC236}">
                <a16:creationId xmlns:a16="http://schemas.microsoft.com/office/drawing/2014/main" id="{5651155B-1B19-1050-8A1B-33D0FA256DE8}"/>
              </a:ext>
            </a:extLst>
          </p:cNvPr>
          <p:cNvSpPr/>
          <p:nvPr/>
        </p:nvSpPr>
        <p:spPr>
          <a:xfrm>
            <a:off x="8066084"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5EE81E2-1440-52FA-541B-973E0160FA7C}"/>
              </a:ext>
            </a:extLst>
          </p:cNvPr>
          <p:cNvSpPr txBox="1"/>
          <p:nvPr/>
        </p:nvSpPr>
        <p:spPr>
          <a:xfrm>
            <a:off x="7818120" y="5792834"/>
            <a:ext cx="451248" cy="369332"/>
          </a:xfrm>
          <a:prstGeom prst="rect">
            <a:avLst/>
          </a:prstGeom>
          <a:noFill/>
        </p:spPr>
        <p:txBody>
          <a:bodyPr wrap="square" rtlCol="0">
            <a:spAutoFit/>
          </a:bodyPr>
          <a:lstStyle/>
          <a:p>
            <a:r>
              <a:rPr lang="en-US" dirty="0"/>
              <a:t>pa</a:t>
            </a:r>
          </a:p>
        </p:txBody>
      </p:sp>
      <p:sp>
        <p:nvSpPr>
          <p:cNvPr id="85" name="TextBox 84">
            <a:extLst>
              <a:ext uri="{FF2B5EF4-FFF2-40B4-BE49-F238E27FC236}">
                <a16:creationId xmlns:a16="http://schemas.microsoft.com/office/drawing/2014/main" id="{055CBB3A-12E8-529C-391D-0DE13F97202D}"/>
              </a:ext>
            </a:extLst>
          </p:cNvPr>
          <p:cNvSpPr txBox="1"/>
          <p:nvPr/>
        </p:nvSpPr>
        <p:spPr>
          <a:xfrm>
            <a:off x="8584874" y="5792834"/>
            <a:ext cx="451248" cy="369332"/>
          </a:xfrm>
          <a:prstGeom prst="rect">
            <a:avLst/>
          </a:prstGeom>
          <a:noFill/>
        </p:spPr>
        <p:txBody>
          <a:bodyPr wrap="square" rtlCol="0">
            <a:spAutoFit/>
          </a:bodyPr>
          <a:lstStyle/>
          <a:p>
            <a:r>
              <a:rPr lang="en-US" dirty="0"/>
              <a:t>pa</a:t>
            </a:r>
          </a:p>
        </p:txBody>
      </p:sp>
      <p:sp>
        <p:nvSpPr>
          <p:cNvPr id="86" name="TextBox 85">
            <a:extLst>
              <a:ext uri="{FF2B5EF4-FFF2-40B4-BE49-F238E27FC236}">
                <a16:creationId xmlns:a16="http://schemas.microsoft.com/office/drawing/2014/main" id="{A8DA08EC-10B6-8DB9-12CA-7E39CCE4DF03}"/>
              </a:ext>
            </a:extLst>
          </p:cNvPr>
          <p:cNvSpPr txBox="1"/>
          <p:nvPr/>
        </p:nvSpPr>
        <p:spPr>
          <a:xfrm>
            <a:off x="9949453" y="5798039"/>
            <a:ext cx="451248" cy="369332"/>
          </a:xfrm>
          <a:prstGeom prst="rect">
            <a:avLst/>
          </a:prstGeom>
          <a:noFill/>
        </p:spPr>
        <p:txBody>
          <a:bodyPr wrap="square" rtlCol="0">
            <a:spAutoFit/>
          </a:bodyPr>
          <a:lstStyle/>
          <a:p>
            <a:r>
              <a:rPr lang="en-US" dirty="0"/>
              <a:t>pa</a:t>
            </a:r>
          </a:p>
        </p:txBody>
      </p:sp>
      <p:sp>
        <p:nvSpPr>
          <p:cNvPr id="87" name="TextBox 86">
            <a:extLst>
              <a:ext uri="{FF2B5EF4-FFF2-40B4-BE49-F238E27FC236}">
                <a16:creationId xmlns:a16="http://schemas.microsoft.com/office/drawing/2014/main" id="{55F48479-062D-72E8-4C0A-F675394342D4}"/>
              </a:ext>
            </a:extLst>
          </p:cNvPr>
          <p:cNvSpPr txBox="1"/>
          <p:nvPr/>
        </p:nvSpPr>
        <p:spPr>
          <a:xfrm>
            <a:off x="9313922" y="5779914"/>
            <a:ext cx="279340" cy="369332"/>
          </a:xfrm>
          <a:prstGeom prst="rect">
            <a:avLst/>
          </a:prstGeom>
          <a:noFill/>
        </p:spPr>
        <p:txBody>
          <a:bodyPr wrap="square" rtlCol="0">
            <a:spAutoFit/>
          </a:bodyPr>
          <a:lstStyle/>
          <a:p>
            <a:r>
              <a:rPr lang="en-US" dirty="0"/>
              <a:t>…</a:t>
            </a:r>
          </a:p>
        </p:txBody>
      </p:sp>
      <p:sp>
        <p:nvSpPr>
          <p:cNvPr id="88" name="TextBox 87">
            <a:extLst>
              <a:ext uri="{FF2B5EF4-FFF2-40B4-BE49-F238E27FC236}">
                <a16:creationId xmlns:a16="http://schemas.microsoft.com/office/drawing/2014/main" id="{C0F37DEE-F7F6-F7B0-65E6-67D94A0756EB}"/>
              </a:ext>
            </a:extLst>
          </p:cNvPr>
          <p:cNvSpPr txBox="1"/>
          <p:nvPr/>
        </p:nvSpPr>
        <p:spPr>
          <a:xfrm rot="5400000">
            <a:off x="7698225" y="4543264"/>
            <a:ext cx="1212140" cy="369332"/>
          </a:xfrm>
          <a:prstGeom prst="rect">
            <a:avLst/>
          </a:prstGeom>
          <a:noFill/>
        </p:spPr>
        <p:txBody>
          <a:bodyPr wrap="square" rtlCol="0">
            <a:spAutoFit/>
          </a:bodyPr>
          <a:lstStyle/>
          <a:p>
            <a:r>
              <a:rPr lang="en-US" dirty="0"/>
              <a:t>L4 Table</a:t>
            </a:r>
          </a:p>
        </p:txBody>
      </p:sp>
      <p:sp>
        <p:nvSpPr>
          <p:cNvPr id="89" name="TextBox 88">
            <a:extLst>
              <a:ext uri="{FF2B5EF4-FFF2-40B4-BE49-F238E27FC236}">
                <a16:creationId xmlns:a16="http://schemas.microsoft.com/office/drawing/2014/main" id="{CF474765-B05E-853A-4A6E-40D8352272B0}"/>
              </a:ext>
            </a:extLst>
          </p:cNvPr>
          <p:cNvSpPr txBox="1"/>
          <p:nvPr/>
        </p:nvSpPr>
        <p:spPr>
          <a:xfrm rot="5400000">
            <a:off x="8358625" y="4573744"/>
            <a:ext cx="1212140" cy="369332"/>
          </a:xfrm>
          <a:prstGeom prst="rect">
            <a:avLst/>
          </a:prstGeom>
          <a:noFill/>
        </p:spPr>
        <p:txBody>
          <a:bodyPr wrap="square" rtlCol="0">
            <a:spAutoFit/>
          </a:bodyPr>
          <a:lstStyle/>
          <a:p>
            <a:r>
              <a:rPr lang="en-US" dirty="0"/>
              <a:t>L3 Table</a:t>
            </a:r>
          </a:p>
        </p:txBody>
      </p:sp>
      <p:sp>
        <p:nvSpPr>
          <p:cNvPr id="90" name="TextBox 89">
            <a:extLst>
              <a:ext uri="{FF2B5EF4-FFF2-40B4-BE49-F238E27FC236}">
                <a16:creationId xmlns:a16="http://schemas.microsoft.com/office/drawing/2014/main" id="{7FB929D5-0E66-1906-967C-DFAB4A3D6939}"/>
              </a:ext>
            </a:extLst>
          </p:cNvPr>
          <p:cNvSpPr txBox="1"/>
          <p:nvPr/>
        </p:nvSpPr>
        <p:spPr>
          <a:xfrm rot="5400000">
            <a:off x="9029185" y="4604224"/>
            <a:ext cx="1212140" cy="369332"/>
          </a:xfrm>
          <a:prstGeom prst="rect">
            <a:avLst/>
          </a:prstGeom>
          <a:noFill/>
        </p:spPr>
        <p:txBody>
          <a:bodyPr wrap="square" rtlCol="0">
            <a:spAutoFit/>
          </a:bodyPr>
          <a:lstStyle/>
          <a:p>
            <a:r>
              <a:rPr lang="en-US" dirty="0"/>
              <a:t>L2 Table</a:t>
            </a:r>
          </a:p>
        </p:txBody>
      </p:sp>
      <p:sp>
        <p:nvSpPr>
          <p:cNvPr id="91" name="TextBox 90">
            <a:extLst>
              <a:ext uri="{FF2B5EF4-FFF2-40B4-BE49-F238E27FC236}">
                <a16:creationId xmlns:a16="http://schemas.microsoft.com/office/drawing/2014/main" id="{56DE27A5-E4AC-46B9-FA7E-4A13A9488584}"/>
              </a:ext>
            </a:extLst>
          </p:cNvPr>
          <p:cNvSpPr txBox="1"/>
          <p:nvPr/>
        </p:nvSpPr>
        <p:spPr>
          <a:xfrm rot="5400000">
            <a:off x="9699745" y="4604224"/>
            <a:ext cx="1212140" cy="369332"/>
          </a:xfrm>
          <a:prstGeom prst="rect">
            <a:avLst/>
          </a:prstGeom>
          <a:noFill/>
        </p:spPr>
        <p:txBody>
          <a:bodyPr wrap="square" rtlCol="0">
            <a:spAutoFit/>
          </a:bodyPr>
          <a:lstStyle/>
          <a:p>
            <a:r>
              <a:rPr lang="en-US" dirty="0"/>
              <a:t>L1 Table</a:t>
            </a:r>
          </a:p>
        </p:txBody>
      </p:sp>
      <p:cxnSp>
        <p:nvCxnSpPr>
          <p:cNvPr id="92" name="Straight Arrow Connector 91">
            <a:extLst>
              <a:ext uri="{FF2B5EF4-FFF2-40B4-BE49-F238E27FC236}">
                <a16:creationId xmlns:a16="http://schemas.microsoft.com/office/drawing/2014/main" id="{56E4BB22-8BEE-6D67-F52C-762537E04F2C}"/>
              </a:ext>
            </a:extLst>
          </p:cNvPr>
          <p:cNvCxnSpPr>
            <a:cxnSpLocks/>
          </p:cNvCxnSpPr>
          <p:nvPr/>
        </p:nvCxnSpPr>
        <p:spPr>
          <a:xfrm flipH="1">
            <a:off x="9271000" y="361936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6707C90-1667-290E-0880-16BAA435957B}"/>
              </a:ext>
            </a:extLst>
          </p:cNvPr>
          <p:cNvCxnSpPr>
            <a:cxnSpLocks/>
          </p:cNvCxnSpPr>
          <p:nvPr/>
        </p:nvCxnSpPr>
        <p:spPr>
          <a:xfrm flipH="1">
            <a:off x="10001596" y="363580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18D9634-A5AB-2F14-8FD5-CA8215986039}"/>
              </a:ext>
            </a:extLst>
          </p:cNvPr>
          <p:cNvCxnSpPr>
            <a:cxnSpLocks/>
            <a:endCxn id="84" idx="0"/>
          </p:cNvCxnSpPr>
          <p:nvPr/>
        </p:nvCxnSpPr>
        <p:spPr>
          <a:xfrm flipH="1">
            <a:off x="8043744" y="563979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A03D888-661D-AC94-5312-BDF1A6B7159C}"/>
              </a:ext>
            </a:extLst>
          </p:cNvPr>
          <p:cNvCxnSpPr>
            <a:cxnSpLocks/>
            <a:endCxn id="86" idx="0"/>
          </p:cNvCxnSpPr>
          <p:nvPr/>
        </p:nvCxnSpPr>
        <p:spPr>
          <a:xfrm>
            <a:off x="8915818" y="563979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Process 95">
            <a:extLst>
              <a:ext uri="{FF2B5EF4-FFF2-40B4-BE49-F238E27FC236}">
                <a16:creationId xmlns:a16="http://schemas.microsoft.com/office/drawing/2014/main" id="{7DEF7900-BB35-FD29-262A-828B9A697DB8}"/>
              </a:ext>
            </a:extLst>
          </p:cNvPr>
          <p:cNvSpPr/>
          <p:nvPr/>
        </p:nvSpPr>
        <p:spPr>
          <a:xfrm>
            <a:off x="918464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Process 96">
            <a:extLst>
              <a:ext uri="{FF2B5EF4-FFF2-40B4-BE49-F238E27FC236}">
                <a16:creationId xmlns:a16="http://schemas.microsoft.com/office/drawing/2014/main" id="{0C1AAE5A-A0D0-B361-AFAB-A442B8075C31}"/>
              </a:ext>
            </a:extLst>
          </p:cNvPr>
          <p:cNvSpPr/>
          <p:nvPr/>
        </p:nvSpPr>
        <p:spPr>
          <a:xfrm>
            <a:off x="993648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2EE0A53A-2929-C2D5-A7D8-E3CD65C5A685}"/>
              </a:ext>
            </a:extLst>
          </p:cNvPr>
          <p:cNvCxnSpPr>
            <a:cxnSpLocks/>
          </p:cNvCxnSpPr>
          <p:nvPr/>
        </p:nvCxnSpPr>
        <p:spPr>
          <a:xfrm>
            <a:off x="8401644" y="3660008"/>
            <a:ext cx="0" cy="25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9437AD6-5C51-B436-9FC9-B40088D0C11E}"/>
              </a:ext>
            </a:extLst>
          </p:cNvPr>
          <p:cNvSpPr txBox="1"/>
          <p:nvPr/>
        </p:nvSpPr>
        <p:spPr>
          <a:xfrm>
            <a:off x="4803623" y="3577524"/>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p:cNvCxnSpPr>
          <p:nvPr/>
        </p:nvCxnSpPr>
        <p:spPr>
          <a:xfrm>
            <a:off x="5781985" y="1616214"/>
            <a:ext cx="3497530"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6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1" animBg="1"/>
      <p:bldP spid="11" grpId="0" animBg="1"/>
      <p:bldP spid="12" grpId="0"/>
      <p:bldP spid="13" grpId="0"/>
      <p:bldP spid="16" grpId="0" animBg="1"/>
      <p:bldP spid="18" grpId="0"/>
      <p:bldP spid="20" grpId="0" animBg="1"/>
      <p:bldP spid="21" grpId="0" animBg="1"/>
      <p:bldP spid="22" grpId="0" animBg="1"/>
      <p:bldP spid="24" grpId="0"/>
      <p:bldP spid="28" grpId="0"/>
      <p:bldP spid="29" grpId="0"/>
      <p:bldP spid="30" grpId="0"/>
      <p:bldP spid="37" grpId="0" animBg="1"/>
      <p:bldP spid="38" grpId="0" animBg="1"/>
      <p:bldP spid="39" grpId="0" animBg="1"/>
      <p:bldP spid="41" grpId="0" animBg="1"/>
      <p:bldP spid="42" grpId="0"/>
      <p:bldP spid="43" grpId="0"/>
      <p:bldP spid="45" grpId="0"/>
      <p:bldP spid="46" grpId="0"/>
      <p:bldP spid="47" grpId="0"/>
      <p:bldP spid="48" grpId="0"/>
      <p:bldP spid="49" grpId="0"/>
      <p:bldP spid="50" grpId="0"/>
      <p:bldP spid="72" grpId="0" animBg="1"/>
      <p:bldP spid="73" grpId="0" animBg="1"/>
      <p:bldP spid="74" grpId="0"/>
      <p:bldP spid="74" grpId="1"/>
      <p:bldP spid="74" grpId="2"/>
      <p:bldP spid="75" grpId="0"/>
      <p:bldP spid="76" grpId="0"/>
      <p:bldP spid="77" grpId="0"/>
      <p:bldP spid="80" grpId="0" animBg="1"/>
      <p:bldP spid="81" grpId="0" animBg="1"/>
      <p:bldP spid="82" grpId="0" animBg="1"/>
      <p:bldP spid="83" grpId="0" animBg="1"/>
      <p:bldP spid="84" grpId="0"/>
      <p:bldP spid="85" grpId="0"/>
      <p:bldP spid="86" grpId="0"/>
      <p:bldP spid="87" grpId="0"/>
      <p:bldP spid="88" grpId="0"/>
      <p:bldP spid="89" grpId="0"/>
      <p:bldP spid="90" grpId="0"/>
      <p:bldP spid="91" grpId="0"/>
      <p:bldP spid="96" grpId="0" animBg="1"/>
      <p:bldP spid="97" grpId="0" animBg="1"/>
      <p:bldP spid="10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p:txBody>
          <a:bodyPr/>
          <a:lstStyle/>
          <a:p>
            <a:pPr marL="0" indent="0">
              <a:buNone/>
            </a:pPr>
            <a:endParaRPr lang="en-US" dirty="0"/>
          </a:p>
          <a:p>
            <a:pPr marL="0" indent="0">
              <a:buNone/>
            </a:pPr>
            <a:r>
              <a:rPr lang="en-US" dirty="0"/>
              <a:t>                	      		        </a:t>
            </a:r>
            <a:r>
              <a:rPr lang="en-US" sz="4800" dirty="0"/>
              <a:t>LOGIC</a:t>
            </a:r>
          </a:p>
          <a:p>
            <a:pPr marL="0" indent="0">
              <a:buNone/>
            </a:pPr>
            <a:r>
              <a:rPr lang="en-US" sz="4000" dirty="0"/>
              <a:t>         (Sharing, Contingency &amp; Satisfaction)</a:t>
            </a:r>
          </a:p>
        </p:txBody>
      </p:sp>
    </p:spTree>
    <p:extLst>
      <p:ext uri="{BB962C8B-B14F-4D97-AF65-F5344CB8AC3E}">
        <p14:creationId xmlns:p14="http://schemas.microsoft.com/office/powerpoint/2010/main" val="295821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27D0-11AE-2CA5-BB8C-8D823CD90E4D}"/>
              </a:ext>
            </a:extLst>
          </p:cNvPr>
          <p:cNvSpPr>
            <a:spLocks noGrp="1"/>
          </p:cNvSpPr>
          <p:nvPr>
            <p:ph type="title"/>
          </p:nvPr>
        </p:nvSpPr>
        <p:spPr/>
        <p:txBody>
          <a:bodyPr/>
          <a:lstStyle/>
          <a:p>
            <a:r>
              <a:rPr lang="en-US" dirty="0"/>
              <a:t>Separation Logic</a:t>
            </a:r>
          </a:p>
        </p:txBody>
      </p:sp>
      <p:sp>
        <p:nvSpPr>
          <p:cNvPr id="3" name="Content Placeholder 2">
            <a:extLst>
              <a:ext uri="{FF2B5EF4-FFF2-40B4-BE49-F238E27FC236}">
                <a16:creationId xmlns:a16="http://schemas.microsoft.com/office/drawing/2014/main" id="{39DF9E50-57C6-E958-45F7-21BE056FC497}"/>
              </a:ext>
            </a:extLst>
          </p:cNvPr>
          <p:cNvSpPr>
            <a:spLocks noGrp="1"/>
          </p:cNvSpPr>
          <p:nvPr>
            <p:ph idx="1"/>
          </p:nvPr>
        </p:nvSpPr>
        <p:spPr/>
        <p:txBody>
          <a:bodyPr/>
          <a:lstStyle/>
          <a:p>
            <a:r>
              <a:rPr lang="en-US" dirty="0"/>
              <a:t>A logic of resources</a:t>
            </a:r>
          </a:p>
          <a:p>
            <a:r>
              <a:rPr lang="en-US" dirty="0"/>
              <a:t>Physical resources a program can use</a:t>
            </a:r>
          </a:p>
          <a:p>
            <a:r>
              <a:rPr lang="en-US" dirty="0"/>
              <a:t>p -&gt; v </a:t>
            </a:r>
            <a:endParaRPr lang="en-US" i="1" dirty="0"/>
          </a:p>
          <a:p>
            <a:r>
              <a:rPr lang="en-US" dirty="0"/>
              <a:t>P * Q</a:t>
            </a:r>
            <a:br>
              <a:rPr lang="en-US" dirty="0"/>
            </a:br>
            <a:br>
              <a:rPr lang="en-US" i="1" dirty="0"/>
            </a:br>
            <a:endParaRPr lang="en-US" i="1" dirty="0"/>
          </a:p>
        </p:txBody>
      </p:sp>
      <p:pic>
        <p:nvPicPr>
          <p:cNvPr id="5" name="Picture 4" descr="A black text on a white background&#10;&#10;Description automatically generated">
            <a:extLst>
              <a:ext uri="{FF2B5EF4-FFF2-40B4-BE49-F238E27FC236}">
                <a16:creationId xmlns:a16="http://schemas.microsoft.com/office/drawing/2014/main" id="{7AFF737F-30B0-D733-88E5-5C76A134B7D7}"/>
              </a:ext>
            </a:extLst>
          </p:cNvPr>
          <p:cNvPicPr>
            <a:picLocks noChangeAspect="1"/>
          </p:cNvPicPr>
          <p:nvPr/>
        </p:nvPicPr>
        <p:blipFill>
          <a:blip r:embed="rId3"/>
          <a:stretch>
            <a:fillRect/>
          </a:stretch>
        </p:blipFill>
        <p:spPr>
          <a:xfrm>
            <a:off x="838200" y="4001294"/>
            <a:ext cx="2419350" cy="1266202"/>
          </a:xfrm>
          <a:prstGeom prst="rect">
            <a:avLst/>
          </a:prstGeom>
        </p:spPr>
      </p:pic>
    </p:spTree>
    <p:extLst>
      <p:ext uri="{BB962C8B-B14F-4D97-AF65-F5344CB8AC3E}">
        <p14:creationId xmlns:p14="http://schemas.microsoft.com/office/powerpoint/2010/main" val="400082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09B6-332C-5EA5-F191-8AC793726293}"/>
              </a:ext>
            </a:extLst>
          </p:cNvPr>
          <p:cNvSpPr>
            <a:spLocks noGrp="1"/>
          </p:cNvSpPr>
          <p:nvPr>
            <p:ph type="title"/>
          </p:nvPr>
        </p:nvSpPr>
        <p:spPr/>
        <p:txBody>
          <a:bodyPr/>
          <a:lstStyle/>
          <a:p>
            <a:r>
              <a:rPr lang="en-US" dirty="0"/>
              <a:t>Program Logic: Points-to Relations</a:t>
            </a:r>
          </a:p>
        </p:txBody>
      </p:sp>
      <p:sp>
        <p:nvSpPr>
          <p:cNvPr id="3" name="Content Placeholder 2">
            <a:extLst>
              <a:ext uri="{FF2B5EF4-FFF2-40B4-BE49-F238E27FC236}">
                <a16:creationId xmlns:a16="http://schemas.microsoft.com/office/drawing/2014/main" id="{DCED458A-252F-0ABD-F087-72D071452DAA}"/>
              </a:ext>
            </a:extLst>
          </p:cNvPr>
          <p:cNvSpPr>
            <a:spLocks noGrp="1"/>
          </p:cNvSpPr>
          <p:nvPr>
            <p:ph idx="1"/>
          </p:nvPr>
        </p:nvSpPr>
        <p:spPr/>
        <p:txBody>
          <a:bodyPr/>
          <a:lstStyle/>
          <a:p>
            <a:r>
              <a:rPr lang="en-US" dirty="0"/>
              <a:t>Physical state </a:t>
            </a:r>
          </a:p>
          <a:p>
            <a:pPr lvl="1"/>
            <a:r>
              <a:rPr lang="en-US" dirty="0"/>
              <a:t>Physical Memory Map</a:t>
            </a:r>
          </a:p>
          <a:p>
            <a:pPr lvl="1"/>
            <a:r>
              <a:rPr lang="en-US" dirty="0"/>
              <a:t>Register Map</a:t>
            </a:r>
          </a:p>
          <a:p>
            <a:r>
              <a:rPr lang="en-US" dirty="0"/>
              <a:t>Ownership on Physical State:</a:t>
            </a:r>
          </a:p>
          <a:p>
            <a:pPr lvl="1"/>
            <a:r>
              <a:rPr lang="en-US" dirty="0"/>
              <a:t>A physical points-to assertion (resource): </a:t>
            </a:r>
            <a:r>
              <a:rPr lang="en-US" i="1" dirty="0"/>
              <a:t>                  </a:t>
            </a:r>
          </a:p>
          <a:p>
            <a:pPr lvl="1"/>
            <a:r>
              <a:rPr lang="en-US" dirty="0"/>
              <a:t>A register points-to (resource): </a:t>
            </a:r>
            <a:endParaRPr lang="en-US" i="1" dirty="0"/>
          </a:p>
          <a:p>
            <a:r>
              <a:rPr lang="en-US" dirty="0"/>
              <a:t>How about virtual points-to relation?</a:t>
            </a:r>
          </a:p>
        </p:txBody>
      </p:sp>
      <p:pic>
        <p:nvPicPr>
          <p:cNvPr id="10" name="Picture 9" descr="Text&#10;&#10;Description automatically generated with medium confidence">
            <a:extLst>
              <a:ext uri="{FF2B5EF4-FFF2-40B4-BE49-F238E27FC236}">
                <a16:creationId xmlns:a16="http://schemas.microsoft.com/office/drawing/2014/main" id="{665DB35D-ABBD-C0E4-036D-F405FC4D50A2}"/>
              </a:ext>
            </a:extLst>
          </p:cNvPr>
          <p:cNvPicPr>
            <a:picLocks noChangeAspect="1"/>
          </p:cNvPicPr>
          <p:nvPr/>
        </p:nvPicPr>
        <p:blipFill>
          <a:blip r:embed="rId3"/>
          <a:stretch>
            <a:fillRect/>
          </a:stretch>
        </p:blipFill>
        <p:spPr>
          <a:xfrm>
            <a:off x="6761534" y="3594894"/>
            <a:ext cx="1384300" cy="406400"/>
          </a:xfrm>
          <a:prstGeom prst="rect">
            <a:avLst/>
          </a:prstGeom>
        </p:spPr>
      </p:pic>
      <p:pic>
        <p:nvPicPr>
          <p:cNvPr id="14" name="Picture 13" descr="Arrow&#10;&#10;Description automatically generated with low confidence">
            <a:extLst>
              <a:ext uri="{FF2B5EF4-FFF2-40B4-BE49-F238E27FC236}">
                <a16:creationId xmlns:a16="http://schemas.microsoft.com/office/drawing/2014/main" id="{49231606-1D30-CBD1-5873-185CECB9ED87}"/>
              </a:ext>
            </a:extLst>
          </p:cNvPr>
          <p:cNvPicPr>
            <a:picLocks noChangeAspect="1"/>
          </p:cNvPicPr>
          <p:nvPr/>
        </p:nvPicPr>
        <p:blipFill>
          <a:blip r:embed="rId4"/>
          <a:stretch>
            <a:fillRect/>
          </a:stretch>
        </p:blipFill>
        <p:spPr>
          <a:xfrm>
            <a:off x="5542702" y="3995988"/>
            <a:ext cx="901700" cy="317500"/>
          </a:xfrm>
          <a:prstGeom prst="rect">
            <a:avLst/>
          </a:prstGeom>
        </p:spPr>
      </p:pic>
      <p:pic>
        <p:nvPicPr>
          <p:cNvPr id="16" name="Picture 15" descr="A picture containing arrow&#10;&#10;Description automatically generated">
            <a:extLst>
              <a:ext uri="{FF2B5EF4-FFF2-40B4-BE49-F238E27FC236}">
                <a16:creationId xmlns:a16="http://schemas.microsoft.com/office/drawing/2014/main" id="{66AF6069-6886-0C0B-68A8-9FD005DFD257}"/>
              </a:ext>
            </a:extLst>
          </p:cNvPr>
          <p:cNvPicPr>
            <a:picLocks noChangeAspect="1"/>
          </p:cNvPicPr>
          <p:nvPr/>
        </p:nvPicPr>
        <p:blipFill>
          <a:blip r:embed="rId5"/>
          <a:stretch>
            <a:fillRect/>
          </a:stretch>
        </p:blipFill>
        <p:spPr>
          <a:xfrm>
            <a:off x="3426711" y="2740819"/>
            <a:ext cx="2540000" cy="317500"/>
          </a:xfrm>
          <a:prstGeom prst="rect">
            <a:avLst/>
          </a:prstGeom>
        </p:spPr>
      </p:pic>
      <p:pic>
        <p:nvPicPr>
          <p:cNvPr id="18" name="Picture 17">
            <a:extLst>
              <a:ext uri="{FF2B5EF4-FFF2-40B4-BE49-F238E27FC236}">
                <a16:creationId xmlns:a16="http://schemas.microsoft.com/office/drawing/2014/main" id="{1531A761-D8D3-56C9-74A9-853080EC91D8}"/>
              </a:ext>
            </a:extLst>
          </p:cNvPr>
          <p:cNvPicPr>
            <a:picLocks noChangeAspect="1"/>
          </p:cNvPicPr>
          <p:nvPr/>
        </p:nvPicPr>
        <p:blipFill>
          <a:blip r:embed="rId6"/>
          <a:stretch>
            <a:fillRect/>
          </a:stretch>
        </p:blipFill>
        <p:spPr>
          <a:xfrm>
            <a:off x="4548665" y="2317751"/>
            <a:ext cx="3733800" cy="355600"/>
          </a:xfrm>
          <a:prstGeom prst="rect">
            <a:avLst/>
          </a:prstGeom>
        </p:spPr>
      </p:pic>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DDFF7B37-F890-E9D8-7B3F-4A20815941C9}"/>
                  </a:ext>
                </a:extLst>
              </p14:cNvPr>
              <p14:cNvContentPartPr/>
              <p14:nvPr/>
            </p14:nvContentPartPr>
            <p14:xfrm>
              <a:off x="10336909" y="3441649"/>
              <a:ext cx="360" cy="360"/>
            </p14:xfrm>
          </p:contentPart>
        </mc:Choice>
        <mc:Fallback xmlns="">
          <p:pic>
            <p:nvPicPr>
              <p:cNvPr id="24" name="Ink 23">
                <a:extLst>
                  <a:ext uri="{FF2B5EF4-FFF2-40B4-BE49-F238E27FC236}">
                    <a16:creationId xmlns:a16="http://schemas.microsoft.com/office/drawing/2014/main" id="{DDFF7B37-F890-E9D8-7B3F-4A20815941C9}"/>
                  </a:ext>
                </a:extLst>
              </p:cNvPr>
              <p:cNvPicPr/>
              <p:nvPr/>
            </p:nvPicPr>
            <p:blipFill>
              <a:blip r:embed="rId8"/>
              <a:stretch>
                <a:fillRect/>
              </a:stretch>
            </p:blipFill>
            <p:spPr>
              <a:xfrm>
                <a:off x="10321429" y="342616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E2D8D31-274F-DEE0-67ED-6579CE9FB6B6}"/>
                  </a:ext>
                </a:extLst>
              </p14:cNvPr>
              <p14:cNvContentPartPr/>
              <p14:nvPr/>
            </p14:nvContentPartPr>
            <p14:xfrm>
              <a:off x="11383429" y="1644529"/>
              <a:ext cx="360" cy="360"/>
            </p14:xfrm>
          </p:contentPart>
        </mc:Choice>
        <mc:Fallback xmlns="">
          <p:pic>
            <p:nvPicPr>
              <p:cNvPr id="25" name="Ink 24">
                <a:extLst>
                  <a:ext uri="{FF2B5EF4-FFF2-40B4-BE49-F238E27FC236}">
                    <a16:creationId xmlns:a16="http://schemas.microsoft.com/office/drawing/2014/main" id="{DE2D8D31-274F-DEE0-67ED-6579CE9FB6B6}"/>
                  </a:ext>
                </a:extLst>
              </p:cNvPr>
              <p:cNvPicPr/>
              <p:nvPr/>
            </p:nvPicPr>
            <p:blipFill>
              <a:blip r:embed="rId8"/>
              <a:stretch>
                <a:fillRect/>
              </a:stretch>
            </p:blipFill>
            <p:spPr>
              <a:xfrm>
                <a:off x="11368309" y="162904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5DC54B07-B804-4AA6-13E9-2D2200FE56B9}"/>
                  </a:ext>
                </a:extLst>
              </p14:cNvPr>
              <p14:cNvContentPartPr/>
              <p14:nvPr/>
            </p14:nvContentPartPr>
            <p14:xfrm>
              <a:off x="10220629" y="2426089"/>
              <a:ext cx="3960" cy="5040"/>
            </p14:xfrm>
          </p:contentPart>
        </mc:Choice>
        <mc:Fallback xmlns="">
          <p:pic>
            <p:nvPicPr>
              <p:cNvPr id="27" name="Ink 26">
                <a:extLst>
                  <a:ext uri="{FF2B5EF4-FFF2-40B4-BE49-F238E27FC236}">
                    <a16:creationId xmlns:a16="http://schemas.microsoft.com/office/drawing/2014/main" id="{5DC54B07-B804-4AA6-13E9-2D2200FE56B9}"/>
                  </a:ext>
                </a:extLst>
              </p:cNvPr>
              <p:cNvPicPr/>
              <p:nvPr/>
            </p:nvPicPr>
            <p:blipFill>
              <a:blip r:embed="rId11"/>
              <a:stretch>
                <a:fillRect/>
              </a:stretch>
            </p:blipFill>
            <p:spPr>
              <a:xfrm>
                <a:off x="10205149" y="2410969"/>
                <a:ext cx="34560" cy="35640"/>
              </a:xfrm>
              <a:prstGeom prst="rect">
                <a:avLst/>
              </a:prstGeom>
            </p:spPr>
          </p:pic>
        </mc:Fallback>
      </mc:AlternateContent>
    </p:spTree>
    <p:extLst>
      <p:ext uri="{BB962C8B-B14F-4D97-AF65-F5344CB8AC3E}">
        <p14:creationId xmlns:p14="http://schemas.microsoft.com/office/powerpoint/2010/main" val="23695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3"/>
          <a:stretch>
            <a:fillRect/>
          </a:stretch>
        </p:blipFill>
        <p:spPr>
          <a:xfrm>
            <a:off x="637145" y="518560"/>
            <a:ext cx="9649218" cy="1552748"/>
          </a:xfrm>
          <a:prstGeom prst="rect">
            <a:avLst/>
          </a:prstGeom>
        </p:spPr>
      </p:pic>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4"/>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5"/>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5"/>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5"/>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5"/>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6"/>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7"/>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7"/>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7"/>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7"/>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485137" y="-287378"/>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6F923BC4-140D-97BC-E8A3-D30C0BF7CE53}"/>
              </a:ext>
            </a:extLst>
          </p:cNvPr>
          <p:cNvSpPr/>
          <p:nvPr/>
        </p:nvSpPr>
        <p:spPr>
          <a:xfrm>
            <a:off x="0" y="2214464"/>
            <a:ext cx="2567011" cy="2022952"/>
          </a:xfrm>
          <a:prstGeom prst="wedgeEllipseCallout">
            <a:avLst>
              <a:gd name="adj1" fmla="val 174895"/>
              <a:gd name="adj2" fmla="val 16080"/>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05F82C2-2502-046F-CA44-29C0AB69C1BD}"/>
              </a:ext>
            </a:extLst>
          </p:cNvPr>
          <p:cNvSpPr txBox="1"/>
          <p:nvPr/>
        </p:nvSpPr>
        <p:spPr>
          <a:xfrm>
            <a:off x="248078" y="2443768"/>
            <a:ext cx="1799182" cy="1754326"/>
          </a:xfrm>
          <a:prstGeom prst="rect">
            <a:avLst/>
          </a:prstGeom>
          <a:noFill/>
        </p:spPr>
        <p:txBody>
          <a:bodyPr wrap="square" rtlCol="0">
            <a:spAutoFit/>
          </a:bodyPr>
          <a:lstStyle/>
          <a:p>
            <a:r>
              <a:rPr lang="en-US" dirty="0" err="1"/>
              <a:t>Opss</a:t>
            </a:r>
            <a:r>
              <a:rPr lang="en-US" dirty="0"/>
              <a:t>! The tables are no longer the ones va</a:t>
            </a:r>
            <a:r>
              <a:rPr lang="en-US" baseline="-25000" dirty="0"/>
              <a:t>0</a:t>
            </a:r>
            <a:r>
              <a:rPr lang="en-US" dirty="0"/>
              <a:t>  know! Invalid L4_L1 path for va</a:t>
            </a:r>
            <a:r>
              <a:rPr lang="en-US" baseline="-25000" dirty="0"/>
              <a:t>0</a:t>
            </a:r>
            <a:r>
              <a:rPr lang="en-US" dirty="0"/>
              <a:t>!</a:t>
            </a:r>
          </a:p>
          <a:p>
            <a:endParaRPr lang="en-US" dirty="0"/>
          </a:p>
        </p:txBody>
      </p:sp>
      <p:sp>
        <p:nvSpPr>
          <p:cNvPr id="6" name="Alternate Process 5">
            <a:extLst>
              <a:ext uri="{FF2B5EF4-FFF2-40B4-BE49-F238E27FC236}">
                <a16:creationId xmlns:a16="http://schemas.microsoft.com/office/drawing/2014/main" id="{76ECBEFE-E373-8F61-7D16-CBC4367BD4C3}"/>
              </a:ext>
            </a:extLst>
          </p:cNvPr>
          <p:cNvSpPr/>
          <p:nvPr/>
        </p:nvSpPr>
        <p:spPr>
          <a:xfrm rot="16200000">
            <a:off x="6828140" y="1393866"/>
            <a:ext cx="614088" cy="2608916"/>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lternate Process 6">
            <a:extLst>
              <a:ext uri="{FF2B5EF4-FFF2-40B4-BE49-F238E27FC236}">
                <a16:creationId xmlns:a16="http://schemas.microsoft.com/office/drawing/2014/main" id="{1DF4F28C-5515-7E13-02E4-7A497241683E}"/>
              </a:ext>
            </a:extLst>
          </p:cNvPr>
          <p:cNvSpPr/>
          <p:nvPr/>
        </p:nvSpPr>
        <p:spPr>
          <a:xfrm rot="16200000">
            <a:off x="5925516" y="2845385"/>
            <a:ext cx="2467056" cy="2755969"/>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5944FA2-07FF-AC8A-4E17-D55D64240414}"/>
              </a:ext>
            </a:extLst>
          </p:cNvPr>
          <p:cNvSpPr txBox="1"/>
          <p:nvPr/>
        </p:nvSpPr>
        <p:spPr>
          <a:xfrm>
            <a:off x="9483718" y="898346"/>
            <a:ext cx="2629517" cy="2031325"/>
          </a:xfrm>
          <a:prstGeom prst="rect">
            <a:avLst/>
          </a:prstGeom>
          <a:noFill/>
        </p:spPr>
        <p:txBody>
          <a:bodyPr wrap="square" rtlCol="0">
            <a:spAutoFit/>
          </a:bodyPr>
          <a:lstStyle/>
          <a:p>
            <a:r>
              <a:rPr lang="en-US" dirty="0"/>
              <a:t>Updates to page to physical page table addresses, e.g. moving page tables to create more continuous physical space for hardware IO buffers?</a:t>
            </a:r>
          </a:p>
        </p:txBody>
      </p:sp>
      <p:sp>
        <p:nvSpPr>
          <p:cNvPr id="8" name="Oval Callout 7">
            <a:extLst>
              <a:ext uri="{FF2B5EF4-FFF2-40B4-BE49-F238E27FC236}">
                <a16:creationId xmlns:a16="http://schemas.microsoft.com/office/drawing/2014/main" id="{6A79AC84-E9F7-E4B4-4D5C-17C466529C49}"/>
              </a:ext>
            </a:extLst>
          </p:cNvPr>
          <p:cNvSpPr/>
          <p:nvPr/>
        </p:nvSpPr>
        <p:spPr>
          <a:xfrm>
            <a:off x="9291480" y="182253"/>
            <a:ext cx="2924749" cy="3458673"/>
          </a:xfrm>
          <a:prstGeom prst="wedgeEllipseCallout">
            <a:avLst>
              <a:gd name="adj1" fmla="val -112986"/>
              <a:gd name="adj2" fmla="val 139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13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P spid="4" grpId="0" animBg="1"/>
      <p:bldP spid="5" grpId="0"/>
      <p:bldP spid="6" grpId="0" animBg="1"/>
      <p:bldP spid="7" grpId="0" animBg="1"/>
      <p:bldP spid="9"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FF2B5EF4-FFF2-40B4-BE49-F238E27FC236}">
                <a16:creationId xmlns:a16="http://schemas.microsoft.com/office/drawing/2014/main" id="{D65BBB73-C80A-40F1-2967-12C8155F5FE1}"/>
              </a:ext>
            </a:extLst>
          </p:cNvPr>
          <p:cNvSpPr/>
          <p:nvPr/>
        </p:nvSpPr>
        <p:spPr>
          <a:xfrm>
            <a:off x="47264" y="1361122"/>
            <a:ext cx="10315575" cy="3386137"/>
          </a:xfrm>
          <a:custGeom>
            <a:avLst/>
            <a:gdLst>
              <a:gd name="connsiteX0" fmla="*/ 0 w 10315575"/>
              <a:gd name="connsiteY0" fmla="*/ 0 h 3386137"/>
              <a:gd name="connsiteX1" fmla="*/ 0 w 10315575"/>
              <a:gd name="connsiteY1" fmla="*/ 3386137 h 3386137"/>
              <a:gd name="connsiteX2" fmla="*/ 8272462 w 10315575"/>
              <a:gd name="connsiteY2" fmla="*/ 3371850 h 3386137"/>
              <a:gd name="connsiteX3" fmla="*/ 10301287 w 10315575"/>
              <a:gd name="connsiteY3" fmla="*/ 1857375 h 3386137"/>
              <a:gd name="connsiteX4" fmla="*/ 10315575 w 10315575"/>
              <a:gd name="connsiteY4" fmla="*/ 1300162 h 3386137"/>
              <a:gd name="connsiteX5" fmla="*/ 8329612 w 10315575"/>
              <a:gd name="connsiteY5" fmla="*/ 14287 h 3386137"/>
              <a:gd name="connsiteX6" fmla="*/ 0 w 10315575"/>
              <a:gd name="connsiteY6" fmla="*/ 0 h 338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5575" h="3386137">
                <a:moveTo>
                  <a:pt x="0" y="0"/>
                </a:moveTo>
                <a:lnTo>
                  <a:pt x="0" y="3386137"/>
                </a:lnTo>
                <a:lnTo>
                  <a:pt x="8272462" y="3371850"/>
                </a:lnTo>
                <a:lnTo>
                  <a:pt x="10301287" y="1857375"/>
                </a:lnTo>
                <a:lnTo>
                  <a:pt x="10315575" y="1300162"/>
                </a:lnTo>
                <a:lnTo>
                  <a:pt x="8329612" y="14287"/>
                </a:lnTo>
                <a:lnTo>
                  <a:pt x="0" y="0"/>
                </a:lnTo>
                <a:close/>
              </a:path>
            </a:pathLst>
          </a:custGeom>
          <a:solidFill>
            <a:schemeClr val="accent1">
              <a:alpha val="19000"/>
            </a:schemeClr>
          </a:solid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0B3C256F-96D5-CBE6-F800-D49BFFF29098}"/>
              </a:ext>
            </a:extLst>
          </p:cNvPr>
          <p:cNvSpPr/>
          <p:nvPr/>
        </p:nvSpPr>
        <p:spPr>
          <a:xfrm>
            <a:off x="457346"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2085213" y="1492728"/>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3890779" y="1506810"/>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5540950"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7147032" y="1480369"/>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472232" y="270162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542036" y="2798711"/>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2093095" y="2650217"/>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2162899" y="2747302"/>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3892094" y="289324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3961898" y="2990328"/>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5544104" y="24273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5613908" y="2524391"/>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7148696" y="2851969"/>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7218500" y="2965443"/>
            <a:ext cx="882632" cy="369332"/>
          </a:xfrm>
          <a:prstGeom prst="rect">
            <a:avLst/>
          </a:prstGeom>
          <a:noFill/>
        </p:spPr>
        <p:txBody>
          <a:bodyPr wrap="square" rtlCol="0">
            <a:spAutoFit/>
          </a:bodyPr>
          <a:lstStyle/>
          <a:p>
            <a:r>
              <a:rPr lang="en-US" dirty="0"/>
              <a:t>pa</a:t>
            </a:r>
            <a:r>
              <a:rPr lang="en-US" sz="1400" baseline="-25000" dirty="0"/>
              <a:t>i</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263815" y="4941624"/>
            <a:ext cx="6440609" cy="736558"/>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69400" y="2045901"/>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1633273" y="1995083"/>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3383114" y="1954779"/>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5013003" y="1892659"/>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6623657" y="1857566"/>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1620133" y="3893072"/>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3287340" y="3929470"/>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5059710" y="3918384"/>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6673143" y="3913205"/>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42882" y="1025902"/>
            <a:ext cx="720251" cy="1019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28277" y="2352385"/>
            <a:ext cx="114605" cy="585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a:endCxn id="11" idx="2"/>
          </p:cNvCxnSpPr>
          <p:nvPr/>
        </p:nvCxnSpPr>
        <p:spPr>
          <a:xfrm flipV="1">
            <a:off x="779166" y="4574953"/>
            <a:ext cx="169082" cy="42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a:endCxn id="61" idx="1"/>
          </p:cNvCxnSpPr>
          <p:nvPr/>
        </p:nvCxnSpPr>
        <p:spPr>
          <a:xfrm>
            <a:off x="135416" y="2977767"/>
            <a:ext cx="336816" cy="1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1454035" y="2912708"/>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1811691" y="4177105"/>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stCxn id="59" idx="2"/>
            <a:endCxn id="150" idx="0"/>
          </p:cNvCxnSpPr>
          <p:nvPr/>
        </p:nvCxnSpPr>
        <p:spPr>
          <a:xfrm>
            <a:off x="1474254" y="1166682"/>
            <a:ext cx="332501" cy="82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1806755" y="2301567"/>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a:stCxn id="59" idx="2"/>
          </p:cNvCxnSpPr>
          <p:nvPr/>
        </p:nvCxnSpPr>
        <p:spPr>
          <a:xfrm>
            <a:off x="1474254" y="1166682"/>
            <a:ext cx="2118918" cy="788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3556596" y="2261263"/>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a:off x="1987477" y="1143918"/>
            <a:ext cx="3199008" cy="7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5186485" y="2199143"/>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a:off x="1986162" y="1027437"/>
            <a:ext cx="4845042" cy="830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6831204" y="2160650"/>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3045531" y="2967507"/>
            <a:ext cx="433367" cy="961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3478898" y="4213503"/>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5251268" y="4202417"/>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4878962" y="3141580"/>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6544147" y="2652331"/>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6866708" y="4190225"/>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451331" y="1491135"/>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548132" y="1597799"/>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2093769" y="1506810"/>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2200148" y="1622183"/>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3904280" y="1519610"/>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3992372" y="1640471"/>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5538824" y="1482427"/>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5626100" y="1591703"/>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7153205" y="1488053"/>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7211503" y="1604350"/>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485322" y="-379000"/>
            <a:ext cx="10515600" cy="1325563"/>
          </a:xfrm>
        </p:spPr>
        <p:txBody>
          <a:bodyPr/>
          <a:lstStyle/>
          <a:p>
            <a:r>
              <a:rPr lang="en-US" dirty="0"/>
              <a:t>Restoring Soundness</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8"/>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4E84B712-CCB2-E1D3-8C08-5D8E71BF0226}"/>
              </a:ext>
            </a:extLst>
          </p:cNvPr>
          <p:cNvSpPr/>
          <p:nvPr/>
        </p:nvSpPr>
        <p:spPr>
          <a:xfrm>
            <a:off x="6255698" y="-25851"/>
            <a:ext cx="6636389" cy="1325563"/>
          </a:xfrm>
          <a:prstGeom prst="wedgeEllipseCallout">
            <a:avLst>
              <a:gd name="adj1" fmla="val 25682"/>
              <a:gd name="adj2" fmla="val 877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a:extLst>
              <a:ext uri="{FF2B5EF4-FFF2-40B4-BE49-F238E27FC236}">
                <a16:creationId xmlns:a16="http://schemas.microsoft.com/office/drawing/2014/main" id="{356B1C5C-9599-4C96-9D56-21661E6920B9}"/>
              </a:ext>
            </a:extLst>
          </p:cNvPr>
          <p:cNvSpPr/>
          <p:nvPr/>
        </p:nvSpPr>
        <p:spPr>
          <a:xfrm>
            <a:off x="6588228" y="5110904"/>
            <a:ext cx="4902806" cy="1660717"/>
          </a:xfrm>
          <a:prstGeom prst="wedgeEllipseCallout">
            <a:avLst>
              <a:gd name="adj1" fmla="val 26534"/>
              <a:gd name="adj2" fmla="val -1626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32AFE4-24B3-0833-7B61-9D578C8753A0}"/>
              </a:ext>
            </a:extLst>
          </p:cNvPr>
          <p:cNvSpPr txBox="1"/>
          <p:nvPr/>
        </p:nvSpPr>
        <p:spPr>
          <a:xfrm>
            <a:off x="6957468" y="224769"/>
            <a:ext cx="5625246" cy="923330"/>
          </a:xfrm>
          <a:prstGeom prst="rect">
            <a:avLst/>
          </a:prstGeom>
          <a:noFill/>
        </p:spPr>
        <p:txBody>
          <a:bodyPr wrap="square" rtlCol="0">
            <a:spAutoFit/>
          </a:bodyPr>
          <a:lstStyle/>
          <a:p>
            <a:r>
              <a:rPr lang="en-US" dirty="0"/>
              <a:t>Abstract Physical Page Table Walk with a </a:t>
            </a:r>
            <a:r>
              <a:rPr lang="en-US" i="1" dirty="0"/>
              <a:t>ghost-map </a:t>
            </a:r>
            <a:r>
              <a:rPr lang="en-US" dirty="0"/>
              <a:t>mapping and distribute the read-only piece to virtual-</a:t>
            </a:r>
            <a:r>
              <a:rPr lang="en-US" dirty="0" err="1"/>
              <a:t>pointsto</a:t>
            </a:r>
            <a:r>
              <a:rPr lang="en-US" dirty="0"/>
              <a:t>  (</a:t>
            </a:r>
            <a:r>
              <a:rPr lang="en-US" b="1" i="1" dirty="0"/>
              <a:t>fragmental</a:t>
            </a:r>
            <a:r>
              <a:rPr lang="en-US" dirty="0"/>
              <a:t> ownership of the ghost map)</a:t>
            </a:r>
          </a:p>
        </p:txBody>
      </p:sp>
      <p:sp>
        <p:nvSpPr>
          <p:cNvPr id="7" name="TextBox 6">
            <a:extLst>
              <a:ext uri="{FF2B5EF4-FFF2-40B4-BE49-F238E27FC236}">
                <a16:creationId xmlns:a16="http://schemas.microsoft.com/office/drawing/2014/main" id="{F461F3F3-8CD6-DE6A-825D-25A3177AD2AC}"/>
              </a:ext>
            </a:extLst>
          </p:cNvPr>
          <p:cNvSpPr txBox="1"/>
          <p:nvPr/>
        </p:nvSpPr>
        <p:spPr>
          <a:xfrm>
            <a:off x="7289352" y="5307516"/>
            <a:ext cx="3996884" cy="1200329"/>
          </a:xfrm>
          <a:prstGeom prst="rect">
            <a:avLst/>
          </a:prstGeom>
          <a:noFill/>
        </p:spPr>
        <p:txBody>
          <a:bodyPr wrap="square" rtlCol="0">
            <a:spAutoFit/>
          </a:bodyPr>
          <a:lstStyle/>
          <a:p>
            <a:r>
              <a:rPr lang="en-US" dirty="0"/>
              <a:t>Then keep the physical page table walk next to </a:t>
            </a:r>
            <a:r>
              <a:rPr lang="en-US" b="1" i="1" dirty="0" err="1"/>
              <a:t>authorative</a:t>
            </a:r>
            <a:r>
              <a:rPr lang="en-US" b="1" i="1" dirty="0"/>
              <a:t> </a:t>
            </a:r>
            <a:r>
              <a:rPr lang="en-US" dirty="0"/>
              <a:t>ownership of the ghost map which is required to update the page tables</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ED7EDE8-4927-5E7C-A23E-6DCB0805892F}"/>
                  </a:ext>
                </a:extLst>
              </p:cNvPr>
              <p:cNvSpPr/>
              <p:nvPr/>
            </p:nvSpPr>
            <p:spPr>
              <a:xfrm>
                <a:off x="8222366" y="2635689"/>
                <a:ext cx="2130856" cy="575109"/>
              </a:xfrm>
              <a:prstGeom prst="rect">
                <a:avLst/>
              </a:prstGeom>
              <a:solidFill>
                <a:schemeClr val="accent1">
                  <a:alpha val="6840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oMath>
                </a14:m>
                <a:r>
                  <a:rPr lang="en-US" dirty="0"/>
                  <a:t> v</a:t>
                </a:r>
                <a:r>
                  <a:rPr lang="en-US" baseline="-25000" dirty="0"/>
                  <a:t>i</a:t>
                </a:r>
                <a:r>
                  <a:rPr lang="en-US" dirty="0"/>
                  <a:t> -&gt;</a:t>
                </a:r>
                <a:r>
                  <a:rPr lang="en-US" baseline="-25000" dirty="0"/>
                  <a:t>a</a:t>
                </a:r>
                <a:r>
                  <a:rPr lang="en-US" dirty="0"/>
                  <a:t> p</a:t>
                </a:r>
                <a:r>
                  <a:rPr lang="en-US" baseline="-25000" dirty="0"/>
                  <a:t>i</a:t>
                </a:r>
              </a:p>
            </p:txBody>
          </p:sp>
        </mc:Choice>
        <mc:Fallback xmlns="">
          <p:sp>
            <p:nvSpPr>
              <p:cNvPr id="23" name="Rectangle 22">
                <a:extLst>
                  <a:ext uri="{FF2B5EF4-FFF2-40B4-BE49-F238E27FC236}">
                    <a16:creationId xmlns:a16="http://schemas.microsoft.com/office/drawing/2014/main" id="{4ED7EDE8-4927-5E7C-A23E-6DCB0805892F}"/>
                  </a:ext>
                </a:extLst>
              </p:cNvPr>
              <p:cNvSpPr>
                <a:spLocks noRot="1" noChangeAspect="1" noMove="1" noResize="1" noEditPoints="1" noAdjustHandles="1" noChangeArrowheads="1" noChangeShapeType="1" noTextEdit="1"/>
              </p:cNvSpPr>
              <p:nvPr/>
            </p:nvSpPr>
            <p:spPr>
              <a:xfrm>
                <a:off x="8222366" y="2635689"/>
                <a:ext cx="2130856" cy="575109"/>
              </a:xfrm>
              <a:prstGeom prst="rect">
                <a:avLst/>
              </a:prstGeom>
              <a:blipFill>
                <a:blip r:embed="rId9"/>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AF78EA0F-A964-69F4-AD63-582AC8003234}"/>
              </a:ext>
            </a:extLst>
          </p:cNvPr>
          <p:cNvCxnSpPr>
            <a:cxnSpLocks/>
            <a:stCxn id="43" idx="0"/>
          </p:cNvCxnSpPr>
          <p:nvPr/>
        </p:nvCxnSpPr>
        <p:spPr>
          <a:xfrm>
            <a:off x="47264" y="1361122"/>
            <a:ext cx="8168721" cy="127456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8A4B97-965C-6945-5887-BC71DA4DE2D0}"/>
              </a:ext>
            </a:extLst>
          </p:cNvPr>
          <p:cNvCxnSpPr>
            <a:cxnSpLocks/>
            <a:stCxn id="43" idx="1"/>
          </p:cNvCxnSpPr>
          <p:nvPr/>
        </p:nvCxnSpPr>
        <p:spPr>
          <a:xfrm flipV="1">
            <a:off x="47264" y="3225326"/>
            <a:ext cx="8175102" cy="1521933"/>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852681-A724-504D-2617-B343576682E5}"/>
              </a:ext>
            </a:extLst>
          </p:cNvPr>
          <p:cNvSpPr/>
          <p:nvPr/>
        </p:nvSpPr>
        <p:spPr>
          <a:xfrm>
            <a:off x="11029893" y="1758457"/>
            <a:ext cx="1073766" cy="597287"/>
          </a:xfrm>
          <a:prstGeom prst="rect">
            <a:avLst/>
          </a:prstGeom>
          <a:pattFill prst="pct90">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va</a:t>
            </a:r>
            <a:r>
              <a:rPr lang="en-US" baseline="-25000" dirty="0" err="1"/>
              <a:t>i</a:t>
            </a:r>
            <a:r>
              <a:rPr lang="en-US" baseline="-25000" dirty="0"/>
              <a:t> </a:t>
            </a:r>
            <a:r>
              <a:rPr lang="en-US" dirty="0"/>
              <a:t>-&gt;</a:t>
            </a:r>
            <a:r>
              <a:rPr lang="en-US" baseline="-25000" dirty="0"/>
              <a:t>f</a:t>
            </a:r>
            <a:r>
              <a:rPr lang="en-US" dirty="0"/>
              <a:t> pa</a:t>
            </a:r>
            <a:r>
              <a:rPr lang="en-US" baseline="-25000" dirty="0"/>
              <a:t>i</a:t>
            </a:r>
          </a:p>
        </p:txBody>
      </p:sp>
      <p:sp>
        <p:nvSpPr>
          <p:cNvPr id="59" name="Alternate Process 58">
            <a:extLst>
              <a:ext uri="{FF2B5EF4-FFF2-40B4-BE49-F238E27FC236}">
                <a16:creationId xmlns:a16="http://schemas.microsoft.com/office/drawing/2014/main" id="{562D35DA-C516-8218-EC4E-BA448DB3D8F7}"/>
              </a:ext>
            </a:extLst>
          </p:cNvPr>
          <p:cNvSpPr/>
          <p:nvPr/>
        </p:nvSpPr>
        <p:spPr>
          <a:xfrm>
            <a:off x="983352" y="59157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B0C1ACF4-2691-699B-7C8C-245F48DC5D5C}"/>
              </a:ext>
            </a:extLst>
          </p:cNvPr>
          <p:cNvSpPr txBox="1"/>
          <p:nvPr/>
        </p:nvSpPr>
        <p:spPr>
          <a:xfrm>
            <a:off x="1250164" y="685458"/>
            <a:ext cx="431337" cy="369332"/>
          </a:xfrm>
          <a:prstGeom prst="rect">
            <a:avLst/>
          </a:prstGeom>
          <a:noFill/>
        </p:spPr>
        <p:txBody>
          <a:bodyPr wrap="none" rtlCol="0">
            <a:spAutoFit/>
          </a:bodyPr>
          <a:lstStyle/>
          <a:p>
            <a:r>
              <a:rPr lang="en-US" dirty="0" err="1"/>
              <a:t>va</a:t>
            </a:r>
            <a:r>
              <a:rPr lang="en-US" baseline="-25000" dirty="0" err="1"/>
              <a:t>i</a:t>
            </a:r>
            <a:endParaRPr lang="en-US" dirty="0"/>
          </a:p>
        </p:txBody>
      </p:sp>
      <p:sp>
        <p:nvSpPr>
          <p:cNvPr id="79" name="Alternate Process 78">
            <a:extLst>
              <a:ext uri="{FF2B5EF4-FFF2-40B4-BE49-F238E27FC236}">
                <a16:creationId xmlns:a16="http://schemas.microsoft.com/office/drawing/2014/main" id="{70F5BEB6-5FEC-41F6-1927-A32D7A578AFF}"/>
              </a:ext>
            </a:extLst>
          </p:cNvPr>
          <p:cNvSpPr/>
          <p:nvPr/>
        </p:nvSpPr>
        <p:spPr>
          <a:xfrm>
            <a:off x="2879609" y="5154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6482279-B8BF-99F9-D6FC-0CD9DD82E9A0}"/>
              </a:ext>
            </a:extLst>
          </p:cNvPr>
          <p:cNvSpPr txBox="1"/>
          <p:nvPr/>
        </p:nvSpPr>
        <p:spPr>
          <a:xfrm>
            <a:off x="3146421" y="609291"/>
            <a:ext cx="432939" cy="369332"/>
          </a:xfrm>
          <a:prstGeom prst="rect">
            <a:avLst/>
          </a:prstGeom>
          <a:noFill/>
        </p:spPr>
        <p:txBody>
          <a:bodyPr wrap="none" rtlCol="0">
            <a:spAutoFit/>
          </a:bodyPr>
          <a:lstStyle/>
          <a:p>
            <a:r>
              <a:rPr lang="en-US" dirty="0" err="1"/>
              <a:t>va</a:t>
            </a:r>
            <a:r>
              <a:rPr lang="en-US" baseline="-25000" dirty="0" err="1"/>
              <a:t>j</a:t>
            </a:r>
            <a:endParaRPr lang="en-US" dirty="0"/>
          </a:p>
        </p:txBody>
      </p:sp>
      <p:sp>
        <p:nvSpPr>
          <p:cNvPr id="81" name="Alternate Process 80">
            <a:extLst>
              <a:ext uri="{FF2B5EF4-FFF2-40B4-BE49-F238E27FC236}">
                <a16:creationId xmlns:a16="http://schemas.microsoft.com/office/drawing/2014/main" id="{BBA9E889-AC58-80FD-6EE8-FB1E9490BC20}"/>
              </a:ext>
            </a:extLst>
          </p:cNvPr>
          <p:cNvSpPr/>
          <p:nvPr/>
        </p:nvSpPr>
        <p:spPr>
          <a:xfrm>
            <a:off x="5125612" y="53736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B46A6CEB-5DEE-9DFC-0C85-003D004161B5}"/>
              </a:ext>
            </a:extLst>
          </p:cNvPr>
          <p:cNvSpPr txBox="1"/>
          <p:nvPr/>
        </p:nvSpPr>
        <p:spPr>
          <a:xfrm>
            <a:off x="5392424" y="631248"/>
            <a:ext cx="476221" cy="369332"/>
          </a:xfrm>
          <a:prstGeom prst="rect">
            <a:avLst/>
          </a:prstGeom>
          <a:noFill/>
        </p:spPr>
        <p:txBody>
          <a:bodyPr wrap="none" rtlCol="0">
            <a:spAutoFit/>
          </a:bodyPr>
          <a:lstStyle/>
          <a:p>
            <a:r>
              <a:rPr lang="en-US" dirty="0"/>
              <a:t>va</a:t>
            </a:r>
            <a:r>
              <a:rPr lang="en-US" baseline="-25000" dirty="0"/>
              <a:t>n</a:t>
            </a:r>
            <a:endParaRPr lang="en-US" dirty="0"/>
          </a:p>
        </p:txBody>
      </p:sp>
      <p:sp>
        <p:nvSpPr>
          <p:cNvPr id="83" name="TextBox 82">
            <a:extLst>
              <a:ext uri="{FF2B5EF4-FFF2-40B4-BE49-F238E27FC236}">
                <a16:creationId xmlns:a16="http://schemas.microsoft.com/office/drawing/2014/main" id="{4FAF3316-BB3E-190E-7C25-F95FE2F5FEB1}"/>
              </a:ext>
            </a:extLst>
          </p:cNvPr>
          <p:cNvSpPr txBox="1"/>
          <p:nvPr/>
        </p:nvSpPr>
        <p:spPr>
          <a:xfrm>
            <a:off x="4103571" y="688194"/>
            <a:ext cx="842634" cy="369332"/>
          </a:xfrm>
          <a:prstGeom prst="rect">
            <a:avLst/>
          </a:prstGeom>
          <a:noFill/>
        </p:spPr>
        <p:txBody>
          <a:bodyPr wrap="square" rtlCol="0">
            <a:spAutoFit/>
          </a:bodyPr>
          <a:lstStyle/>
          <a:p>
            <a:r>
              <a:rPr lang="en-US" dirty="0"/>
              <a:t>…………</a:t>
            </a:r>
          </a:p>
        </p:txBody>
      </p:sp>
      <p:sp>
        <p:nvSpPr>
          <p:cNvPr id="84" name="TextBox 83">
            <a:extLst>
              <a:ext uri="{FF2B5EF4-FFF2-40B4-BE49-F238E27FC236}">
                <a16:creationId xmlns:a16="http://schemas.microsoft.com/office/drawing/2014/main" id="{B576341D-FD4D-A641-14AB-9AA471C26E15}"/>
              </a:ext>
            </a:extLst>
          </p:cNvPr>
          <p:cNvSpPr txBox="1"/>
          <p:nvPr/>
        </p:nvSpPr>
        <p:spPr>
          <a:xfrm>
            <a:off x="2113789" y="654581"/>
            <a:ext cx="582243" cy="369332"/>
          </a:xfrm>
          <a:prstGeom prst="rect">
            <a:avLst/>
          </a:prstGeom>
          <a:noFill/>
        </p:spPr>
        <p:txBody>
          <a:bodyPr wrap="square" rtlCol="0">
            <a:spAutoFit/>
          </a:bodyPr>
          <a:lstStyle/>
          <a:p>
            <a:r>
              <a:rPr lang="en-US" dirty="0"/>
              <a:t>…..</a:t>
            </a:r>
          </a:p>
        </p:txBody>
      </p:sp>
      <p:sp>
        <p:nvSpPr>
          <p:cNvPr id="94" name="Alternate Process 93">
            <a:extLst>
              <a:ext uri="{FF2B5EF4-FFF2-40B4-BE49-F238E27FC236}">
                <a16:creationId xmlns:a16="http://schemas.microsoft.com/office/drawing/2014/main" id="{0F135F6A-2AB8-45FE-3BED-3ECA74C7CAAA}"/>
              </a:ext>
            </a:extLst>
          </p:cNvPr>
          <p:cNvSpPr/>
          <p:nvPr/>
        </p:nvSpPr>
        <p:spPr>
          <a:xfrm>
            <a:off x="11029892" y="2598796"/>
            <a:ext cx="1081537"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16B44796-AF17-5BE4-DA8F-DB7BFE261AE8}"/>
              </a:ext>
            </a:extLst>
          </p:cNvPr>
          <p:cNvSpPr txBox="1"/>
          <p:nvPr/>
        </p:nvSpPr>
        <p:spPr>
          <a:xfrm>
            <a:off x="11068458" y="2696715"/>
            <a:ext cx="1123542" cy="369332"/>
          </a:xfrm>
          <a:prstGeom prst="rect">
            <a:avLst/>
          </a:prstGeom>
          <a:noFill/>
        </p:spPr>
        <p:txBody>
          <a:bodyPr wrap="square" rtlCol="0">
            <a:spAutoFit/>
          </a:bodyPr>
          <a:lstStyle/>
          <a:p>
            <a:r>
              <a:rPr lang="en-US" dirty="0"/>
              <a:t>pa</a:t>
            </a:r>
            <a:r>
              <a:rPr lang="en-US" sz="1400" baseline="-25000" dirty="0"/>
              <a:t>i </a:t>
            </a:r>
            <a:r>
              <a:rPr lang="en-US" sz="1400" dirty="0"/>
              <a:t> </a:t>
            </a:r>
            <a:r>
              <a:rPr lang="en-US" dirty="0"/>
              <a:t>-&gt;</a:t>
            </a:r>
            <a:r>
              <a:rPr lang="en-US" baseline="-25000" dirty="0"/>
              <a:t>p</a:t>
            </a:r>
            <a:r>
              <a:rPr lang="en-US" dirty="0"/>
              <a:t> </a:t>
            </a:r>
            <a:r>
              <a:rPr lang="en-US" dirty="0" err="1"/>
              <a:t>val</a:t>
            </a:r>
            <a:endParaRPr lang="en-US" dirty="0"/>
          </a:p>
        </p:txBody>
      </p:sp>
      <p:sp>
        <p:nvSpPr>
          <p:cNvPr id="106" name="TextBox 105">
            <a:extLst>
              <a:ext uri="{FF2B5EF4-FFF2-40B4-BE49-F238E27FC236}">
                <a16:creationId xmlns:a16="http://schemas.microsoft.com/office/drawing/2014/main" id="{F52B56CC-33AB-E02F-1EB3-B2281771D46B}"/>
              </a:ext>
            </a:extLst>
          </p:cNvPr>
          <p:cNvSpPr txBox="1"/>
          <p:nvPr/>
        </p:nvSpPr>
        <p:spPr>
          <a:xfrm>
            <a:off x="11397499" y="2322738"/>
            <a:ext cx="338554" cy="461665"/>
          </a:xfrm>
          <a:prstGeom prst="rect">
            <a:avLst/>
          </a:prstGeom>
          <a:noFill/>
        </p:spPr>
        <p:txBody>
          <a:bodyPr wrap="none" rtlCol="0">
            <a:spAutoFit/>
          </a:bodyPr>
          <a:lstStyle/>
          <a:p>
            <a:r>
              <a:rPr lang="en-US" sz="2400" dirty="0"/>
              <a:t>*</a:t>
            </a:r>
          </a:p>
        </p:txBody>
      </p:sp>
      <p:sp>
        <p:nvSpPr>
          <p:cNvPr id="108" name="TextBox 107">
            <a:extLst>
              <a:ext uri="{FF2B5EF4-FFF2-40B4-BE49-F238E27FC236}">
                <a16:creationId xmlns:a16="http://schemas.microsoft.com/office/drawing/2014/main" id="{C7E16D8E-FF33-6BDE-1C80-FB93821120AD}"/>
              </a:ext>
            </a:extLst>
          </p:cNvPr>
          <p:cNvSpPr txBox="1"/>
          <p:nvPr/>
        </p:nvSpPr>
        <p:spPr>
          <a:xfrm>
            <a:off x="11397499" y="3125374"/>
            <a:ext cx="338554" cy="461665"/>
          </a:xfrm>
          <a:prstGeom prst="rect">
            <a:avLst/>
          </a:prstGeom>
          <a:noFill/>
        </p:spPr>
        <p:txBody>
          <a:bodyPr wrap="none" rtlCol="0">
            <a:spAutoFit/>
          </a:bodyPr>
          <a:lstStyle/>
          <a:p>
            <a:r>
              <a:rPr lang="en-US" sz="2400" dirty="0"/>
              <a:t>=</a:t>
            </a:r>
          </a:p>
        </p:txBody>
      </p:sp>
      <p:sp>
        <p:nvSpPr>
          <p:cNvPr id="110" name="TextBox 109">
            <a:extLst>
              <a:ext uri="{FF2B5EF4-FFF2-40B4-BE49-F238E27FC236}">
                <a16:creationId xmlns:a16="http://schemas.microsoft.com/office/drawing/2014/main" id="{2178DA13-5884-B225-1735-8F0A37E79492}"/>
              </a:ext>
            </a:extLst>
          </p:cNvPr>
          <p:cNvSpPr txBox="1"/>
          <p:nvPr/>
        </p:nvSpPr>
        <p:spPr>
          <a:xfrm rot="10800000" flipV="1">
            <a:off x="11100479" y="3435822"/>
            <a:ext cx="1232106" cy="369332"/>
          </a:xfrm>
          <a:prstGeom prst="rect">
            <a:avLst/>
          </a:prstGeom>
          <a:noFill/>
        </p:spPr>
        <p:txBody>
          <a:bodyPr wrap="square" rtlCol="0">
            <a:spAutoFit/>
          </a:bodyPr>
          <a:lstStyle/>
          <a:p>
            <a:r>
              <a:rPr lang="en-US" dirty="0" err="1"/>
              <a:t>va</a:t>
            </a:r>
            <a:r>
              <a:rPr lang="en-US" sz="1400" baseline="-25000" dirty="0" err="1"/>
              <a:t>i</a:t>
            </a:r>
            <a:r>
              <a:rPr lang="en-US" sz="1400" baseline="-25000" dirty="0"/>
              <a:t> </a:t>
            </a:r>
            <a:r>
              <a:rPr lang="en-US" dirty="0"/>
              <a:t>-&gt;</a:t>
            </a:r>
            <a:r>
              <a:rPr lang="en-US" baseline="-25000" dirty="0"/>
              <a:t>v</a:t>
            </a:r>
            <a:r>
              <a:rPr lang="en-US" dirty="0"/>
              <a:t> </a:t>
            </a:r>
            <a:r>
              <a:rPr lang="en-US" dirty="0" err="1"/>
              <a:t>val</a:t>
            </a:r>
            <a:endParaRPr lang="en-US" dirty="0"/>
          </a:p>
        </p:txBody>
      </p:sp>
    </p:spTree>
    <p:extLst>
      <p:ext uri="{BB962C8B-B14F-4D97-AF65-F5344CB8AC3E}">
        <p14:creationId xmlns:p14="http://schemas.microsoft.com/office/powerpoint/2010/main" val="42075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2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0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4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2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5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2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3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6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3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1" nodeType="clickEffect">
                                  <p:stCondLst>
                                    <p:cond delay="0"/>
                                  </p:stCondLst>
                                  <p:childTnLst>
                                    <p:set>
                                      <p:cBhvr>
                                        <p:cTn id="152" dur="1" fill="hold">
                                          <p:stCondLst>
                                            <p:cond delay="0"/>
                                          </p:stCondLst>
                                        </p:cTn>
                                        <p:tgtEl>
                                          <p:spTgt spid="5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6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6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0"/>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234"/>
                                        </p:tgtEl>
                                        <p:attrNameLst>
                                          <p:attrName>style.visibility</p:attrName>
                                        </p:attrNameLst>
                                      </p:cBhvr>
                                      <p:to>
                                        <p:strVal val="visible"/>
                                      </p:to>
                                    </p:set>
                                  </p:childTnLst>
                                </p:cTn>
                              </p:par>
                              <p:par>
                                <p:cTn id="167" presetID="1" presetClass="entr" presetSubtype="0" fill="hold" grpId="1" nodeType="withEffect">
                                  <p:stCondLst>
                                    <p:cond delay="0"/>
                                  </p:stCondLst>
                                  <p:childTnLst>
                                    <p:set>
                                      <p:cBhvr>
                                        <p:cTn id="168" dur="1" fill="hold">
                                          <p:stCondLst>
                                            <p:cond delay="0"/>
                                          </p:stCondLst>
                                        </p:cTn>
                                        <p:tgtEl>
                                          <p:spTgt spid="233"/>
                                        </p:tgtEl>
                                        <p:attrNameLst>
                                          <p:attrName>style.visibility</p:attrName>
                                        </p:attrNameLst>
                                      </p:cBhvr>
                                      <p:to>
                                        <p:strVal val="visible"/>
                                      </p:to>
                                    </p:set>
                                  </p:childTnLst>
                                </p:cTn>
                              </p:par>
                              <p:par>
                                <p:cTn id="169" presetID="1" presetClass="entr" presetSubtype="0" fill="hold" grpId="1" nodeType="withEffect">
                                  <p:stCondLst>
                                    <p:cond delay="0"/>
                                  </p:stCondLst>
                                  <p:childTnLst>
                                    <p:set>
                                      <p:cBhvr>
                                        <p:cTn id="170" dur="1" fill="hold">
                                          <p:stCondLst>
                                            <p:cond delay="0"/>
                                          </p:stCondLst>
                                        </p:cTn>
                                        <p:tgtEl>
                                          <p:spTgt spid="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5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8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9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90"/>
                                        </p:tgtEl>
                                        <p:attrNameLst>
                                          <p:attrName>style.visibility</p:attrName>
                                        </p:attrNameLst>
                                      </p:cBhvr>
                                      <p:to>
                                        <p:strVal val="visible"/>
                                      </p:to>
                                    </p:set>
                                  </p:childTnLst>
                                </p:cTn>
                              </p:par>
                              <p:par>
                                <p:cTn id="185" presetID="1" presetClass="entr" presetSubtype="0" fill="hold" grpId="1" nodeType="withEffect">
                                  <p:stCondLst>
                                    <p:cond delay="0"/>
                                  </p:stCondLst>
                                  <p:childTnLst>
                                    <p:set>
                                      <p:cBhvr>
                                        <p:cTn id="186" dur="1" fill="hold">
                                          <p:stCondLst>
                                            <p:cond delay="0"/>
                                          </p:stCondLst>
                                        </p:cTn>
                                        <p:tgtEl>
                                          <p:spTgt spid="236"/>
                                        </p:tgtEl>
                                        <p:attrNameLst>
                                          <p:attrName>style.visibility</p:attrName>
                                        </p:attrNameLst>
                                      </p:cBhvr>
                                      <p:to>
                                        <p:strVal val="visible"/>
                                      </p:to>
                                    </p:set>
                                  </p:childTnLst>
                                </p:cTn>
                              </p:par>
                              <p:par>
                                <p:cTn id="187" presetID="1" presetClass="entr" presetSubtype="0" fill="hold" grpId="1" nodeType="withEffect">
                                  <p:stCondLst>
                                    <p:cond delay="0"/>
                                  </p:stCondLst>
                                  <p:childTnLst>
                                    <p:set>
                                      <p:cBhvr>
                                        <p:cTn id="188" dur="1" fill="hold">
                                          <p:stCondLst>
                                            <p:cond delay="0"/>
                                          </p:stCondLst>
                                        </p:cTn>
                                        <p:tgtEl>
                                          <p:spTgt spid="237"/>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64"/>
                                        </p:tgtEl>
                                        <p:attrNameLst>
                                          <p:attrName>style.visibility</p:attrName>
                                        </p:attrNameLst>
                                      </p:cBhvr>
                                      <p:to>
                                        <p:strVal val="visible"/>
                                      </p:to>
                                    </p:set>
                                  </p:childTnLst>
                                </p:cTn>
                              </p:par>
                              <p:par>
                                <p:cTn id="191" presetID="1" presetClass="entr" presetSubtype="0" fill="hold" grpId="1" nodeType="withEffect">
                                  <p:stCondLst>
                                    <p:cond delay="0"/>
                                  </p:stCondLst>
                                  <p:childTnLst>
                                    <p:set>
                                      <p:cBhvr>
                                        <p:cTn id="192" dur="1" fill="hold">
                                          <p:stCondLst>
                                            <p:cond delay="0"/>
                                          </p:stCondLst>
                                        </p:cTn>
                                        <p:tgtEl>
                                          <p:spTgt spid="63"/>
                                        </p:tgtEl>
                                        <p:attrNameLst>
                                          <p:attrName>style.visibility</p:attrName>
                                        </p:attrNameLst>
                                      </p:cBhvr>
                                      <p:to>
                                        <p:strVal val="visible"/>
                                      </p:to>
                                    </p:set>
                                  </p:childTnLst>
                                </p:cTn>
                              </p:par>
                              <p:par>
                                <p:cTn id="193" presetID="1" presetClass="entr" presetSubtype="0" fill="hold" grpId="1" nodeType="withEffect">
                                  <p:stCondLst>
                                    <p:cond delay="0"/>
                                  </p:stCondLst>
                                  <p:childTnLst>
                                    <p:set>
                                      <p:cBhvr>
                                        <p:cTn id="194" dur="1" fill="hold">
                                          <p:stCondLst>
                                            <p:cond delay="0"/>
                                          </p:stCondLst>
                                        </p:cTn>
                                        <p:tgtEl>
                                          <p:spTgt spid="1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5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1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01"/>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5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99"/>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04"/>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13"/>
                                        </p:tgtEl>
                                        <p:attrNameLst>
                                          <p:attrName>style.visibility</p:attrName>
                                        </p:attrNameLst>
                                      </p:cBhvr>
                                      <p:to>
                                        <p:strVal val="visible"/>
                                      </p:to>
                                    </p:set>
                                  </p:childTnLst>
                                </p:cTn>
                              </p:par>
                              <p:par>
                                <p:cTn id="211" presetID="1" presetClass="entr" presetSubtype="0" fill="hold" grpId="1" nodeType="withEffect">
                                  <p:stCondLst>
                                    <p:cond delay="0"/>
                                  </p:stCondLst>
                                  <p:childTnLst>
                                    <p:set>
                                      <p:cBhvr>
                                        <p:cTn id="212" dur="1" fill="hold">
                                          <p:stCondLst>
                                            <p:cond delay="0"/>
                                          </p:stCondLst>
                                        </p:cTn>
                                        <p:tgtEl>
                                          <p:spTgt spid="240"/>
                                        </p:tgtEl>
                                        <p:attrNameLst>
                                          <p:attrName>style.visibility</p:attrName>
                                        </p:attrNameLst>
                                      </p:cBhvr>
                                      <p:to>
                                        <p:strVal val="visible"/>
                                      </p:to>
                                    </p:set>
                                  </p:childTnLst>
                                </p:cTn>
                              </p:par>
                              <p:par>
                                <p:cTn id="213" presetID="1" presetClass="entr" presetSubtype="0" fill="hold" grpId="1" nodeType="withEffect">
                                  <p:stCondLst>
                                    <p:cond delay="0"/>
                                  </p:stCondLst>
                                  <p:childTnLst>
                                    <p:set>
                                      <p:cBhvr>
                                        <p:cTn id="214" dur="1" fill="hold">
                                          <p:stCondLst>
                                            <p:cond delay="0"/>
                                          </p:stCondLst>
                                        </p:cTn>
                                        <p:tgtEl>
                                          <p:spTgt spid="239"/>
                                        </p:tgtEl>
                                        <p:attrNameLst>
                                          <p:attrName>style.visibility</p:attrName>
                                        </p:attrNameLst>
                                      </p:cBhvr>
                                      <p:to>
                                        <p:strVal val="visible"/>
                                      </p:to>
                                    </p:set>
                                  </p:childTnLst>
                                </p:cTn>
                              </p:par>
                              <p:par>
                                <p:cTn id="215" presetID="1" presetClass="entr" presetSubtype="0" fill="hold" grpId="1" nodeType="withEffect">
                                  <p:stCondLst>
                                    <p:cond delay="0"/>
                                  </p:stCondLst>
                                  <p:childTnLst>
                                    <p:set>
                                      <p:cBhvr>
                                        <p:cTn id="216" dur="1" fill="hold">
                                          <p:stCondLst>
                                            <p:cond delay="0"/>
                                          </p:stCondLst>
                                        </p:cTn>
                                        <p:tgtEl>
                                          <p:spTgt spid="13"/>
                                        </p:tgtEl>
                                        <p:attrNameLst>
                                          <p:attrName>style.visibility</p:attrName>
                                        </p:attrNameLst>
                                      </p:cBhvr>
                                      <p:to>
                                        <p:strVal val="visible"/>
                                      </p:to>
                                    </p:set>
                                  </p:childTnLst>
                                </p:cTn>
                              </p:par>
                              <p:par>
                                <p:cTn id="217" presetID="1" presetClass="entr" presetSubtype="0" fill="hold" grpId="1" nodeType="withEffect">
                                  <p:stCondLst>
                                    <p:cond delay="0"/>
                                  </p:stCondLst>
                                  <p:childTnLst>
                                    <p:set>
                                      <p:cBhvr>
                                        <p:cTn id="218" dur="1" fill="hold">
                                          <p:stCondLst>
                                            <p:cond delay="0"/>
                                          </p:stCondLst>
                                        </p:cTn>
                                        <p:tgtEl>
                                          <p:spTgt spid="66"/>
                                        </p:tgtEl>
                                        <p:attrNameLst>
                                          <p:attrName>style.visibility</p:attrName>
                                        </p:attrNameLst>
                                      </p:cBhvr>
                                      <p:to>
                                        <p:strVal val="visible"/>
                                      </p:to>
                                    </p:set>
                                  </p:childTnLst>
                                </p:cTn>
                              </p:par>
                              <p:par>
                                <p:cTn id="219" presetID="1" presetClass="entr" presetSubtype="0" fill="hold" grpId="1" nodeType="withEffect">
                                  <p:stCondLst>
                                    <p:cond delay="0"/>
                                  </p:stCondLst>
                                  <p:childTnLst>
                                    <p:set>
                                      <p:cBhvr>
                                        <p:cTn id="220" dur="1" fill="hold">
                                          <p:stCondLst>
                                            <p:cond delay="0"/>
                                          </p:stCondLst>
                                        </p:cTn>
                                        <p:tgtEl>
                                          <p:spTgt spid="6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2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28"/>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5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52"/>
                                        </p:tgtEl>
                                        <p:attrNameLst>
                                          <p:attrName>style.visibility</p:attrName>
                                        </p:attrNameLst>
                                      </p:cBhvr>
                                      <p:to>
                                        <p:strVal val="visible"/>
                                      </p:to>
                                    </p:set>
                                  </p:childTnLst>
                                </p:cTn>
                              </p:par>
                              <p:par>
                                <p:cTn id="231" presetID="1" presetClass="entr" presetSubtype="0" fill="hold" grpId="1" nodeType="withEffect">
                                  <p:stCondLst>
                                    <p:cond delay="0"/>
                                  </p:stCondLst>
                                  <p:childTnLst>
                                    <p:set>
                                      <p:cBhvr>
                                        <p:cTn id="232" dur="1" fill="hold">
                                          <p:stCondLst>
                                            <p:cond delay="0"/>
                                          </p:stCondLst>
                                        </p:cTn>
                                        <p:tgtEl>
                                          <p:spTgt spid="241"/>
                                        </p:tgtEl>
                                        <p:attrNameLst>
                                          <p:attrName>style.visibility</p:attrName>
                                        </p:attrNameLst>
                                      </p:cBhvr>
                                      <p:to>
                                        <p:strVal val="visible"/>
                                      </p:to>
                                    </p:set>
                                  </p:childTnLst>
                                </p:cTn>
                              </p:par>
                              <p:par>
                                <p:cTn id="233" presetID="1" presetClass="entr" presetSubtype="0" fill="hold" grpId="1" nodeType="withEffect">
                                  <p:stCondLst>
                                    <p:cond delay="0"/>
                                  </p:stCondLst>
                                  <p:childTnLst>
                                    <p:set>
                                      <p:cBhvr>
                                        <p:cTn id="234" dur="1" fill="hold">
                                          <p:stCondLst>
                                            <p:cond delay="0"/>
                                          </p:stCondLst>
                                        </p:cTn>
                                        <p:tgtEl>
                                          <p:spTgt spid="242"/>
                                        </p:tgtEl>
                                        <p:attrNameLst>
                                          <p:attrName>style.visibility</p:attrName>
                                        </p:attrNameLst>
                                      </p:cBhvr>
                                      <p:to>
                                        <p:strVal val="visible"/>
                                      </p:to>
                                    </p:set>
                                  </p:childTnLst>
                                </p:cTn>
                              </p:par>
                              <p:par>
                                <p:cTn id="235" presetID="1" presetClass="entr" presetSubtype="0" fill="hold" grpId="1" nodeType="withEffect">
                                  <p:stCondLst>
                                    <p:cond delay="0"/>
                                  </p:stCondLst>
                                  <p:childTnLst>
                                    <p:set>
                                      <p:cBhvr>
                                        <p:cTn id="236" dur="1" fill="hold">
                                          <p:stCondLst>
                                            <p:cond delay="0"/>
                                          </p:stCondLst>
                                        </p:cTn>
                                        <p:tgtEl>
                                          <p:spTgt spid="68"/>
                                        </p:tgtEl>
                                        <p:attrNameLst>
                                          <p:attrName>style.visibility</p:attrName>
                                        </p:attrNameLst>
                                      </p:cBhvr>
                                      <p:to>
                                        <p:strVal val="visible"/>
                                      </p:to>
                                    </p:set>
                                  </p:childTnLst>
                                </p:cTn>
                              </p:par>
                              <p:par>
                                <p:cTn id="237" presetID="1" presetClass="entr" presetSubtype="0" fill="hold" grpId="1"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par>
                                <p:cTn id="239" presetID="1" presetClass="entr" presetSubtype="0" fill="hold" grpId="1" nodeType="withEffect">
                                  <p:stCondLst>
                                    <p:cond delay="0"/>
                                  </p:stCondLst>
                                  <p:childTnLst>
                                    <p:set>
                                      <p:cBhvr>
                                        <p:cTn id="240" dur="1" fill="hold">
                                          <p:stCondLst>
                                            <p:cond delay="0"/>
                                          </p:stCondLst>
                                        </p:cTn>
                                        <p:tgtEl>
                                          <p:spTgt spid="14"/>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0"/>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3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230"/>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15"/>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5"/>
                                        </p:tgtEl>
                                        <p:attrNameLst>
                                          <p:attrName>style.visibility</p:attrName>
                                        </p:attrNameLst>
                                      </p:cBhvr>
                                      <p:to>
                                        <p:strVal val="visible"/>
                                      </p:to>
                                    </p:set>
                                  </p:childTnLst>
                                </p:cTn>
                              </p:par>
                              <p:par>
                                <p:cTn id="251" presetID="1" presetClass="entr" presetSubtype="0" fill="hold" grpId="1" nodeType="withEffect">
                                  <p:stCondLst>
                                    <p:cond delay="0"/>
                                  </p:stCondLst>
                                  <p:childTnLst>
                                    <p:set>
                                      <p:cBhvr>
                                        <p:cTn id="252" dur="1" fill="hold">
                                          <p:stCondLst>
                                            <p:cond delay="0"/>
                                          </p:stCondLst>
                                        </p:cTn>
                                        <p:tgtEl>
                                          <p:spTgt spid="244"/>
                                        </p:tgtEl>
                                        <p:attrNameLst>
                                          <p:attrName>style.visibility</p:attrName>
                                        </p:attrNameLst>
                                      </p:cBhvr>
                                      <p:to>
                                        <p:strVal val="visible"/>
                                      </p:to>
                                    </p:set>
                                  </p:childTnLst>
                                </p:cTn>
                              </p:par>
                              <p:par>
                                <p:cTn id="253" presetID="1" presetClass="entr" presetSubtype="0" fill="hold" grpId="1" nodeType="withEffect">
                                  <p:stCondLst>
                                    <p:cond delay="0"/>
                                  </p:stCondLst>
                                  <p:childTnLst>
                                    <p:set>
                                      <p:cBhvr>
                                        <p:cTn id="254" dur="1" fill="hold">
                                          <p:stCondLst>
                                            <p:cond delay="0"/>
                                          </p:stCondLst>
                                        </p:cTn>
                                        <p:tgtEl>
                                          <p:spTgt spid="243"/>
                                        </p:tgtEl>
                                        <p:attrNameLst>
                                          <p:attrName>style.visibility</p:attrName>
                                        </p:attrNameLst>
                                      </p:cBhvr>
                                      <p:to>
                                        <p:strVal val="visible"/>
                                      </p:to>
                                    </p:set>
                                  </p:childTnLst>
                                </p:cTn>
                              </p:par>
                              <p:par>
                                <p:cTn id="255" presetID="1" presetClass="entr" presetSubtype="0" fill="hold" grpId="1" nodeType="withEffect">
                                  <p:stCondLst>
                                    <p:cond delay="0"/>
                                  </p:stCondLst>
                                  <p:childTnLst>
                                    <p:set>
                                      <p:cBhvr>
                                        <p:cTn id="256" dur="1" fill="hold">
                                          <p:stCondLst>
                                            <p:cond delay="0"/>
                                          </p:stCondLst>
                                        </p:cTn>
                                        <p:tgtEl>
                                          <p:spTgt spid="70"/>
                                        </p:tgtEl>
                                        <p:attrNameLst>
                                          <p:attrName>style.visibility</p:attrName>
                                        </p:attrNameLst>
                                      </p:cBhvr>
                                      <p:to>
                                        <p:strVal val="visible"/>
                                      </p:to>
                                    </p:set>
                                  </p:childTnLst>
                                </p:cTn>
                              </p:par>
                              <p:par>
                                <p:cTn id="257" presetID="1" presetClass="entr" presetSubtype="0" fill="hold" grpId="1" nodeType="withEffect">
                                  <p:stCondLst>
                                    <p:cond delay="0"/>
                                  </p:stCondLst>
                                  <p:childTnLst>
                                    <p:set>
                                      <p:cBhvr>
                                        <p:cTn id="258" dur="1" fill="hold">
                                          <p:stCondLst>
                                            <p:cond delay="0"/>
                                          </p:stCondLst>
                                        </p:cTn>
                                        <p:tgtEl>
                                          <p:spTgt spid="69"/>
                                        </p:tgtEl>
                                        <p:attrNameLst>
                                          <p:attrName>style.visibility</p:attrName>
                                        </p:attrNameLst>
                                      </p:cBhvr>
                                      <p:to>
                                        <p:strVal val="visible"/>
                                      </p:to>
                                    </p:set>
                                  </p:childTnLst>
                                </p:cTn>
                              </p:par>
                              <p:par>
                                <p:cTn id="259" presetID="1" presetClass="entr" presetSubtype="0" fill="hold" grpId="1" nodeType="withEffect">
                                  <p:stCondLst>
                                    <p:cond delay="0"/>
                                  </p:stCondLst>
                                  <p:childTnLst>
                                    <p:set>
                                      <p:cBhvr>
                                        <p:cTn id="260" dur="1" fill="hold">
                                          <p:stCondLst>
                                            <p:cond delay="0"/>
                                          </p:stCondLst>
                                        </p:cTn>
                                        <p:tgtEl>
                                          <p:spTgt spid="1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29"/>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3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2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43"/>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1" nodeType="clickEffect">
                                  <p:stCondLst>
                                    <p:cond delay="0"/>
                                  </p:stCondLst>
                                  <p:childTnLst>
                                    <p:set>
                                      <p:cBhvr>
                                        <p:cTn id="272" dur="1" fill="hold">
                                          <p:stCondLst>
                                            <p:cond delay="0"/>
                                          </p:stCondLst>
                                        </p:cTn>
                                        <p:tgtEl>
                                          <p:spTgt spid="7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1" nodeType="clickEffect">
                                  <p:stCondLst>
                                    <p:cond delay="0"/>
                                  </p:stCondLst>
                                  <p:childTnLst>
                                    <p:set>
                                      <p:cBhvr>
                                        <p:cTn id="276" dur="1" fill="hold">
                                          <p:stCondLst>
                                            <p:cond delay="0"/>
                                          </p:stCondLst>
                                        </p:cTn>
                                        <p:tgtEl>
                                          <p:spTgt spid="7"/>
                                        </p:tgtEl>
                                        <p:attrNameLst>
                                          <p:attrName>style.visibility</p:attrName>
                                        </p:attrNameLst>
                                      </p:cBhvr>
                                      <p:to>
                                        <p:strVal val="visible"/>
                                      </p:to>
                                    </p:set>
                                  </p:childTnLst>
                                </p:cTn>
                              </p:par>
                              <p:par>
                                <p:cTn id="277" presetID="1" presetClass="entr" presetSubtype="0" fill="hold" grpId="1" nodeType="withEffect">
                                  <p:stCondLst>
                                    <p:cond delay="0"/>
                                  </p:stCondLst>
                                  <p:childTnLst>
                                    <p:set>
                                      <p:cBhvr>
                                        <p:cTn id="278" dur="1" fill="hold">
                                          <p:stCondLst>
                                            <p:cond delay="0"/>
                                          </p:stCondLst>
                                        </p:cTn>
                                        <p:tgtEl>
                                          <p:spTgt spid="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3" nodeType="clickEffect">
                                  <p:stCondLst>
                                    <p:cond delay="0"/>
                                  </p:stCondLst>
                                  <p:childTnLst>
                                    <p:set>
                                      <p:cBhvr>
                                        <p:cTn id="282" dur="1" fill="hold">
                                          <p:stCondLst>
                                            <p:cond delay="0"/>
                                          </p:stCondLst>
                                        </p:cTn>
                                        <p:tgtEl>
                                          <p:spTgt spid="59"/>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94"/>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95"/>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10"/>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48"/>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08"/>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06"/>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6"/>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61" grpId="0" animBg="1"/>
      <p:bldP spid="61" grpId="1" animBg="1"/>
      <p:bldP spid="62" grpId="0"/>
      <p:bldP spid="62" grpId="1"/>
      <p:bldP spid="63" grpId="0" animBg="1"/>
      <p:bldP spid="63" grpId="1" animBg="1"/>
      <p:bldP spid="64" grpId="0"/>
      <p:bldP spid="64" grpId="1"/>
      <p:bldP spid="65" grpId="0" animBg="1"/>
      <p:bldP spid="65" grpId="1" animBg="1"/>
      <p:bldP spid="66" grpId="0"/>
      <p:bldP spid="66" grpId="1"/>
      <p:bldP spid="67" grpId="0" animBg="1"/>
      <p:bldP spid="67" grpId="1" animBg="1"/>
      <p:bldP spid="68" grpId="0"/>
      <p:bldP spid="68" grpId="1"/>
      <p:bldP spid="69" grpId="0" animBg="1"/>
      <p:bldP spid="69" grpId="1" animBg="1"/>
      <p:bldP spid="70" grpId="0"/>
      <p:bldP spid="70" grpId="1"/>
      <p:bldP spid="233" grpId="0" animBg="1"/>
      <p:bldP spid="233" grpId="1" animBg="1"/>
      <p:bldP spid="234" grpId="0"/>
      <p:bldP spid="234" grpId="1"/>
      <p:bldP spid="236" grpId="0" animBg="1"/>
      <p:bldP spid="236" grpId="1" animBg="1"/>
      <p:bldP spid="237" grpId="0"/>
      <p:bldP spid="237" grpId="1"/>
      <p:bldP spid="239" grpId="0" animBg="1"/>
      <p:bldP spid="239" grpId="1" animBg="1"/>
      <p:bldP spid="240" grpId="0"/>
      <p:bldP spid="240" grpId="1"/>
      <p:bldP spid="241" grpId="0" animBg="1"/>
      <p:bldP spid="241" grpId="1" animBg="1"/>
      <p:bldP spid="242" grpId="0"/>
      <p:bldP spid="242" grpId="1"/>
      <p:bldP spid="243" grpId="0" animBg="1"/>
      <p:bldP spid="243" grpId="1" animBg="1"/>
      <p:bldP spid="244" grpId="0"/>
      <p:bldP spid="244" grpId="1"/>
      <p:bldP spid="4" grpId="0" animBg="1"/>
      <p:bldP spid="5" grpId="1" animBg="1"/>
      <p:bldP spid="6" grpId="0"/>
      <p:bldP spid="7" grpId="1"/>
      <p:bldP spid="23" grpId="0" animBg="1"/>
      <p:bldP spid="48" grpId="0" animBg="1"/>
      <p:bldP spid="59" grpId="0" animBg="1"/>
      <p:bldP spid="59" grpId="1" animBg="1"/>
      <p:bldP spid="59" grpId="2" animBg="1"/>
      <p:bldP spid="59" grpId="3" animBg="1"/>
      <p:bldP spid="77" grpId="1"/>
      <p:bldP spid="79" grpId="1" animBg="1"/>
      <p:bldP spid="79" grpId="2" animBg="1"/>
      <p:bldP spid="80" grpId="0"/>
      <p:bldP spid="81" grpId="1" animBg="1"/>
      <p:bldP spid="81" grpId="2" animBg="1"/>
      <p:bldP spid="82" grpId="0"/>
      <p:bldP spid="83" grpId="0"/>
      <p:bldP spid="84" grpId="0"/>
      <p:bldP spid="94" grpId="0" animBg="1"/>
      <p:bldP spid="95" grpId="0"/>
      <p:bldP spid="106" grpId="0"/>
      <p:bldP spid="108" grpId="0"/>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4680712" y="2056885"/>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2"/>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3"/>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4"/>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5"/>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2"/>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3"/>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4"/>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5"/>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44" name="Oval Callout 43">
            <a:extLst>
              <a:ext uri="{FF2B5EF4-FFF2-40B4-BE49-F238E27FC236}">
                <a16:creationId xmlns:a16="http://schemas.microsoft.com/office/drawing/2014/main" id="{849CCD4D-3A3D-0682-FA77-C2A253936D63}"/>
              </a:ext>
            </a:extLst>
          </p:cNvPr>
          <p:cNvSpPr/>
          <p:nvPr/>
        </p:nvSpPr>
        <p:spPr>
          <a:xfrm>
            <a:off x="4075559" y="2943478"/>
            <a:ext cx="3315104" cy="3793238"/>
          </a:xfrm>
          <a:prstGeom prst="wedgeEllipseCallout">
            <a:avLst>
              <a:gd name="adj1" fmla="val -9120"/>
              <a:gd name="adj2" fmla="val -635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E214D367-3399-BF03-A698-D58BF9425FE6}"/>
              </a:ext>
            </a:extLst>
          </p:cNvPr>
          <p:cNvSpPr txBox="1"/>
          <p:nvPr/>
        </p:nvSpPr>
        <p:spPr>
          <a:xfrm>
            <a:off x="4384872" y="3416765"/>
            <a:ext cx="2819688" cy="2862322"/>
          </a:xfrm>
          <a:prstGeom prst="rect">
            <a:avLst/>
          </a:prstGeom>
          <a:noFill/>
        </p:spPr>
        <p:txBody>
          <a:bodyPr wrap="square" rtlCol="0">
            <a:spAutoFit/>
          </a:bodyPr>
          <a:lstStyle/>
          <a:p>
            <a:pPr marL="285750" indent="-285750">
              <a:buFontTx/>
              <a:buChar char="-"/>
            </a:pPr>
            <a:r>
              <a:rPr lang="en-US" dirty="0"/>
              <a:t>Load another address space into the current view of memory</a:t>
            </a:r>
          </a:p>
          <a:p>
            <a:pPr marL="285750" indent="-285750">
              <a:buFontTx/>
              <a:buChar char="-"/>
            </a:pPr>
            <a:r>
              <a:rPr lang="en-US" dirty="0"/>
              <a:t>Bookkeeping each virtual address’s  address-space explicitly?</a:t>
            </a:r>
          </a:p>
          <a:p>
            <a:pPr marL="285750" indent="-285750">
              <a:buFontTx/>
              <a:buChar char="-"/>
            </a:pPr>
            <a:r>
              <a:rPr lang="en-US" dirty="0"/>
              <a:t>Referring to virtual addresses in another space?</a:t>
            </a:r>
          </a:p>
          <a:p>
            <a:pPr marL="285750" indent="-285750">
              <a:buFontTx/>
              <a:buChar char="-"/>
            </a:pPr>
            <a:r>
              <a:rPr lang="en-US" dirty="0"/>
              <a:t>Or another  abstraction?</a:t>
            </a:r>
          </a:p>
        </p:txBody>
      </p:sp>
    </p:spTree>
    <p:extLst>
      <p:ext uri="{BB962C8B-B14F-4D97-AF65-F5344CB8AC3E}">
        <p14:creationId xmlns:p14="http://schemas.microsoft.com/office/powerpoint/2010/main" val="9529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40" grpId="0"/>
      <p:bldP spid="44" grpId="0" animBg="1"/>
      <p:bldP spid="59"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Hybrid logic [</a:t>
            </a:r>
            <a:r>
              <a:rPr lang="en-US" dirty="0" err="1"/>
              <a:t>Areces</a:t>
            </a:r>
            <a:r>
              <a:rPr lang="en-US" dirty="0"/>
              <a:t>, Blackburn, and Marx 2001]</a:t>
            </a:r>
          </a:p>
          <a:p>
            <a:pPr lvl="1"/>
            <a:r>
              <a:rPr lang="en-US" dirty="0"/>
              <a:t>Inspired by dynamic logic’s satisfaction operator [Fisher and Ladner 1977]</a:t>
            </a:r>
          </a:p>
          <a:p>
            <a:pPr lvl="1"/>
            <a:r>
              <a:rPr lang="en-US" dirty="0"/>
              <a:t>[l]𝑃: 𝑃 is true in the specific alternate circumstance (</a:t>
            </a:r>
            <a:r>
              <a:rPr lang="en-US" dirty="0" err="1"/>
              <a:t>Kripke</a:t>
            </a:r>
            <a:r>
              <a:rPr lang="en-US" dirty="0"/>
              <a:t> world) named by the nominal l </a:t>
            </a:r>
          </a:p>
          <a:p>
            <a:pPr lvl="1"/>
            <a:r>
              <a:rPr lang="en-US" dirty="0"/>
              <a:t>More than hiding: the choice of what state (world in </a:t>
            </a:r>
            <a:r>
              <a:rPr lang="en-US" dirty="0" err="1"/>
              <a:t>Kripke</a:t>
            </a:r>
            <a:r>
              <a:rPr lang="en-US" dirty="0"/>
              <a:t> Semantics) a modalized assertions is true </a:t>
            </a:r>
            <a:r>
              <a:rPr lang="en-US" b="1" i="1" dirty="0"/>
              <a:t>on the assertion itself</a:t>
            </a:r>
          </a:p>
        </p:txBody>
      </p:sp>
    </p:spTree>
    <p:extLst>
      <p:ext uri="{BB962C8B-B14F-4D97-AF65-F5344CB8AC3E}">
        <p14:creationId xmlns:p14="http://schemas.microsoft.com/office/powerpoint/2010/main" val="321755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8920-E03B-5444-F52E-45F3CE1CD24F}"/>
              </a:ext>
            </a:extLst>
          </p:cNvPr>
          <p:cNvSpPr>
            <a:spLocks noGrp="1"/>
          </p:cNvSpPr>
          <p:nvPr>
            <p:ph type="title"/>
          </p:nvPr>
        </p:nvSpPr>
        <p:spPr/>
        <p:txBody>
          <a:bodyPr/>
          <a:lstStyle/>
          <a:p>
            <a:r>
              <a:rPr lang="en-US" dirty="0"/>
              <a:t>Virtual </a:t>
            </a:r>
            <a:r>
              <a:rPr lang="en-US" dirty="0" err="1"/>
              <a:t>Pointstos</a:t>
            </a:r>
            <a:r>
              <a:rPr lang="en-US" dirty="0"/>
              <a:t> as Modal Context Resource</a:t>
            </a:r>
          </a:p>
        </p:txBody>
      </p:sp>
      <p:sp>
        <p:nvSpPr>
          <p:cNvPr id="3" name="Content Placeholder 2">
            <a:extLst>
              <a:ext uri="{FF2B5EF4-FFF2-40B4-BE49-F238E27FC236}">
                <a16:creationId xmlns:a16="http://schemas.microsoft.com/office/drawing/2014/main" id="{84796504-6490-BA8B-6D48-F8D65C075313}"/>
              </a:ext>
            </a:extLst>
          </p:cNvPr>
          <p:cNvSpPr>
            <a:spLocks noGrp="1"/>
          </p:cNvSpPr>
          <p:nvPr>
            <p:ph idx="1"/>
          </p:nvPr>
        </p:nvSpPr>
        <p:spPr/>
        <p:txBody>
          <a:bodyPr>
            <a:normAutofit/>
          </a:bodyPr>
          <a:lstStyle/>
          <a:p>
            <a:r>
              <a:rPr lang="en-US" dirty="0"/>
              <a:t>C</a:t>
            </a:r>
            <a:r>
              <a:rPr lang="en-US" dirty="0">
                <a:effectLst/>
              </a:rPr>
              <a:t>ontext-agnostic-resources</a:t>
            </a:r>
          </a:p>
          <a:p>
            <a:pPr lvl="1"/>
            <a:r>
              <a:rPr lang="en-US" dirty="0"/>
              <a:t>e</a:t>
            </a:r>
            <a:r>
              <a:rPr lang="en-US" dirty="0">
                <a:effectLst/>
              </a:rPr>
              <a:t>ach virtual address is valid under a certain address-space</a:t>
            </a:r>
          </a:p>
          <a:p>
            <a:pPr lvl="1"/>
            <a:r>
              <a:rPr lang="en-US" dirty="0">
                <a:effectLst/>
              </a:rPr>
              <a:t>but it does not represent this knowledge of its address-space. </a:t>
            </a:r>
          </a:p>
          <a:p>
            <a:r>
              <a:rPr lang="en-US" sz="2800" dirty="0"/>
              <a:t>A</a:t>
            </a:r>
            <a:r>
              <a:rPr lang="en-US" sz="2800" dirty="0">
                <a:effectLst/>
              </a:rPr>
              <a:t>ddress-spaces as modal contexts</a:t>
            </a:r>
          </a:p>
          <a:p>
            <a:pPr lvl="1"/>
            <a:r>
              <a:rPr lang="en-US" dirty="0">
                <a:effectLst/>
              </a:rPr>
              <a:t>assertions in our logic are context-dependent</a:t>
            </a:r>
          </a:p>
          <a:p>
            <a:endParaRPr lang="en-US" dirty="0">
              <a:effectLst/>
            </a:endParaRPr>
          </a:p>
          <a:p>
            <a:endParaRPr lang="en-US" dirty="0">
              <a:effectLst/>
            </a:endParaRPr>
          </a:p>
          <a:p>
            <a:pPr marL="0" indent="0">
              <a:buNone/>
            </a:pPr>
            <a:endParaRPr lang="en-US" dirty="0">
              <a:effectLst/>
            </a:endParaRPr>
          </a:p>
        </p:txBody>
      </p:sp>
      <p:pic>
        <p:nvPicPr>
          <p:cNvPr id="6" name="Picture 5">
            <a:extLst>
              <a:ext uri="{FF2B5EF4-FFF2-40B4-BE49-F238E27FC236}">
                <a16:creationId xmlns:a16="http://schemas.microsoft.com/office/drawing/2014/main" id="{09A2D7C8-ADE2-DC07-A1A0-DB5F39F8576A}"/>
              </a:ext>
            </a:extLst>
          </p:cNvPr>
          <p:cNvPicPr>
            <a:picLocks noChangeAspect="1"/>
          </p:cNvPicPr>
          <p:nvPr/>
        </p:nvPicPr>
        <p:blipFill>
          <a:blip r:embed="rId3"/>
          <a:stretch>
            <a:fillRect/>
          </a:stretch>
        </p:blipFill>
        <p:spPr>
          <a:xfrm>
            <a:off x="1033509" y="4418404"/>
            <a:ext cx="7061200" cy="406400"/>
          </a:xfrm>
          <a:prstGeom prst="rect">
            <a:avLst/>
          </a:prstGeom>
        </p:spPr>
      </p:pic>
      <p:pic>
        <p:nvPicPr>
          <p:cNvPr id="7" name="Picture 6">
            <a:extLst>
              <a:ext uri="{FF2B5EF4-FFF2-40B4-BE49-F238E27FC236}">
                <a16:creationId xmlns:a16="http://schemas.microsoft.com/office/drawing/2014/main" id="{071C5BC2-E352-FF2C-87D5-E3AD138294C9}"/>
              </a:ext>
            </a:extLst>
          </p:cNvPr>
          <p:cNvPicPr>
            <a:picLocks noChangeAspect="1"/>
          </p:cNvPicPr>
          <p:nvPr/>
        </p:nvPicPr>
        <p:blipFill>
          <a:blip r:embed="rId4"/>
          <a:stretch>
            <a:fillRect/>
          </a:stretch>
        </p:blipFill>
        <p:spPr>
          <a:xfrm>
            <a:off x="1033509" y="5048966"/>
            <a:ext cx="7061200" cy="451917"/>
          </a:xfrm>
          <a:prstGeom prst="rect">
            <a:avLst/>
          </a:prstGeom>
        </p:spPr>
      </p:pic>
    </p:spTree>
    <p:extLst>
      <p:ext uri="{BB962C8B-B14F-4D97-AF65-F5344CB8AC3E}">
        <p14:creationId xmlns:p14="http://schemas.microsoft.com/office/powerpoint/2010/main" val="16813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873C-3574-E398-955A-41C34FCC0FCC}"/>
              </a:ext>
            </a:extLst>
          </p:cNvPr>
          <p:cNvSpPr>
            <a:spLocks noGrp="1"/>
          </p:cNvSpPr>
          <p:nvPr>
            <p:ph type="title"/>
          </p:nvPr>
        </p:nvSpPr>
        <p:spPr/>
        <p:txBody>
          <a:bodyPr/>
          <a:lstStyle/>
          <a:p>
            <a:r>
              <a:rPr lang="en-US" dirty="0"/>
              <a:t>Switching Address-Spaces</a:t>
            </a:r>
          </a:p>
        </p:txBody>
      </p:sp>
      <p:sp>
        <p:nvSpPr>
          <p:cNvPr id="3" name="Content Placeholder 2">
            <a:extLst>
              <a:ext uri="{FF2B5EF4-FFF2-40B4-BE49-F238E27FC236}">
                <a16:creationId xmlns:a16="http://schemas.microsoft.com/office/drawing/2014/main" id="{6E615084-EB01-6C7B-5CFB-884D741871AD}"/>
              </a:ext>
            </a:extLst>
          </p:cNvPr>
          <p:cNvSpPr>
            <a:spLocks noGrp="1"/>
          </p:cNvSpPr>
          <p:nvPr>
            <p:ph idx="1"/>
          </p:nvPr>
        </p:nvSpPr>
        <p:spPr/>
        <p:txBody>
          <a:bodyPr/>
          <a:lstStyle/>
          <a:p>
            <a:r>
              <a:rPr lang="en-US" dirty="0">
                <a:latin typeface="LinLibertineTI"/>
              </a:rPr>
              <a:t>E</a:t>
            </a:r>
            <a:r>
              <a:rPr lang="en-US" sz="2800" dirty="0">
                <a:effectLst/>
                <a:latin typeface="LinLibertineTI"/>
              </a:rPr>
              <a:t>xplicitly-modal assertions</a:t>
            </a:r>
            <a:endParaRPr lang="en-US" sz="2800" dirty="0">
              <a:effectLst/>
              <a:latin typeface="LinLibertineT"/>
            </a:endParaRPr>
          </a:p>
          <a:p>
            <a:pPr lvl="1"/>
            <a:r>
              <a:rPr lang="en-US" dirty="0">
                <a:effectLst/>
                <a:latin typeface="LinLibertineT"/>
              </a:rPr>
              <a:t> provides a means to talk about facts being true in another address space </a:t>
            </a:r>
            <a:endParaRPr lang="en-US" dirty="0">
              <a:effectLst/>
            </a:endParaRPr>
          </a:p>
          <a:p>
            <a:r>
              <a:rPr lang="en-US" dirty="0">
                <a:latin typeface="LinLibertineTI"/>
              </a:rPr>
              <a:t>A</a:t>
            </a:r>
            <a:r>
              <a:rPr lang="en-US" sz="2800" dirty="0">
                <a:effectLst/>
                <a:latin typeface="LinLibertineTI"/>
              </a:rPr>
              <a:t>ddress-space switch as changing the "World" of truth</a:t>
            </a:r>
            <a:endParaRPr lang="en-US" dirty="0">
              <a:latin typeface="LinLibertineT"/>
            </a:endParaRPr>
          </a:p>
          <a:p>
            <a:endParaRPr lang="en-US" dirty="0"/>
          </a:p>
        </p:txBody>
      </p:sp>
    </p:spTree>
    <p:extLst>
      <p:ext uri="{BB962C8B-B14F-4D97-AF65-F5344CB8AC3E}">
        <p14:creationId xmlns:p14="http://schemas.microsoft.com/office/powerpoint/2010/main" val="405909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DF38-55D4-6AB5-5DA1-F84D912C7A90}"/>
              </a:ext>
            </a:extLst>
          </p:cNvPr>
          <p:cNvSpPr>
            <a:spLocks noGrp="1"/>
          </p:cNvSpPr>
          <p:nvPr>
            <p:ph type="title"/>
          </p:nvPr>
        </p:nvSpPr>
        <p:spPr>
          <a:xfrm>
            <a:off x="838200" y="136525"/>
            <a:ext cx="10515600" cy="1325563"/>
          </a:xfrm>
        </p:spPr>
        <p:txBody>
          <a:bodyPr/>
          <a:lstStyle/>
          <a:p>
            <a:r>
              <a:rPr lang="en-US" dirty="0"/>
              <a:t>Talk</a:t>
            </a:r>
          </a:p>
        </p:txBody>
      </p:sp>
      <p:sp>
        <p:nvSpPr>
          <p:cNvPr id="3" name="Content Placeholder 2">
            <a:extLst>
              <a:ext uri="{FF2B5EF4-FFF2-40B4-BE49-F238E27FC236}">
                <a16:creationId xmlns:a16="http://schemas.microsoft.com/office/drawing/2014/main" id="{4C4635AD-CEB6-4832-4C82-4C84A74EF4DD}"/>
              </a:ext>
            </a:extLst>
          </p:cNvPr>
          <p:cNvSpPr>
            <a:spLocks noGrp="1"/>
          </p:cNvSpPr>
          <p:nvPr>
            <p:ph idx="1"/>
          </p:nvPr>
        </p:nvSpPr>
        <p:spPr>
          <a:xfrm>
            <a:off x="838200" y="1509480"/>
            <a:ext cx="10515600" cy="4667483"/>
          </a:xfrm>
        </p:spPr>
        <p:txBody>
          <a:bodyPr>
            <a:normAutofit fontScale="92500" lnSpcReduction="10000"/>
          </a:bodyPr>
          <a:lstStyle/>
          <a:p>
            <a:r>
              <a:rPr lang="en-US" dirty="0"/>
              <a:t>Modal Understanding of Location Virtualization</a:t>
            </a:r>
          </a:p>
          <a:p>
            <a:pPr lvl="1"/>
            <a:r>
              <a:rPr lang="en-US" dirty="0"/>
              <a:t>System of Virtualization</a:t>
            </a:r>
          </a:p>
          <a:p>
            <a:pPr lvl="2"/>
            <a:r>
              <a:rPr lang="en-US" dirty="0"/>
              <a:t>Abstraction: Address-Spaces</a:t>
            </a:r>
          </a:p>
          <a:p>
            <a:pPr lvl="2"/>
            <a:r>
              <a:rPr lang="en-US" dirty="0"/>
              <a:t>Mechanism: Address-Translation</a:t>
            </a:r>
          </a:p>
          <a:p>
            <a:pPr lvl="1"/>
            <a:r>
              <a:rPr lang="en-US" dirty="0"/>
              <a:t>Logic		</a:t>
            </a:r>
          </a:p>
          <a:p>
            <a:pPr lvl="2"/>
            <a:r>
              <a:rPr lang="en-US" dirty="0"/>
              <a:t>Machine Model</a:t>
            </a:r>
          </a:p>
          <a:p>
            <a:pPr lvl="2"/>
            <a:r>
              <a:rPr lang="en-US" dirty="0"/>
              <a:t>Modal Understanding of Location Virtualization</a:t>
            </a:r>
          </a:p>
          <a:p>
            <a:r>
              <a:rPr lang="en-US" dirty="0"/>
              <a:t>Modal Understanding of How Systems Evolve</a:t>
            </a:r>
          </a:p>
          <a:p>
            <a:pPr lvl="1"/>
            <a:r>
              <a:rPr lang="en-US" dirty="0"/>
              <a:t>System of Interfacing</a:t>
            </a:r>
          </a:p>
          <a:p>
            <a:pPr lvl="2"/>
            <a:r>
              <a:rPr lang="en-US" dirty="0"/>
              <a:t>Abstraction: Protocols</a:t>
            </a:r>
          </a:p>
          <a:p>
            <a:pPr lvl="2"/>
            <a:r>
              <a:rPr lang="en-US" dirty="0"/>
              <a:t>Mechanisms: Interfaces</a:t>
            </a:r>
          </a:p>
          <a:p>
            <a:pPr lvl="1"/>
            <a:r>
              <a:rPr lang="en-US" dirty="0"/>
              <a:t>Logic</a:t>
            </a:r>
          </a:p>
          <a:p>
            <a:pPr lvl="2"/>
            <a:r>
              <a:rPr lang="en-US" dirty="0"/>
              <a:t>Protocols as State Transition Systems (STS)es</a:t>
            </a:r>
          </a:p>
          <a:p>
            <a:pPr lvl="2"/>
            <a:r>
              <a:rPr lang="en-US" dirty="0"/>
              <a:t>Decorating Relations over </a:t>
            </a:r>
            <a:r>
              <a:rPr lang="en-US" dirty="0" err="1"/>
              <a:t>Kripke</a:t>
            </a:r>
            <a:r>
              <a:rPr lang="en-US" dirty="0"/>
              <a:t> Models with Rely-Guarantee</a:t>
            </a:r>
          </a:p>
          <a:p>
            <a:pPr lvl="1"/>
            <a:endParaRPr lang="en-US" dirty="0"/>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9D8257-F31F-0B3B-CDF4-AC51A39DC960}"/>
                  </a:ext>
                </a:extLst>
              </p14:cNvPr>
              <p14:cNvContentPartPr/>
              <p14:nvPr/>
            </p14:nvContentPartPr>
            <p14:xfrm>
              <a:off x="-661451" y="2435449"/>
              <a:ext cx="360" cy="360"/>
            </p14:xfrm>
          </p:contentPart>
        </mc:Choice>
        <mc:Fallback xmlns="">
          <p:pic>
            <p:nvPicPr>
              <p:cNvPr id="4" name="Ink 3">
                <a:extLst>
                  <a:ext uri="{FF2B5EF4-FFF2-40B4-BE49-F238E27FC236}">
                    <a16:creationId xmlns:a16="http://schemas.microsoft.com/office/drawing/2014/main" id="{429D8257-F31F-0B3B-CDF4-AC51A39DC960}"/>
                  </a:ext>
                </a:extLst>
              </p:cNvPr>
              <p:cNvPicPr/>
              <p:nvPr/>
            </p:nvPicPr>
            <p:blipFill>
              <a:blip r:embed="rId4"/>
              <a:stretch>
                <a:fillRect/>
              </a:stretch>
            </p:blipFill>
            <p:spPr>
              <a:xfrm>
                <a:off x="-670451" y="24264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81CA840-3695-6138-6795-22B6F83C9A0D}"/>
                  </a:ext>
                </a:extLst>
              </p14:cNvPr>
              <p14:cNvContentPartPr/>
              <p14:nvPr/>
            </p14:nvContentPartPr>
            <p14:xfrm>
              <a:off x="4349389" y="2503489"/>
              <a:ext cx="360" cy="360"/>
            </p14:xfrm>
          </p:contentPart>
        </mc:Choice>
        <mc:Fallback xmlns="">
          <p:pic>
            <p:nvPicPr>
              <p:cNvPr id="5" name="Ink 4">
                <a:extLst>
                  <a:ext uri="{FF2B5EF4-FFF2-40B4-BE49-F238E27FC236}">
                    <a16:creationId xmlns:a16="http://schemas.microsoft.com/office/drawing/2014/main" id="{D81CA840-3695-6138-6795-22B6F83C9A0D}"/>
                  </a:ext>
                </a:extLst>
              </p:cNvPr>
              <p:cNvPicPr/>
              <p:nvPr/>
            </p:nvPicPr>
            <p:blipFill>
              <a:blip r:embed="rId4"/>
              <a:stretch>
                <a:fillRect/>
              </a:stretch>
            </p:blipFill>
            <p:spPr>
              <a:xfrm>
                <a:off x="4340389" y="2494849"/>
                <a:ext cx="18000" cy="18000"/>
              </a:xfrm>
              <a:prstGeom prst="rect">
                <a:avLst/>
              </a:prstGeom>
            </p:spPr>
          </p:pic>
        </mc:Fallback>
      </mc:AlternateContent>
    </p:spTree>
    <p:extLst>
      <p:ext uri="{BB962C8B-B14F-4D97-AF65-F5344CB8AC3E}">
        <p14:creationId xmlns:p14="http://schemas.microsoft.com/office/powerpoint/2010/main" val="392169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5007225" y="3864317"/>
            <a:ext cx="2128725" cy="523220"/>
          </a:xfrm>
          <a:prstGeom prst="rect">
            <a:avLst/>
          </a:prstGeom>
          <a:noFill/>
        </p:spPr>
        <p:txBody>
          <a:bodyPr wrap="square" rtlCol="0">
            <a:spAutoFit/>
          </a:bodyPr>
          <a:lstStyle/>
          <a:p>
            <a:r>
              <a:rPr lang="en-US" sz="2800" dirty="0"/>
              <a:t>mov cr3 </a:t>
            </a:r>
            <a:r>
              <a:rPr lang="en-US" sz="2800" dirty="0" err="1"/>
              <a:t>r</a:t>
            </a:r>
            <a:r>
              <a:rPr lang="en-US" sz="2800" baseline="-25000" dirty="0" err="1"/>
              <a:t>s</a:t>
            </a:r>
            <a:r>
              <a:rPr lang="en-US" sz="2800" baseline="-25000" dirty="0"/>
              <a:t> ; </a:t>
            </a:r>
            <a:endParaRPr lang="en-US" sz="2800" dirty="0"/>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3"/>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4"/>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5"/>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6"/>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3"/>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4"/>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5"/>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6"/>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8" name="Right Brace 7">
            <a:extLst>
              <a:ext uri="{FF2B5EF4-FFF2-40B4-BE49-F238E27FC236}">
                <a16:creationId xmlns:a16="http://schemas.microsoft.com/office/drawing/2014/main" id="{5A235588-490C-AA1D-BB19-ED45A1694E2D}"/>
              </a:ext>
            </a:extLst>
          </p:cNvPr>
          <p:cNvSpPr/>
          <p:nvPr/>
        </p:nvSpPr>
        <p:spPr>
          <a:xfrm>
            <a:off x="2775093" y="3221663"/>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D26B603-1293-E1EB-34C2-4F23F79E3C1D}"/>
              </a:ext>
            </a:extLst>
          </p:cNvPr>
          <p:cNvSpPr txBox="1"/>
          <p:nvPr/>
        </p:nvSpPr>
        <p:spPr>
          <a:xfrm>
            <a:off x="3425181" y="4125927"/>
            <a:ext cx="303288" cy="369332"/>
          </a:xfrm>
          <a:prstGeom prst="rect">
            <a:avLst/>
          </a:prstGeom>
          <a:noFill/>
        </p:spPr>
        <p:txBody>
          <a:bodyPr wrap="none" rtlCol="0">
            <a:spAutoFit/>
          </a:bodyPr>
          <a:lstStyle/>
          <a:p>
            <a:r>
              <a:rPr lang="en-US" dirty="0"/>
              <a:t>P</a:t>
            </a:r>
          </a:p>
        </p:txBody>
      </p:sp>
      <p:sp>
        <p:nvSpPr>
          <p:cNvPr id="20" name="Right Brace 19">
            <a:extLst>
              <a:ext uri="{FF2B5EF4-FFF2-40B4-BE49-F238E27FC236}">
                <a16:creationId xmlns:a16="http://schemas.microsoft.com/office/drawing/2014/main" id="{91FCB9A9-5611-7693-98C8-428E6310B772}"/>
              </a:ext>
            </a:extLst>
          </p:cNvPr>
          <p:cNvSpPr/>
          <p:nvPr/>
        </p:nvSpPr>
        <p:spPr>
          <a:xfrm>
            <a:off x="9902477" y="3267735"/>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590C930-3BF4-F5E5-CD09-3BBE198CEE62}"/>
              </a:ext>
            </a:extLst>
          </p:cNvPr>
          <p:cNvSpPr txBox="1"/>
          <p:nvPr/>
        </p:nvSpPr>
        <p:spPr>
          <a:xfrm>
            <a:off x="10555656" y="4097770"/>
            <a:ext cx="309700" cy="369332"/>
          </a:xfrm>
          <a:prstGeom prst="rect">
            <a:avLst/>
          </a:prstGeom>
          <a:noFill/>
        </p:spPr>
        <p:txBody>
          <a:bodyPr wrap="none" rtlCol="0">
            <a:spAutoFit/>
          </a:bodyPr>
          <a:lstStyle/>
          <a:p>
            <a:r>
              <a:rPr lang="en-US" dirty="0"/>
              <a:t>R</a:t>
            </a:r>
          </a:p>
        </p:txBody>
      </p:sp>
      <p:cxnSp>
        <p:nvCxnSpPr>
          <p:cNvPr id="29" name="Straight Arrow Connector 28">
            <a:extLst>
              <a:ext uri="{FF2B5EF4-FFF2-40B4-BE49-F238E27FC236}">
                <a16:creationId xmlns:a16="http://schemas.microsoft.com/office/drawing/2014/main" id="{8BCEF90B-6273-FF8E-F838-639EB93C4F86}"/>
              </a:ext>
            </a:extLst>
          </p:cNvPr>
          <p:cNvCxnSpPr>
            <a:cxnSpLocks/>
          </p:cNvCxnSpPr>
          <p:nvPr/>
        </p:nvCxnSpPr>
        <p:spPr>
          <a:xfrm>
            <a:off x="9528576" y="1254099"/>
            <a:ext cx="0" cy="108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4F1187-2A2E-1A17-6F2E-8BDE5B5DB3B8}"/>
              </a:ext>
            </a:extLst>
          </p:cNvPr>
          <p:cNvSpPr txBox="1"/>
          <p:nvPr/>
        </p:nvSpPr>
        <p:spPr>
          <a:xfrm>
            <a:off x="9528576" y="1567579"/>
            <a:ext cx="264816" cy="369332"/>
          </a:xfrm>
          <a:prstGeom prst="rect">
            <a:avLst/>
          </a:prstGeom>
          <a:noFill/>
        </p:spPr>
        <p:txBody>
          <a:bodyPr wrap="square" rtlCol="0">
            <a:spAutoFit/>
          </a:bodyPr>
          <a:lstStyle/>
          <a:p>
            <a:r>
              <a:rPr lang="en-US" dirty="0"/>
              <a:t>r</a:t>
            </a:r>
          </a:p>
        </p:txBody>
      </p:sp>
      <p:sp>
        <p:nvSpPr>
          <p:cNvPr id="35" name="Alternate Process 34">
            <a:extLst>
              <a:ext uri="{FF2B5EF4-FFF2-40B4-BE49-F238E27FC236}">
                <a16:creationId xmlns:a16="http://schemas.microsoft.com/office/drawing/2014/main" id="{A2128831-BB3A-EAF8-15DB-AEEAA4C08C9D}"/>
              </a:ext>
            </a:extLst>
          </p:cNvPr>
          <p:cNvSpPr/>
          <p:nvPr/>
        </p:nvSpPr>
        <p:spPr>
          <a:xfrm>
            <a:off x="9088487" y="597659"/>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EC11BF1-763B-F80A-392D-3D066F83FEFA}"/>
              </a:ext>
            </a:extLst>
          </p:cNvPr>
          <p:cNvSpPr txBox="1"/>
          <p:nvPr/>
        </p:nvSpPr>
        <p:spPr>
          <a:xfrm>
            <a:off x="9358600" y="733157"/>
            <a:ext cx="616531" cy="369332"/>
          </a:xfrm>
          <a:prstGeom prst="rect">
            <a:avLst/>
          </a:prstGeom>
          <a:noFill/>
        </p:spPr>
        <p:txBody>
          <a:bodyPr wrap="square" rtlCol="0">
            <a:spAutoFit/>
          </a:bodyPr>
          <a:lstStyle/>
          <a:p>
            <a:r>
              <a:rPr lang="en-US" dirty="0" err="1"/>
              <a:t>r</a:t>
            </a:r>
            <a:r>
              <a:rPr lang="en-US" baseline="-25000" dirty="0" err="1"/>
              <a:t>s</a:t>
            </a:r>
            <a:endParaRPr lang="en-US" dirty="0"/>
          </a:p>
        </p:txBody>
      </p:sp>
      <p:cxnSp>
        <p:nvCxnSpPr>
          <p:cNvPr id="42" name="Straight Arrow Connector 41">
            <a:extLst>
              <a:ext uri="{FF2B5EF4-FFF2-40B4-BE49-F238E27FC236}">
                <a16:creationId xmlns:a16="http://schemas.microsoft.com/office/drawing/2014/main" id="{BAB9456B-EDB3-727E-48DF-6122ED6F2BE3}"/>
              </a:ext>
            </a:extLst>
          </p:cNvPr>
          <p:cNvCxnSpPr>
            <a:cxnSpLocks/>
            <a:stCxn id="35" idx="1"/>
          </p:cNvCxnSpPr>
          <p:nvPr/>
        </p:nvCxnSpPr>
        <p:spPr>
          <a:xfrm flipH="1">
            <a:off x="3293847" y="941035"/>
            <a:ext cx="5794640" cy="154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39CAD4C-A0B1-6C2C-F2C0-9E28E2DF80BE}"/>
              </a:ext>
            </a:extLst>
          </p:cNvPr>
          <p:cNvSpPr txBox="1"/>
          <p:nvPr/>
        </p:nvSpPr>
        <p:spPr>
          <a:xfrm>
            <a:off x="4406620" y="1878343"/>
            <a:ext cx="264816" cy="369332"/>
          </a:xfrm>
          <a:prstGeom prst="rect">
            <a:avLst/>
          </a:prstGeom>
          <a:noFill/>
        </p:spPr>
        <p:txBody>
          <a:bodyPr wrap="square" rtlCol="0">
            <a:spAutoFit/>
          </a:bodyPr>
          <a:lstStyle/>
          <a:p>
            <a:r>
              <a:rPr lang="en-US" dirty="0"/>
              <a:t>r</a:t>
            </a:r>
          </a:p>
        </p:txBody>
      </p:sp>
      <p:sp>
        <p:nvSpPr>
          <p:cNvPr id="47" name="Left Bracket 46">
            <a:extLst>
              <a:ext uri="{FF2B5EF4-FFF2-40B4-BE49-F238E27FC236}">
                <a16:creationId xmlns:a16="http://schemas.microsoft.com/office/drawing/2014/main" id="{E8454632-B223-A41D-17BD-A875450A8AB3}"/>
              </a:ext>
            </a:extLst>
          </p:cNvPr>
          <p:cNvSpPr/>
          <p:nvPr/>
        </p:nvSpPr>
        <p:spPr>
          <a:xfrm>
            <a:off x="555592" y="20102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ight Bracket 47">
            <a:extLst>
              <a:ext uri="{FF2B5EF4-FFF2-40B4-BE49-F238E27FC236}">
                <a16:creationId xmlns:a16="http://schemas.microsoft.com/office/drawing/2014/main" id="{E0855859-B268-3F53-F303-78E3E5E47695}"/>
              </a:ext>
            </a:extLst>
          </p:cNvPr>
          <p:cNvSpPr/>
          <p:nvPr/>
        </p:nvSpPr>
        <p:spPr>
          <a:xfrm>
            <a:off x="3465511" y="20058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ket 48">
            <a:extLst>
              <a:ext uri="{FF2B5EF4-FFF2-40B4-BE49-F238E27FC236}">
                <a16:creationId xmlns:a16="http://schemas.microsoft.com/office/drawing/2014/main" id="{9EE8E7F9-E323-AEDF-ABDD-70221B890F54}"/>
              </a:ext>
            </a:extLst>
          </p:cNvPr>
          <p:cNvSpPr/>
          <p:nvPr/>
        </p:nvSpPr>
        <p:spPr>
          <a:xfrm>
            <a:off x="7714875" y="21626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ket 49">
            <a:extLst>
              <a:ext uri="{FF2B5EF4-FFF2-40B4-BE49-F238E27FC236}">
                <a16:creationId xmlns:a16="http://schemas.microsoft.com/office/drawing/2014/main" id="{F4B3423D-A5EE-AE16-D759-791BEC686FED}"/>
              </a:ext>
            </a:extLst>
          </p:cNvPr>
          <p:cNvSpPr/>
          <p:nvPr/>
        </p:nvSpPr>
        <p:spPr>
          <a:xfrm>
            <a:off x="10624794" y="21582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A246AD16-6DA8-6DB2-6696-70F8BD691D11}"/>
              </a:ext>
            </a:extLst>
          </p:cNvPr>
          <p:cNvPicPr>
            <a:picLocks noChangeAspect="1"/>
          </p:cNvPicPr>
          <p:nvPr/>
        </p:nvPicPr>
        <p:blipFill>
          <a:blip r:embed="rId7"/>
          <a:stretch>
            <a:fillRect/>
          </a:stretch>
        </p:blipFill>
        <p:spPr>
          <a:xfrm>
            <a:off x="6659769" y="3958260"/>
            <a:ext cx="464754" cy="375378"/>
          </a:xfrm>
          <a:prstGeom prst="rect">
            <a:avLst/>
          </a:prstGeom>
        </p:spPr>
      </p:pic>
      <p:pic>
        <p:nvPicPr>
          <p:cNvPr id="22" name="Picture 21" descr="A picture containing text, font, white, line&#10;&#10;Description automatically generated">
            <a:extLst>
              <a:ext uri="{FF2B5EF4-FFF2-40B4-BE49-F238E27FC236}">
                <a16:creationId xmlns:a16="http://schemas.microsoft.com/office/drawing/2014/main" id="{E209869D-5892-A490-AEB9-1A9B5125DC72}"/>
              </a:ext>
            </a:extLst>
          </p:cNvPr>
          <p:cNvPicPr>
            <a:picLocks noChangeAspect="1"/>
          </p:cNvPicPr>
          <p:nvPr/>
        </p:nvPicPr>
        <p:blipFill>
          <a:blip r:embed="rId8"/>
          <a:stretch>
            <a:fillRect/>
          </a:stretch>
        </p:blipFill>
        <p:spPr>
          <a:xfrm>
            <a:off x="3411394" y="5479989"/>
            <a:ext cx="5401251" cy="1001094"/>
          </a:xfrm>
          <a:prstGeom prst="rect">
            <a:avLst/>
          </a:prstGeom>
        </p:spPr>
      </p:pic>
    </p:spTree>
    <p:extLst>
      <p:ext uri="{BB962C8B-B14F-4D97-AF65-F5344CB8AC3E}">
        <p14:creationId xmlns:p14="http://schemas.microsoft.com/office/powerpoint/2010/main" val="178092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15"/>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9"/>
                                        </p:tgtEl>
                                        <p:attrNameLst>
                                          <p:attrName>style.visibility</p:attrName>
                                        </p:attrNameLst>
                                      </p:cBhvr>
                                      <p:to>
                                        <p:strVal val="hidden"/>
                                      </p:to>
                                    </p:set>
                                  </p:childTnLst>
                                </p:cTn>
                              </p:par>
                              <p:par>
                                <p:cTn id="93" presetID="1" presetClass="exit" presetSubtype="0" fill="hold" grpId="2" nodeType="withEffect">
                                  <p:stCondLst>
                                    <p:cond delay="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50"/>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4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5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9"/>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36" grpId="2"/>
      <p:bldP spid="40" grpId="0"/>
      <p:bldP spid="59" grpId="0"/>
      <p:bldP spid="8" grpId="0" animBg="1"/>
      <p:bldP spid="17" grpId="0"/>
      <p:bldP spid="20" grpId="0" animBg="1"/>
      <p:bldP spid="21" grpId="2"/>
      <p:bldP spid="30" grpId="0"/>
      <p:bldP spid="30" grpId="1"/>
      <p:bldP spid="30" grpId="2"/>
      <p:bldP spid="35" grpId="0" animBg="1"/>
      <p:bldP spid="41" grpId="0"/>
      <p:bldP spid="43" grpId="0"/>
      <p:bldP spid="47" grpId="0" animBg="1"/>
      <p:bldP spid="48" grpId="0" animBg="1"/>
      <p:bldP spid="49" grpId="0" animBg="1"/>
      <p:bldP spid="49" grpId="1" animBg="1"/>
      <p:bldP spid="49" grpId="2" animBg="1"/>
      <p:bldP spid="50" grpId="0" animBg="1"/>
      <p:bldP spid="50" grpId="1" animBg="1"/>
      <p:bldP spid="50"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D20-5E2C-23F2-6CBB-ABF6B82F36CD}"/>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C51595FF-F9FA-2A77-B106-78D92CDA6D3A}"/>
              </a:ext>
            </a:extLst>
          </p:cNvPr>
          <p:cNvSpPr>
            <a:spLocks noGrp="1"/>
          </p:cNvSpPr>
          <p:nvPr>
            <p:ph idx="1"/>
          </p:nvPr>
        </p:nvSpPr>
        <p:spPr/>
        <p:txBody>
          <a:bodyPr>
            <a:normAutofit fontScale="92500" lnSpcReduction="10000"/>
          </a:bodyPr>
          <a:lstStyle/>
          <a:p>
            <a:r>
              <a:rPr lang="en-US" dirty="0"/>
              <a:t>Identity Mapping</a:t>
            </a:r>
          </a:p>
          <a:p>
            <a:pPr lvl="1"/>
            <a:r>
              <a:rPr lang="en-US" dirty="0"/>
              <a:t>Extended our address-space invariants to support identity mappings</a:t>
            </a:r>
          </a:p>
          <a:p>
            <a:pPr lvl="2"/>
            <a:r>
              <a:rPr lang="en-US" dirty="0">
                <a:latin typeface="LinLibertineT"/>
              </a:rPr>
              <a:t>P2V: v</a:t>
            </a:r>
            <a:r>
              <a:rPr lang="en-US" dirty="0">
                <a:effectLst/>
                <a:latin typeface="LinLibertineT"/>
              </a:rPr>
              <a:t>irtual address of any page used for addressing a page table lives at a virtual address whose value is a constant offset from the physical address a</a:t>
            </a:r>
          </a:p>
          <a:p>
            <a:r>
              <a:rPr lang="en-US" dirty="0">
                <a:latin typeface="LinLibertineT"/>
              </a:rPr>
              <a:t>Page-table-traversal</a:t>
            </a:r>
          </a:p>
          <a:p>
            <a:pPr lvl="1"/>
            <a:r>
              <a:rPr lang="en-US" dirty="0">
                <a:latin typeface="LinLibertineT"/>
              </a:rPr>
              <a:t>Using identity mappings</a:t>
            </a:r>
          </a:p>
          <a:p>
            <a:r>
              <a:rPr lang="en-US" dirty="0">
                <a:latin typeface="LinLibertineT"/>
              </a:rPr>
              <a:t>Mapping a new page</a:t>
            </a:r>
          </a:p>
          <a:p>
            <a:pPr lvl="1"/>
            <a:r>
              <a:rPr lang="en-US" dirty="0">
                <a:latin typeface="LinLibertineT"/>
              </a:rPr>
              <a:t>Prover with using the page-table-traversal as an axiom to locate L1 entry</a:t>
            </a:r>
          </a:p>
          <a:p>
            <a:r>
              <a:rPr lang="en-US" dirty="0" err="1">
                <a:latin typeface="LinLibertineT"/>
              </a:rPr>
              <a:t>Unmapping</a:t>
            </a:r>
            <a:r>
              <a:rPr lang="en-US" dirty="0">
                <a:latin typeface="LinLibertineT"/>
              </a:rPr>
              <a:t> pages</a:t>
            </a:r>
          </a:p>
          <a:p>
            <a:pPr lvl="1"/>
            <a:endParaRPr lang="en-US" dirty="0">
              <a:latin typeface="LinLibertineT"/>
            </a:endParaRPr>
          </a:p>
          <a:p>
            <a:pPr lvl="1"/>
            <a:endParaRPr lang="en-US" dirty="0"/>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118826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8A725D8-3CF7-CF4A-5B78-061F49F335F1}"/>
              </a:ext>
            </a:extLst>
          </p:cNvPr>
          <p:cNvSpPr txBox="1"/>
          <p:nvPr/>
        </p:nvSpPr>
        <p:spPr>
          <a:xfrm>
            <a:off x="6545582" y="246877"/>
            <a:ext cx="5473064" cy="6463308"/>
          </a:xfrm>
          <a:prstGeom prst="rect">
            <a:avLst/>
          </a:prstGeom>
          <a:noFill/>
        </p:spPr>
        <p:txBody>
          <a:bodyPr wrap="square">
            <a:spAutoFit/>
          </a:bodyPr>
          <a:lstStyle/>
          <a:p>
            <a:r>
              <a:rPr lang="en-US" dirty="0" err="1"/>
              <a:t>pte_t</a:t>
            </a:r>
            <a:r>
              <a:rPr lang="en-US" dirty="0"/>
              <a:t> *</a:t>
            </a:r>
            <a:r>
              <a:rPr lang="en-US" dirty="0" err="1"/>
              <a:t>walkpgdir</a:t>
            </a:r>
            <a:r>
              <a:rPr lang="en-US" dirty="0"/>
              <a:t>(</a:t>
            </a:r>
            <a:r>
              <a:rPr lang="en-US" dirty="0" err="1"/>
              <a:t>pte_t</a:t>
            </a:r>
            <a:r>
              <a:rPr lang="en-US" dirty="0"/>
              <a:t> *pml4, const void *</a:t>
            </a:r>
            <a:r>
              <a:rPr lang="en-US" dirty="0" err="1"/>
              <a:t>va</a:t>
            </a:r>
            <a:r>
              <a:rPr lang="en-US" dirty="0"/>
              <a:t>, int </a:t>
            </a:r>
            <a:r>
              <a:rPr lang="en-US" dirty="0" err="1"/>
              <a:t>alloc</a:t>
            </a:r>
            <a:r>
              <a:rPr lang="en-US" dirty="0"/>
              <a:t>) {</a:t>
            </a:r>
          </a:p>
          <a:p>
            <a:r>
              <a:rPr lang="en-US" dirty="0"/>
              <a:t>    </a:t>
            </a:r>
          </a:p>
          <a:p>
            <a:r>
              <a:rPr lang="en-US" dirty="0"/>
              <a:t>   </a:t>
            </a:r>
            <a:r>
              <a:rPr lang="en-US" dirty="0" err="1"/>
              <a:t>pte_t</a:t>
            </a:r>
            <a:r>
              <a:rPr lang="en-US" dirty="0"/>
              <a:t> *pml4_entry = &amp;pml4[PML4EX(</a:t>
            </a:r>
            <a:r>
              <a:rPr lang="en-US" dirty="0" err="1"/>
              <a:t>va</a:t>
            </a:r>
            <a:r>
              <a:rPr lang="en-US" dirty="0"/>
              <a:t>)];</a:t>
            </a:r>
          </a:p>
          <a:p>
            <a:endParaRPr lang="en-US" dirty="0"/>
          </a:p>
          <a:p>
            <a:r>
              <a:rPr lang="en-US" dirty="0"/>
              <a:t>    </a:t>
            </a:r>
            <a:r>
              <a:rPr lang="en-US" dirty="0" err="1"/>
              <a:t>pte_t</a:t>
            </a:r>
            <a:r>
              <a:rPr lang="en-US" dirty="0"/>
              <a:t> *</a:t>
            </a:r>
            <a:r>
              <a:rPr lang="en-US" dirty="0" err="1"/>
              <a:t>pdp</a:t>
            </a:r>
            <a:r>
              <a:rPr lang="en-US" dirty="0"/>
              <a:t> = </a:t>
            </a:r>
            <a:r>
              <a:rPr lang="en-US" dirty="0" err="1"/>
              <a:t>pte_get_next_table</a:t>
            </a:r>
            <a:r>
              <a:rPr lang="en-US" dirty="0"/>
              <a:t>(pml4_entry, </a:t>
            </a:r>
            <a:r>
              <a:rPr lang="en-US" dirty="0" err="1"/>
              <a:t>alloc</a:t>
            </a:r>
            <a:r>
              <a:rPr lang="en-US" dirty="0"/>
              <a:t>);</a:t>
            </a:r>
          </a:p>
          <a:p>
            <a:r>
              <a:rPr lang="en-US" dirty="0"/>
              <a:t>    if (</a:t>
            </a:r>
            <a:r>
              <a:rPr lang="en-US" dirty="0" err="1"/>
              <a:t>pdp</a:t>
            </a:r>
            <a:r>
              <a:rPr lang="en-US" dirty="0"/>
              <a:t> == NULL) {</a:t>
            </a:r>
          </a:p>
          <a:p>
            <a:r>
              <a:rPr lang="en-US" dirty="0"/>
              <a:t>        return NULL;</a:t>
            </a:r>
          </a:p>
          <a:p>
            <a:r>
              <a:rPr lang="en-US" dirty="0"/>
              <a:t>    }</a:t>
            </a:r>
          </a:p>
          <a:p>
            <a:r>
              <a:rPr lang="en-US" dirty="0"/>
              <a:t>    </a:t>
            </a:r>
            <a:r>
              <a:rPr lang="en-US" dirty="0" err="1"/>
              <a:t>pte_t</a:t>
            </a:r>
            <a:r>
              <a:rPr lang="en-US" dirty="0"/>
              <a:t> *</a:t>
            </a:r>
            <a:r>
              <a:rPr lang="en-US" dirty="0" err="1"/>
              <a:t>pdp_entry</a:t>
            </a:r>
            <a:r>
              <a:rPr lang="en-US" dirty="0"/>
              <a:t> = &amp;</a:t>
            </a:r>
            <a:r>
              <a:rPr lang="en-US" dirty="0" err="1"/>
              <a:t>pdp</a:t>
            </a:r>
            <a:r>
              <a:rPr lang="en-US" dirty="0"/>
              <a:t>[PDPEX(</a:t>
            </a:r>
            <a:r>
              <a:rPr lang="en-US" dirty="0" err="1"/>
              <a:t>va</a:t>
            </a:r>
            <a:r>
              <a:rPr lang="en-US" dirty="0"/>
              <a:t>)];</a:t>
            </a:r>
          </a:p>
          <a:p>
            <a:endParaRPr lang="en-US" dirty="0"/>
          </a:p>
          <a:p>
            <a:r>
              <a:rPr lang="en-US" dirty="0"/>
              <a:t>    </a:t>
            </a:r>
            <a:r>
              <a:rPr lang="en-US" dirty="0" err="1"/>
              <a:t>pte_t</a:t>
            </a:r>
            <a:r>
              <a:rPr lang="en-US" dirty="0"/>
              <a:t> *pd = </a:t>
            </a:r>
            <a:r>
              <a:rPr lang="en-US" dirty="0" err="1"/>
              <a:t>pte_get_next_table</a:t>
            </a:r>
            <a:r>
              <a:rPr lang="en-US" dirty="0"/>
              <a:t>(</a:t>
            </a:r>
            <a:r>
              <a:rPr lang="en-US" dirty="0" err="1"/>
              <a:t>pdp_entry</a:t>
            </a:r>
            <a:r>
              <a:rPr lang="en-US" dirty="0"/>
              <a:t>, </a:t>
            </a:r>
            <a:r>
              <a:rPr lang="en-US" dirty="0" err="1"/>
              <a:t>alloc</a:t>
            </a:r>
            <a:r>
              <a:rPr lang="en-US" dirty="0"/>
              <a:t>);</a:t>
            </a:r>
          </a:p>
          <a:p>
            <a:r>
              <a:rPr lang="en-US" dirty="0"/>
              <a:t>    if (pd == NULL) {</a:t>
            </a:r>
          </a:p>
          <a:p>
            <a:r>
              <a:rPr lang="en-US" dirty="0"/>
              <a:t>        return NULL;</a:t>
            </a:r>
          </a:p>
          <a:p>
            <a:r>
              <a:rPr lang="en-US" dirty="0"/>
              <a:t>    }</a:t>
            </a:r>
          </a:p>
          <a:p>
            <a:r>
              <a:rPr lang="en-US" dirty="0"/>
              <a:t>    </a:t>
            </a:r>
            <a:r>
              <a:rPr lang="en-US" dirty="0" err="1"/>
              <a:t>pte_t</a:t>
            </a:r>
            <a:r>
              <a:rPr lang="en-US" dirty="0"/>
              <a:t> *</a:t>
            </a:r>
            <a:r>
              <a:rPr lang="en-US" dirty="0" err="1"/>
              <a:t>pd_entry</a:t>
            </a:r>
            <a:r>
              <a:rPr lang="en-US" dirty="0"/>
              <a:t> = &amp;pd[PDEX(</a:t>
            </a:r>
            <a:r>
              <a:rPr lang="en-US" dirty="0" err="1"/>
              <a:t>va</a:t>
            </a:r>
            <a:r>
              <a:rPr lang="en-US" dirty="0"/>
              <a:t>)];</a:t>
            </a:r>
          </a:p>
          <a:p>
            <a:endParaRPr lang="en-US" dirty="0"/>
          </a:p>
          <a:p>
            <a:r>
              <a:rPr lang="en-US" dirty="0"/>
              <a:t>    </a:t>
            </a:r>
            <a:r>
              <a:rPr lang="en-US" dirty="0" err="1"/>
              <a:t>pte_t</a:t>
            </a:r>
            <a:r>
              <a:rPr lang="en-US" dirty="0"/>
              <a:t> *</a:t>
            </a:r>
            <a:r>
              <a:rPr lang="en-US" dirty="0" err="1"/>
              <a:t>pt</a:t>
            </a:r>
            <a:r>
              <a:rPr lang="en-US" dirty="0"/>
              <a:t> = </a:t>
            </a:r>
            <a:r>
              <a:rPr lang="en-US" dirty="0" err="1"/>
              <a:t>pte_get_next_table</a:t>
            </a:r>
            <a:r>
              <a:rPr lang="en-US" dirty="0"/>
              <a:t>(</a:t>
            </a:r>
            <a:r>
              <a:rPr lang="en-US" dirty="0" err="1"/>
              <a:t>pd_entry</a:t>
            </a:r>
            <a:r>
              <a:rPr lang="en-US" dirty="0"/>
              <a:t>, </a:t>
            </a:r>
            <a:r>
              <a:rPr lang="en-US" dirty="0" err="1"/>
              <a:t>alloc</a:t>
            </a:r>
            <a:r>
              <a:rPr lang="en-US" dirty="0"/>
              <a:t>);</a:t>
            </a:r>
          </a:p>
          <a:p>
            <a:r>
              <a:rPr lang="en-US" dirty="0"/>
              <a:t>    if (</a:t>
            </a:r>
            <a:r>
              <a:rPr lang="en-US" dirty="0" err="1"/>
              <a:t>pt</a:t>
            </a:r>
            <a:r>
              <a:rPr lang="en-US" dirty="0"/>
              <a:t> == NULL) {</a:t>
            </a:r>
          </a:p>
          <a:p>
            <a:r>
              <a:rPr lang="en-US" dirty="0"/>
              <a:t>        return NULL;</a:t>
            </a:r>
          </a:p>
          <a:p>
            <a:r>
              <a:rPr lang="en-US" dirty="0"/>
              <a:t>    }</a:t>
            </a:r>
          </a:p>
          <a:p>
            <a:endParaRPr lang="en-US" dirty="0"/>
          </a:p>
          <a:p>
            <a:r>
              <a:rPr lang="en-US" dirty="0"/>
              <a:t>    return &amp;</a:t>
            </a:r>
            <a:r>
              <a:rPr lang="en-US" dirty="0" err="1"/>
              <a:t>pt</a:t>
            </a:r>
            <a:r>
              <a:rPr lang="en-US" dirty="0"/>
              <a:t>[PTEX(</a:t>
            </a:r>
            <a:r>
              <a:rPr lang="en-US" dirty="0" err="1"/>
              <a:t>va</a:t>
            </a:r>
            <a:r>
              <a:rPr lang="en-US" dirty="0"/>
              <a:t>)];</a:t>
            </a:r>
          </a:p>
          <a:p>
            <a:r>
              <a:rPr lang="en-US" dirty="0"/>
              <a:t>}</a:t>
            </a:r>
          </a:p>
        </p:txBody>
      </p:sp>
      <p:sp>
        <p:nvSpPr>
          <p:cNvPr id="14" name="TextBox 13">
            <a:extLst>
              <a:ext uri="{FF2B5EF4-FFF2-40B4-BE49-F238E27FC236}">
                <a16:creationId xmlns:a16="http://schemas.microsoft.com/office/drawing/2014/main" id="{FB0CA662-4672-33F7-3991-3736A68EDA66}"/>
              </a:ext>
            </a:extLst>
          </p:cNvPr>
          <p:cNvSpPr txBox="1"/>
          <p:nvPr/>
        </p:nvSpPr>
        <p:spPr>
          <a:xfrm>
            <a:off x="0" y="246877"/>
            <a:ext cx="6461758" cy="6463308"/>
          </a:xfrm>
          <a:prstGeom prst="rect">
            <a:avLst/>
          </a:prstGeom>
          <a:noFill/>
        </p:spPr>
        <p:txBody>
          <a:bodyPr wrap="square">
            <a:spAutoFit/>
          </a:bodyPr>
          <a:lstStyle/>
          <a:p>
            <a:r>
              <a:rPr lang="en-US" dirty="0"/>
              <a:t>static </a:t>
            </a:r>
            <a:r>
              <a:rPr lang="en-US" dirty="0" err="1"/>
              <a:t>pte_t</a:t>
            </a:r>
            <a:r>
              <a:rPr lang="en-US" dirty="0"/>
              <a:t> *</a:t>
            </a:r>
            <a:r>
              <a:rPr lang="en-US" dirty="0" err="1"/>
              <a:t>pte_get_next_table</a:t>
            </a:r>
            <a:r>
              <a:rPr lang="en-US" dirty="0"/>
              <a:t>(</a:t>
            </a:r>
            <a:r>
              <a:rPr lang="en-US" dirty="0" err="1"/>
              <a:t>pte_t</a:t>
            </a:r>
            <a:r>
              <a:rPr lang="en-US" dirty="0"/>
              <a:t> *entry, int </a:t>
            </a:r>
            <a:r>
              <a:rPr lang="en-US" dirty="0" err="1"/>
              <a:t>alloc</a:t>
            </a:r>
            <a:r>
              <a:rPr lang="en-US" dirty="0"/>
              <a:t>) {</a:t>
            </a:r>
          </a:p>
          <a:p>
            <a:r>
              <a:rPr lang="en-US" dirty="0"/>
              <a:t>    </a:t>
            </a:r>
            <a:r>
              <a:rPr lang="en-US" dirty="0" err="1"/>
              <a:t>pte_t</a:t>
            </a:r>
            <a:r>
              <a:rPr lang="en-US" dirty="0"/>
              <a:t> *next;</a:t>
            </a:r>
          </a:p>
          <a:p>
            <a:endParaRPr lang="en-US" dirty="0"/>
          </a:p>
          <a:p>
            <a:r>
              <a:rPr lang="en-US" dirty="0"/>
              <a:t>    // If not already present, try to allocate</a:t>
            </a:r>
          </a:p>
          <a:p>
            <a:r>
              <a:rPr lang="en-US" dirty="0"/>
              <a:t>    if (!entry-&gt;present) {</a:t>
            </a:r>
          </a:p>
          <a:p>
            <a:r>
              <a:rPr lang="en-US" dirty="0"/>
              <a:t>        // If it shouldn't be or cannot be allocated, indicate failure</a:t>
            </a:r>
          </a:p>
          <a:p>
            <a:r>
              <a:rPr lang="en-US" dirty="0"/>
              <a:t>        if (!</a:t>
            </a:r>
            <a:r>
              <a:rPr lang="en-US" dirty="0" err="1"/>
              <a:t>alloc</a:t>
            </a:r>
            <a:r>
              <a:rPr lang="en-US" dirty="0"/>
              <a:t> || </a:t>
            </a:r>
            <a:r>
              <a:rPr lang="en-US" dirty="0" err="1"/>
              <a:t>pte_alloc</a:t>
            </a:r>
            <a:r>
              <a:rPr lang="en-US" dirty="0"/>
              <a:t>(&amp;next)) {</a:t>
            </a:r>
          </a:p>
          <a:p>
            <a:r>
              <a:rPr lang="en-US" dirty="0"/>
              <a:t>            return NULL;</a:t>
            </a:r>
          </a:p>
          <a:p>
            <a:r>
              <a:rPr lang="en-US" dirty="0"/>
              <a:t>        }</a:t>
            </a:r>
          </a:p>
          <a:p>
            <a:r>
              <a:rPr lang="en-US" dirty="0"/>
              <a:t>        entry-&gt;writable = 1;</a:t>
            </a:r>
          </a:p>
          <a:p>
            <a:r>
              <a:rPr lang="en-US" dirty="0"/>
              <a:t>        entry-&gt;</a:t>
            </a:r>
            <a:r>
              <a:rPr lang="en-US" dirty="0" err="1"/>
              <a:t>user_acc</a:t>
            </a:r>
            <a:r>
              <a:rPr lang="en-US" dirty="0"/>
              <a:t> = 1;</a:t>
            </a:r>
          </a:p>
          <a:p>
            <a:r>
              <a:rPr lang="en-US" dirty="0"/>
              <a:t>        entry-&gt;</a:t>
            </a:r>
            <a:r>
              <a:rPr lang="en-US" dirty="0" err="1"/>
              <a:t>pfn</a:t>
            </a:r>
            <a:r>
              <a:rPr lang="en-US" dirty="0"/>
              <a:t> = PTE_ADDR_TO_PHYS_PFN((</a:t>
            </a:r>
            <a:r>
              <a:rPr lang="en-US" dirty="0" err="1"/>
              <a:t>uintptr_t</a:t>
            </a:r>
            <a:r>
              <a:rPr lang="en-US" dirty="0"/>
              <a:t>) next);</a:t>
            </a:r>
          </a:p>
          <a:p>
            <a:r>
              <a:rPr lang="en-US" dirty="0"/>
              <a:t>        entry-&gt;present = 1;</a:t>
            </a:r>
          </a:p>
          <a:p>
            <a:r>
              <a:rPr lang="en-US" dirty="0"/>
              <a:t>    } else {</a:t>
            </a:r>
          </a:p>
          <a:p>
            <a:r>
              <a:rPr lang="en-US" dirty="0"/>
              <a:t>        </a:t>
            </a:r>
            <a:r>
              <a:rPr lang="en-US" dirty="0" err="1"/>
              <a:t>uintptr_t</a:t>
            </a:r>
            <a:r>
              <a:rPr lang="en-US" dirty="0"/>
              <a:t> </a:t>
            </a:r>
            <a:r>
              <a:rPr lang="en-US" dirty="0" err="1"/>
              <a:t>next_phys_addr</a:t>
            </a:r>
            <a:r>
              <a:rPr lang="en-US" dirty="0"/>
              <a:t> = PTE_PFN_TO_ADDR(entry-&gt;</a:t>
            </a:r>
            <a:r>
              <a:rPr lang="en-US" dirty="0" err="1"/>
              <a:t>pfn</a:t>
            </a:r>
            <a:r>
              <a:rPr lang="en-US" dirty="0"/>
              <a:t>);</a:t>
            </a:r>
          </a:p>
          <a:p>
            <a:r>
              <a:rPr lang="en-US" dirty="0"/>
              <a:t>        </a:t>
            </a:r>
          </a:p>
          <a:p>
            <a:r>
              <a:rPr lang="en-US" dirty="0"/>
              <a:t>         </a:t>
            </a:r>
            <a:r>
              <a:rPr lang="en-US" dirty="0" err="1"/>
              <a:t>uintptr_t</a:t>
            </a:r>
            <a:r>
              <a:rPr lang="en-US" dirty="0"/>
              <a:t> </a:t>
            </a:r>
            <a:r>
              <a:rPr lang="en-US" dirty="0" err="1"/>
              <a:t>next_virt_addr</a:t>
            </a:r>
            <a:r>
              <a:rPr lang="en-US" dirty="0"/>
              <a:t> = (</a:t>
            </a:r>
            <a:r>
              <a:rPr lang="en-US" dirty="0" err="1"/>
              <a:t>uintptr_t</a:t>
            </a:r>
            <a:r>
              <a:rPr lang="en-US" dirty="0"/>
              <a:t>) P2V(</a:t>
            </a:r>
            <a:r>
              <a:rPr lang="en-US" dirty="0" err="1"/>
              <a:t>next_phys_addr</a:t>
            </a:r>
            <a:r>
              <a:rPr lang="en-US" dirty="0"/>
              <a:t>);</a:t>
            </a:r>
          </a:p>
          <a:p>
            <a:r>
              <a:rPr lang="en-US" dirty="0"/>
              <a:t>        </a:t>
            </a:r>
          </a:p>
          <a:p>
            <a:r>
              <a:rPr lang="en-US" dirty="0"/>
              <a:t>         next = (</a:t>
            </a:r>
            <a:r>
              <a:rPr lang="en-US" dirty="0" err="1"/>
              <a:t>pte_t</a:t>
            </a:r>
            <a:r>
              <a:rPr lang="en-US" dirty="0"/>
              <a:t> *) </a:t>
            </a:r>
            <a:r>
              <a:rPr lang="en-US" dirty="0" err="1"/>
              <a:t>next_virt_addr</a:t>
            </a:r>
            <a:r>
              <a:rPr lang="en-US" dirty="0"/>
              <a:t>;</a:t>
            </a:r>
          </a:p>
          <a:p>
            <a:r>
              <a:rPr lang="en-US" dirty="0"/>
              <a:t>    }</a:t>
            </a:r>
          </a:p>
          <a:p>
            <a:endParaRPr lang="en-US" dirty="0"/>
          </a:p>
          <a:p>
            <a:r>
              <a:rPr lang="en-US" dirty="0"/>
              <a:t>    return next;</a:t>
            </a:r>
          </a:p>
          <a:p>
            <a:r>
              <a:rPr lang="en-US" dirty="0"/>
              <a:t>}</a:t>
            </a:r>
          </a:p>
        </p:txBody>
      </p:sp>
      <p:sp>
        <p:nvSpPr>
          <p:cNvPr id="15" name="Rectangle 14">
            <a:extLst>
              <a:ext uri="{FF2B5EF4-FFF2-40B4-BE49-F238E27FC236}">
                <a16:creationId xmlns:a16="http://schemas.microsoft.com/office/drawing/2014/main" id="{A487116B-63B5-8F87-9394-02D347433631}"/>
              </a:ext>
            </a:extLst>
          </p:cNvPr>
          <p:cNvSpPr/>
          <p:nvPr/>
        </p:nvSpPr>
        <p:spPr>
          <a:xfrm>
            <a:off x="8252460" y="246157"/>
            <a:ext cx="117729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CD19A0D-FF3C-AEA8-C57D-3A7ABADC8059}"/>
              </a:ext>
            </a:extLst>
          </p:cNvPr>
          <p:cNvSpPr/>
          <p:nvPr/>
        </p:nvSpPr>
        <p:spPr>
          <a:xfrm>
            <a:off x="6742747" y="823785"/>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14274-E0E6-AAE8-6002-27A89AEED28F}"/>
              </a:ext>
            </a:extLst>
          </p:cNvPr>
          <p:cNvSpPr/>
          <p:nvPr/>
        </p:nvSpPr>
        <p:spPr>
          <a:xfrm>
            <a:off x="6742747" y="1345806"/>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C388CC-8E6F-5F7B-8134-D1C07EB33548}"/>
              </a:ext>
            </a:extLst>
          </p:cNvPr>
          <p:cNvSpPr/>
          <p:nvPr/>
        </p:nvSpPr>
        <p:spPr>
          <a:xfrm>
            <a:off x="6784659" y="2462910"/>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CA096E-5A90-DC4D-B1C0-415AAA78F37C}"/>
              </a:ext>
            </a:extLst>
          </p:cNvPr>
          <p:cNvSpPr/>
          <p:nvPr/>
        </p:nvSpPr>
        <p:spPr>
          <a:xfrm>
            <a:off x="6788467" y="2996361"/>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AA4BE0-0DF2-816E-D55F-D0DE83F3DA54}"/>
              </a:ext>
            </a:extLst>
          </p:cNvPr>
          <p:cNvSpPr/>
          <p:nvPr/>
        </p:nvSpPr>
        <p:spPr>
          <a:xfrm>
            <a:off x="6784659" y="4114082"/>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6650A7-A5FF-0609-3BA9-D3D3C9195ACC}"/>
              </a:ext>
            </a:extLst>
          </p:cNvPr>
          <p:cNvSpPr/>
          <p:nvPr/>
        </p:nvSpPr>
        <p:spPr>
          <a:xfrm>
            <a:off x="9509760" y="240854"/>
            <a:ext cx="136017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504137-F1AD-4678-3AD1-A605EA93698F}"/>
              </a:ext>
            </a:extLst>
          </p:cNvPr>
          <p:cNvSpPr/>
          <p:nvPr/>
        </p:nvSpPr>
        <p:spPr>
          <a:xfrm>
            <a:off x="6784658" y="4647533"/>
            <a:ext cx="4588191"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3BC9-CB3E-4819-8AFC-55D47E849B44}"/>
              </a:ext>
            </a:extLst>
          </p:cNvPr>
          <p:cNvSpPr/>
          <p:nvPr/>
        </p:nvSpPr>
        <p:spPr>
          <a:xfrm>
            <a:off x="1322070" y="255376"/>
            <a:ext cx="4074796"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A99372-5AB4-950B-EEDF-AF5A615A4BF7}"/>
              </a:ext>
            </a:extLst>
          </p:cNvPr>
          <p:cNvSpPr/>
          <p:nvPr/>
        </p:nvSpPr>
        <p:spPr>
          <a:xfrm>
            <a:off x="401956" y="1889042"/>
            <a:ext cx="3495674"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3138E15-01FB-95AA-C268-C514A403EA01}"/>
              </a:ext>
            </a:extLst>
          </p:cNvPr>
          <p:cNvSpPr/>
          <p:nvPr/>
        </p:nvSpPr>
        <p:spPr>
          <a:xfrm>
            <a:off x="517683" y="4647533"/>
            <a:ext cx="5683569"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Callout 29">
            <a:extLst>
              <a:ext uri="{FF2B5EF4-FFF2-40B4-BE49-F238E27FC236}">
                <a16:creationId xmlns:a16="http://schemas.microsoft.com/office/drawing/2014/main" id="{BD013D24-DDDC-0C0B-9CB8-3419DAD9632C}"/>
              </a:ext>
            </a:extLst>
          </p:cNvPr>
          <p:cNvSpPr/>
          <p:nvPr/>
        </p:nvSpPr>
        <p:spPr>
          <a:xfrm>
            <a:off x="3288028" y="1935586"/>
            <a:ext cx="3411854" cy="1450786"/>
          </a:xfrm>
          <a:prstGeom prst="wedgeEllipseCallout">
            <a:avLst>
              <a:gd name="adj1" fmla="val -83767"/>
              <a:gd name="adj2" fmla="val -30466"/>
            </a:avLst>
          </a:prstGeom>
          <a:solidFill>
            <a:schemeClr val="accent1">
              <a:alpha val="975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Ask for a new page from the page-allocator and set the page entry accordingly.</a:t>
            </a:r>
          </a:p>
        </p:txBody>
      </p:sp>
      <p:sp>
        <p:nvSpPr>
          <p:cNvPr id="31" name="Oval Callout 30">
            <a:extLst>
              <a:ext uri="{FF2B5EF4-FFF2-40B4-BE49-F238E27FC236}">
                <a16:creationId xmlns:a16="http://schemas.microsoft.com/office/drawing/2014/main" id="{BA135282-5D6C-2437-1428-D042289F6D62}"/>
              </a:ext>
            </a:extLst>
          </p:cNvPr>
          <p:cNvSpPr/>
          <p:nvPr/>
        </p:nvSpPr>
        <p:spPr>
          <a:xfrm>
            <a:off x="1924050" y="5189220"/>
            <a:ext cx="4171950" cy="1520965"/>
          </a:xfrm>
          <a:prstGeom prst="wedgeEllipseCallout">
            <a:avLst>
              <a:gd name="adj1" fmla="val 3758"/>
              <a:gd name="adj2" fmla="val -67510"/>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 the address-space invariant and access to the ghost  P2V mappings! </a:t>
            </a:r>
          </a:p>
        </p:txBody>
      </p:sp>
    </p:spTree>
    <p:extLst>
      <p:ext uri="{BB962C8B-B14F-4D97-AF65-F5344CB8AC3E}">
        <p14:creationId xmlns:p14="http://schemas.microsoft.com/office/powerpoint/2010/main" val="309748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8" grpId="0" animBg="1"/>
      <p:bldP spid="18" grpId="1" animBg="1"/>
      <p:bldP spid="19" grpId="0" animBg="1"/>
      <p:bldP spid="19" grpId="1" animBg="1"/>
      <p:bldP spid="20" grpId="0" animBg="1"/>
      <p:bldP spid="22" grpId="0" animBg="1"/>
      <p:bldP spid="22" grpId="1" animBg="1"/>
      <p:bldP spid="23" grpId="0" animBg="1"/>
      <p:bldP spid="24" grpId="0" animBg="1"/>
      <p:bldP spid="24" grpId="1" animBg="1"/>
      <p:bldP spid="27" grpId="0" animBg="1"/>
      <p:bldP spid="28"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F88C-492F-CB6E-C9C7-5B6BCB2BC9E1}"/>
              </a:ext>
            </a:extLst>
          </p:cNvPr>
          <p:cNvSpPr>
            <a:spLocks noGrp="1"/>
          </p:cNvSpPr>
          <p:nvPr>
            <p:ph type="title"/>
          </p:nvPr>
        </p:nvSpPr>
        <p:spPr/>
        <p:txBody>
          <a:bodyPr/>
          <a:lstStyle/>
          <a:p>
            <a:r>
              <a:rPr lang="en-US" dirty="0"/>
              <a:t>Current Status for x64Iris</a:t>
            </a:r>
          </a:p>
        </p:txBody>
      </p:sp>
      <p:sp>
        <p:nvSpPr>
          <p:cNvPr id="3" name="Content Placeholder 2">
            <a:extLst>
              <a:ext uri="{FF2B5EF4-FFF2-40B4-BE49-F238E27FC236}">
                <a16:creationId xmlns:a16="http://schemas.microsoft.com/office/drawing/2014/main" id="{F4160E22-E85C-62C0-036D-B472B81E04E4}"/>
              </a:ext>
            </a:extLst>
          </p:cNvPr>
          <p:cNvSpPr>
            <a:spLocks noGrp="1"/>
          </p:cNvSpPr>
          <p:nvPr>
            <p:ph idx="1"/>
          </p:nvPr>
        </p:nvSpPr>
        <p:spPr/>
        <p:txBody>
          <a:bodyPr>
            <a:normAutofit/>
          </a:bodyPr>
          <a:lstStyle/>
          <a:p>
            <a:r>
              <a:rPr lang="en-US" dirty="0"/>
              <a:t>What is done?</a:t>
            </a:r>
          </a:p>
          <a:p>
            <a:pPr lvl="1"/>
            <a:r>
              <a:rPr lang="en-US" dirty="0"/>
              <a:t>Machine model – subset of x86</a:t>
            </a:r>
          </a:p>
          <a:p>
            <a:pPr lvl="1"/>
            <a:r>
              <a:rPr lang="en-US" dirty="0"/>
              <a:t>Soundness proofs of all instructions except:</a:t>
            </a:r>
          </a:p>
          <a:p>
            <a:pPr lvl="2"/>
            <a:r>
              <a:rPr lang="en-US" dirty="0"/>
              <a:t>The ones related to segment selection (in-progress)</a:t>
            </a:r>
          </a:p>
          <a:p>
            <a:pPr lvl="1"/>
            <a:r>
              <a:rPr lang="en-US" dirty="0"/>
              <a:t>Proof of address-space switching</a:t>
            </a:r>
          </a:p>
          <a:p>
            <a:pPr lvl="1"/>
            <a:r>
              <a:rPr lang="en-US" dirty="0"/>
              <a:t>Proof of identity mapping</a:t>
            </a:r>
          </a:p>
          <a:p>
            <a:pPr lvl="1"/>
            <a:r>
              <a:rPr lang="en-US" dirty="0"/>
              <a:t>Proof of page-table-walk</a:t>
            </a:r>
          </a:p>
          <a:p>
            <a:pPr lvl="1"/>
            <a:r>
              <a:rPr lang="en-US" dirty="0"/>
              <a:t>Proof of adding a new-page  using page-table-walk</a:t>
            </a:r>
          </a:p>
          <a:p>
            <a:r>
              <a:rPr lang="en-US" dirty="0"/>
              <a:t>Overall, so much of </a:t>
            </a:r>
            <a:r>
              <a:rPr lang="en-US" dirty="0" err="1"/>
              <a:t>Roqc</a:t>
            </a:r>
            <a:r>
              <a:rPr lang="en-US" dirty="0"/>
              <a:t> proofs</a:t>
            </a:r>
          </a:p>
          <a:p>
            <a:pPr lvl="1"/>
            <a:endParaRPr lang="en-US" dirty="0"/>
          </a:p>
        </p:txBody>
      </p:sp>
    </p:spTree>
    <p:extLst>
      <p:ext uri="{BB962C8B-B14F-4D97-AF65-F5344CB8AC3E}">
        <p14:creationId xmlns:p14="http://schemas.microsoft.com/office/powerpoint/2010/main" val="4257692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latin typeface="+mn-lt"/>
              </a:rPr>
              <a:t>Modal Understanding of System Evolution</a:t>
            </a:r>
          </a:p>
        </p:txBody>
      </p:sp>
    </p:spTree>
    <p:extLst>
      <p:ext uri="{BB962C8B-B14F-4D97-AF65-F5344CB8AC3E}">
        <p14:creationId xmlns:p14="http://schemas.microsoft.com/office/powerpoint/2010/main" val="1638774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5EFB-30B8-9FD1-A8E4-9F85936E827A}"/>
              </a:ext>
            </a:extLst>
          </p:cNvPr>
          <p:cNvSpPr>
            <a:spLocks noGrp="1"/>
          </p:cNvSpPr>
          <p:nvPr>
            <p:ph type="title"/>
          </p:nvPr>
        </p:nvSpPr>
        <p:spPr>
          <a:xfrm>
            <a:off x="838200" y="2540000"/>
            <a:ext cx="10515600" cy="1778000"/>
          </a:xfrm>
        </p:spPr>
        <p:txBody>
          <a:bodyPr>
            <a:normAutofit fontScale="90000"/>
          </a:bodyPr>
          <a:lstStyle/>
          <a:p>
            <a:pPr marL="0" indent="0"/>
            <a:r>
              <a:rPr lang="en-US" sz="4400" dirty="0">
                <a:latin typeface="+mn-lt"/>
              </a:rPr>
              <a:t>                                       SYSTEM</a:t>
            </a:r>
            <a:br>
              <a:rPr lang="en-US" sz="4400" dirty="0">
                <a:latin typeface="+mn-lt"/>
              </a:rPr>
            </a:br>
            <a:r>
              <a:rPr lang="en-US" sz="4400" dirty="0">
                <a:latin typeface="+mn-lt"/>
              </a:rPr>
              <a:t>	    (Protocols &amp; Future Feature Extensions)</a:t>
            </a:r>
            <a:endParaRPr lang="en-US" dirty="0">
              <a:latin typeface="+mn-lt"/>
            </a:endParaRPr>
          </a:p>
        </p:txBody>
      </p:sp>
    </p:spTree>
    <p:extLst>
      <p:ext uri="{BB962C8B-B14F-4D97-AF65-F5344CB8AC3E}">
        <p14:creationId xmlns:p14="http://schemas.microsoft.com/office/powerpoint/2010/main" val="467361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D691-BDDA-5E13-0C8A-1D78CEDE0074}"/>
              </a:ext>
            </a:extLst>
          </p:cNvPr>
          <p:cNvSpPr>
            <a:spLocks noGrp="1"/>
          </p:cNvSpPr>
          <p:nvPr>
            <p:ph type="title"/>
          </p:nvPr>
        </p:nvSpPr>
        <p:spPr>
          <a:xfrm>
            <a:off x="838200" y="67893"/>
            <a:ext cx="10515600" cy="1325563"/>
          </a:xfrm>
        </p:spPr>
        <p:txBody>
          <a:bodyPr/>
          <a:lstStyle/>
          <a:p>
            <a:r>
              <a:rPr lang="en-US" dirty="0"/>
              <a:t>Protocols as (STS)es for File Operations</a:t>
            </a:r>
          </a:p>
        </p:txBody>
      </p:sp>
      <p:sp>
        <p:nvSpPr>
          <p:cNvPr id="4" name="Oval 3">
            <a:extLst>
              <a:ext uri="{FF2B5EF4-FFF2-40B4-BE49-F238E27FC236}">
                <a16:creationId xmlns:a16="http://schemas.microsoft.com/office/drawing/2014/main" id="{E6B8F967-2106-1D18-92BD-E8E5404924A2}"/>
              </a:ext>
            </a:extLst>
          </p:cNvPr>
          <p:cNvSpPr/>
          <p:nvPr/>
        </p:nvSpPr>
        <p:spPr>
          <a:xfrm>
            <a:off x="2716799" y="1937397"/>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2686319" y="3025787"/>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2696479" y="416037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4" name="TextBox 23">
            <a:extLst>
              <a:ext uri="{FF2B5EF4-FFF2-40B4-BE49-F238E27FC236}">
                <a16:creationId xmlns:a16="http://schemas.microsoft.com/office/drawing/2014/main" id="{ED8583F2-70E3-EC13-59C7-9A657A31CB18}"/>
              </a:ext>
            </a:extLst>
          </p:cNvPr>
          <p:cNvSpPr txBox="1"/>
          <p:nvPr/>
        </p:nvSpPr>
        <p:spPr>
          <a:xfrm>
            <a:off x="1244374" y="5027307"/>
            <a:ext cx="3210560" cy="369332"/>
          </a:xfrm>
          <a:prstGeom prst="rect">
            <a:avLst/>
          </a:prstGeom>
          <a:noFill/>
        </p:spPr>
        <p:txBody>
          <a:bodyPr wrap="square" rtlCol="0">
            <a:spAutoFit/>
          </a:bodyPr>
          <a:lstStyle/>
          <a:p>
            <a:r>
              <a:rPr lang="en-US" dirty="0"/>
              <a:t>A traditional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961592" y="2487307"/>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961592" y="3575697"/>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2272061" y="2531302"/>
            <a:ext cx="623952"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22684" y="3625153"/>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3156239" y="3106319"/>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4039505" y="2770064"/>
            <a:ext cx="1183914" cy="369332"/>
          </a:xfrm>
          <a:prstGeom prst="rect">
            <a:avLst/>
          </a:prstGeom>
          <a:noFill/>
        </p:spPr>
        <p:txBody>
          <a:bodyPr wrap="none" rtlCol="0">
            <a:spAutoFit/>
          </a:bodyPr>
          <a:lstStyle/>
          <a:p>
            <a:r>
              <a:rPr lang="en-US" dirty="0" err="1"/>
              <a:t>R</a:t>
            </a:r>
            <a:r>
              <a:rPr lang="en-US" baseline="-25000" dirty="0" err="1"/>
              <a:t>read</a:t>
            </a:r>
            <a:r>
              <a:rPr lang="en-US" baseline="-25000" dirty="0"/>
              <a:t> </a:t>
            </a:r>
            <a:r>
              <a:rPr lang="en-US" dirty="0"/>
              <a:t>, </a:t>
            </a:r>
            <a:r>
              <a:rPr lang="en-US" dirty="0" err="1"/>
              <a:t>R</a:t>
            </a:r>
            <a:r>
              <a:rPr lang="en-US" baseline="-25000" dirty="0" err="1"/>
              <a:t>write</a:t>
            </a:r>
            <a:endParaRPr lang="en-US" i="1" dirty="0"/>
          </a:p>
        </p:txBody>
      </p:sp>
      <p:sp>
        <p:nvSpPr>
          <p:cNvPr id="12" name="TextBox 11">
            <a:extLst>
              <a:ext uri="{FF2B5EF4-FFF2-40B4-BE49-F238E27FC236}">
                <a16:creationId xmlns:a16="http://schemas.microsoft.com/office/drawing/2014/main" id="{432AF1DF-92ED-AA50-C8D8-0370806026F9}"/>
              </a:ext>
            </a:extLst>
          </p:cNvPr>
          <p:cNvSpPr txBox="1"/>
          <p:nvPr/>
        </p:nvSpPr>
        <p:spPr>
          <a:xfrm>
            <a:off x="1563310" y="1571862"/>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13" name="Rectangle 12">
            <a:extLst>
              <a:ext uri="{FF2B5EF4-FFF2-40B4-BE49-F238E27FC236}">
                <a16:creationId xmlns:a16="http://schemas.microsoft.com/office/drawing/2014/main" id="{EF1E7583-3806-A0B2-6213-143F99EBCBB2}"/>
              </a:ext>
            </a:extLst>
          </p:cNvPr>
          <p:cNvSpPr/>
          <p:nvPr/>
        </p:nvSpPr>
        <p:spPr>
          <a:xfrm>
            <a:off x="6046379" y="2338719"/>
            <a:ext cx="1091247" cy="316030"/>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F41C7-8CB7-E57F-BCE2-7F08E10A38E7}"/>
              </a:ext>
            </a:extLst>
          </p:cNvPr>
          <p:cNvSpPr/>
          <p:nvPr/>
        </p:nvSpPr>
        <p:spPr>
          <a:xfrm>
            <a:off x="6046379" y="2883141"/>
            <a:ext cx="1479609"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1E1C48-83B0-ACDF-39C3-948E7DF13CF6}"/>
              </a:ext>
            </a:extLst>
          </p:cNvPr>
          <p:cNvSpPr/>
          <p:nvPr/>
        </p:nvSpPr>
        <p:spPr>
          <a:xfrm>
            <a:off x="6046379" y="3426423"/>
            <a:ext cx="810732"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E9BD78-6531-D693-727E-22AEBFA20D9E}"/>
              </a:ext>
            </a:extLst>
          </p:cNvPr>
          <p:cNvSpPr txBox="1"/>
          <p:nvPr/>
        </p:nvSpPr>
        <p:spPr>
          <a:xfrm>
            <a:off x="6026059" y="1675158"/>
            <a:ext cx="2420145" cy="2862322"/>
          </a:xfrm>
          <a:prstGeom prst="rect">
            <a:avLst/>
          </a:prstGeom>
          <a:noFill/>
        </p:spPr>
        <p:txBody>
          <a:bodyPr wrap="square" rtlCol="0">
            <a:spAutoFit/>
          </a:bodyPr>
          <a:lstStyle/>
          <a:p>
            <a:r>
              <a:rPr lang="en-US" sz="2400" b="1" dirty="0"/>
              <a:t>                </a:t>
            </a:r>
          </a:p>
          <a:p>
            <a:endParaRPr lang="en-US" dirty="0"/>
          </a:p>
          <a:p>
            <a:r>
              <a:rPr lang="en-US" dirty="0"/>
              <a:t>f := open()</a:t>
            </a:r>
          </a:p>
          <a:p>
            <a:endParaRPr lang="en-US" dirty="0"/>
          </a:p>
          <a:p>
            <a:r>
              <a:rPr lang="en-US" dirty="0" err="1"/>
              <a:t>buf</a:t>
            </a:r>
            <a:r>
              <a:rPr lang="en-US" dirty="0"/>
              <a:t> := f. write()</a:t>
            </a:r>
          </a:p>
          <a:p>
            <a:endParaRPr lang="en-US" dirty="0"/>
          </a:p>
          <a:p>
            <a:r>
              <a:rPr lang="en-US" dirty="0" err="1"/>
              <a:t>f.close</a:t>
            </a:r>
            <a:r>
              <a:rPr lang="en-US" dirty="0"/>
              <a:t>()</a:t>
            </a:r>
          </a:p>
          <a:p>
            <a:endParaRPr lang="en-US" sz="2400" b="1" dirty="0"/>
          </a:p>
          <a:p>
            <a:r>
              <a:rPr lang="en-US" sz="2400" b="1" dirty="0"/>
              <a:t>               </a:t>
            </a:r>
            <a:endParaRPr lang="en-US" sz="2400" dirty="0"/>
          </a:p>
        </p:txBody>
      </p:sp>
      <p:sp>
        <p:nvSpPr>
          <p:cNvPr id="6" name="TextBox 5">
            <a:extLst>
              <a:ext uri="{FF2B5EF4-FFF2-40B4-BE49-F238E27FC236}">
                <a16:creationId xmlns:a16="http://schemas.microsoft.com/office/drawing/2014/main" id="{14B654F5-9BC8-36A4-4FBF-F4A539C89959}"/>
              </a:ext>
            </a:extLst>
          </p:cNvPr>
          <p:cNvSpPr txBox="1"/>
          <p:nvPr/>
        </p:nvSpPr>
        <p:spPr>
          <a:xfrm>
            <a:off x="6026058" y="1675158"/>
            <a:ext cx="3893881" cy="3416320"/>
          </a:xfrm>
          <a:prstGeom prst="rect">
            <a:avLst/>
          </a:prstGeom>
          <a:noFill/>
        </p:spPr>
        <p:txBody>
          <a:bodyPr wrap="square" rtlCol="0">
            <a:spAutoFit/>
          </a:bodyPr>
          <a:lstStyle/>
          <a:p>
            <a:r>
              <a:rPr lang="en-US" sz="2400" b="1" dirty="0"/>
              <a:t>                </a:t>
            </a:r>
          </a:p>
          <a:p>
            <a:r>
              <a:rPr lang="en-US" b="1" dirty="0"/>
              <a:t>{initial state * </a:t>
            </a:r>
            <a:r>
              <a:rPr lang="en-US" b="1" dirty="0" err="1"/>
              <a:t>client_can_open</a:t>
            </a:r>
            <a:r>
              <a:rPr lang="en-US" b="1" dirty="0"/>
              <a:t>}</a:t>
            </a:r>
            <a:endParaRPr lang="en-US" dirty="0"/>
          </a:p>
          <a:p>
            <a:r>
              <a:rPr lang="en-US" dirty="0"/>
              <a:t>f := open()</a:t>
            </a:r>
          </a:p>
          <a:p>
            <a:r>
              <a:rPr lang="en-US" b="1" dirty="0"/>
              <a:t>{file opened * </a:t>
            </a:r>
            <a:r>
              <a:rPr lang="en-US" b="1" dirty="0" err="1"/>
              <a:t>client_can_read</a:t>
            </a:r>
            <a:r>
              <a:rPr lang="en-US" b="1" dirty="0"/>
              <a:t>/write}</a:t>
            </a:r>
            <a:endParaRPr lang="en-US" dirty="0"/>
          </a:p>
          <a:p>
            <a:r>
              <a:rPr lang="en-US" dirty="0" err="1"/>
              <a:t>buf</a:t>
            </a:r>
            <a:r>
              <a:rPr lang="en-US" dirty="0"/>
              <a:t> := f. write()</a:t>
            </a:r>
          </a:p>
          <a:p>
            <a:r>
              <a:rPr lang="en-US" b="1" dirty="0"/>
              <a:t>{file written * </a:t>
            </a:r>
            <a:r>
              <a:rPr lang="en-US" b="1" dirty="0" err="1"/>
              <a:t>client_can_close</a:t>
            </a:r>
            <a:r>
              <a:rPr lang="en-US" b="1" dirty="0"/>
              <a:t>}</a:t>
            </a:r>
            <a:endParaRPr lang="en-US" dirty="0"/>
          </a:p>
          <a:p>
            <a:r>
              <a:rPr lang="en-US" dirty="0" err="1"/>
              <a:t>f.close</a:t>
            </a:r>
            <a:r>
              <a:rPr lang="en-US" dirty="0"/>
              <a:t>()</a:t>
            </a:r>
          </a:p>
          <a:p>
            <a:r>
              <a:rPr lang="en-US" b="1" dirty="0"/>
              <a:t>{file closed}</a:t>
            </a:r>
          </a:p>
          <a:p>
            <a:endParaRPr lang="en-US" dirty="0"/>
          </a:p>
          <a:p>
            <a:endParaRPr lang="en-US" sz="2400" b="1" dirty="0"/>
          </a:p>
          <a:p>
            <a:r>
              <a:rPr lang="en-US" sz="2400" b="1" dirty="0"/>
              <a:t>               </a:t>
            </a:r>
            <a:endParaRPr lang="en-US" sz="2400" dirty="0"/>
          </a:p>
        </p:txBody>
      </p:sp>
    </p:spTree>
    <p:extLst>
      <p:ext uri="{BB962C8B-B14F-4D97-AF65-F5344CB8AC3E}">
        <p14:creationId xmlns:p14="http://schemas.microsoft.com/office/powerpoint/2010/main" val="125042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4" grpId="0"/>
      <p:bldP spid="32" grpId="0"/>
      <p:bldP spid="33" grpId="0"/>
      <p:bldP spid="47" grpId="0"/>
      <p:bldP spid="12" grpId="0"/>
      <p:bldP spid="13" grpId="0" animBg="1"/>
      <p:bldP spid="14" grpId="0" animBg="1"/>
      <p:bldP spid="15" grpId="0" animBg="1"/>
      <p:bldP spid="3" grpId="0"/>
      <p:bldP spid="3" grpId="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D691-BDDA-5E13-0C8A-1D78CEDE0074}"/>
              </a:ext>
            </a:extLst>
          </p:cNvPr>
          <p:cNvSpPr>
            <a:spLocks noGrp="1"/>
          </p:cNvSpPr>
          <p:nvPr>
            <p:ph type="title"/>
          </p:nvPr>
        </p:nvSpPr>
        <p:spPr>
          <a:xfrm>
            <a:off x="838200" y="284285"/>
            <a:ext cx="10515600" cy="1325563"/>
          </a:xfrm>
        </p:spPr>
        <p:txBody>
          <a:bodyPr/>
          <a:lstStyle/>
          <a:p>
            <a:r>
              <a:rPr lang="en-US" dirty="0"/>
              <a:t>Protocols as (STS)es for File Operations</a:t>
            </a:r>
          </a:p>
        </p:txBody>
      </p:sp>
      <p:sp>
        <p:nvSpPr>
          <p:cNvPr id="4" name="Oval 3">
            <a:extLst>
              <a:ext uri="{FF2B5EF4-FFF2-40B4-BE49-F238E27FC236}">
                <a16:creationId xmlns:a16="http://schemas.microsoft.com/office/drawing/2014/main" id="{E6B8F967-2106-1D18-92BD-E8E5404924A2}"/>
              </a:ext>
            </a:extLst>
          </p:cNvPr>
          <p:cNvSpPr/>
          <p:nvPr/>
        </p:nvSpPr>
        <p:spPr>
          <a:xfrm>
            <a:off x="2009774" y="230505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79294"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89454" y="452802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937433" y="230505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906953"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917113" y="452802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8108633"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537349" y="5394960"/>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8615578" y="5404667"/>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54567" y="2854960"/>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54567" y="3943350"/>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565036" y="2898955"/>
            <a:ext cx="623952"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1513580" y="4008581"/>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49214" y="3473972"/>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32480" y="3137717"/>
            <a:ext cx="1183914" cy="369332"/>
          </a:xfrm>
          <a:prstGeom prst="rect">
            <a:avLst/>
          </a:prstGeom>
          <a:noFill/>
        </p:spPr>
        <p:txBody>
          <a:bodyPr wrap="none" rtlCol="0">
            <a:spAutoFit/>
          </a:bodyPr>
          <a:lstStyle/>
          <a:p>
            <a:r>
              <a:rPr lang="en-US" dirty="0" err="1"/>
              <a:t>R</a:t>
            </a:r>
            <a:r>
              <a:rPr lang="en-US" baseline="-25000" dirty="0" err="1"/>
              <a:t>read</a:t>
            </a:r>
            <a:r>
              <a:rPr lang="en-US" baseline="-25000" dirty="0"/>
              <a:t> </a:t>
            </a:r>
            <a:r>
              <a:rPr lang="en-US" dirty="0"/>
              <a:t>, </a:t>
            </a:r>
            <a:r>
              <a:rPr lang="en-US" dirty="0" err="1"/>
              <a:t>R</a:t>
            </a:r>
            <a:r>
              <a:rPr lang="en-US" baseline="-25000" dirty="0" err="1"/>
              <a:t>write</a:t>
            </a:r>
            <a:endParaRPr lang="en-US" i="1" dirty="0"/>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8108792" y="3393280"/>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8068560" y="2657210"/>
            <a:ext cx="631327" cy="646331"/>
          </a:xfrm>
          <a:prstGeom prst="rect">
            <a:avLst/>
          </a:prstGeom>
          <a:noFill/>
        </p:spPr>
        <p:txBody>
          <a:bodyPr wrap="none" rtlCol="0">
            <a:spAutoFit/>
          </a:bodyPr>
          <a:lstStyle/>
          <a:p>
            <a:r>
              <a:rPr lang="en-US" dirty="0" err="1"/>
              <a:t>R</a:t>
            </a:r>
            <a:r>
              <a:rPr lang="en-US" baseline="-25000" dirty="0" err="1"/>
              <a:t>read</a:t>
            </a:r>
            <a:endParaRPr lang="en-US" baseline="-25000" dirty="0"/>
          </a:p>
          <a:p>
            <a:r>
              <a:rPr lang="en-US" dirty="0" err="1"/>
              <a:t>R</a:t>
            </a:r>
            <a:r>
              <a:rPr lang="en-US" baseline="-25000" dirty="0" err="1"/>
              <a:t>write</a:t>
            </a:r>
            <a:endParaRPr lang="en-US" i="1" dirty="0"/>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578553" y="3473972"/>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824933" y="2936513"/>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383906" y="3862818"/>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769801" y="3807522"/>
            <a:ext cx="967880" cy="369332"/>
          </a:xfrm>
          <a:prstGeom prst="rect">
            <a:avLst/>
          </a:prstGeom>
          <a:noFill/>
        </p:spPr>
        <p:txBody>
          <a:bodyPr wrap="square" rtlCol="0">
            <a:spAutoFit/>
          </a:bodyPr>
          <a:lstStyle/>
          <a:p>
            <a:r>
              <a:rPr lang="en-US" dirty="0" err="1"/>
              <a:t>R</a:t>
            </a:r>
            <a:r>
              <a:rPr lang="en-US" baseline="-25000" dirty="0" err="1"/>
              <a:t>flush</a:t>
            </a:r>
            <a:endParaRPr lang="en-US" i="1" dirty="0"/>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10165734" y="2839642"/>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10165734" y="3928032"/>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10165734" y="2906833"/>
            <a:ext cx="623953"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66" name="TextBox 65">
            <a:extLst>
              <a:ext uri="{FF2B5EF4-FFF2-40B4-BE49-F238E27FC236}">
                <a16:creationId xmlns:a16="http://schemas.microsoft.com/office/drawing/2014/main" id="{7FDEF6BB-826B-2ADF-1777-0D599851151F}"/>
              </a:ext>
            </a:extLst>
          </p:cNvPr>
          <p:cNvSpPr txBox="1"/>
          <p:nvPr/>
        </p:nvSpPr>
        <p:spPr>
          <a:xfrm>
            <a:off x="9806672" y="4048142"/>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319974" y="3725294"/>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540851" y="3436920"/>
            <a:ext cx="666273" cy="369332"/>
          </a:xfrm>
          <a:prstGeom prst="rect">
            <a:avLst/>
          </a:prstGeom>
          <a:noFill/>
        </p:spPr>
        <p:txBody>
          <a:bodyPr wrap="square" rtlCol="0">
            <a:spAutoFit/>
          </a:bodyPr>
          <a:lstStyle/>
          <a:p>
            <a:r>
              <a:rPr lang="en-US" dirty="0" err="1"/>
              <a:t>R</a:t>
            </a:r>
            <a:r>
              <a:rPr lang="en-US" baseline="-25000" dirty="0" err="1"/>
              <a:t>read</a:t>
            </a:r>
            <a:endParaRPr lang="en-US" i="1" dirty="0"/>
          </a:p>
        </p:txBody>
      </p:sp>
      <p:sp>
        <p:nvSpPr>
          <p:cNvPr id="5" name="TextBox 4">
            <a:extLst>
              <a:ext uri="{FF2B5EF4-FFF2-40B4-BE49-F238E27FC236}">
                <a16:creationId xmlns:a16="http://schemas.microsoft.com/office/drawing/2014/main" id="{B6B5EC2E-FA69-315D-E16E-C0D6BBB36687}"/>
              </a:ext>
            </a:extLst>
          </p:cNvPr>
          <p:cNvSpPr txBox="1"/>
          <p:nvPr/>
        </p:nvSpPr>
        <p:spPr>
          <a:xfrm>
            <a:off x="5096148" y="2380649"/>
            <a:ext cx="2420145" cy="3139321"/>
          </a:xfrm>
          <a:prstGeom prst="rect">
            <a:avLst/>
          </a:prstGeom>
          <a:noFill/>
        </p:spPr>
        <p:txBody>
          <a:bodyPr wrap="square" rtlCol="0">
            <a:spAutoFit/>
          </a:bodyPr>
          <a:lstStyle/>
          <a:p>
            <a:r>
              <a:rPr lang="en-US" sz="2400" b="1" dirty="0"/>
              <a:t>                </a:t>
            </a:r>
          </a:p>
          <a:p>
            <a:r>
              <a:rPr lang="en-US" sz="2400" b="1" dirty="0"/>
              <a:t>{ </a:t>
            </a:r>
            <a:r>
              <a:rPr lang="en-US" dirty="0" err="1"/>
              <a:t>T</a:t>
            </a:r>
            <a:r>
              <a:rPr lang="en-US" baseline="-25000" dirty="0" err="1"/>
              <a:t>client</a:t>
            </a:r>
            <a:r>
              <a:rPr lang="en-US" dirty="0"/>
              <a:t> (</a:t>
            </a:r>
            <a:r>
              <a:rPr lang="en-US" dirty="0" err="1"/>
              <a:t>i</a:t>
            </a:r>
            <a:r>
              <a:rPr lang="en-US" dirty="0"/>
              <a:t>)</a:t>
            </a:r>
            <a:r>
              <a:rPr lang="en-US" baseline="-25000" dirty="0"/>
              <a:t>  </a:t>
            </a:r>
            <a:r>
              <a:rPr lang="en-US" dirty="0"/>
              <a:t>* STS</a:t>
            </a:r>
            <a:r>
              <a:rPr lang="en-US" baseline="-25000" dirty="0"/>
              <a:t>π </a:t>
            </a:r>
            <a:r>
              <a:rPr lang="en-US" dirty="0"/>
              <a:t>(</a:t>
            </a:r>
            <a:r>
              <a:rPr lang="en-US" dirty="0" err="1"/>
              <a:t>i</a:t>
            </a:r>
            <a:r>
              <a:rPr lang="en-US" dirty="0"/>
              <a:t>)</a:t>
            </a:r>
            <a:r>
              <a:rPr lang="en-US" baseline="-25000" dirty="0"/>
              <a:t>  </a:t>
            </a:r>
            <a:r>
              <a:rPr lang="en-US" sz="2400" b="1" dirty="0"/>
              <a:t>}</a:t>
            </a:r>
            <a:endParaRPr lang="en-US" dirty="0"/>
          </a:p>
          <a:p>
            <a:r>
              <a:rPr lang="en-US" dirty="0"/>
              <a:t>f := open()</a:t>
            </a:r>
          </a:p>
          <a:p>
            <a:r>
              <a:rPr lang="en-US" sz="2400" b="1" dirty="0"/>
              <a:t>{ </a:t>
            </a:r>
            <a:r>
              <a:rPr lang="en-US" dirty="0"/>
              <a:t> </a:t>
            </a:r>
            <a:r>
              <a:rPr lang="en-US" dirty="0" err="1"/>
              <a:t>T</a:t>
            </a:r>
            <a:r>
              <a:rPr lang="en-US" baseline="-25000" dirty="0" err="1"/>
              <a:t>client</a:t>
            </a:r>
            <a:r>
              <a:rPr lang="en-US" dirty="0"/>
              <a:t> (o)</a:t>
            </a:r>
            <a:r>
              <a:rPr lang="en-US" baseline="-25000" dirty="0"/>
              <a:t> </a:t>
            </a:r>
            <a:r>
              <a:rPr lang="en-US" dirty="0"/>
              <a:t>* STS</a:t>
            </a:r>
            <a:r>
              <a:rPr lang="en-US" baseline="-25000" dirty="0"/>
              <a:t>π </a:t>
            </a:r>
            <a:r>
              <a:rPr lang="en-US" dirty="0"/>
              <a:t>(o) </a:t>
            </a:r>
            <a:r>
              <a:rPr lang="en-US" sz="2400" b="1" dirty="0"/>
              <a:t>}</a:t>
            </a:r>
            <a:endParaRPr lang="en-US" dirty="0"/>
          </a:p>
          <a:p>
            <a:r>
              <a:rPr lang="en-US" dirty="0" err="1"/>
              <a:t>buf</a:t>
            </a:r>
            <a:r>
              <a:rPr lang="en-US" dirty="0"/>
              <a:t> := f. write()</a:t>
            </a:r>
          </a:p>
          <a:p>
            <a:r>
              <a:rPr lang="en-US" sz="2400" b="1" dirty="0"/>
              <a:t>{</a:t>
            </a:r>
            <a:r>
              <a:rPr lang="en-US" dirty="0" err="1"/>
              <a:t>T</a:t>
            </a:r>
            <a:r>
              <a:rPr lang="en-US" baseline="-25000" dirty="0" err="1"/>
              <a:t>client</a:t>
            </a:r>
            <a:r>
              <a:rPr lang="en-US" baseline="-25000" dirty="0"/>
              <a:t> </a:t>
            </a:r>
            <a:r>
              <a:rPr lang="en-US" dirty="0"/>
              <a:t>(</a:t>
            </a:r>
            <a:r>
              <a:rPr lang="en-US" dirty="0" err="1"/>
              <a:t>wr</a:t>
            </a:r>
            <a:r>
              <a:rPr lang="en-US" dirty="0"/>
              <a:t>)</a:t>
            </a:r>
            <a:r>
              <a:rPr lang="en-US" baseline="-25000" dirty="0"/>
              <a:t> </a:t>
            </a:r>
            <a:r>
              <a:rPr lang="en-US" dirty="0"/>
              <a:t>* STS</a:t>
            </a:r>
            <a:r>
              <a:rPr lang="en-US" baseline="-25000" dirty="0"/>
              <a:t>π </a:t>
            </a:r>
            <a:r>
              <a:rPr lang="en-US" dirty="0"/>
              <a:t>(</a:t>
            </a:r>
            <a:r>
              <a:rPr lang="en-US" dirty="0" err="1"/>
              <a:t>wr</a:t>
            </a:r>
            <a:r>
              <a:rPr lang="en-US" dirty="0"/>
              <a:t>) </a:t>
            </a:r>
            <a:r>
              <a:rPr lang="en-US" sz="2400" b="1" dirty="0"/>
              <a:t>}</a:t>
            </a:r>
            <a:endParaRPr lang="en-US" dirty="0"/>
          </a:p>
          <a:p>
            <a:r>
              <a:rPr lang="en-US" dirty="0" err="1"/>
              <a:t>f.close</a:t>
            </a:r>
            <a:r>
              <a:rPr lang="en-US" dirty="0"/>
              <a:t>()</a:t>
            </a:r>
          </a:p>
          <a:p>
            <a:r>
              <a:rPr lang="en-US" sz="2400" b="1" dirty="0"/>
              <a:t>{ </a:t>
            </a:r>
            <a:r>
              <a:rPr lang="en-US" dirty="0"/>
              <a:t>⦰ * STS</a:t>
            </a:r>
            <a:r>
              <a:rPr lang="en-US" baseline="-25000" dirty="0"/>
              <a:t>π </a:t>
            </a:r>
            <a:r>
              <a:rPr lang="en-US" dirty="0"/>
              <a:t>(c)  </a:t>
            </a:r>
            <a:r>
              <a:rPr lang="en-US" sz="2400" b="1" dirty="0"/>
              <a:t>}</a:t>
            </a:r>
          </a:p>
          <a:p>
            <a:r>
              <a:rPr lang="en-US" sz="2400" b="1" dirty="0"/>
              <a:t>               </a:t>
            </a:r>
            <a:endParaRPr lang="en-US" sz="2400" dirty="0"/>
          </a:p>
        </p:txBody>
      </p:sp>
      <p:sp>
        <p:nvSpPr>
          <p:cNvPr id="7" name="TextBox 6">
            <a:extLst>
              <a:ext uri="{FF2B5EF4-FFF2-40B4-BE49-F238E27FC236}">
                <a16:creationId xmlns:a16="http://schemas.microsoft.com/office/drawing/2014/main" id="{C7406387-3715-3A06-DF93-D8F64F074EC8}"/>
              </a:ext>
            </a:extLst>
          </p:cNvPr>
          <p:cNvSpPr txBox="1"/>
          <p:nvPr/>
        </p:nvSpPr>
        <p:spPr>
          <a:xfrm>
            <a:off x="3567339" y="1299271"/>
            <a:ext cx="5686402"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a:t>
            </a:r>
            <a:r>
              <a:rPr lang="en-US" dirty="0" err="1"/>
              <a:t>i</a:t>
            </a:r>
            <a:r>
              <a:rPr lang="en-US" dirty="0"/>
              <a:t>) =</a:t>
            </a:r>
            <a:r>
              <a:rPr lang="en-US" sz="2400" b="1" dirty="0"/>
              <a:t> { </a:t>
            </a:r>
            <a:r>
              <a:rPr lang="en-US" dirty="0" err="1"/>
              <a:t>Tok</a:t>
            </a:r>
            <a:r>
              <a:rPr lang="en-US" baseline="-25000" dirty="0" err="1"/>
              <a:t>open</a:t>
            </a:r>
            <a:r>
              <a:rPr lang="en-US" baseline="-25000" dirty="0"/>
              <a:t> </a:t>
            </a:r>
            <a:r>
              <a:rPr lang="en-US" sz="2400" b="1" dirty="0"/>
              <a:t>}</a:t>
            </a:r>
            <a:r>
              <a:rPr lang="en-US" b="1" dirty="0"/>
              <a:t>        </a:t>
            </a:r>
            <a:r>
              <a:rPr lang="en-US" dirty="0"/>
              <a:t>STS</a:t>
            </a:r>
            <a:r>
              <a:rPr lang="en-US" baseline="-25000" dirty="0"/>
              <a:t>π </a:t>
            </a:r>
            <a:r>
              <a:rPr lang="en-US" dirty="0"/>
              <a:t>(</a:t>
            </a:r>
            <a:r>
              <a:rPr lang="en-US" dirty="0" err="1"/>
              <a:t>i</a:t>
            </a:r>
            <a:r>
              <a:rPr lang="en-US" dirty="0"/>
              <a:t>) = </a:t>
            </a:r>
            <a:r>
              <a:rPr lang="en-US" sz="2400" b="1" dirty="0"/>
              <a:t>{</a:t>
            </a:r>
            <a:r>
              <a:rPr lang="en-US" b="1"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dirty="0" err="1"/>
              <a:t>Tok</a:t>
            </a:r>
            <a:r>
              <a:rPr lang="en-US" baseline="-25000" dirty="0" err="1"/>
              <a:t>close</a:t>
            </a:r>
            <a:r>
              <a:rPr lang="en-US" baseline="-25000" dirty="0"/>
              <a:t> </a:t>
            </a:r>
            <a:r>
              <a:rPr lang="en-US" sz="2400" b="1" dirty="0"/>
              <a:t>}</a:t>
            </a:r>
            <a:endParaRPr lang="en-US" dirty="0"/>
          </a:p>
        </p:txBody>
      </p:sp>
      <p:sp>
        <p:nvSpPr>
          <p:cNvPr id="12" name="TextBox 11">
            <a:extLst>
              <a:ext uri="{FF2B5EF4-FFF2-40B4-BE49-F238E27FC236}">
                <a16:creationId xmlns:a16="http://schemas.microsoft.com/office/drawing/2014/main" id="{432AF1DF-92ED-AA50-C8D8-0370806026F9}"/>
              </a:ext>
            </a:extLst>
          </p:cNvPr>
          <p:cNvSpPr txBox="1"/>
          <p:nvPr/>
        </p:nvSpPr>
        <p:spPr>
          <a:xfrm>
            <a:off x="856285" y="1939515"/>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13" name="Rectangle 12">
            <a:extLst>
              <a:ext uri="{FF2B5EF4-FFF2-40B4-BE49-F238E27FC236}">
                <a16:creationId xmlns:a16="http://schemas.microsoft.com/office/drawing/2014/main" id="{EF1E7583-3806-A0B2-6213-143F99EBCBB2}"/>
              </a:ext>
            </a:extLst>
          </p:cNvPr>
          <p:cNvSpPr/>
          <p:nvPr/>
        </p:nvSpPr>
        <p:spPr>
          <a:xfrm>
            <a:off x="5147527" y="3156635"/>
            <a:ext cx="1091247" cy="316030"/>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F41C7-8CB7-E57F-BCE2-7F08E10A38E7}"/>
              </a:ext>
            </a:extLst>
          </p:cNvPr>
          <p:cNvSpPr/>
          <p:nvPr/>
        </p:nvSpPr>
        <p:spPr>
          <a:xfrm>
            <a:off x="5147527" y="3782181"/>
            <a:ext cx="1479609"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1E1C48-83B0-ACDF-39C3-948E7DF13CF6}"/>
              </a:ext>
            </a:extLst>
          </p:cNvPr>
          <p:cNvSpPr/>
          <p:nvPr/>
        </p:nvSpPr>
        <p:spPr>
          <a:xfrm>
            <a:off x="5155503" y="4427952"/>
            <a:ext cx="810732"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4FEE326-1AE5-B54E-C722-585655A30ADF}"/>
              </a:ext>
            </a:extLst>
          </p:cNvPr>
          <p:cNvSpPr txBox="1"/>
          <p:nvPr/>
        </p:nvSpPr>
        <p:spPr>
          <a:xfrm>
            <a:off x="10620904" y="2011317"/>
            <a:ext cx="624338" cy="369332"/>
          </a:xfrm>
          <a:prstGeom prst="rect">
            <a:avLst/>
          </a:prstGeom>
          <a:noFill/>
        </p:spPr>
        <p:txBody>
          <a:bodyPr wrap="none" rtlCol="0">
            <a:spAutoFit/>
          </a:bodyPr>
          <a:lstStyle/>
          <a:p>
            <a:r>
              <a:rPr lang="en-US" dirty="0"/>
              <a:t>STS</a:t>
            </a:r>
            <a:r>
              <a:rPr lang="en-US" baseline="-25000" dirty="0"/>
              <a:t>π’</a:t>
            </a:r>
            <a:endParaRPr lang="en-US" dirty="0"/>
          </a:p>
        </p:txBody>
      </p:sp>
      <p:sp>
        <p:nvSpPr>
          <p:cNvPr id="26" name="TextBox 25">
            <a:extLst>
              <a:ext uri="{FF2B5EF4-FFF2-40B4-BE49-F238E27FC236}">
                <a16:creationId xmlns:a16="http://schemas.microsoft.com/office/drawing/2014/main" id="{68CA4082-6771-A0CA-DCFF-D9379132F4D3}"/>
              </a:ext>
            </a:extLst>
          </p:cNvPr>
          <p:cNvSpPr txBox="1"/>
          <p:nvPr/>
        </p:nvSpPr>
        <p:spPr>
          <a:xfrm>
            <a:off x="3576148" y="1293436"/>
            <a:ext cx="5505831"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(c) = ⦰  STS</a:t>
            </a:r>
            <a:r>
              <a:rPr lang="en-US" baseline="-25000" dirty="0"/>
              <a:t>π</a:t>
            </a:r>
            <a:r>
              <a:rPr lang="en-US" dirty="0"/>
              <a:t>(c) = </a:t>
            </a:r>
            <a:r>
              <a:rPr lang="en-US" sz="2400" b="1" dirty="0"/>
              <a:t>{</a:t>
            </a:r>
            <a:r>
              <a:rPr lang="en-US" dirty="0" err="1"/>
              <a:t>Tok</a:t>
            </a:r>
            <a:r>
              <a:rPr lang="en-US" baseline="-25000" dirty="0" err="1"/>
              <a:t>open</a:t>
            </a:r>
            <a:r>
              <a:rPr lang="en-US" baseline="-25000" dirty="0"/>
              <a:t>  </a:t>
            </a:r>
            <a:r>
              <a:rPr lang="en-US" dirty="0"/>
              <a:t>,</a:t>
            </a:r>
            <a:r>
              <a:rPr lang="en-US" dirty="0" err="1"/>
              <a:t>Tok</a:t>
            </a:r>
            <a:r>
              <a:rPr lang="en-US" baseline="-25000" dirty="0" err="1"/>
              <a:t>write</a:t>
            </a:r>
            <a:r>
              <a:rPr lang="en-US" dirty="0"/>
              <a:t> , </a:t>
            </a:r>
            <a:r>
              <a:rPr lang="en-US" dirty="0" err="1"/>
              <a:t>Tok</a:t>
            </a:r>
            <a:r>
              <a:rPr lang="en-US" baseline="-25000" dirty="0" err="1"/>
              <a:t>read</a:t>
            </a:r>
            <a:r>
              <a:rPr lang="en-US" dirty="0"/>
              <a:t>,</a:t>
            </a:r>
            <a:r>
              <a:rPr lang="en-US" baseline="-25000" dirty="0"/>
              <a:t> </a:t>
            </a:r>
            <a:r>
              <a:rPr lang="en-US" dirty="0" err="1"/>
              <a:t>Tok</a:t>
            </a:r>
            <a:r>
              <a:rPr lang="en-US" baseline="-25000" dirty="0" err="1"/>
              <a:t>close</a:t>
            </a:r>
            <a:r>
              <a:rPr lang="en-US" dirty="0"/>
              <a:t> </a:t>
            </a:r>
            <a:r>
              <a:rPr lang="en-US" sz="2400" b="1" dirty="0"/>
              <a:t>}</a:t>
            </a:r>
            <a:r>
              <a:rPr lang="en-US" dirty="0"/>
              <a:t> </a:t>
            </a:r>
          </a:p>
        </p:txBody>
      </p:sp>
      <p:sp>
        <p:nvSpPr>
          <p:cNvPr id="29" name="TextBox 28">
            <a:extLst>
              <a:ext uri="{FF2B5EF4-FFF2-40B4-BE49-F238E27FC236}">
                <a16:creationId xmlns:a16="http://schemas.microsoft.com/office/drawing/2014/main" id="{75B005DE-0BA6-69FE-6FFF-6E652EAA7D30}"/>
              </a:ext>
            </a:extLst>
          </p:cNvPr>
          <p:cNvSpPr txBox="1"/>
          <p:nvPr/>
        </p:nvSpPr>
        <p:spPr>
          <a:xfrm>
            <a:off x="3576148" y="1304675"/>
            <a:ext cx="5580668"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(o) = </a:t>
            </a:r>
            <a:r>
              <a:rPr lang="en-US" sz="2400" b="1" dirty="0"/>
              <a:t>{</a:t>
            </a:r>
            <a:r>
              <a:rPr lang="en-US" b="1"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dirty="0" err="1"/>
              <a:t>Tok</a:t>
            </a:r>
            <a:r>
              <a:rPr lang="en-US" baseline="-25000" dirty="0" err="1"/>
              <a:t>close</a:t>
            </a:r>
            <a:r>
              <a:rPr lang="en-US" baseline="-25000" dirty="0"/>
              <a:t> </a:t>
            </a:r>
            <a:r>
              <a:rPr lang="en-US" sz="2400" b="1" dirty="0"/>
              <a:t>}  </a:t>
            </a:r>
            <a:r>
              <a:rPr lang="en-US" dirty="0"/>
              <a:t>STS</a:t>
            </a:r>
            <a:r>
              <a:rPr lang="en-US" baseline="-25000" dirty="0"/>
              <a:t>π</a:t>
            </a:r>
            <a:r>
              <a:rPr lang="en-US" dirty="0"/>
              <a:t>(o) = </a:t>
            </a:r>
            <a:r>
              <a:rPr lang="en-US" sz="2400" b="1" dirty="0"/>
              <a:t>{</a:t>
            </a:r>
            <a:r>
              <a:rPr lang="en-US" dirty="0" err="1"/>
              <a:t>Tok</a:t>
            </a:r>
            <a:r>
              <a:rPr lang="en-US" baseline="-25000" dirty="0" err="1"/>
              <a:t>open</a:t>
            </a:r>
            <a:r>
              <a:rPr lang="en-US" baseline="-25000" dirty="0"/>
              <a:t> </a:t>
            </a:r>
            <a:r>
              <a:rPr lang="en-US" sz="2400" b="1" dirty="0"/>
              <a:t>}</a:t>
            </a:r>
            <a:r>
              <a:rPr lang="en-US" dirty="0"/>
              <a:t>  </a:t>
            </a:r>
          </a:p>
        </p:txBody>
      </p:sp>
      <p:sp>
        <p:nvSpPr>
          <p:cNvPr id="30" name="TextBox 29">
            <a:extLst>
              <a:ext uri="{FF2B5EF4-FFF2-40B4-BE49-F238E27FC236}">
                <a16:creationId xmlns:a16="http://schemas.microsoft.com/office/drawing/2014/main" id="{E9AA4645-6B30-199C-C63C-029CAA3376F9}"/>
              </a:ext>
            </a:extLst>
          </p:cNvPr>
          <p:cNvSpPr txBox="1"/>
          <p:nvPr/>
        </p:nvSpPr>
        <p:spPr>
          <a:xfrm>
            <a:off x="3567338" y="1297549"/>
            <a:ext cx="5580668"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a:t>
            </a:r>
            <a:r>
              <a:rPr lang="en-US" dirty="0" err="1"/>
              <a:t>wr</a:t>
            </a:r>
            <a:r>
              <a:rPr lang="en-US" dirty="0"/>
              <a:t>) = </a:t>
            </a:r>
            <a:r>
              <a:rPr lang="en-US" sz="2400" b="1" dirty="0"/>
              <a:t>{</a:t>
            </a:r>
            <a:r>
              <a:rPr lang="en-US" dirty="0" err="1"/>
              <a:t>Tok</a:t>
            </a:r>
            <a:r>
              <a:rPr lang="en-US" baseline="-25000" dirty="0" err="1"/>
              <a:t>close</a:t>
            </a:r>
            <a:r>
              <a:rPr lang="en-US" baseline="-25000" dirty="0"/>
              <a:t> </a:t>
            </a:r>
            <a:r>
              <a:rPr lang="en-US" sz="2400" b="1" dirty="0"/>
              <a:t>}  </a:t>
            </a:r>
            <a:r>
              <a:rPr lang="en-US" dirty="0"/>
              <a:t>STS</a:t>
            </a:r>
            <a:r>
              <a:rPr lang="en-US" baseline="-25000" dirty="0"/>
              <a:t>π</a:t>
            </a:r>
            <a:r>
              <a:rPr lang="en-US" dirty="0"/>
              <a:t>(</a:t>
            </a:r>
            <a:r>
              <a:rPr lang="en-US" dirty="0" err="1"/>
              <a:t>wr</a:t>
            </a:r>
            <a:r>
              <a:rPr lang="en-US" dirty="0"/>
              <a:t>) = </a:t>
            </a:r>
            <a:r>
              <a:rPr lang="en-US" sz="2400" b="1" dirty="0"/>
              <a:t>{</a:t>
            </a:r>
            <a:r>
              <a:rPr lang="en-US" dirty="0" err="1"/>
              <a:t>Tok</a:t>
            </a:r>
            <a:r>
              <a:rPr lang="en-US" baseline="-25000" dirty="0" err="1"/>
              <a:t>open</a:t>
            </a:r>
            <a:r>
              <a:rPr lang="en-US"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sz="2400" b="1" dirty="0"/>
              <a:t>}</a:t>
            </a:r>
            <a:r>
              <a:rPr lang="en-US" dirty="0"/>
              <a:t>  </a:t>
            </a:r>
          </a:p>
        </p:txBody>
      </p:sp>
    </p:spTree>
    <p:extLst>
      <p:ext uri="{BB962C8B-B14F-4D97-AF65-F5344CB8AC3E}">
        <p14:creationId xmlns:p14="http://schemas.microsoft.com/office/powerpoint/2010/main" val="13895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15"/>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0" grpId="0" animBg="1"/>
      <p:bldP spid="21" grpId="0" animBg="1"/>
      <p:bldP spid="22" grpId="0" animBg="1"/>
      <p:bldP spid="23" grpId="0" animBg="1"/>
      <p:bldP spid="24" grpId="0"/>
      <p:bldP spid="25" grpId="0"/>
      <p:bldP spid="32" grpId="0"/>
      <p:bldP spid="33" grpId="0"/>
      <p:bldP spid="47" grpId="0"/>
      <p:bldP spid="49" grpId="0"/>
      <p:bldP spid="58" grpId="0"/>
      <p:bldP spid="60" grpId="0"/>
      <p:bldP spid="65" grpId="0"/>
      <p:bldP spid="66" grpId="0"/>
      <p:bldP spid="68" grpId="0"/>
      <p:bldP spid="5" grpId="0"/>
      <p:bldP spid="7" grpId="0" animBg="1"/>
      <p:bldP spid="7" grpId="1" animBg="1"/>
      <p:bldP spid="12" grpId="0"/>
      <p:bldP spid="13" grpId="0" animBg="1"/>
      <p:bldP spid="13" grpId="1" animBg="1"/>
      <p:bldP spid="14" grpId="0" animBg="1"/>
      <p:bldP spid="14" grpId="1" animBg="1"/>
      <p:bldP spid="15" grpId="0" animBg="1"/>
      <p:bldP spid="15" grpId="1" animBg="1"/>
      <p:bldP spid="16" grpId="0"/>
      <p:bldP spid="26" grpId="0" animBg="1"/>
      <p:bldP spid="29" grpId="0" animBg="1"/>
      <p:bldP spid="29" grpId="1" animBg="1"/>
      <p:bldP spid="30" grpId="0" animBg="1"/>
      <p:bldP spid="3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C6B2-A284-36C4-1EBB-59B9A1A41895}"/>
              </a:ext>
            </a:extLst>
          </p:cNvPr>
          <p:cNvSpPr>
            <a:spLocks noGrp="1"/>
          </p:cNvSpPr>
          <p:nvPr>
            <p:ph type="title"/>
          </p:nvPr>
        </p:nvSpPr>
        <p:spPr/>
        <p:txBody>
          <a:bodyPr/>
          <a:lstStyle/>
          <a:p>
            <a:r>
              <a:rPr lang="en-US" dirty="0"/>
              <a:t>Narrowing Verification Focus </a:t>
            </a:r>
          </a:p>
        </p:txBody>
      </p:sp>
      <p:sp>
        <p:nvSpPr>
          <p:cNvPr id="3" name="Content Placeholder 2">
            <a:extLst>
              <a:ext uri="{FF2B5EF4-FFF2-40B4-BE49-F238E27FC236}">
                <a16:creationId xmlns:a16="http://schemas.microsoft.com/office/drawing/2014/main" id="{F300089F-D6C5-9835-5416-03E0CBE451F1}"/>
              </a:ext>
            </a:extLst>
          </p:cNvPr>
          <p:cNvSpPr>
            <a:spLocks noGrp="1"/>
          </p:cNvSpPr>
          <p:nvPr>
            <p:ph idx="1"/>
          </p:nvPr>
        </p:nvSpPr>
        <p:spPr/>
        <p:txBody>
          <a:bodyPr/>
          <a:lstStyle/>
          <a:p>
            <a:r>
              <a:rPr lang="en-US" dirty="0"/>
              <a:t>Not always the whole system!</a:t>
            </a:r>
          </a:p>
          <a:p>
            <a:r>
              <a:rPr lang="en-US" b="1" dirty="0"/>
              <a:t>Generate a </a:t>
            </a:r>
            <a:r>
              <a:rPr lang="en-US" b="1" dirty="0" err="1"/>
              <a:t>submodel</a:t>
            </a:r>
            <a:r>
              <a:rPr lang="en-US" b="1" dirty="0"/>
              <a:t> </a:t>
            </a:r>
            <a:r>
              <a:rPr lang="en-US" dirty="0"/>
              <a:t>from a state [s</a:t>
            </a:r>
            <a:r>
              <a:rPr lang="en-US" baseline="-25000" dirty="0"/>
              <a:t>o</a:t>
            </a:r>
            <a:r>
              <a:rPr lang="en-US" dirty="0"/>
              <a:t>]</a:t>
            </a:r>
          </a:p>
          <a:p>
            <a:pPr marL="0" indent="0">
              <a:buNone/>
            </a:pPr>
            <a:r>
              <a:rPr lang="en-US" dirty="0"/>
              <a:t>   with relations </a:t>
            </a:r>
            <a:r>
              <a:rPr lang="en-US" dirty="0" err="1"/>
              <a:t>R</a:t>
            </a:r>
            <a:r>
              <a:rPr lang="en-US" baseline="-25000" dirty="0" err="1"/>
              <a:t>read</a:t>
            </a:r>
            <a:r>
              <a:rPr lang="en-US" baseline="-25000" dirty="0"/>
              <a:t> </a:t>
            </a:r>
            <a:r>
              <a:rPr lang="en-US" dirty="0"/>
              <a:t>and </a:t>
            </a:r>
            <a:r>
              <a:rPr lang="en-US" dirty="0" err="1"/>
              <a:t>R</a:t>
            </a:r>
            <a:r>
              <a:rPr lang="en-US" baseline="-25000" dirty="0" err="1"/>
              <a:t>write</a:t>
            </a:r>
            <a:endParaRPr lang="en-US" dirty="0"/>
          </a:p>
          <a:p>
            <a:pPr marL="457200" lvl="1" indent="0">
              <a:buNone/>
            </a:pPr>
            <a:endParaRPr lang="en-US" dirty="0"/>
          </a:p>
          <a:p>
            <a:pPr marL="0" indent="0">
              <a:buNone/>
            </a:pPr>
            <a:endParaRPr lang="en-US" dirty="0"/>
          </a:p>
          <a:p>
            <a:pPr lvl="1"/>
            <a:endParaRPr lang="en-US" dirty="0"/>
          </a:p>
        </p:txBody>
      </p:sp>
      <p:sp>
        <p:nvSpPr>
          <p:cNvPr id="4" name="Oval 3">
            <a:extLst>
              <a:ext uri="{FF2B5EF4-FFF2-40B4-BE49-F238E27FC236}">
                <a16:creationId xmlns:a16="http://schemas.microsoft.com/office/drawing/2014/main" id="{4D7E4078-7A19-9BF1-304C-8ECA76D7681B}"/>
              </a:ext>
            </a:extLst>
          </p:cNvPr>
          <p:cNvSpPr/>
          <p:nvPr/>
        </p:nvSpPr>
        <p:spPr>
          <a:xfrm>
            <a:off x="8335626" y="78633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5" name="Oval 4">
            <a:extLst>
              <a:ext uri="{FF2B5EF4-FFF2-40B4-BE49-F238E27FC236}">
                <a16:creationId xmlns:a16="http://schemas.microsoft.com/office/drawing/2014/main" id="{3205E7C6-BD68-6E8E-ABEC-6B5A5C689E82}"/>
              </a:ext>
            </a:extLst>
          </p:cNvPr>
          <p:cNvSpPr/>
          <p:nvPr/>
        </p:nvSpPr>
        <p:spPr>
          <a:xfrm>
            <a:off x="8305146" y="187472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6" name="Oval 5">
            <a:extLst>
              <a:ext uri="{FF2B5EF4-FFF2-40B4-BE49-F238E27FC236}">
                <a16:creationId xmlns:a16="http://schemas.microsoft.com/office/drawing/2014/main" id="{89E21EC6-6985-EF58-5BEC-911E99F0D9D9}"/>
              </a:ext>
            </a:extLst>
          </p:cNvPr>
          <p:cNvSpPr/>
          <p:nvPr/>
        </p:nvSpPr>
        <p:spPr>
          <a:xfrm>
            <a:off x="8315306" y="30093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cxnSp>
        <p:nvCxnSpPr>
          <p:cNvPr id="7" name="Straight Arrow Connector 6">
            <a:extLst>
              <a:ext uri="{FF2B5EF4-FFF2-40B4-BE49-F238E27FC236}">
                <a16:creationId xmlns:a16="http://schemas.microsoft.com/office/drawing/2014/main" id="{F733D211-ED99-3F97-9219-D1D4AB5906AF}"/>
              </a:ext>
            </a:extLst>
          </p:cNvPr>
          <p:cNvCxnSpPr>
            <a:cxnSpLocks/>
            <a:stCxn id="4" idx="4"/>
            <a:endCxn id="5" idx="0"/>
          </p:cNvCxnSpPr>
          <p:nvPr/>
        </p:nvCxnSpPr>
        <p:spPr>
          <a:xfrm flipH="1">
            <a:off x="8580419" y="1336249"/>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960FFE-9F5E-1791-F64D-7887152183DF}"/>
              </a:ext>
            </a:extLst>
          </p:cNvPr>
          <p:cNvSpPr txBox="1"/>
          <p:nvPr/>
        </p:nvSpPr>
        <p:spPr>
          <a:xfrm>
            <a:off x="8262155" y="1415108"/>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9" name="TextBox 8">
            <a:extLst>
              <a:ext uri="{FF2B5EF4-FFF2-40B4-BE49-F238E27FC236}">
                <a16:creationId xmlns:a16="http://schemas.microsoft.com/office/drawing/2014/main" id="{F33C0B0F-9642-5B69-BAAD-0A5BBBF6C500}"/>
              </a:ext>
            </a:extLst>
          </p:cNvPr>
          <p:cNvSpPr txBox="1"/>
          <p:nvPr/>
        </p:nvSpPr>
        <p:spPr>
          <a:xfrm>
            <a:off x="8508702" y="2505171"/>
            <a:ext cx="630365" cy="646331"/>
          </a:xfrm>
          <a:prstGeom prst="rect">
            <a:avLst/>
          </a:prstGeom>
          <a:noFill/>
        </p:spPr>
        <p:txBody>
          <a:bodyPr wrap="none" rtlCol="0">
            <a:spAutoFit/>
          </a:bodyPr>
          <a:lstStyle/>
          <a:p>
            <a:pPr algn="r"/>
            <a:r>
              <a:rPr lang="en-US" dirty="0" err="1"/>
              <a:t>R</a:t>
            </a:r>
            <a:r>
              <a:rPr lang="en-US" baseline="-25000" dirty="0" err="1"/>
              <a:t>close</a:t>
            </a:r>
            <a:endParaRPr lang="en-US" i="1" dirty="0"/>
          </a:p>
          <a:p>
            <a:pPr algn="r"/>
            <a:endParaRPr lang="en-US" i="1" dirty="0"/>
          </a:p>
        </p:txBody>
      </p:sp>
      <p:cxnSp>
        <p:nvCxnSpPr>
          <p:cNvPr id="10" name="Curved Connector 9">
            <a:extLst>
              <a:ext uri="{FF2B5EF4-FFF2-40B4-BE49-F238E27FC236}">
                <a16:creationId xmlns:a16="http://schemas.microsoft.com/office/drawing/2014/main" id="{E8AFBF2C-C20A-A9BC-214E-98D1B7F52467}"/>
              </a:ext>
            </a:extLst>
          </p:cNvPr>
          <p:cNvCxnSpPr>
            <a:cxnSpLocks/>
            <a:stCxn id="5" idx="6"/>
            <a:endCxn id="5" idx="7"/>
          </p:cNvCxnSpPr>
          <p:nvPr/>
        </p:nvCxnSpPr>
        <p:spPr>
          <a:xfrm flipH="1" flipV="1">
            <a:off x="8775066" y="1955261"/>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C273373-FA05-0977-8B68-06829984568C}"/>
              </a:ext>
            </a:extLst>
          </p:cNvPr>
          <p:cNvSpPr txBox="1"/>
          <p:nvPr/>
        </p:nvSpPr>
        <p:spPr>
          <a:xfrm>
            <a:off x="9652626" y="1619006"/>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12" name="Oval 11">
            <a:extLst>
              <a:ext uri="{FF2B5EF4-FFF2-40B4-BE49-F238E27FC236}">
                <a16:creationId xmlns:a16="http://schemas.microsoft.com/office/drawing/2014/main" id="{07CF65D2-80D7-4916-3C5E-E7F5B57A8ED3}"/>
              </a:ext>
            </a:extLst>
          </p:cNvPr>
          <p:cNvSpPr/>
          <p:nvPr/>
        </p:nvSpPr>
        <p:spPr>
          <a:xfrm>
            <a:off x="8233429" y="472100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13" name="Curved Connector 12">
            <a:extLst>
              <a:ext uri="{FF2B5EF4-FFF2-40B4-BE49-F238E27FC236}">
                <a16:creationId xmlns:a16="http://schemas.microsoft.com/office/drawing/2014/main" id="{83716B24-B4F2-5EBD-D4C1-3DED2575FF53}"/>
              </a:ext>
            </a:extLst>
          </p:cNvPr>
          <p:cNvCxnSpPr>
            <a:cxnSpLocks/>
            <a:stCxn id="12" idx="6"/>
            <a:endCxn id="12" idx="7"/>
          </p:cNvCxnSpPr>
          <p:nvPr/>
        </p:nvCxnSpPr>
        <p:spPr>
          <a:xfrm flipH="1" flipV="1">
            <a:off x="8703349" y="4801532"/>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62986CA-2F72-BB89-8DB6-E661098068D6}"/>
              </a:ext>
            </a:extLst>
          </p:cNvPr>
          <p:cNvSpPr txBox="1"/>
          <p:nvPr/>
        </p:nvSpPr>
        <p:spPr>
          <a:xfrm>
            <a:off x="9147328" y="4465277"/>
            <a:ext cx="631327" cy="646331"/>
          </a:xfrm>
          <a:prstGeom prst="rect">
            <a:avLst/>
          </a:prstGeom>
          <a:noFill/>
        </p:spPr>
        <p:txBody>
          <a:bodyPr wrap="none" rtlCol="0">
            <a:spAutoFit/>
          </a:bodyPr>
          <a:lstStyle/>
          <a:p>
            <a:r>
              <a:rPr lang="en-US" dirty="0" err="1"/>
              <a:t>R</a:t>
            </a:r>
            <a:r>
              <a:rPr lang="en-US" baseline="-25000" dirty="0" err="1"/>
              <a:t>open</a:t>
            </a:r>
            <a:endParaRPr lang="en-US" i="1" dirty="0"/>
          </a:p>
          <a:p>
            <a:r>
              <a:rPr lang="en-US" dirty="0" err="1"/>
              <a:t>R</a:t>
            </a:r>
            <a:r>
              <a:rPr lang="en-US" baseline="-25000" dirty="0" err="1"/>
              <a:t>write</a:t>
            </a:r>
            <a:endParaRPr lang="en-US" i="1" dirty="0"/>
          </a:p>
        </p:txBody>
      </p:sp>
      <p:cxnSp>
        <p:nvCxnSpPr>
          <p:cNvPr id="17" name="Straight Arrow Connector 16">
            <a:extLst>
              <a:ext uri="{FF2B5EF4-FFF2-40B4-BE49-F238E27FC236}">
                <a16:creationId xmlns:a16="http://schemas.microsoft.com/office/drawing/2014/main" id="{A492A713-6149-4AD5-49D1-02813D7B3CF6}"/>
              </a:ext>
            </a:extLst>
          </p:cNvPr>
          <p:cNvCxnSpPr>
            <a:cxnSpLocks/>
            <a:stCxn id="5" idx="4"/>
          </p:cNvCxnSpPr>
          <p:nvPr/>
        </p:nvCxnSpPr>
        <p:spPr>
          <a:xfrm>
            <a:off x="8580419" y="2424639"/>
            <a:ext cx="0" cy="585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p:bldP spid="11" grpId="0"/>
      <p:bldP spid="12"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8C67-9855-F94C-DF23-26192F6BC23E}"/>
              </a:ext>
            </a:extLst>
          </p:cNvPr>
          <p:cNvSpPr>
            <a:spLocks noGrp="1"/>
          </p:cNvSpPr>
          <p:nvPr>
            <p:ph type="title"/>
          </p:nvPr>
        </p:nvSpPr>
        <p:spPr/>
        <p:txBody>
          <a:bodyPr/>
          <a:lstStyle/>
          <a:p>
            <a:r>
              <a:rPr lang="en-US" dirty="0"/>
              <a:t>A Gist of Proof Rules for </a:t>
            </a:r>
            <a:r>
              <a:rPr lang="en-US" dirty="0" err="1"/>
              <a:t>Bisimilar</a:t>
            </a:r>
            <a:r>
              <a:rPr lang="en-US" dirty="0"/>
              <a:t> Protocols</a:t>
            </a:r>
          </a:p>
        </p:txBody>
      </p:sp>
      <p:pic>
        <p:nvPicPr>
          <p:cNvPr id="5" name="Content Placeholder 4" descr="A diagram of mathematical equations&#10;&#10;Description automatically generated">
            <a:extLst>
              <a:ext uri="{FF2B5EF4-FFF2-40B4-BE49-F238E27FC236}">
                <a16:creationId xmlns:a16="http://schemas.microsoft.com/office/drawing/2014/main" id="{B45A46CA-0387-CF00-929F-A9FE65D9DB40}"/>
              </a:ext>
            </a:extLst>
          </p:cNvPr>
          <p:cNvPicPr>
            <a:picLocks noGrp="1" noChangeAspect="1"/>
          </p:cNvPicPr>
          <p:nvPr>
            <p:ph idx="1"/>
          </p:nvPr>
        </p:nvPicPr>
        <p:blipFill>
          <a:blip r:embed="rId2"/>
          <a:stretch>
            <a:fillRect/>
          </a:stretch>
        </p:blipFill>
        <p:spPr>
          <a:xfrm>
            <a:off x="3817369" y="1607026"/>
            <a:ext cx="4080634" cy="1946592"/>
          </a:xfrm>
        </p:spPr>
      </p:pic>
      <p:pic>
        <p:nvPicPr>
          <p:cNvPr id="7" name="Picture 6" descr="A black text on a white background&#10;&#10;Description automatically generated">
            <a:extLst>
              <a:ext uri="{FF2B5EF4-FFF2-40B4-BE49-F238E27FC236}">
                <a16:creationId xmlns:a16="http://schemas.microsoft.com/office/drawing/2014/main" id="{D57ABFF9-F764-AF29-29FA-60D240A51DB2}"/>
              </a:ext>
            </a:extLst>
          </p:cNvPr>
          <p:cNvPicPr>
            <a:picLocks noChangeAspect="1"/>
          </p:cNvPicPr>
          <p:nvPr/>
        </p:nvPicPr>
        <p:blipFill>
          <a:blip r:embed="rId3"/>
          <a:stretch>
            <a:fillRect/>
          </a:stretch>
        </p:blipFill>
        <p:spPr>
          <a:xfrm>
            <a:off x="3232847" y="4164556"/>
            <a:ext cx="5249678" cy="1686877"/>
          </a:xfrm>
          <a:prstGeom prst="rect">
            <a:avLst/>
          </a:prstGeom>
        </p:spPr>
      </p:pic>
    </p:spTree>
    <p:extLst>
      <p:ext uri="{BB962C8B-B14F-4D97-AF65-F5344CB8AC3E}">
        <p14:creationId xmlns:p14="http://schemas.microsoft.com/office/powerpoint/2010/main" val="40119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Location Virtualization</a:t>
            </a:r>
            <a:endParaRPr lang="en-US" sz="3200" dirty="0">
              <a:latin typeface="+mn-lt"/>
            </a:endParaRPr>
          </a:p>
        </p:txBody>
      </p:sp>
    </p:spTree>
    <p:extLst>
      <p:ext uri="{BB962C8B-B14F-4D97-AF65-F5344CB8AC3E}">
        <p14:creationId xmlns:p14="http://schemas.microsoft.com/office/powerpoint/2010/main" val="247543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a:xfrm>
            <a:off x="76201" y="1825625"/>
            <a:ext cx="12049124" cy="4351338"/>
          </a:xfrm>
        </p:spPr>
        <p:txBody>
          <a:bodyPr/>
          <a:lstStyle/>
          <a:p>
            <a:pPr marL="0" indent="0">
              <a:buNone/>
            </a:pPr>
            <a:endParaRPr lang="en-US" dirty="0"/>
          </a:p>
          <a:p>
            <a:pPr marL="0" indent="0">
              <a:buNone/>
            </a:pPr>
            <a:r>
              <a:rPr lang="en-US" dirty="0"/>
              <a:t>                	      		                </a:t>
            </a:r>
            <a:r>
              <a:rPr lang="en-US" sz="4800" dirty="0"/>
              <a:t>LOGIC</a:t>
            </a:r>
          </a:p>
          <a:p>
            <a:pPr marL="0" indent="0">
              <a:buNone/>
            </a:pPr>
            <a:r>
              <a:rPr lang="en-US" sz="3200" dirty="0"/>
              <a:t>	</a:t>
            </a:r>
          </a:p>
          <a:p>
            <a:pPr marL="0" indent="0">
              <a:buNone/>
            </a:pPr>
            <a:r>
              <a:rPr lang="en-US" sz="3200" dirty="0"/>
              <a:t>	(Exploiting </a:t>
            </a:r>
            <a:r>
              <a:rPr lang="en-US" sz="3200" dirty="0" err="1"/>
              <a:t>Kripke</a:t>
            </a:r>
            <a:r>
              <a:rPr lang="en-US" sz="3200" dirty="0"/>
              <a:t> Models, Generated </a:t>
            </a:r>
            <a:r>
              <a:rPr lang="en-US" sz="3200" dirty="0" err="1"/>
              <a:t>SubModels</a:t>
            </a:r>
            <a:r>
              <a:rPr lang="en-US" sz="3200" dirty="0"/>
              <a:t> &amp;</a:t>
            </a:r>
            <a:r>
              <a:rPr lang="en-US" sz="3200" dirty="0" err="1"/>
              <a:t>Bisimulation</a:t>
            </a:r>
            <a:r>
              <a:rPr lang="en-US" sz="3200" dirty="0"/>
              <a:t>)</a:t>
            </a:r>
          </a:p>
        </p:txBody>
      </p:sp>
    </p:spTree>
    <p:extLst>
      <p:ext uri="{BB962C8B-B14F-4D97-AF65-F5344CB8AC3E}">
        <p14:creationId xmlns:p14="http://schemas.microsoft.com/office/powerpoint/2010/main" val="3285897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Logic for contingent truth</a:t>
            </a:r>
            <a:endParaRPr lang="en-US" b="1" i="1" dirty="0"/>
          </a:p>
          <a:p>
            <a:r>
              <a:rPr lang="en-US" dirty="0" err="1"/>
              <a:t>Kripke</a:t>
            </a:r>
            <a:r>
              <a:rPr lang="en-US" dirty="0"/>
              <a:t> models </a:t>
            </a:r>
          </a:p>
          <a:p>
            <a:pPr lvl="1"/>
            <a:r>
              <a:rPr lang="en-US" dirty="0"/>
              <a:t>Labelled transition systems (LTS)es,  state-transition-systems (STS)es</a:t>
            </a:r>
          </a:p>
          <a:p>
            <a:pPr lvl="1"/>
            <a:r>
              <a:rPr lang="en-US" dirty="0"/>
              <a:t>A model for a logic of propositions representing contingency	</a:t>
            </a:r>
          </a:p>
          <a:p>
            <a:r>
              <a:rPr lang="en-US" dirty="0"/>
              <a:t>A </a:t>
            </a:r>
            <a:r>
              <a:rPr lang="en-US" dirty="0" err="1"/>
              <a:t>Kripke</a:t>
            </a:r>
            <a:r>
              <a:rPr lang="en-US" dirty="0"/>
              <a:t> Model (</a:t>
            </a:r>
            <a:r>
              <a:rPr lang="en-US" i="1" dirty="0" err="1"/>
              <a:t>W</a:t>
            </a:r>
            <a:r>
              <a:rPr lang="en-US" dirty="0" err="1"/>
              <a:t>,</a:t>
            </a:r>
            <a:r>
              <a:rPr lang="en-US" i="1" dirty="0" err="1"/>
              <a:t>R</a:t>
            </a:r>
            <a:r>
              <a:rPr lang="en-US" baseline="-25000" dirty="0" err="1"/>
              <a:t>i</a:t>
            </a:r>
            <a:r>
              <a:rPr lang="en-US" dirty="0" err="1"/>
              <a:t>,</a:t>
            </a:r>
            <a:r>
              <a:rPr lang="en-US" i="1" dirty="0" err="1"/>
              <a:t>V</a:t>
            </a:r>
            <a:r>
              <a:rPr lang="en-US" dirty="0"/>
              <a:t>)</a:t>
            </a:r>
          </a:p>
          <a:p>
            <a:pPr lvl="1"/>
            <a:r>
              <a:rPr lang="en-US" i="1" dirty="0"/>
              <a:t>W</a:t>
            </a:r>
            <a:r>
              <a:rPr lang="en-US" dirty="0"/>
              <a:t> is a set of worlds – can be thought as states in </a:t>
            </a:r>
            <a:r>
              <a:rPr lang="en-US" dirty="0" err="1"/>
              <a:t>STSes</a:t>
            </a:r>
            <a:endParaRPr lang="en-US" dirty="0"/>
          </a:p>
          <a:p>
            <a:pPr lvl="1"/>
            <a:r>
              <a:rPr lang="en-US" i="1" dirty="0"/>
              <a:t>R</a:t>
            </a:r>
            <a:r>
              <a:rPr lang="en-US" dirty="0"/>
              <a:t> is subset of </a:t>
            </a:r>
            <a:r>
              <a:rPr lang="en-US" i="1" dirty="0"/>
              <a:t>W</a:t>
            </a:r>
            <a:r>
              <a:rPr lang="en-US" dirty="0"/>
              <a:t> x </a:t>
            </a:r>
            <a:r>
              <a:rPr lang="en-US" i="1" dirty="0"/>
              <a:t>W  </a:t>
            </a:r>
            <a:r>
              <a:rPr lang="en-US" dirty="0"/>
              <a:t>-- accessibility relation between worlds – transition relations in </a:t>
            </a:r>
            <a:r>
              <a:rPr lang="en-US" dirty="0" err="1"/>
              <a:t>STSes</a:t>
            </a:r>
            <a:endParaRPr lang="en-US" i="1" dirty="0"/>
          </a:p>
          <a:p>
            <a:pPr lvl="1"/>
            <a:r>
              <a:rPr lang="en-US" i="1" dirty="0"/>
              <a:t>V</a:t>
            </a:r>
            <a:r>
              <a:rPr lang="en-US" dirty="0"/>
              <a:t> : </a:t>
            </a:r>
            <a:r>
              <a:rPr lang="en-US" dirty="0" err="1"/>
              <a:t>PropVar</a:t>
            </a:r>
            <a:r>
              <a:rPr lang="en-US" dirty="0"/>
              <a:t> </a:t>
            </a:r>
            <a:r>
              <a:rPr lang="en-US" dirty="0">
                <a:sym typeface="Wingdings" pitchFamily="2" charset="2"/>
              </a:rPr>
              <a:t> P(W) gives for each propositional </a:t>
            </a:r>
            <a:r>
              <a:rPr lang="en-US" i="1" dirty="0">
                <a:sym typeface="Wingdings" pitchFamily="2" charset="2"/>
              </a:rPr>
              <a:t>p</a:t>
            </a:r>
            <a:r>
              <a:rPr lang="en-US" dirty="0">
                <a:sym typeface="Wingdings" pitchFamily="2" charset="2"/>
              </a:rPr>
              <a:t> a set of worlds </a:t>
            </a:r>
            <a:r>
              <a:rPr lang="en-US" i="1" dirty="0">
                <a:sym typeface="Wingdings" pitchFamily="2" charset="2"/>
              </a:rPr>
              <a:t>V(p) – </a:t>
            </a:r>
            <a:r>
              <a:rPr lang="en-US" dirty="0">
                <a:sym typeface="Wingdings" pitchFamily="2" charset="2"/>
              </a:rPr>
              <a:t>state interpretation relation </a:t>
            </a:r>
            <a:endParaRPr lang="en-US" i="1" dirty="0">
              <a:sym typeface="Wingdings" pitchFamily="2" charset="2"/>
            </a:endParaRPr>
          </a:p>
          <a:p>
            <a:pPr lvl="1"/>
            <a:endParaRPr lang="en-US" dirty="0"/>
          </a:p>
          <a:p>
            <a:pPr lvl="2"/>
            <a:endParaRPr lang="en-US" dirty="0"/>
          </a:p>
        </p:txBody>
      </p:sp>
    </p:spTree>
    <p:extLst>
      <p:ext uri="{BB962C8B-B14F-4D97-AF65-F5344CB8AC3E}">
        <p14:creationId xmlns:p14="http://schemas.microsoft.com/office/powerpoint/2010/main" val="310425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3BC2-CB1A-F174-6230-0C18B4E311EF}"/>
              </a:ext>
            </a:extLst>
          </p:cNvPr>
          <p:cNvSpPr>
            <a:spLocks noGrp="1"/>
          </p:cNvSpPr>
          <p:nvPr>
            <p:ph type="title"/>
          </p:nvPr>
        </p:nvSpPr>
        <p:spPr/>
        <p:txBody>
          <a:bodyPr/>
          <a:lstStyle/>
          <a:p>
            <a:r>
              <a:rPr lang="en-US" dirty="0"/>
              <a:t>RG-STS: </a:t>
            </a:r>
            <a:r>
              <a:rPr lang="en-US" dirty="0" err="1"/>
              <a:t>Bisimulation</a:t>
            </a:r>
            <a:r>
              <a:rPr lang="en-US" dirty="0"/>
              <a:t> under Rely-Guarantee</a:t>
            </a:r>
          </a:p>
        </p:txBody>
      </p:sp>
      <p:sp>
        <p:nvSpPr>
          <p:cNvPr id="3" name="Content Placeholder 2">
            <a:extLst>
              <a:ext uri="{FF2B5EF4-FFF2-40B4-BE49-F238E27FC236}">
                <a16:creationId xmlns:a16="http://schemas.microsoft.com/office/drawing/2014/main" id="{BF7F15D2-D4EC-C5B9-F6CC-F93095C4B5A6}"/>
              </a:ext>
            </a:extLst>
          </p:cNvPr>
          <p:cNvSpPr>
            <a:spLocks noGrp="1"/>
          </p:cNvSpPr>
          <p:nvPr>
            <p:ph idx="1"/>
          </p:nvPr>
        </p:nvSpPr>
        <p:spPr/>
        <p:txBody>
          <a:bodyPr/>
          <a:lstStyle/>
          <a:p>
            <a:r>
              <a:rPr lang="en-US" dirty="0"/>
              <a:t>As an instance of our morphism definition</a:t>
            </a:r>
          </a:p>
          <a:p>
            <a:r>
              <a:rPr lang="en-US" dirty="0"/>
              <a:t>We denote transitions in the environment </a:t>
            </a:r>
            <a:r>
              <a:rPr lang="en-US" b="1" dirty="0"/>
              <a:t>(Rely STS)</a:t>
            </a:r>
          </a:p>
          <a:p>
            <a:pPr lvl="1"/>
            <a:r>
              <a:rPr lang="en-US" dirty="0"/>
              <a:t>Essentially the generated </a:t>
            </a:r>
            <a:r>
              <a:rPr lang="en-US" dirty="0" err="1"/>
              <a:t>submodel</a:t>
            </a:r>
            <a:r>
              <a:rPr lang="en-US" dirty="0"/>
              <a:t> starting at [</a:t>
            </a:r>
            <a:r>
              <a:rPr lang="en-US" b="1" i="1" dirty="0"/>
              <a:t>s</a:t>
            </a:r>
            <a:r>
              <a:rPr lang="en-US" dirty="0"/>
              <a:t>] for </a:t>
            </a:r>
            <a:r>
              <a:rPr lang="en-US" b="1" i="1" dirty="0" err="1"/>
              <a:t>AllTok</a:t>
            </a:r>
            <a:r>
              <a:rPr lang="en-US" dirty="0"/>
              <a:t>/</a:t>
            </a:r>
            <a:r>
              <a:rPr lang="en-US" b="1" i="1" dirty="0"/>
              <a:t>T</a:t>
            </a:r>
          </a:p>
          <a:p>
            <a:r>
              <a:rPr lang="en-US" dirty="0"/>
              <a:t>The generated </a:t>
            </a:r>
            <a:r>
              <a:rPr lang="en-US" dirty="0" err="1"/>
              <a:t>submodel</a:t>
            </a:r>
            <a:r>
              <a:rPr lang="en-US" dirty="0"/>
              <a:t> starting at [</a:t>
            </a:r>
            <a:r>
              <a:rPr lang="en-US" b="1" i="1" dirty="0"/>
              <a:t>s</a:t>
            </a:r>
            <a:r>
              <a:rPr lang="en-US" dirty="0"/>
              <a:t>] for </a:t>
            </a:r>
            <a:r>
              <a:rPr lang="en-US" b="1" i="1" dirty="0"/>
              <a:t>T</a:t>
            </a:r>
            <a:r>
              <a:rPr lang="en-US" dirty="0"/>
              <a:t> </a:t>
            </a:r>
            <a:r>
              <a:rPr lang="en-US" b="1" dirty="0"/>
              <a:t>(Guarantee STS)</a:t>
            </a:r>
          </a:p>
          <a:p>
            <a:r>
              <a:rPr lang="en-US" dirty="0"/>
              <a:t>Intuitively speaking, we need to preserve the rely-start-end pairs exactly</a:t>
            </a:r>
          </a:p>
          <a:p>
            <a:pPr lvl="1"/>
            <a:r>
              <a:rPr lang="en-US" dirty="0"/>
              <a:t>Don’t drop plausible interference </a:t>
            </a:r>
          </a:p>
          <a:p>
            <a:pPr lvl="1"/>
            <a:r>
              <a:rPr lang="en-US" dirty="0"/>
              <a:t>Acknowledge valid starting points</a:t>
            </a:r>
          </a:p>
          <a:p>
            <a:endParaRPr lang="en-US" dirty="0"/>
          </a:p>
          <a:p>
            <a:endParaRPr lang="en-US" dirty="0"/>
          </a:p>
        </p:txBody>
      </p:sp>
    </p:spTree>
    <p:extLst>
      <p:ext uri="{BB962C8B-B14F-4D97-AF65-F5344CB8AC3E}">
        <p14:creationId xmlns:p14="http://schemas.microsoft.com/office/powerpoint/2010/main" val="3467763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7F51-7974-6BFA-85AD-AE319D026DEE}"/>
              </a:ext>
            </a:extLst>
          </p:cNvPr>
          <p:cNvSpPr>
            <a:spLocks noGrp="1"/>
          </p:cNvSpPr>
          <p:nvPr>
            <p:ph type="title"/>
          </p:nvPr>
        </p:nvSpPr>
        <p:spPr/>
        <p:txBody>
          <a:bodyPr/>
          <a:lstStyle/>
          <a:p>
            <a:r>
              <a:rPr lang="en-US" dirty="0"/>
              <a:t>RG-STS: Logic for Modularity of Protocols</a:t>
            </a:r>
          </a:p>
        </p:txBody>
      </p:sp>
      <p:sp>
        <p:nvSpPr>
          <p:cNvPr id="3" name="Content Placeholder 2">
            <a:extLst>
              <a:ext uri="{FF2B5EF4-FFF2-40B4-BE49-F238E27FC236}">
                <a16:creationId xmlns:a16="http://schemas.microsoft.com/office/drawing/2014/main" id="{3380684A-A042-8B0A-4D4B-3D3291078825}"/>
              </a:ext>
            </a:extLst>
          </p:cNvPr>
          <p:cNvSpPr>
            <a:spLocks noGrp="1"/>
          </p:cNvSpPr>
          <p:nvPr>
            <p:ph idx="1"/>
          </p:nvPr>
        </p:nvSpPr>
        <p:spPr/>
        <p:txBody>
          <a:bodyPr/>
          <a:lstStyle/>
          <a:p>
            <a:r>
              <a:rPr lang="en-US" dirty="0"/>
              <a:t>Two major pieces</a:t>
            </a:r>
          </a:p>
          <a:p>
            <a:pPr lvl="1"/>
            <a:r>
              <a:rPr lang="en-US" dirty="0"/>
              <a:t>Morphisms to relate two protocol </a:t>
            </a:r>
          </a:p>
          <a:p>
            <a:pPr lvl="2"/>
            <a:r>
              <a:rPr lang="en-US" dirty="0"/>
              <a:t>The Law of Conformance for Local Views</a:t>
            </a:r>
          </a:p>
          <a:p>
            <a:pPr lvl="2"/>
            <a:r>
              <a:rPr lang="en-US" dirty="0"/>
              <a:t>The Law of Environment (Rely) Similarity</a:t>
            </a:r>
          </a:p>
          <a:p>
            <a:pPr lvl="1"/>
            <a:r>
              <a:rPr lang="en-US" dirty="0"/>
              <a:t>Linking to program logic through </a:t>
            </a:r>
          </a:p>
          <a:p>
            <a:pPr lvl="2"/>
            <a:r>
              <a:rPr lang="en-US" dirty="0"/>
              <a:t>Soundness: Pretty much the one in </a:t>
            </a:r>
            <a:r>
              <a:rPr lang="en-US" dirty="0" err="1"/>
              <a:t>CaReSL</a:t>
            </a:r>
            <a:r>
              <a:rPr lang="en-US" dirty="0"/>
              <a:t> and Iris</a:t>
            </a:r>
          </a:p>
          <a:p>
            <a:pPr lvl="3"/>
            <a:r>
              <a:rPr lang="en-US" dirty="0"/>
              <a:t>Any update on STS (as logical resources) preserves the laws above</a:t>
            </a:r>
          </a:p>
          <a:p>
            <a:pPr lvl="2"/>
            <a:r>
              <a:rPr lang="en-US" dirty="0"/>
              <a:t>Proof rules (already shown)</a:t>
            </a:r>
          </a:p>
          <a:p>
            <a:pPr lvl="3"/>
            <a:r>
              <a:rPr lang="en-US" dirty="0"/>
              <a:t>Rule </a:t>
            </a:r>
            <a:r>
              <a:rPr lang="en-US" dirty="0" err="1"/>
              <a:t>Bisim</a:t>
            </a:r>
            <a:endParaRPr lang="en-US" dirty="0"/>
          </a:p>
          <a:p>
            <a:pPr lvl="3"/>
            <a:r>
              <a:rPr lang="en-US" dirty="0"/>
              <a:t>Rule </a:t>
            </a:r>
            <a:r>
              <a:rPr lang="en-US" dirty="0" err="1"/>
              <a:t>Submodel</a:t>
            </a:r>
            <a:endParaRPr lang="en-US" dirty="0"/>
          </a:p>
          <a:p>
            <a:pPr lvl="2"/>
            <a:endParaRPr lang="en-US" dirty="0"/>
          </a:p>
        </p:txBody>
      </p:sp>
    </p:spTree>
    <p:extLst>
      <p:ext uri="{BB962C8B-B14F-4D97-AF65-F5344CB8AC3E}">
        <p14:creationId xmlns:p14="http://schemas.microsoft.com/office/powerpoint/2010/main" val="2934936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95786" y="115960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224799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338257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4072824"/>
            <a:ext cx="3210560" cy="369332"/>
          </a:xfrm>
          <a:prstGeom prst="rect">
            <a:avLst/>
          </a:prstGeom>
          <a:noFill/>
        </p:spPr>
        <p:txBody>
          <a:bodyPr wrap="square" rtlCol="0">
            <a:spAutoFit/>
          </a:bodyPr>
          <a:lstStyle/>
          <a:p>
            <a:r>
              <a:rPr lang="en-US" dirty="0"/>
              <a:t>A traditional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1709513"/>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2797903"/>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520324" y="1784522"/>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90262" y="2892042"/>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2328525"/>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2786" y="1992270"/>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7" name="Oval 6">
            <a:extLst>
              <a:ext uri="{FF2B5EF4-FFF2-40B4-BE49-F238E27FC236}">
                <a16:creationId xmlns:a16="http://schemas.microsoft.com/office/drawing/2014/main" id="{1148DF73-113A-8F3E-F3D8-472F2D7C87CE}"/>
              </a:ext>
            </a:extLst>
          </p:cNvPr>
          <p:cNvSpPr/>
          <p:nvPr/>
        </p:nvSpPr>
        <p:spPr>
          <a:xfrm>
            <a:off x="7931964" y="196523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8" name="Curved Connector 7">
            <a:extLst>
              <a:ext uri="{FF2B5EF4-FFF2-40B4-BE49-F238E27FC236}">
                <a16:creationId xmlns:a16="http://schemas.microsoft.com/office/drawing/2014/main" id="{F7616DA2-B81D-6ECF-4243-409AE4351666}"/>
              </a:ext>
            </a:extLst>
          </p:cNvPr>
          <p:cNvCxnSpPr>
            <a:cxnSpLocks/>
            <a:stCxn id="7" idx="6"/>
            <a:endCxn id="7" idx="7"/>
          </p:cNvCxnSpPr>
          <p:nvPr/>
        </p:nvCxnSpPr>
        <p:spPr>
          <a:xfrm flipH="1" flipV="1">
            <a:off x="8401884" y="2045768"/>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3ECC40C-DCF6-5021-2B8F-D679859374A4}"/>
              </a:ext>
            </a:extLst>
          </p:cNvPr>
          <p:cNvSpPr txBox="1"/>
          <p:nvPr/>
        </p:nvSpPr>
        <p:spPr>
          <a:xfrm>
            <a:off x="9279444" y="1709513"/>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30" name="TextBox 29">
            <a:extLst>
              <a:ext uri="{FF2B5EF4-FFF2-40B4-BE49-F238E27FC236}">
                <a16:creationId xmlns:a16="http://schemas.microsoft.com/office/drawing/2014/main" id="{A60B24AD-C1B1-5818-5717-B69804B64E0B}"/>
              </a:ext>
            </a:extLst>
          </p:cNvPr>
          <p:cNvSpPr txBox="1"/>
          <p:nvPr/>
        </p:nvSpPr>
        <p:spPr>
          <a:xfrm>
            <a:off x="7098973" y="2809768"/>
            <a:ext cx="4723665" cy="369332"/>
          </a:xfrm>
          <a:prstGeom prst="rect">
            <a:avLst/>
          </a:prstGeom>
          <a:noFill/>
        </p:spPr>
        <p:txBody>
          <a:bodyPr wrap="none" rtlCol="0">
            <a:spAutoFit/>
          </a:bodyPr>
          <a:lstStyle/>
          <a:p>
            <a:r>
              <a:rPr lang="en-US" dirty="0"/>
              <a:t>A  traditional subprotocol from </a:t>
            </a:r>
            <a:r>
              <a:rPr lang="en-US" b="1" i="1" dirty="0"/>
              <a:t>opened</a:t>
            </a:r>
            <a:r>
              <a:rPr lang="en-US" dirty="0"/>
              <a:t> (s</a:t>
            </a:r>
            <a:r>
              <a:rPr lang="en-US" baseline="-25000" dirty="0"/>
              <a:t>o</a:t>
            </a:r>
            <a:r>
              <a:rPr lang="en-US" dirty="0"/>
              <a:t>) state</a:t>
            </a:r>
          </a:p>
        </p:txBody>
      </p:sp>
      <p:sp>
        <p:nvSpPr>
          <p:cNvPr id="86" name="Freeform 85">
            <a:extLst>
              <a:ext uri="{FF2B5EF4-FFF2-40B4-BE49-F238E27FC236}">
                <a16:creationId xmlns:a16="http://schemas.microsoft.com/office/drawing/2014/main" id="{48131D58-1711-EE3D-4D41-F929417BCF29}"/>
              </a:ext>
            </a:extLst>
          </p:cNvPr>
          <p:cNvSpPr/>
          <p:nvPr/>
        </p:nvSpPr>
        <p:spPr>
          <a:xfrm>
            <a:off x="4447145" y="2284247"/>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19F03-1397-863A-2B71-4121AD54FB81}"/>
              </a:ext>
            </a:extLst>
          </p:cNvPr>
          <p:cNvSpPr>
            <a:spLocks noGrp="1"/>
          </p:cNvSpPr>
          <p:nvPr>
            <p:ph type="title"/>
          </p:nvPr>
        </p:nvSpPr>
        <p:spPr>
          <a:xfrm>
            <a:off x="1893589" y="-90813"/>
            <a:ext cx="10515600" cy="1078333"/>
          </a:xfrm>
        </p:spPr>
        <p:txBody>
          <a:bodyPr/>
          <a:lstStyle/>
          <a:p>
            <a:r>
              <a:rPr lang="en-US" dirty="0"/>
              <a:t>STS-</a:t>
            </a:r>
            <a:r>
              <a:rPr lang="en-US" dirty="0" err="1"/>
              <a:t>Bisim</a:t>
            </a:r>
            <a:r>
              <a:rPr lang="en-US" dirty="0"/>
              <a:t>: Corresponding Local Views</a:t>
            </a:r>
          </a:p>
        </p:txBody>
      </p:sp>
      <p:sp>
        <p:nvSpPr>
          <p:cNvPr id="3" name="Oval Callout 2">
            <a:extLst>
              <a:ext uri="{FF2B5EF4-FFF2-40B4-BE49-F238E27FC236}">
                <a16:creationId xmlns:a16="http://schemas.microsoft.com/office/drawing/2014/main" id="{7263F0F1-1F13-77B1-B104-5D1513243B4D}"/>
              </a:ext>
            </a:extLst>
          </p:cNvPr>
          <p:cNvSpPr/>
          <p:nvPr/>
        </p:nvSpPr>
        <p:spPr>
          <a:xfrm>
            <a:off x="51312" y="4373167"/>
            <a:ext cx="5670151" cy="2402585"/>
          </a:xfrm>
          <a:prstGeom prst="wedgeEllipseCallout">
            <a:avLst>
              <a:gd name="adj1" fmla="val 38371"/>
              <a:gd name="adj2" fmla="val -129303"/>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Assuming the valid environments (prev. slide), local views constructed (e.g. </a:t>
            </a:r>
            <a:r>
              <a:rPr lang="en-US" b="1" dirty="0">
                <a:solidFill>
                  <a:schemeClr val="tx1"/>
                </a:solidFill>
              </a:rPr>
              <a:t>{s</a:t>
            </a:r>
            <a:r>
              <a:rPr lang="en-US" b="1" baseline="-25000" dirty="0">
                <a:solidFill>
                  <a:schemeClr val="tx1"/>
                </a:solidFill>
              </a:rPr>
              <a:t>o</a:t>
            </a:r>
            <a:r>
              <a:rPr lang="en-US" b="1" dirty="0">
                <a:solidFill>
                  <a:schemeClr val="tx1"/>
                </a:solidFill>
              </a:rPr>
              <a:t>}</a:t>
            </a:r>
            <a:r>
              <a:rPr lang="en-US" dirty="0">
                <a:solidFill>
                  <a:schemeClr val="tx1"/>
                </a:solidFill>
              </a:rPr>
              <a:t>) in the smaller machine have the corresponding one in the bigger machine for the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read</a:t>
            </a:r>
            <a:r>
              <a:rPr lang="en-US" b="1" dirty="0">
                <a:solidFill>
                  <a:schemeClr val="tx1"/>
                </a:solidFill>
              </a:rPr>
              <a:t>, </a:t>
            </a:r>
            <a:r>
              <a:rPr lang="en-US" b="1" dirty="0" err="1">
                <a:solidFill>
                  <a:schemeClr val="tx1"/>
                </a:solidFill>
              </a:rPr>
              <a:t>Tok</a:t>
            </a:r>
            <a:r>
              <a:rPr lang="en-US" b="1" baseline="-25000" dirty="0" err="1">
                <a:solidFill>
                  <a:schemeClr val="tx1"/>
                </a:solidFill>
              </a:rPr>
              <a:t>write</a:t>
            </a:r>
            <a:r>
              <a:rPr lang="en-US" b="1" dirty="0">
                <a:solidFill>
                  <a:schemeClr val="tx1"/>
                </a:solidFill>
              </a:rPr>
              <a:t>}</a:t>
            </a:r>
          </a:p>
        </p:txBody>
      </p:sp>
      <p:sp>
        <p:nvSpPr>
          <p:cNvPr id="5" name="Oval 4">
            <a:extLst>
              <a:ext uri="{FF2B5EF4-FFF2-40B4-BE49-F238E27FC236}">
                <a16:creationId xmlns:a16="http://schemas.microsoft.com/office/drawing/2014/main" id="{A7D10911-5949-BD28-3B39-0A55D552078A}"/>
              </a:ext>
            </a:extLst>
          </p:cNvPr>
          <p:cNvSpPr/>
          <p:nvPr/>
        </p:nvSpPr>
        <p:spPr>
          <a:xfrm>
            <a:off x="9665988" y="352291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6" name="Oval 5">
            <a:extLst>
              <a:ext uri="{FF2B5EF4-FFF2-40B4-BE49-F238E27FC236}">
                <a16:creationId xmlns:a16="http://schemas.microsoft.com/office/drawing/2014/main" id="{416B90A7-15B8-2C95-F06B-6E6C2BF33614}"/>
              </a:ext>
            </a:extLst>
          </p:cNvPr>
          <p:cNvSpPr/>
          <p:nvPr/>
        </p:nvSpPr>
        <p:spPr>
          <a:xfrm>
            <a:off x="9635508" y="461130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34" name="Oval 33">
            <a:extLst>
              <a:ext uri="{FF2B5EF4-FFF2-40B4-BE49-F238E27FC236}">
                <a16:creationId xmlns:a16="http://schemas.microsoft.com/office/drawing/2014/main" id="{D8777D26-B215-8D6D-4BC8-24AD5B933126}"/>
              </a:ext>
            </a:extLst>
          </p:cNvPr>
          <p:cNvSpPr/>
          <p:nvPr/>
        </p:nvSpPr>
        <p:spPr>
          <a:xfrm>
            <a:off x="9645668" y="574589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37" name="Oval 36">
            <a:extLst>
              <a:ext uri="{FF2B5EF4-FFF2-40B4-BE49-F238E27FC236}">
                <a16:creationId xmlns:a16="http://schemas.microsoft.com/office/drawing/2014/main" id="{EE112FE5-6C26-A5A7-F1C7-FE8F31BF30D4}"/>
              </a:ext>
            </a:extLst>
          </p:cNvPr>
          <p:cNvSpPr/>
          <p:nvPr/>
        </p:nvSpPr>
        <p:spPr>
          <a:xfrm>
            <a:off x="7837188" y="461130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cxnSp>
        <p:nvCxnSpPr>
          <p:cNvPr id="38" name="Curved Connector 37">
            <a:extLst>
              <a:ext uri="{FF2B5EF4-FFF2-40B4-BE49-F238E27FC236}">
                <a16:creationId xmlns:a16="http://schemas.microsoft.com/office/drawing/2014/main" id="{3D05F605-11A4-BF8D-00D9-B829C5E8BA2A}"/>
              </a:ext>
            </a:extLst>
          </p:cNvPr>
          <p:cNvCxnSpPr>
            <a:cxnSpLocks/>
            <a:stCxn id="37" idx="0"/>
            <a:endCxn id="37" idx="2"/>
          </p:cNvCxnSpPr>
          <p:nvPr/>
        </p:nvCxnSpPr>
        <p:spPr>
          <a:xfrm rot="16200000" flipH="1" flipV="1">
            <a:off x="7837347" y="4611144"/>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DE25B2-06B0-2C8B-430E-56C5150D9CD0}"/>
              </a:ext>
            </a:extLst>
          </p:cNvPr>
          <p:cNvSpPr txBox="1"/>
          <p:nvPr/>
        </p:nvSpPr>
        <p:spPr>
          <a:xfrm>
            <a:off x="7803773" y="3932489"/>
            <a:ext cx="631327" cy="923330"/>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a:p>
            <a:endParaRPr lang="en-US" i="1" dirty="0"/>
          </a:p>
        </p:txBody>
      </p:sp>
      <p:sp>
        <p:nvSpPr>
          <p:cNvPr id="41" name="TextBox 40">
            <a:extLst>
              <a:ext uri="{FF2B5EF4-FFF2-40B4-BE49-F238E27FC236}">
                <a16:creationId xmlns:a16="http://schemas.microsoft.com/office/drawing/2014/main" id="{0B08BA2B-C1A3-BD85-42FE-A90FC3E58794}"/>
              </a:ext>
            </a:extLst>
          </p:cNvPr>
          <p:cNvSpPr txBox="1"/>
          <p:nvPr/>
        </p:nvSpPr>
        <p:spPr>
          <a:xfrm>
            <a:off x="8553488" y="4154377"/>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42" name="Straight Arrow Connector 41">
            <a:extLst>
              <a:ext uri="{FF2B5EF4-FFF2-40B4-BE49-F238E27FC236}">
                <a16:creationId xmlns:a16="http://schemas.microsoft.com/office/drawing/2014/main" id="{0A14E597-DBC3-0219-08EE-A7141AD57DCC}"/>
              </a:ext>
            </a:extLst>
          </p:cNvPr>
          <p:cNvCxnSpPr>
            <a:cxnSpLocks/>
            <a:stCxn id="37" idx="4"/>
            <a:endCxn id="6" idx="3"/>
          </p:cNvCxnSpPr>
          <p:nvPr/>
        </p:nvCxnSpPr>
        <p:spPr>
          <a:xfrm flipV="1">
            <a:off x="8112461" y="5080682"/>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4EB4D27-3282-2768-9621-83D1DD5EEB2C}"/>
              </a:ext>
            </a:extLst>
          </p:cNvPr>
          <p:cNvSpPr txBox="1"/>
          <p:nvPr/>
        </p:nvSpPr>
        <p:spPr>
          <a:xfrm>
            <a:off x="8570305" y="4646864"/>
            <a:ext cx="967880" cy="923330"/>
          </a:xfrm>
          <a:prstGeom prst="rect">
            <a:avLst/>
          </a:prstGeom>
          <a:noFill/>
        </p:spPr>
        <p:txBody>
          <a:bodyPr wrap="square" rtlCol="0">
            <a:spAutoFit/>
          </a:bodyPr>
          <a:lstStyle/>
          <a:p>
            <a:endParaRPr lang="en-US" i="1" dirty="0"/>
          </a:p>
          <a:p>
            <a:r>
              <a:rPr lang="en-US" dirty="0" err="1"/>
              <a:t>R</a:t>
            </a:r>
            <a:r>
              <a:rPr lang="en-US" baseline="-25000" dirty="0" err="1"/>
              <a:t>flush</a:t>
            </a:r>
            <a:endParaRPr lang="en-US" i="1" dirty="0"/>
          </a:p>
          <a:p>
            <a:endParaRPr lang="en-US" i="1" dirty="0"/>
          </a:p>
        </p:txBody>
      </p:sp>
      <p:cxnSp>
        <p:nvCxnSpPr>
          <p:cNvPr id="44" name="Straight Arrow Connector 43">
            <a:extLst>
              <a:ext uri="{FF2B5EF4-FFF2-40B4-BE49-F238E27FC236}">
                <a16:creationId xmlns:a16="http://schemas.microsoft.com/office/drawing/2014/main" id="{234D73D8-24C1-8490-662C-CD72218CD88A}"/>
              </a:ext>
            </a:extLst>
          </p:cNvPr>
          <p:cNvCxnSpPr>
            <a:cxnSpLocks/>
          </p:cNvCxnSpPr>
          <p:nvPr/>
        </p:nvCxnSpPr>
        <p:spPr>
          <a:xfrm flipH="1">
            <a:off x="9894289" y="4057506"/>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0A36506-D095-1314-F8B9-E287859D81E9}"/>
              </a:ext>
            </a:extLst>
          </p:cNvPr>
          <p:cNvCxnSpPr>
            <a:cxnSpLocks/>
          </p:cNvCxnSpPr>
          <p:nvPr/>
        </p:nvCxnSpPr>
        <p:spPr>
          <a:xfrm>
            <a:off x="9894289" y="5145896"/>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1415E6F-44BC-2419-CE8A-D23BFE232929}"/>
              </a:ext>
            </a:extLst>
          </p:cNvPr>
          <p:cNvSpPr txBox="1"/>
          <p:nvPr/>
        </p:nvSpPr>
        <p:spPr>
          <a:xfrm>
            <a:off x="9941261" y="4088142"/>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50" name="TextBox 49">
            <a:extLst>
              <a:ext uri="{FF2B5EF4-FFF2-40B4-BE49-F238E27FC236}">
                <a16:creationId xmlns:a16="http://schemas.microsoft.com/office/drawing/2014/main" id="{BD904FD9-88BF-B8EF-876A-4A672E3D0A2A}"/>
              </a:ext>
            </a:extLst>
          </p:cNvPr>
          <p:cNvSpPr txBox="1"/>
          <p:nvPr/>
        </p:nvSpPr>
        <p:spPr>
          <a:xfrm>
            <a:off x="9547299" y="5220905"/>
            <a:ext cx="652743"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51" name="Curved Connector 50">
            <a:extLst>
              <a:ext uri="{FF2B5EF4-FFF2-40B4-BE49-F238E27FC236}">
                <a16:creationId xmlns:a16="http://schemas.microsoft.com/office/drawing/2014/main" id="{1D5FC930-A482-BD0A-64D9-2B8F7FAAEA46}"/>
              </a:ext>
            </a:extLst>
          </p:cNvPr>
          <p:cNvCxnSpPr>
            <a:cxnSpLocks/>
            <a:stCxn id="6" idx="5"/>
            <a:endCxn id="6" idx="6"/>
          </p:cNvCxnSpPr>
          <p:nvPr/>
        </p:nvCxnSpPr>
        <p:spPr>
          <a:xfrm rot="5400000" flipH="1" flipV="1">
            <a:off x="10048529" y="4943158"/>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C8FF285-78B8-D0C6-8A45-62587CD1741B}"/>
              </a:ext>
            </a:extLst>
          </p:cNvPr>
          <p:cNvSpPr txBox="1"/>
          <p:nvPr/>
        </p:nvSpPr>
        <p:spPr>
          <a:xfrm>
            <a:off x="10269406" y="4654784"/>
            <a:ext cx="666273" cy="369332"/>
          </a:xfrm>
          <a:prstGeom prst="rect">
            <a:avLst/>
          </a:prstGeom>
          <a:noFill/>
        </p:spPr>
        <p:txBody>
          <a:bodyPr wrap="square" rtlCol="0">
            <a:spAutoFit/>
          </a:bodyPr>
          <a:lstStyle/>
          <a:p>
            <a:r>
              <a:rPr lang="en-US" dirty="0" err="1"/>
              <a:t>R</a:t>
            </a:r>
            <a:r>
              <a:rPr lang="en-US" baseline="-25000" dirty="0" err="1"/>
              <a:t>read</a:t>
            </a:r>
            <a:endParaRPr lang="en-US" i="1" dirty="0"/>
          </a:p>
        </p:txBody>
      </p:sp>
      <p:sp>
        <p:nvSpPr>
          <p:cNvPr id="53" name="TextBox 52">
            <a:extLst>
              <a:ext uri="{FF2B5EF4-FFF2-40B4-BE49-F238E27FC236}">
                <a16:creationId xmlns:a16="http://schemas.microsoft.com/office/drawing/2014/main" id="{581A9979-3E08-C373-1251-879DFB3B7639}"/>
              </a:ext>
            </a:extLst>
          </p:cNvPr>
          <p:cNvSpPr txBox="1"/>
          <p:nvPr/>
        </p:nvSpPr>
        <p:spPr>
          <a:xfrm>
            <a:off x="8664126" y="6354022"/>
            <a:ext cx="3210560" cy="369332"/>
          </a:xfrm>
          <a:prstGeom prst="rect">
            <a:avLst/>
          </a:prstGeom>
          <a:noFill/>
        </p:spPr>
        <p:txBody>
          <a:bodyPr wrap="square" rtlCol="0">
            <a:spAutoFit/>
          </a:bodyPr>
          <a:lstStyle/>
          <a:p>
            <a:r>
              <a:rPr lang="en-US" dirty="0"/>
              <a:t>A distributed filesystem protocol</a:t>
            </a:r>
          </a:p>
        </p:txBody>
      </p:sp>
      <p:sp>
        <p:nvSpPr>
          <p:cNvPr id="54" name="Freeform 53">
            <a:extLst>
              <a:ext uri="{FF2B5EF4-FFF2-40B4-BE49-F238E27FC236}">
                <a16:creationId xmlns:a16="http://schemas.microsoft.com/office/drawing/2014/main" id="{14D82688-EB2D-5926-1CE1-25FB139FC1D3}"/>
              </a:ext>
            </a:extLst>
          </p:cNvPr>
          <p:cNvSpPr/>
          <p:nvPr/>
        </p:nvSpPr>
        <p:spPr>
          <a:xfrm>
            <a:off x="6781501" y="3220172"/>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Callout 54">
            <a:extLst>
              <a:ext uri="{FF2B5EF4-FFF2-40B4-BE49-F238E27FC236}">
                <a16:creationId xmlns:a16="http://schemas.microsoft.com/office/drawing/2014/main" id="{4D4D5466-28F9-BA2C-FF3B-9188EB1D06AB}"/>
              </a:ext>
            </a:extLst>
          </p:cNvPr>
          <p:cNvSpPr/>
          <p:nvPr/>
        </p:nvSpPr>
        <p:spPr>
          <a:xfrm>
            <a:off x="5866538" y="4694809"/>
            <a:ext cx="2975592" cy="2028545"/>
          </a:xfrm>
          <a:prstGeom prst="wedgeEllipseCallout">
            <a:avLst>
              <a:gd name="adj1" fmla="val 23131"/>
              <a:gd name="adj2" fmla="val -116914"/>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Same local view constructed with </a:t>
            </a:r>
            <a:r>
              <a:rPr lang="en-US" b="1" dirty="0">
                <a:solidFill>
                  <a:schemeClr val="tx1"/>
                </a:solidFill>
              </a:rPr>
              <a:t>{</a:t>
            </a:r>
            <a:r>
              <a:rPr lang="en-US" b="1" dirty="0" err="1">
                <a:solidFill>
                  <a:schemeClr val="tx1"/>
                </a:solidFill>
              </a:rPr>
              <a:t>Tok</a:t>
            </a:r>
            <a:r>
              <a:rPr lang="en-US" b="1" baseline="-25000" dirty="0" err="1">
                <a:solidFill>
                  <a:schemeClr val="tx1"/>
                </a:solidFill>
              </a:rPr>
              <a:t>read</a:t>
            </a:r>
            <a:r>
              <a:rPr lang="en-US" b="1" dirty="0">
                <a:solidFill>
                  <a:schemeClr val="tx1"/>
                </a:solidFill>
              </a:rPr>
              <a:t>, </a:t>
            </a:r>
            <a:r>
              <a:rPr lang="en-US" b="1" dirty="0" err="1">
                <a:solidFill>
                  <a:schemeClr val="tx1"/>
                </a:solidFill>
              </a:rPr>
              <a:t>Tok</a:t>
            </a:r>
            <a:r>
              <a:rPr lang="en-US" b="1" baseline="-25000" dirty="0" err="1">
                <a:solidFill>
                  <a:schemeClr val="tx1"/>
                </a:solidFill>
              </a:rPr>
              <a:t>write</a:t>
            </a:r>
            <a:r>
              <a:rPr lang="en-US" b="1" dirty="0">
                <a:solidFill>
                  <a:schemeClr val="tx1"/>
                </a:solidFill>
              </a:rPr>
              <a:t>} U {</a:t>
            </a:r>
            <a:r>
              <a:rPr lang="en-US" b="1" dirty="0" err="1">
                <a:solidFill>
                  <a:schemeClr val="tx1"/>
                </a:solidFill>
              </a:rPr>
              <a:t>Tok</a:t>
            </a:r>
            <a:r>
              <a:rPr lang="en-US" b="1" baseline="-25000" dirty="0" err="1">
                <a:solidFill>
                  <a:schemeClr val="tx1"/>
                </a:solidFill>
              </a:rPr>
              <a:t>flush</a:t>
            </a:r>
            <a:r>
              <a:rPr lang="en-US" b="1" dirty="0">
                <a:solidFill>
                  <a:schemeClr val="tx1"/>
                </a:solidFill>
              </a:rPr>
              <a:t>}</a:t>
            </a:r>
            <a:r>
              <a:rPr lang="en-US" dirty="0">
                <a:solidFill>
                  <a:schemeClr val="tx1"/>
                </a:solidFill>
              </a:rPr>
              <a:t> </a:t>
            </a:r>
          </a:p>
        </p:txBody>
      </p:sp>
      <p:cxnSp>
        <p:nvCxnSpPr>
          <p:cNvPr id="56" name="Straight Arrow Connector 55">
            <a:extLst>
              <a:ext uri="{FF2B5EF4-FFF2-40B4-BE49-F238E27FC236}">
                <a16:creationId xmlns:a16="http://schemas.microsoft.com/office/drawing/2014/main" id="{83586818-0226-06AB-09C2-5D8FA19B15F7}"/>
              </a:ext>
            </a:extLst>
          </p:cNvPr>
          <p:cNvCxnSpPr>
            <a:cxnSpLocks/>
            <a:stCxn id="6" idx="2"/>
            <a:endCxn id="37" idx="7"/>
          </p:cNvCxnSpPr>
          <p:nvPr/>
        </p:nvCxnSpPr>
        <p:spPr>
          <a:xfrm flipH="1" flipV="1">
            <a:off x="8307108" y="4691836"/>
            <a:ext cx="1328400" cy="19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47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4" grpId="0"/>
      <p:bldP spid="32" grpId="0"/>
      <p:bldP spid="33" grpId="0"/>
      <p:bldP spid="47" grpId="0"/>
      <p:bldP spid="7" grpId="0" animBg="1"/>
      <p:bldP spid="9" grpId="0"/>
      <p:bldP spid="30" grpId="0"/>
      <p:bldP spid="86" grpId="0" animBg="1"/>
      <p:bldP spid="3" grpId="0" animBg="1"/>
      <p:bldP spid="5" grpId="0" animBg="1"/>
      <p:bldP spid="6" grpId="0" animBg="1"/>
      <p:bldP spid="34" grpId="0" animBg="1"/>
      <p:bldP spid="37" grpId="0" animBg="1"/>
      <p:bldP spid="40" grpId="0"/>
      <p:bldP spid="41" grpId="0"/>
      <p:bldP spid="43" grpId="0"/>
      <p:bldP spid="46" grpId="0"/>
      <p:bldP spid="50" grpId="0"/>
      <p:bldP spid="52" grpId="0"/>
      <p:bldP spid="53" grpId="0"/>
      <p:bldP spid="54" grpId="0" animBg="1"/>
      <p:bldP spid="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66508" y="9265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3264888"/>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756774" y="104191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726294"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736454" y="3264888"/>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7927974"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3955133"/>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7675540" y="3964778"/>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1476450"/>
            <a:ext cx="1202" cy="65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2680212"/>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650108" y="1555309"/>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55264" y="2763674"/>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2210834"/>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2786" y="1874579"/>
            <a:ext cx="631327" cy="646331"/>
          </a:xfrm>
          <a:prstGeom prst="rect">
            <a:avLst/>
          </a:prstGeom>
          <a:noFill/>
        </p:spPr>
        <p:txBody>
          <a:bodyPr wrap="none" rtlCol="0">
            <a:spAutoFit/>
          </a:bodyPr>
          <a:lstStyle/>
          <a:p>
            <a:r>
              <a:rPr lang="en-US" dirty="0" err="1"/>
              <a:t>R</a:t>
            </a:r>
            <a:r>
              <a:rPr lang="en-US" baseline="-25000" dirty="0" err="1"/>
              <a:t>open</a:t>
            </a:r>
            <a:endParaRPr lang="en-US" i="1" dirty="0"/>
          </a:p>
          <a:p>
            <a:r>
              <a:rPr lang="en-US" dirty="0" err="1"/>
              <a:t>R</a:t>
            </a:r>
            <a:r>
              <a:rPr lang="en-US" baseline="-25000" dirty="0" err="1"/>
              <a:t>write</a:t>
            </a:r>
            <a:endParaRPr lang="en-US" i="1" dirty="0"/>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7928133" y="2130142"/>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7344338" y="1583163"/>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397894" y="2210834"/>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644274" y="1673375"/>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203247" y="2599680"/>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661091" y="2165862"/>
            <a:ext cx="967880" cy="646331"/>
          </a:xfrm>
          <a:prstGeom prst="rect">
            <a:avLst/>
          </a:prstGeom>
          <a:noFill/>
        </p:spPr>
        <p:txBody>
          <a:bodyPr wrap="square" rtlCol="0">
            <a:spAutoFit/>
          </a:bodyPr>
          <a:lstStyle/>
          <a:p>
            <a:endParaRPr lang="en-US" i="1" dirty="0"/>
          </a:p>
          <a:p>
            <a:r>
              <a:rPr lang="en-US" dirty="0" err="1"/>
              <a:t>R</a:t>
            </a:r>
            <a:r>
              <a:rPr lang="en-US" baseline="-25000" dirty="0" err="1"/>
              <a:t>flush</a:t>
            </a:r>
            <a:endParaRPr lang="en-US" i="1" dirty="0"/>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9979995" y="1584163"/>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9985075" y="2664894"/>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9666875" y="1655363"/>
            <a:ext cx="623953"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66" name="TextBox 65">
            <a:extLst>
              <a:ext uri="{FF2B5EF4-FFF2-40B4-BE49-F238E27FC236}">
                <a16:creationId xmlns:a16="http://schemas.microsoft.com/office/drawing/2014/main" id="{7FDEF6BB-826B-2ADF-1777-0D599851151F}"/>
              </a:ext>
            </a:extLst>
          </p:cNvPr>
          <p:cNvSpPr txBox="1"/>
          <p:nvPr/>
        </p:nvSpPr>
        <p:spPr>
          <a:xfrm>
            <a:off x="9660526" y="2739903"/>
            <a:ext cx="630302" cy="369332"/>
          </a:xfrm>
          <a:prstGeom prst="rect">
            <a:avLst/>
          </a:prstGeom>
          <a:noFill/>
        </p:spPr>
        <p:txBody>
          <a:bodyPr wrap="none" rtlCol="0">
            <a:spAutoFit/>
          </a:bodyPr>
          <a:lstStyle/>
          <a:p>
            <a:pPr algn="r"/>
            <a:r>
              <a:rPr lang="en-US" dirty="0" err="1"/>
              <a:t>R</a:t>
            </a:r>
            <a:r>
              <a:rPr lang="en-US" baseline="-25000" dirty="0" err="1"/>
              <a:t>close</a:t>
            </a:r>
            <a:endParaRPr lang="en-US" baseline="-25000" dirty="0"/>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139315" y="2462156"/>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360192" y="2173782"/>
            <a:ext cx="666273" cy="369332"/>
          </a:xfrm>
          <a:prstGeom prst="rect">
            <a:avLst/>
          </a:prstGeom>
          <a:noFill/>
        </p:spPr>
        <p:txBody>
          <a:bodyPr wrap="square" rtlCol="0">
            <a:spAutoFit/>
          </a:bodyPr>
          <a:lstStyle/>
          <a:p>
            <a:r>
              <a:rPr lang="en-US" dirty="0" err="1"/>
              <a:t>R</a:t>
            </a:r>
            <a:r>
              <a:rPr lang="en-US" baseline="-25000" dirty="0" err="1"/>
              <a:t>read</a:t>
            </a:r>
            <a:endParaRPr lang="en-US" baseline="-25000" dirty="0"/>
          </a:p>
        </p:txBody>
      </p:sp>
      <p:sp>
        <p:nvSpPr>
          <p:cNvPr id="84" name="Freeform 83">
            <a:extLst>
              <a:ext uri="{FF2B5EF4-FFF2-40B4-BE49-F238E27FC236}">
                <a16:creationId xmlns:a16="http://schemas.microsoft.com/office/drawing/2014/main" id="{00C29268-3760-645A-6A9C-B9435D4A4079}"/>
              </a:ext>
            </a:extLst>
          </p:cNvPr>
          <p:cNvSpPr/>
          <p:nvPr/>
        </p:nvSpPr>
        <p:spPr>
          <a:xfrm>
            <a:off x="4706173" y="1032243"/>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2439AC5-1EED-F167-9840-C9C1EBC7BD72}"/>
              </a:ext>
            </a:extLst>
          </p:cNvPr>
          <p:cNvSpPr>
            <a:spLocks noGrp="1"/>
          </p:cNvSpPr>
          <p:nvPr>
            <p:ph type="title"/>
          </p:nvPr>
        </p:nvSpPr>
        <p:spPr>
          <a:xfrm>
            <a:off x="1414151" y="-155465"/>
            <a:ext cx="10515600" cy="1078333"/>
          </a:xfrm>
        </p:spPr>
        <p:txBody>
          <a:bodyPr/>
          <a:lstStyle/>
          <a:p>
            <a:r>
              <a:rPr lang="en-US" dirty="0"/>
              <a:t>STS-</a:t>
            </a:r>
            <a:r>
              <a:rPr lang="en-US" dirty="0" err="1"/>
              <a:t>Bisim</a:t>
            </a:r>
            <a:r>
              <a:rPr lang="en-US" dirty="0"/>
              <a:t>: Preserving the Environment </a:t>
            </a:r>
          </a:p>
        </p:txBody>
      </p:sp>
      <p:sp>
        <p:nvSpPr>
          <p:cNvPr id="5" name="Oval Callout 4">
            <a:extLst>
              <a:ext uri="{FF2B5EF4-FFF2-40B4-BE49-F238E27FC236}">
                <a16:creationId xmlns:a16="http://schemas.microsoft.com/office/drawing/2014/main" id="{B4EC187B-B7AA-8950-CB90-0FE25507FF8D}"/>
              </a:ext>
            </a:extLst>
          </p:cNvPr>
          <p:cNvSpPr/>
          <p:nvPr/>
        </p:nvSpPr>
        <p:spPr>
          <a:xfrm>
            <a:off x="6831709" y="5053168"/>
            <a:ext cx="5098042" cy="1575303"/>
          </a:xfrm>
          <a:prstGeom prst="wedgeEllipseCallout">
            <a:avLst>
              <a:gd name="adj1" fmla="val 11179"/>
              <a:gd name="adj2" fmla="val -216236"/>
            </a:avLst>
          </a:prstGeom>
          <a:solidFill>
            <a:schemeClr val="accent1">
              <a:lumMod val="75000"/>
              <a:alpha val="1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Environment constructed by the frame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open</a:t>
            </a:r>
            <a:r>
              <a:rPr lang="en-US" b="1" dirty="0">
                <a:solidFill>
                  <a:schemeClr val="tx1"/>
                </a:solidFill>
              </a:rPr>
              <a:t>, </a:t>
            </a:r>
            <a:r>
              <a:rPr lang="en-US" b="1" dirty="0" err="1">
                <a:solidFill>
                  <a:schemeClr val="tx1"/>
                </a:solidFill>
              </a:rPr>
              <a:t>Tok</a:t>
            </a:r>
            <a:r>
              <a:rPr lang="en-US" b="1" baseline="-25000" dirty="0" err="1">
                <a:solidFill>
                  <a:schemeClr val="tx1"/>
                </a:solidFill>
              </a:rPr>
              <a:t>close</a:t>
            </a:r>
            <a:r>
              <a:rPr lang="en-US" b="1" dirty="0">
                <a:solidFill>
                  <a:schemeClr val="tx1"/>
                </a:solidFill>
              </a:rPr>
              <a:t>} </a:t>
            </a:r>
            <a:r>
              <a:rPr lang="en-US" dirty="0">
                <a:solidFill>
                  <a:schemeClr val="tx1"/>
                </a:solidFill>
              </a:rPr>
              <a:t>from the state </a:t>
            </a:r>
            <a:r>
              <a:rPr lang="en-US" b="1" dirty="0">
                <a:solidFill>
                  <a:schemeClr val="tx1"/>
                </a:solidFill>
              </a:rPr>
              <a:t>s</a:t>
            </a:r>
            <a:r>
              <a:rPr lang="en-US" b="1" baseline="-25000" dirty="0">
                <a:solidFill>
                  <a:schemeClr val="tx1"/>
                </a:solidFill>
              </a:rPr>
              <a:t>o</a:t>
            </a:r>
            <a:endParaRPr lang="en-US" b="1" dirty="0">
              <a:solidFill>
                <a:schemeClr val="tx1"/>
              </a:solidFill>
            </a:endParaRPr>
          </a:p>
        </p:txBody>
      </p:sp>
      <p:sp>
        <p:nvSpPr>
          <p:cNvPr id="37" name="Oval Callout 36">
            <a:extLst>
              <a:ext uri="{FF2B5EF4-FFF2-40B4-BE49-F238E27FC236}">
                <a16:creationId xmlns:a16="http://schemas.microsoft.com/office/drawing/2014/main" id="{6E845909-BF40-D105-1508-4508768E06D7}"/>
              </a:ext>
            </a:extLst>
          </p:cNvPr>
          <p:cNvSpPr/>
          <p:nvPr/>
        </p:nvSpPr>
        <p:spPr>
          <a:xfrm>
            <a:off x="289711" y="4662535"/>
            <a:ext cx="5920966" cy="1683944"/>
          </a:xfrm>
          <a:prstGeom prst="wedgeEllipseCallout">
            <a:avLst>
              <a:gd name="adj1" fmla="val -10530"/>
              <a:gd name="adj2" fmla="val -188575"/>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Defining the environment from the mapped state </a:t>
            </a:r>
            <a:r>
              <a:rPr lang="en-US" b="1" dirty="0">
                <a:solidFill>
                  <a:schemeClr val="tx1"/>
                </a:solidFill>
              </a:rPr>
              <a:t>s</a:t>
            </a:r>
            <a:r>
              <a:rPr lang="en-US" b="1" baseline="-25000" dirty="0">
                <a:solidFill>
                  <a:schemeClr val="tx1"/>
                </a:solidFill>
              </a:rPr>
              <a:t>o</a:t>
            </a:r>
            <a:r>
              <a:rPr lang="en-US" dirty="0">
                <a:solidFill>
                  <a:schemeClr val="tx1"/>
                </a:solidFill>
              </a:rPr>
              <a:t> with the frame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open</a:t>
            </a:r>
            <a:r>
              <a:rPr lang="en-US" b="1" dirty="0">
                <a:solidFill>
                  <a:schemeClr val="tx1"/>
                </a:solidFill>
              </a:rPr>
              <a:t>, </a:t>
            </a:r>
            <a:r>
              <a:rPr lang="en-US" b="1" dirty="0" err="1">
                <a:solidFill>
                  <a:schemeClr val="tx1"/>
                </a:solidFill>
              </a:rPr>
              <a:t>Tok</a:t>
            </a:r>
            <a:r>
              <a:rPr lang="en-US" b="1" baseline="-25000" dirty="0" err="1">
                <a:solidFill>
                  <a:schemeClr val="tx1"/>
                </a:solidFill>
              </a:rPr>
              <a:t>close</a:t>
            </a:r>
            <a:r>
              <a:rPr lang="en-US" b="1" dirty="0">
                <a:solidFill>
                  <a:schemeClr val="tx1"/>
                </a:solidFill>
              </a:rPr>
              <a:t>}</a:t>
            </a:r>
            <a:endParaRPr lang="en-US" dirty="0">
              <a:solidFill>
                <a:schemeClr val="tx1"/>
              </a:solidFill>
            </a:endParaRPr>
          </a:p>
        </p:txBody>
      </p:sp>
      <p:sp>
        <p:nvSpPr>
          <p:cNvPr id="38" name="Explosion 1 37">
            <a:extLst>
              <a:ext uri="{FF2B5EF4-FFF2-40B4-BE49-F238E27FC236}">
                <a16:creationId xmlns:a16="http://schemas.microsoft.com/office/drawing/2014/main" id="{1AE69630-5C5C-CEAE-476B-F0756847A9BD}"/>
              </a:ext>
            </a:extLst>
          </p:cNvPr>
          <p:cNvSpPr/>
          <p:nvPr/>
        </p:nvSpPr>
        <p:spPr>
          <a:xfrm>
            <a:off x="3819671" y="1837120"/>
            <a:ext cx="4352021" cy="3152027"/>
          </a:xfrm>
          <a:prstGeom prst="irregularSeal1">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Transitions in the rely-environment of STS</a:t>
            </a:r>
            <a:r>
              <a:rPr lang="en-US" baseline="-25000" dirty="0">
                <a:solidFill>
                  <a:schemeClr val="tx1"/>
                </a:solidFill>
              </a:rPr>
              <a:t>π</a:t>
            </a:r>
            <a:r>
              <a:rPr lang="en-US" dirty="0">
                <a:solidFill>
                  <a:schemeClr val="tx1"/>
                </a:solidFill>
              </a:rPr>
              <a:t> are accounted for in the rely-environment of STS</a:t>
            </a:r>
            <a:r>
              <a:rPr lang="en-US" baseline="-25000" dirty="0">
                <a:solidFill>
                  <a:schemeClr val="tx1"/>
                </a:solidFill>
              </a:rPr>
              <a:t>π’</a:t>
            </a:r>
            <a:endParaRPr lang="en-US" dirty="0">
              <a:solidFill>
                <a:schemeClr val="tx1"/>
              </a:solidFill>
            </a:endParaRPr>
          </a:p>
        </p:txBody>
      </p:sp>
      <p:sp>
        <p:nvSpPr>
          <p:cNvPr id="40" name="TextBox 39">
            <a:extLst>
              <a:ext uri="{FF2B5EF4-FFF2-40B4-BE49-F238E27FC236}">
                <a16:creationId xmlns:a16="http://schemas.microsoft.com/office/drawing/2014/main" id="{80EF514E-7A2D-5FFF-B117-331C7891A526}"/>
              </a:ext>
            </a:extLst>
          </p:cNvPr>
          <p:cNvSpPr txBox="1"/>
          <p:nvPr/>
        </p:nvSpPr>
        <p:spPr>
          <a:xfrm>
            <a:off x="485278" y="922868"/>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41" name="TextBox 40">
            <a:extLst>
              <a:ext uri="{FF2B5EF4-FFF2-40B4-BE49-F238E27FC236}">
                <a16:creationId xmlns:a16="http://schemas.microsoft.com/office/drawing/2014/main" id="{F57A4ABA-E024-8F42-875D-98754CC790E9}"/>
              </a:ext>
            </a:extLst>
          </p:cNvPr>
          <p:cNvSpPr txBox="1"/>
          <p:nvPr/>
        </p:nvSpPr>
        <p:spPr>
          <a:xfrm>
            <a:off x="10773081" y="857246"/>
            <a:ext cx="624338" cy="369332"/>
          </a:xfrm>
          <a:prstGeom prst="rect">
            <a:avLst/>
          </a:prstGeom>
          <a:noFill/>
        </p:spPr>
        <p:txBody>
          <a:bodyPr wrap="none" rtlCol="0">
            <a:spAutoFit/>
          </a:bodyPr>
          <a:lstStyle/>
          <a:p>
            <a:r>
              <a:rPr lang="en-US" dirty="0"/>
              <a:t>STS</a:t>
            </a:r>
            <a:r>
              <a:rPr lang="en-US" baseline="-25000" dirty="0"/>
              <a:t>π’</a:t>
            </a:r>
            <a:endParaRPr lang="en-US" dirty="0"/>
          </a:p>
        </p:txBody>
      </p:sp>
    </p:spTree>
    <p:extLst>
      <p:ext uri="{BB962C8B-B14F-4D97-AF65-F5344CB8AC3E}">
        <p14:creationId xmlns:p14="http://schemas.microsoft.com/office/powerpoint/2010/main" val="37505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9" presetClass="emph" presetSubtype="0" nodeType="clickEffect">
                                  <p:stCondLst>
                                    <p:cond delay="0"/>
                                  </p:stCondLst>
                                  <p:childTnLst>
                                    <p:set>
                                      <p:cBhvr>
                                        <p:cTn id="68" dur="indefinite"/>
                                        <p:tgtEl>
                                          <p:spTgt spid="59"/>
                                        </p:tgtEl>
                                        <p:attrNameLst>
                                          <p:attrName>style.opacity</p:attrName>
                                        </p:attrNameLst>
                                      </p:cBhvr>
                                      <p:to>
                                        <p:strVal val="0.5"/>
                                      </p:to>
                                    </p:set>
                                    <p:animEffect filter="image" prLst="opacity: 0.5">
                                      <p:cBhvr rctx="IE">
                                        <p:cTn id="69" dur="indefinite"/>
                                        <p:tgtEl>
                                          <p:spTgt spid="59"/>
                                        </p:tgtEl>
                                      </p:cBhvr>
                                    </p:animEffect>
                                  </p:childTnLst>
                                </p:cTn>
                              </p:par>
                              <p:par>
                                <p:cTn id="70" presetID="9" presetClass="emph" presetSubtype="0" grpId="1" nodeType="withEffect">
                                  <p:stCondLst>
                                    <p:cond delay="0"/>
                                  </p:stCondLst>
                                  <p:childTnLst>
                                    <p:set>
                                      <p:cBhvr>
                                        <p:cTn id="71" dur="indefinite"/>
                                        <p:tgtEl>
                                          <p:spTgt spid="23"/>
                                        </p:tgtEl>
                                        <p:attrNameLst>
                                          <p:attrName>style.opacity</p:attrName>
                                        </p:attrNameLst>
                                      </p:cBhvr>
                                      <p:to>
                                        <p:strVal val="0.5"/>
                                      </p:to>
                                    </p:set>
                                    <p:animEffect filter="image" prLst="opacity: 0.5">
                                      <p:cBhvr rctx="IE">
                                        <p:cTn id="72" dur="indefinite"/>
                                        <p:tgtEl>
                                          <p:spTgt spid="23"/>
                                        </p:tgtEl>
                                      </p:cBhvr>
                                    </p:animEffect>
                                  </p:childTnLst>
                                </p:cTn>
                              </p:par>
                              <p:par>
                                <p:cTn id="73" presetID="9" presetClass="emph" presetSubtype="0" grpId="1" nodeType="withEffect">
                                  <p:stCondLst>
                                    <p:cond delay="0"/>
                                  </p:stCondLst>
                                  <p:childTnLst>
                                    <p:set>
                                      <p:cBhvr>
                                        <p:cTn id="74" dur="indefinite"/>
                                        <p:tgtEl>
                                          <p:spTgt spid="49"/>
                                        </p:tgtEl>
                                        <p:attrNameLst>
                                          <p:attrName>style.opacity</p:attrName>
                                        </p:attrNameLst>
                                      </p:cBhvr>
                                      <p:to>
                                        <p:strVal val="0.5"/>
                                      </p:to>
                                    </p:set>
                                    <p:animEffect filter="image" prLst="opacity: 0.5">
                                      <p:cBhvr rctx="IE">
                                        <p:cTn id="75" dur="indefinite"/>
                                        <p:tgtEl>
                                          <p:spTgt spid="49"/>
                                        </p:tgtEl>
                                      </p:cBhvr>
                                    </p:animEffect>
                                  </p:childTnLst>
                                </p:cTn>
                              </p:par>
                              <p:par>
                                <p:cTn id="76" presetID="9" presetClass="emph" presetSubtype="0" grpId="1" nodeType="withEffect">
                                  <p:stCondLst>
                                    <p:cond delay="0"/>
                                  </p:stCondLst>
                                  <p:childTnLst>
                                    <p:set>
                                      <p:cBhvr>
                                        <p:cTn id="77" dur="indefinite"/>
                                        <p:tgtEl>
                                          <p:spTgt spid="58"/>
                                        </p:tgtEl>
                                        <p:attrNameLst>
                                          <p:attrName>style.opacity</p:attrName>
                                        </p:attrNameLst>
                                      </p:cBhvr>
                                      <p:to>
                                        <p:strVal val="0.5"/>
                                      </p:to>
                                    </p:set>
                                    <p:animEffect filter="image" prLst="opacity: 0.5">
                                      <p:cBhvr rctx="IE">
                                        <p:cTn id="78" dur="indefinite"/>
                                        <p:tgtEl>
                                          <p:spTgt spid="58"/>
                                        </p:tgtEl>
                                      </p:cBhvr>
                                    </p:animEffect>
                                  </p:childTnLst>
                                </p:cTn>
                              </p:par>
                              <p:par>
                                <p:cTn id="79" presetID="9" presetClass="emph" presetSubtype="0" grpId="1" nodeType="withEffect">
                                  <p:stCondLst>
                                    <p:cond delay="0"/>
                                  </p:stCondLst>
                                  <p:childTnLst>
                                    <p:set>
                                      <p:cBhvr>
                                        <p:cTn id="80" dur="indefinite"/>
                                        <p:tgtEl>
                                          <p:spTgt spid="60"/>
                                        </p:tgtEl>
                                        <p:attrNameLst>
                                          <p:attrName>style.opacity</p:attrName>
                                        </p:attrNameLst>
                                      </p:cBhvr>
                                      <p:to>
                                        <p:strVal val="0.5"/>
                                      </p:to>
                                    </p:set>
                                    <p:animEffect filter="image" prLst="opacity: 0.5">
                                      <p:cBhvr rctx="IE">
                                        <p:cTn id="81" dur="indefinite"/>
                                        <p:tgtEl>
                                          <p:spTgt spid="60"/>
                                        </p:tgtEl>
                                      </p:cBhvr>
                                    </p:animEffect>
                                  </p:childTnLst>
                                </p:cTn>
                              </p:par>
                              <p:par>
                                <p:cTn id="82" presetID="9" presetClass="emph" presetSubtype="0" nodeType="withEffect">
                                  <p:stCondLst>
                                    <p:cond delay="0"/>
                                  </p:stCondLst>
                                  <p:childTnLst>
                                    <p:set>
                                      <p:cBhvr>
                                        <p:cTn id="83" dur="indefinite"/>
                                        <p:tgtEl>
                                          <p:spTgt spid="57"/>
                                        </p:tgtEl>
                                        <p:attrNameLst>
                                          <p:attrName>style.opacity</p:attrName>
                                        </p:attrNameLst>
                                      </p:cBhvr>
                                      <p:to>
                                        <p:strVal val="0.5"/>
                                      </p:to>
                                    </p:set>
                                    <p:animEffect filter="image" prLst="opacity: 0.5">
                                      <p:cBhvr rctx="IE">
                                        <p:cTn id="84" dur="indefinite"/>
                                        <p:tgtEl>
                                          <p:spTgt spid="57"/>
                                        </p:tgtEl>
                                      </p:cBhvr>
                                    </p:animEffect>
                                  </p:childTnLst>
                                </p:cTn>
                              </p:par>
                              <p:par>
                                <p:cTn id="85" presetID="9" presetClass="emph" presetSubtype="0" grpId="1" nodeType="withEffect">
                                  <p:stCondLst>
                                    <p:cond delay="0"/>
                                  </p:stCondLst>
                                  <p:childTnLst>
                                    <p:set>
                                      <p:cBhvr>
                                        <p:cTn id="86" dur="indefinite"/>
                                        <p:tgtEl>
                                          <p:spTgt spid="21"/>
                                        </p:tgtEl>
                                        <p:attrNameLst>
                                          <p:attrName>style.opacity</p:attrName>
                                        </p:attrNameLst>
                                      </p:cBhvr>
                                      <p:to>
                                        <p:strVal val="0.5"/>
                                      </p:to>
                                    </p:set>
                                    <p:animEffect filter="image" prLst="opacity: 0.5">
                                      <p:cBhvr rctx="IE">
                                        <p:cTn id="87" dur="indefinite"/>
                                        <p:tgtEl>
                                          <p:spTgt spid="21"/>
                                        </p:tgtEl>
                                      </p:cBhvr>
                                    </p:animEffect>
                                  </p:childTnLst>
                                </p:cTn>
                              </p:par>
                              <p:par>
                                <p:cTn id="88" presetID="9" presetClass="emph" presetSubtype="0" nodeType="withEffect">
                                  <p:stCondLst>
                                    <p:cond delay="0"/>
                                  </p:stCondLst>
                                  <p:childTnLst>
                                    <p:set>
                                      <p:cBhvr>
                                        <p:cTn id="89" dur="indefinite"/>
                                        <p:tgtEl>
                                          <p:spTgt spid="67"/>
                                        </p:tgtEl>
                                        <p:attrNameLst>
                                          <p:attrName>style.opacity</p:attrName>
                                        </p:attrNameLst>
                                      </p:cBhvr>
                                      <p:to>
                                        <p:strVal val="0.5"/>
                                      </p:to>
                                    </p:set>
                                    <p:animEffect filter="image" prLst="opacity: 0.5">
                                      <p:cBhvr rctx="IE">
                                        <p:cTn id="90" dur="indefinite"/>
                                        <p:tgtEl>
                                          <p:spTgt spid="67"/>
                                        </p:tgtEl>
                                      </p:cBhvr>
                                    </p:animEffect>
                                  </p:childTnLst>
                                </p:cTn>
                              </p:par>
                              <p:par>
                                <p:cTn id="91" presetID="9" presetClass="emph" presetSubtype="0" grpId="1" nodeType="withEffect">
                                  <p:stCondLst>
                                    <p:cond delay="0"/>
                                  </p:stCondLst>
                                  <p:childTnLst>
                                    <p:set>
                                      <p:cBhvr>
                                        <p:cTn id="92" dur="indefinite"/>
                                        <p:tgtEl>
                                          <p:spTgt spid="68"/>
                                        </p:tgtEl>
                                        <p:attrNameLst>
                                          <p:attrName>style.opacity</p:attrName>
                                        </p:attrNameLst>
                                      </p:cBhvr>
                                      <p:to>
                                        <p:strVal val="0.5"/>
                                      </p:to>
                                    </p:set>
                                    <p:animEffect filter="image" prLst="opacity: 0.5">
                                      <p:cBhvr rctx="IE">
                                        <p:cTn id="93" dur="indefinite"/>
                                        <p:tgtEl>
                                          <p:spTgt spid="68"/>
                                        </p:tgtEl>
                                      </p:cBhvr>
                                    </p:animEffect>
                                  </p:childTnLst>
                                </p:cTn>
                              </p:par>
                              <p:par>
                                <p:cTn id="94" presetID="9" presetClass="emph" presetSubtype="0" nodeType="withEffect">
                                  <p:stCondLst>
                                    <p:cond delay="0"/>
                                  </p:stCondLst>
                                  <p:childTnLst>
                                    <p:set>
                                      <p:cBhvr>
                                        <p:cTn id="95" dur="indefinite"/>
                                        <p:tgtEl>
                                          <p:spTgt spid="48"/>
                                        </p:tgtEl>
                                        <p:attrNameLst>
                                          <p:attrName>style.opacity</p:attrName>
                                        </p:attrNameLst>
                                      </p:cBhvr>
                                      <p:to>
                                        <p:strVal val="0.5"/>
                                      </p:to>
                                    </p:set>
                                    <p:animEffect filter="image" prLst="opacity: 0.5">
                                      <p:cBhvr rctx="IE">
                                        <p:cTn id="96" dur="indefinite"/>
                                        <p:tgtEl>
                                          <p:spTgt spid="48"/>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9" presetClass="emph" presetSubtype="0" grpId="1" nodeType="clickEffect">
                                  <p:stCondLst>
                                    <p:cond delay="0"/>
                                  </p:stCondLst>
                                  <p:childTnLst>
                                    <p:set>
                                      <p:cBhvr>
                                        <p:cTn id="102" dur="indefinite"/>
                                        <p:tgtEl>
                                          <p:spTgt spid="47"/>
                                        </p:tgtEl>
                                        <p:attrNameLst>
                                          <p:attrName>style.opacity</p:attrName>
                                        </p:attrNameLst>
                                      </p:cBhvr>
                                      <p:to>
                                        <p:strVal val="0.5"/>
                                      </p:to>
                                    </p:set>
                                    <p:animEffect filter="image" prLst="opacity: 0.5">
                                      <p:cBhvr rctx="IE">
                                        <p:cTn id="103" dur="indefinite"/>
                                        <p:tgtEl>
                                          <p:spTgt spid="47"/>
                                        </p:tgtEl>
                                      </p:cBhvr>
                                    </p:animEffect>
                                  </p:childTnLst>
                                </p:cTn>
                              </p:par>
                              <p:par>
                                <p:cTn id="104" presetID="9" presetClass="emph" presetSubtype="0" nodeType="withEffect">
                                  <p:stCondLst>
                                    <p:cond delay="0"/>
                                  </p:stCondLst>
                                  <p:childTnLst>
                                    <p:set>
                                      <p:cBhvr>
                                        <p:cTn id="105" dur="indefinite"/>
                                        <p:tgtEl>
                                          <p:spTgt spid="36"/>
                                        </p:tgtEl>
                                        <p:attrNameLst>
                                          <p:attrName>style.opacity</p:attrName>
                                        </p:attrNameLst>
                                      </p:cBhvr>
                                      <p:to>
                                        <p:strVal val="0.5"/>
                                      </p:to>
                                    </p:set>
                                    <p:animEffect filter="image" prLst="opacity: 0.5">
                                      <p:cBhvr rctx="IE">
                                        <p:cTn id="106" dur="indefinite"/>
                                        <p:tgtEl>
                                          <p:spTgt spid="36"/>
                                        </p:tgtEl>
                                      </p:cBhvr>
                                    </p:animEffect>
                                  </p:childTnLst>
                                </p:cTn>
                              </p:par>
                              <p:par>
                                <p:cTn id="107" presetID="9" presetClass="emph" presetSubtype="0" grpId="1" nodeType="withEffect">
                                  <p:stCondLst>
                                    <p:cond delay="0"/>
                                  </p:stCondLst>
                                  <p:childTnLst>
                                    <p:set>
                                      <p:cBhvr>
                                        <p:cTn id="108" dur="indefinite"/>
                                        <p:tgtEl>
                                          <p:spTgt spid="18"/>
                                        </p:tgtEl>
                                        <p:attrNameLst>
                                          <p:attrName>style.opacity</p:attrName>
                                        </p:attrNameLst>
                                      </p:cBhvr>
                                      <p:to>
                                        <p:strVal val="0.5"/>
                                      </p:to>
                                    </p:set>
                                    <p:animEffect filter="image" prLst="opacity: 0.5">
                                      <p:cBhvr rctx="IE">
                                        <p:cTn id="109" dur="indefinite"/>
                                        <p:tgtEl>
                                          <p:spTgt spid="18"/>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8" grpId="1" animBg="1"/>
      <p:bldP spid="19" grpId="0" animBg="1"/>
      <p:bldP spid="20" grpId="0" animBg="1"/>
      <p:bldP spid="21" grpId="0" animBg="1"/>
      <p:bldP spid="21" grpId="1" animBg="1"/>
      <p:bldP spid="22" grpId="0" animBg="1"/>
      <p:bldP spid="23" grpId="0" animBg="1"/>
      <p:bldP spid="23" grpId="1" animBg="1"/>
      <p:bldP spid="24" grpId="0"/>
      <p:bldP spid="25" grpId="0"/>
      <p:bldP spid="32" grpId="0"/>
      <p:bldP spid="33" grpId="0"/>
      <p:bldP spid="47" grpId="0"/>
      <p:bldP spid="47" grpId="1"/>
      <p:bldP spid="49" grpId="0"/>
      <p:bldP spid="49" grpId="1"/>
      <p:bldP spid="58" grpId="0"/>
      <p:bldP spid="58" grpId="1"/>
      <p:bldP spid="60" grpId="0"/>
      <p:bldP spid="60" grpId="1"/>
      <p:bldP spid="65" grpId="0"/>
      <p:bldP spid="66" grpId="0"/>
      <p:bldP spid="68" grpId="0"/>
      <p:bldP spid="68" grpId="1"/>
      <p:bldP spid="84" grpId="0" animBg="1"/>
      <p:bldP spid="5" grpId="0" animBg="1"/>
      <p:bldP spid="37" grpId="0" animBg="1"/>
      <p:bldP spid="38" grpId="0" animBg="1"/>
      <p:bldP spid="40" grpId="0"/>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95786" y="1456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2368591"/>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756774" y="1456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726294"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736454" y="2368591"/>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7927974"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3058836"/>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7675540" y="3068481"/>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695525"/>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1783915"/>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895192" y="774384"/>
            <a:ext cx="651140" cy="369332"/>
          </a:xfrm>
          <a:prstGeom prst="rect">
            <a:avLst/>
          </a:prstGeom>
          <a:noFill/>
        </p:spPr>
        <p:txBody>
          <a:bodyPr wrap="none" rtlCol="0">
            <a:spAutoFit/>
          </a:bodyPr>
          <a:lstStyle/>
          <a:p>
            <a:pPr algn="r"/>
            <a:r>
              <a:rPr lang="en-US" i="1" dirty="0"/>
              <a:t>open</a:t>
            </a:r>
          </a:p>
        </p:txBody>
      </p:sp>
      <p:sp>
        <p:nvSpPr>
          <p:cNvPr id="33" name="TextBox 32">
            <a:extLst>
              <a:ext uri="{FF2B5EF4-FFF2-40B4-BE49-F238E27FC236}">
                <a16:creationId xmlns:a16="http://schemas.microsoft.com/office/drawing/2014/main" id="{0A61B0F1-6D30-1C3D-F213-90FE2F0D859C}"/>
              </a:ext>
            </a:extLst>
          </p:cNvPr>
          <p:cNvSpPr txBox="1"/>
          <p:nvPr/>
        </p:nvSpPr>
        <p:spPr>
          <a:xfrm>
            <a:off x="1893589" y="1858924"/>
            <a:ext cx="652743" cy="369332"/>
          </a:xfrm>
          <a:prstGeom prst="rect">
            <a:avLst/>
          </a:prstGeom>
          <a:noFill/>
        </p:spPr>
        <p:txBody>
          <a:bodyPr wrap="none" rtlCol="0">
            <a:spAutoFit/>
          </a:bodyPr>
          <a:lstStyle/>
          <a:p>
            <a:pPr algn="r"/>
            <a:r>
              <a:rPr lang="en-US" i="1" dirty="0"/>
              <a:t>close</a:t>
            </a:r>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1314537"/>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8492" y="978282"/>
            <a:ext cx="666273" cy="646331"/>
          </a:xfrm>
          <a:prstGeom prst="rect">
            <a:avLst/>
          </a:prstGeom>
          <a:noFill/>
        </p:spPr>
        <p:txBody>
          <a:bodyPr wrap="none" rtlCol="0">
            <a:spAutoFit/>
          </a:bodyPr>
          <a:lstStyle/>
          <a:p>
            <a:r>
              <a:rPr lang="en-US" i="1" dirty="0"/>
              <a:t>read</a:t>
            </a:r>
          </a:p>
          <a:p>
            <a:r>
              <a:rPr lang="en-US" i="1" dirty="0"/>
              <a:t>write</a:t>
            </a:r>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7928133" y="1233845"/>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7350044" y="686866"/>
            <a:ext cx="666273" cy="646331"/>
          </a:xfrm>
          <a:prstGeom prst="rect">
            <a:avLst/>
          </a:prstGeom>
          <a:noFill/>
        </p:spPr>
        <p:txBody>
          <a:bodyPr wrap="none" rtlCol="0">
            <a:spAutoFit/>
          </a:bodyPr>
          <a:lstStyle/>
          <a:p>
            <a:r>
              <a:rPr lang="en-US" i="1" dirty="0"/>
              <a:t>read</a:t>
            </a:r>
          </a:p>
          <a:p>
            <a:r>
              <a:rPr lang="en-US" i="1" dirty="0"/>
              <a:t>write</a:t>
            </a:r>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397894" y="1314537"/>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644274" y="777078"/>
            <a:ext cx="967880" cy="646331"/>
          </a:xfrm>
          <a:prstGeom prst="rect">
            <a:avLst/>
          </a:prstGeom>
          <a:noFill/>
        </p:spPr>
        <p:txBody>
          <a:bodyPr wrap="square" rtlCol="0">
            <a:spAutoFit/>
          </a:bodyPr>
          <a:lstStyle/>
          <a:p>
            <a:endParaRPr lang="en-US" i="1" dirty="0"/>
          </a:p>
          <a:p>
            <a:r>
              <a:rPr lang="en-US" i="1" dirty="0"/>
              <a:t>write</a:t>
            </a:r>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203247" y="1703383"/>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661091" y="1269565"/>
            <a:ext cx="967880" cy="646331"/>
          </a:xfrm>
          <a:prstGeom prst="rect">
            <a:avLst/>
          </a:prstGeom>
          <a:noFill/>
        </p:spPr>
        <p:txBody>
          <a:bodyPr wrap="square" rtlCol="0">
            <a:spAutoFit/>
          </a:bodyPr>
          <a:lstStyle/>
          <a:p>
            <a:endParaRPr lang="en-US" i="1" dirty="0"/>
          </a:p>
          <a:p>
            <a:r>
              <a:rPr lang="en-US" i="1" dirty="0"/>
              <a:t>flush</a:t>
            </a:r>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9985075" y="680207"/>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9985075" y="1768597"/>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9639688" y="759066"/>
            <a:ext cx="651140" cy="369332"/>
          </a:xfrm>
          <a:prstGeom prst="rect">
            <a:avLst/>
          </a:prstGeom>
          <a:noFill/>
        </p:spPr>
        <p:txBody>
          <a:bodyPr wrap="none" rtlCol="0">
            <a:spAutoFit/>
          </a:bodyPr>
          <a:lstStyle/>
          <a:p>
            <a:pPr algn="r"/>
            <a:r>
              <a:rPr lang="en-US" i="1" dirty="0"/>
              <a:t>open</a:t>
            </a:r>
          </a:p>
        </p:txBody>
      </p:sp>
      <p:sp>
        <p:nvSpPr>
          <p:cNvPr id="66" name="TextBox 65">
            <a:extLst>
              <a:ext uri="{FF2B5EF4-FFF2-40B4-BE49-F238E27FC236}">
                <a16:creationId xmlns:a16="http://schemas.microsoft.com/office/drawing/2014/main" id="{7FDEF6BB-826B-2ADF-1777-0D599851151F}"/>
              </a:ext>
            </a:extLst>
          </p:cNvPr>
          <p:cNvSpPr txBox="1"/>
          <p:nvPr/>
        </p:nvSpPr>
        <p:spPr>
          <a:xfrm>
            <a:off x="9638085" y="1843606"/>
            <a:ext cx="652743" cy="369332"/>
          </a:xfrm>
          <a:prstGeom prst="rect">
            <a:avLst/>
          </a:prstGeom>
          <a:noFill/>
        </p:spPr>
        <p:txBody>
          <a:bodyPr wrap="none" rtlCol="0">
            <a:spAutoFit/>
          </a:bodyPr>
          <a:lstStyle/>
          <a:p>
            <a:pPr algn="r"/>
            <a:r>
              <a:rPr lang="en-US" i="1" dirty="0"/>
              <a:t>close</a:t>
            </a:r>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139315" y="1565859"/>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360192" y="1277485"/>
            <a:ext cx="666273" cy="369332"/>
          </a:xfrm>
          <a:prstGeom prst="rect">
            <a:avLst/>
          </a:prstGeom>
          <a:noFill/>
        </p:spPr>
        <p:txBody>
          <a:bodyPr wrap="square" rtlCol="0">
            <a:spAutoFit/>
          </a:bodyPr>
          <a:lstStyle/>
          <a:p>
            <a:r>
              <a:rPr lang="en-US" i="1" dirty="0"/>
              <a:t>read</a:t>
            </a:r>
          </a:p>
        </p:txBody>
      </p:sp>
      <p:sp>
        <p:nvSpPr>
          <p:cNvPr id="7" name="Oval 6">
            <a:extLst>
              <a:ext uri="{FF2B5EF4-FFF2-40B4-BE49-F238E27FC236}">
                <a16:creationId xmlns:a16="http://schemas.microsoft.com/office/drawing/2014/main" id="{1148DF73-113A-8F3E-F3D8-472F2D7C87CE}"/>
              </a:ext>
            </a:extLst>
          </p:cNvPr>
          <p:cNvSpPr/>
          <p:nvPr/>
        </p:nvSpPr>
        <p:spPr>
          <a:xfrm>
            <a:off x="1299033" y="498632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8" name="Curved Connector 7">
            <a:extLst>
              <a:ext uri="{FF2B5EF4-FFF2-40B4-BE49-F238E27FC236}">
                <a16:creationId xmlns:a16="http://schemas.microsoft.com/office/drawing/2014/main" id="{F7616DA2-B81D-6ECF-4243-409AE4351666}"/>
              </a:ext>
            </a:extLst>
          </p:cNvPr>
          <p:cNvCxnSpPr>
            <a:cxnSpLocks/>
            <a:stCxn id="7" idx="6"/>
            <a:endCxn id="7" idx="7"/>
          </p:cNvCxnSpPr>
          <p:nvPr/>
        </p:nvCxnSpPr>
        <p:spPr>
          <a:xfrm flipH="1" flipV="1">
            <a:off x="1768953" y="5066861"/>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3ECC40C-DCF6-5021-2B8F-D679859374A4}"/>
              </a:ext>
            </a:extLst>
          </p:cNvPr>
          <p:cNvSpPr txBox="1"/>
          <p:nvPr/>
        </p:nvSpPr>
        <p:spPr>
          <a:xfrm>
            <a:off x="2652219" y="4730606"/>
            <a:ext cx="666273" cy="646331"/>
          </a:xfrm>
          <a:prstGeom prst="rect">
            <a:avLst/>
          </a:prstGeom>
          <a:noFill/>
        </p:spPr>
        <p:txBody>
          <a:bodyPr wrap="none" rtlCol="0">
            <a:spAutoFit/>
          </a:bodyPr>
          <a:lstStyle/>
          <a:p>
            <a:r>
              <a:rPr lang="en-US" i="1" dirty="0"/>
              <a:t>read</a:t>
            </a:r>
          </a:p>
          <a:p>
            <a:r>
              <a:rPr lang="en-US" i="1" dirty="0"/>
              <a:t>write</a:t>
            </a:r>
          </a:p>
        </p:txBody>
      </p:sp>
      <p:sp>
        <p:nvSpPr>
          <p:cNvPr id="10" name="Oval 9">
            <a:extLst>
              <a:ext uri="{FF2B5EF4-FFF2-40B4-BE49-F238E27FC236}">
                <a16:creationId xmlns:a16="http://schemas.microsoft.com/office/drawing/2014/main" id="{EC35D0A9-7CB4-2755-5FB4-69A636CE0348}"/>
              </a:ext>
            </a:extLst>
          </p:cNvPr>
          <p:cNvSpPr/>
          <p:nvPr/>
        </p:nvSpPr>
        <p:spPr>
          <a:xfrm>
            <a:off x="9878694" y="497288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1" name="Oval 10">
            <a:extLst>
              <a:ext uri="{FF2B5EF4-FFF2-40B4-BE49-F238E27FC236}">
                <a16:creationId xmlns:a16="http://schemas.microsoft.com/office/drawing/2014/main" id="{74CB7C73-90CC-BDDD-63C1-50C0D71310AF}"/>
              </a:ext>
            </a:extLst>
          </p:cNvPr>
          <p:cNvSpPr/>
          <p:nvPr/>
        </p:nvSpPr>
        <p:spPr>
          <a:xfrm>
            <a:off x="8080374" y="497288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cxnSp>
        <p:nvCxnSpPr>
          <p:cNvPr id="12" name="Curved Connector 11">
            <a:extLst>
              <a:ext uri="{FF2B5EF4-FFF2-40B4-BE49-F238E27FC236}">
                <a16:creationId xmlns:a16="http://schemas.microsoft.com/office/drawing/2014/main" id="{07E7B836-C82B-5036-25E8-392F85B136B7}"/>
              </a:ext>
            </a:extLst>
          </p:cNvPr>
          <p:cNvCxnSpPr>
            <a:cxnSpLocks/>
            <a:stCxn id="11" idx="0"/>
            <a:endCxn id="11" idx="2"/>
          </p:cNvCxnSpPr>
          <p:nvPr/>
        </p:nvCxnSpPr>
        <p:spPr>
          <a:xfrm rot="16200000" flipH="1" flipV="1">
            <a:off x="8080533" y="4972725"/>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DC0DDA8-BE8F-3235-56AB-5348FA8649BC}"/>
              </a:ext>
            </a:extLst>
          </p:cNvPr>
          <p:cNvSpPr txBox="1"/>
          <p:nvPr/>
        </p:nvSpPr>
        <p:spPr>
          <a:xfrm>
            <a:off x="7502444" y="4425746"/>
            <a:ext cx="666273" cy="646331"/>
          </a:xfrm>
          <a:prstGeom prst="rect">
            <a:avLst/>
          </a:prstGeom>
          <a:noFill/>
        </p:spPr>
        <p:txBody>
          <a:bodyPr wrap="none" rtlCol="0">
            <a:spAutoFit/>
          </a:bodyPr>
          <a:lstStyle/>
          <a:p>
            <a:r>
              <a:rPr lang="en-US" i="1" dirty="0"/>
              <a:t>read</a:t>
            </a:r>
          </a:p>
          <a:p>
            <a:r>
              <a:rPr lang="en-US" i="1" dirty="0"/>
              <a:t>write</a:t>
            </a:r>
          </a:p>
        </p:txBody>
      </p:sp>
      <p:cxnSp>
        <p:nvCxnSpPr>
          <p:cNvPr id="14" name="Straight Arrow Connector 13">
            <a:extLst>
              <a:ext uri="{FF2B5EF4-FFF2-40B4-BE49-F238E27FC236}">
                <a16:creationId xmlns:a16="http://schemas.microsoft.com/office/drawing/2014/main" id="{49A1FF1F-B8BE-B0A2-0D91-C19892AC88E6}"/>
              </a:ext>
            </a:extLst>
          </p:cNvPr>
          <p:cNvCxnSpPr>
            <a:stCxn id="10" idx="1"/>
            <a:endCxn id="11" idx="7"/>
          </p:cNvCxnSpPr>
          <p:nvPr/>
        </p:nvCxnSpPr>
        <p:spPr>
          <a:xfrm flipH="1">
            <a:off x="8550294" y="5053417"/>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A1C52E0-CA62-FB06-53B7-16B9B1BCDA68}"/>
              </a:ext>
            </a:extLst>
          </p:cNvPr>
          <p:cNvSpPr txBox="1"/>
          <p:nvPr/>
        </p:nvSpPr>
        <p:spPr>
          <a:xfrm>
            <a:off x="8796674" y="4515958"/>
            <a:ext cx="967880" cy="646331"/>
          </a:xfrm>
          <a:prstGeom prst="rect">
            <a:avLst/>
          </a:prstGeom>
          <a:noFill/>
        </p:spPr>
        <p:txBody>
          <a:bodyPr wrap="square" rtlCol="0">
            <a:spAutoFit/>
          </a:bodyPr>
          <a:lstStyle/>
          <a:p>
            <a:endParaRPr lang="en-US" i="1" dirty="0"/>
          </a:p>
          <a:p>
            <a:r>
              <a:rPr lang="en-US" i="1" dirty="0"/>
              <a:t>write</a:t>
            </a:r>
          </a:p>
        </p:txBody>
      </p:sp>
      <p:cxnSp>
        <p:nvCxnSpPr>
          <p:cNvPr id="16" name="Straight Arrow Connector 15">
            <a:extLst>
              <a:ext uri="{FF2B5EF4-FFF2-40B4-BE49-F238E27FC236}">
                <a16:creationId xmlns:a16="http://schemas.microsoft.com/office/drawing/2014/main" id="{3CA28BDA-7164-0DBA-A065-388D8704211F}"/>
              </a:ext>
            </a:extLst>
          </p:cNvPr>
          <p:cNvCxnSpPr>
            <a:cxnSpLocks/>
            <a:stCxn id="11" idx="4"/>
            <a:endCxn id="10" idx="3"/>
          </p:cNvCxnSpPr>
          <p:nvPr/>
        </p:nvCxnSpPr>
        <p:spPr>
          <a:xfrm flipV="1">
            <a:off x="8355647" y="5442263"/>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7293D7C-11CF-F152-16F9-099EF6136CA5}"/>
              </a:ext>
            </a:extLst>
          </p:cNvPr>
          <p:cNvSpPr txBox="1"/>
          <p:nvPr/>
        </p:nvSpPr>
        <p:spPr>
          <a:xfrm>
            <a:off x="8813491" y="5008445"/>
            <a:ext cx="967880" cy="646331"/>
          </a:xfrm>
          <a:prstGeom prst="rect">
            <a:avLst/>
          </a:prstGeom>
          <a:noFill/>
        </p:spPr>
        <p:txBody>
          <a:bodyPr wrap="square" rtlCol="0">
            <a:spAutoFit/>
          </a:bodyPr>
          <a:lstStyle/>
          <a:p>
            <a:endParaRPr lang="en-US" i="1" dirty="0"/>
          </a:p>
          <a:p>
            <a:r>
              <a:rPr lang="en-US" i="1" dirty="0"/>
              <a:t>flush</a:t>
            </a:r>
          </a:p>
        </p:txBody>
      </p:sp>
      <p:cxnSp>
        <p:nvCxnSpPr>
          <p:cNvPr id="26" name="Curved Connector 25">
            <a:extLst>
              <a:ext uri="{FF2B5EF4-FFF2-40B4-BE49-F238E27FC236}">
                <a16:creationId xmlns:a16="http://schemas.microsoft.com/office/drawing/2014/main" id="{66429DF4-0766-DE10-9D60-0B7B41669992}"/>
              </a:ext>
            </a:extLst>
          </p:cNvPr>
          <p:cNvCxnSpPr>
            <a:cxnSpLocks/>
            <a:stCxn id="10" idx="5"/>
            <a:endCxn id="10" idx="6"/>
          </p:cNvCxnSpPr>
          <p:nvPr/>
        </p:nvCxnSpPr>
        <p:spPr>
          <a:xfrm rot="5400000" flipH="1" flipV="1">
            <a:off x="10291715" y="5304739"/>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104DFCE-AAC5-2BCE-B350-00976DD42791}"/>
              </a:ext>
            </a:extLst>
          </p:cNvPr>
          <p:cNvSpPr txBox="1"/>
          <p:nvPr/>
        </p:nvSpPr>
        <p:spPr>
          <a:xfrm>
            <a:off x="10512592" y="5016365"/>
            <a:ext cx="666273" cy="369332"/>
          </a:xfrm>
          <a:prstGeom prst="rect">
            <a:avLst/>
          </a:prstGeom>
          <a:noFill/>
        </p:spPr>
        <p:txBody>
          <a:bodyPr wrap="square" rtlCol="0">
            <a:spAutoFit/>
          </a:bodyPr>
          <a:lstStyle/>
          <a:p>
            <a:r>
              <a:rPr lang="en-US" i="1" dirty="0"/>
              <a:t>read</a:t>
            </a:r>
          </a:p>
        </p:txBody>
      </p:sp>
      <p:sp>
        <p:nvSpPr>
          <p:cNvPr id="30" name="TextBox 29">
            <a:extLst>
              <a:ext uri="{FF2B5EF4-FFF2-40B4-BE49-F238E27FC236}">
                <a16:creationId xmlns:a16="http://schemas.microsoft.com/office/drawing/2014/main" id="{A60B24AD-C1B1-5818-5717-B69804B64E0B}"/>
              </a:ext>
            </a:extLst>
          </p:cNvPr>
          <p:cNvSpPr txBox="1"/>
          <p:nvPr/>
        </p:nvSpPr>
        <p:spPr>
          <a:xfrm>
            <a:off x="466042" y="5830861"/>
            <a:ext cx="4723665" cy="369332"/>
          </a:xfrm>
          <a:prstGeom prst="rect">
            <a:avLst/>
          </a:prstGeom>
          <a:noFill/>
        </p:spPr>
        <p:txBody>
          <a:bodyPr wrap="none" rtlCol="0">
            <a:spAutoFit/>
          </a:bodyPr>
          <a:lstStyle/>
          <a:p>
            <a:r>
              <a:rPr lang="en-US" dirty="0"/>
              <a:t>A  traditional subprotocol from </a:t>
            </a:r>
            <a:r>
              <a:rPr lang="en-US" b="1" i="1" dirty="0"/>
              <a:t>opened</a:t>
            </a:r>
            <a:r>
              <a:rPr lang="en-US" dirty="0"/>
              <a:t> (s</a:t>
            </a:r>
            <a:r>
              <a:rPr lang="en-US" baseline="-25000" dirty="0"/>
              <a:t>o</a:t>
            </a:r>
            <a:r>
              <a:rPr lang="en-US" dirty="0"/>
              <a:t>) state</a:t>
            </a:r>
          </a:p>
        </p:txBody>
      </p:sp>
      <p:sp>
        <p:nvSpPr>
          <p:cNvPr id="31" name="TextBox 30">
            <a:extLst>
              <a:ext uri="{FF2B5EF4-FFF2-40B4-BE49-F238E27FC236}">
                <a16:creationId xmlns:a16="http://schemas.microsoft.com/office/drawing/2014/main" id="{CADC2F37-5D09-0292-990D-442E9ABEA2B6}"/>
              </a:ext>
            </a:extLst>
          </p:cNvPr>
          <p:cNvSpPr txBox="1"/>
          <p:nvPr/>
        </p:nvSpPr>
        <p:spPr>
          <a:xfrm>
            <a:off x="7456791" y="5865776"/>
            <a:ext cx="4551952" cy="369332"/>
          </a:xfrm>
          <a:prstGeom prst="rect">
            <a:avLst/>
          </a:prstGeom>
          <a:noFill/>
        </p:spPr>
        <p:txBody>
          <a:bodyPr wrap="none" rtlCol="0">
            <a:spAutoFit/>
          </a:bodyPr>
          <a:lstStyle/>
          <a:p>
            <a:r>
              <a:rPr lang="en-US" dirty="0"/>
              <a:t>A distribute subprotocol from </a:t>
            </a:r>
            <a:r>
              <a:rPr lang="en-US" b="1" i="1" dirty="0"/>
              <a:t>flushed </a:t>
            </a:r>
            <a:r>
              <a:rPr lang="en-US" dirty="0"/>
              <a:t>(s</a:t>
            </a:r>
            <a:r>
              <a:rPr lang="en-US" baseline="-25000" dirty="0"/>
              <a:t>f</a:t>
            </a:r>
            <a:r>
              <a:rPr lang="en-US" dirty="0"/>
              <a:t>) state</a:t>
            </a:r>
          </a:p>
        </p:txBody>
      </p:sp>
      <p:cxnSp>
        <p:nvCxnSpPr>
          <p:cNvPr id="35" name="Curved Connector 34">
            <a:extLst>
              <a:ext uri="{FF2B5EF4-FFF2-40B4-BE49-F238E27FC236}">
                <a16:creationId xmlns:a16="http://schemas.microsoft.com/office/drawing/2014/main" id="{1AE73E66-7B52-B54E-B5FD-C0EF65FD1582}"/>
              </a:ext>
            </a:extLst>
          </p:cNvPr>
          <p:cNvCxnSpPr>
            <a:cxnSpLocks/>
          </p:cNvCxnSpPr>
          <p:nvPr/>
        </p:nvCxnSpPr>
        <p:spPr>
          <a:xfrm flipV="1">
            <a:off x="3484246" y="1592730"/>
            <a:ext cx="4277974" cy="3691855"/>
          </a:xfrm>
          <a:prstGeom prst="curvedConnector3">
            <a:avLst>
              <a:gd name="adj1" fmla="val 47625"/>
            </a:avLst>
          </a:prstGeom>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F6651E1F-8777-6737-9A56-79465D7EB7C1}"/>
              </a:ext>
            </a:extLst>
          </p:cNvPr>
          <p:cNvCxnSpPr>
            <a:cxnSpLocks/>
          </p:cNvCxnSpPr>
          <p:nvPr/>
        </p:nvCxnSpPr>
        <p:spPr>
          <a:xfrm>
            <a:off x="3390627" y="1783915"/>
            <a:ext cx="3997677" cy="3500670"/>
          </a:xfrm>
          <a:prstGeom prst="curvedConnector3">
            <a:avLst>
              <a:gd name="adj1" fmla="val 53304"/>
            </a:avLst>
          </a:prstGeom>
        </p:spPr>
        <p:style>
          <a:lnRef idx="1">
            <a:schemeClr val="accent1"/>
          </a:lnRef>
          <a:fillRef idx="0">
            <a:schemeClr val="accent1"/>
          </a:fillRef>
          <a:effectRef idx="0">
            <a:schemeClr val="accent1"/>
          </a:effectRef>
          <a:fontRef idx="minor">
            <a:schemeClr val="tx1"/>
          </a:fontRef>
        </p:style>
      </p:cxnSp>
      <p:sp>
        <p:nvSpPr>
          <p:cNvPr id="82" name="Freeform 81">
            <a:extLst>
              <a:ext uri="{FF2B5EF4-FFF2-40B4-BE49-F238E27FC236}">
                <a16:creationId xmlns:a16="http://schemas.microsoft.com/office/drawing/2014/main" id="{C0F379FC-F26D-9843-0821-E82AFF5EA9D0}"/>
              </a:ext>
            </a:extLst>
          </p:cNvPr>
          <p:cNvSpPr/>
          <p:nvPr/>
        </p:nvSpPr>
        <p:spPr>
          <a:xfrm>
            <a:off x="8203247" y="3510453"/>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a:extLst>
              <a:ext uri="{FF2B5EF4-FFF2-40B4-BE49-F238E27FC236}">
                <a16:creationId xmlns:a16="http://schemas.microsoft.com/office/drawing/2014/main" id="{00C29268-3760-645A-6A9C-B9435D4A4079}"/>
              </a:ext>
            </a:extLst>
          </p:cNvPr>
          <p:cNvSpPr/>
          <p:nvPr/>
        </p:nvSpPr>
        <p:spPr>
          <a:xfrm>
            <a:off x="4716286" y="528320"/>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a:extLst>
              <a:ext uri="{FF2B5EF4-FFF2-40B4-BE49-F238E27FC236}">
                <a16:creationId xmlns:a16="http://schemas.microsoft.com/office/drawing/2014/main" id="{1F5255D8-0E06-32A2-2EDC-FCD1FB4F1A67}"/>
              </a:ext>
            </a:extLst>
          </p:cNvPr>
          <p:cNvSpPr/>
          <p:nvPr/>
        </p:nvSpPr>
        <p:spPr>
          <a:xfrm>
            <a:off x="5177089" y="5664423"/>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48131D58-1711-EE3D-4D41-F929417BCF29}"/>
              </a:ext>
            </a:extLst>
          </p:cNvPr>
          <p:cNvSpPr/>
          <p:nvPr/>
        </p:nvSpPr>
        <p:spPr>
          <a:xfrm>
            <a:off x="1167772" y="3495312"/>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04A9549D-220E-5689-C74B-15854C63CF08}"/>
              </a:ext>
            </a:extLst>
          </p:cNvPr>
          <p:cNvSpPr txBox="1"/>
          <p:nvPr/>
        </p:nvSpPr>
        <p:spPr>
          <a:xfrm>
            <a:off x="4988560" y="2854960"/>
            <a:ext cx="1984326" cy="369332"/>
          </a:xfrm>
          <a:prstGeom prst="rect">
            <a:avLst/>
          </a:prstGeom>
          <a:noFill/>
        </p:spPr>
        <p:txBody>
          <a:bodyPr wrap="none" rtlCol="0">
            <a:spAutoFit/>
          </a:bodyPr>
          <a:lstStyle/>
          <a:p>
            <a:r>
              <a:rPr lang="en-US" dirty="0"/>
              <a:t>Iris, </a:t>
            </a:r>
            <a:r>
              <a:rPr lang="en-US" dirty="0" err="1"/>
              <a:t>CaReSL</a:t>
            </a:r>
            <a:r>
              <a:rPr lang="en-US" dirty="0"/>
              <a:t>, </a:t>
            </a:r>
            <a:r>
              <a:rPr lang="en-US" dirty="0" err="1"/>
              <a:t>iCap</a:t>
            </a:r>
            <a:r>
              <a:rPr lang="en-US" dirty="0"/>
              <a:t> ? </a:t>
            </a:r>
          </a:p>
        </p:txBody>
      </p:sp>
      <p:sp>
        <p:nvSpPr>
          <p:cNvPr id="90" name="TextBox 89">
            <a:extLst>
              <a:ext uri="{FF2B5EF4-FFF2-40B4-BE49-F238E27FC236}">
                <a16:creationId xmlns:a16="http://schemas.microsoft.com/office/drawing/2014/main" id="{E4F25F36-1A47-9151-66C8-0B589F7C7951}"/>
              </a:ext>
            </a:extLst>
          </p:cNvPr>
          <p:cNvSpPr txBox="1"/>
          <p:nvPr/>
        </p:nvSpPr>
        <p:spPr>
          <a:xfrm>
            <a:off x="5017969" y="3299159"/>
            <a:ext cx="775725" cy="369332"/>
          </a:xfrm>
          <a:prstGeom prst="rect">
            <a:avLst/>
          </a:prstGeom>
          <a:noFill/>
        </p:spPr>
        <p:txBody>
          <a:bodyPr wrap="none" rtlCol="0">
            <a:spAutoFit/>
          </a:bodyPr>
          <a:lstStyle/>
          <a:p>
            <a:r>
              <a:rPr lang="en-US" dirty="0"/>
              <a:t>FCSL ?</a:t>
            </a:r>
          </a:p>
        </p:txBody>
      </p:sp>
    </p:spTree>
    <p:extLst>
      <p:ext uri="{BB962C8B-B14F-4D97-AF65-F5344CB8AC3E}">
        <p14:creationId xmlns:p14="http://schemas.microsoft.com/office/powerpoint/2010/main" val="109928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0" grpId="0" animBg="1"/>
      <p:bldP spid="21" grpId="0" animBg="1"/>
      <p:bldP spid="22" grpId="0" animBg="1"/>
      <p:bldP spid="23" grpId="0" animBg="1"/>
      <p:bldP spid="24" grpId="0"/>
      <p:bldP spid="25" grpId="0"/>
      <p:bldP spid="32" grpId="0"/>
      <p:bldP spid="33" grpId="0"/>
      <p:bldP spid="47" grpId="0"/>
      <p:bldP spid="49" grpId="0"/>
      <p:bldP spid="58" grpId="0"/>
      <p:bldP spid="60" grpId="0"/>
      <p:bldP spid="65" grpId="0"/>
      <p:bldP spid="66" grpId="0"/>
      <p:bldP spid="68" grpId="0"/>
      <p:bldP spid="7" grpId="0" animBg="1"/>
      <p:bldP spid="9" grpId="0"/>
      <p:bldP spid="10" grpId="0" animBg="1"/>
      <p:bldP spid="11" grpId="0" animBg="1"/>
      <p:bldP spid="13" grpId="0"/>
      <p:bldP spid="15" grpId="0"/>
      <p:bldP spid="17" grpId="0"/>
      <p:bldP spid="29" grpId="0"/>
      <p:bldP spid="30" grpId="0"/>
      <p:bldP spid="31" grpId="0"/>
      <p:bldP spid="82" grpId="0" animBg="1"/>
      <p:bldP spid="84" grpId="0" animBg="1"/>
      <p:bldP spid="85" grpId="0" animBg="1"/>
      <p:bldP spid="86"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8B55-B2CD-1FF4-4FA9-4D93DE1C3C94}"/>
              </a:ext>
            </a:extLst>
          </p:cNvPr>
          <p:cNvSpPr>
            <a:spLocks noGrp="1"/>
          </p:cNvSpPr>
          <p:nvPr>
            <p:ph type="title"/>
          </p:nvPr>
        </p:nvSpPr>
        <p:spPr/>
        <p:txBody>
          <a:bodyPr/>
          <a:lstStyle/>
          <a:p>
            <a:r>
              <a:rPr lang="en-US" dirty="0"/>
              <a:t>Interfaces in OS Kernels </a:t>
            </a:r>
          </a:p>
        </p:txBody>
      </p:sp>
      <p:sp>
        <p:nvSpPr>
          <p:cNvPr id="4" name="Rectangle 3">
            <a:extLst>
              <a:ext uri="{FF2B5EF4-FFF2-40B4-BE49-F238E27FC236}">
                <a16:creationId xmlns:a16="http://schemas.microsoft.com/office/drawing/2014/main" id="{45849D7D-8806-8E94-B59B-CE3E4E1F7324}"/>
              </a:ext>
            </a:extLst>
          </p:cNvPr>
          <p:cNvSpPr/>
          <p:nvPr/>
        </p:nvSpPr>
        <p:spPr>
          <a:xfrm>
            <a:off x="5378570" y="2039620"/>
            <a:ext cx="1562615" cy="51065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BAD8D47-D4D1-CB10-2A3D-E0A5BDDFB540}"/>
              </a:ext>
            </a:extLst>
          </p:cNvPr>
          <p:cNvSpPr txBox="1"/>
          <p:nvPr/>
        </p:nvSpPr>
        <p:spPr>
          <a:xfrm>
            <a:off x="5509281" y="2097995"/>
            <a:ext cx="1308079" cy="369332"/>
          </a:xfrm>
          <a:prstGeom prst="rect">
            <a:avLst/>
          </a:prstGeom>
          <a:solidFill>
            <a:schemeClr val="bg2">
              <a:lumMod val="90000"/>
            </a:schemeClr>
          </a:solidFill>
        </p:spPr>
        <p:txBody>
          <a:bodyPr wrap="square" rtlCol="0">
            <a:spAutoFit/>
          </a:bodyPr>
          <a:lstStyle/>
          <a:p>
            <a:r>
              <a:rPr lang="en-US" dirty="0"/>
              <a:t>Sys Calls</a:t>
            </a:r>
          </a:p>
        </p:txBody>
      </p:sp>
      <p:sp>
        <p:nvSpPr>
          <p:cNvPr id="9" name="Rectangle 8">
            <a:extLst>
              <a:ext uri="{FF2B5EF4-FFF2-40B4-BE49-F238E27FC236}">
                <a16:creationId xmlns:a16="http://schemas.microsoft.com/office/drawing/2014/main" id="{7338F7DA-1B7A-6B68-DC79-9E897569F12A}"/>
              </a:ext>
            </a:extLst>
          </p:cNvPr>
          <p:cNvSpPr/>
          <p:nvPr/>
        </p:nvSpPr>
        <p:spPr>
          <a:xfrm>
            <a:off x="5492606" y="1304925"/>
            <a:ext cx="1298719" cy="5106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AA5ECA9-551C-6138-5A8D-D8AFD52C247F}"/>
              </a:ext>
            </a:extLst>
          </p:cNvPr>
          <p:cNvSpPr txBox="1"/>
          <p:nvPr/>
        </p:nvSpPr>
        <p:spPr>
          <a:xfrm>
            <a:off x="5492607" y="1378870"/>
            <a:ext cx="1393900" cy="369332"/>
          </a:xfrm>
          <a:prstGeom prst="rect">
            <a:avLst/>
          </a:prstGeom>
          <a:noFill/>
        </p:spPr>
        <p:txBody>
          <a:bodyPr wrap="square" rtlCol="0">
            <a:spAutoFit/>
          </a:bodyPr>
          <a:lstStyle/>
          <a:p>
            <a:r>
              <a:rPr lang="en-US" dirty="0"/>
              <a:t>user process</a:t>
            </a:r>
          </a:p>
        </p:txBody>
      </p:sp>
      <p:sp>
        <p:nvSpPr>
          <p:cNvPr id="11" name="Rectangle 10">
            <a:extLst>
              <a:ext uri="{FF2B5EF4-FFF2-40B4-BE49-F238E27FC236}">
                <a16:creationId xmlns:a16="http://schemas.microsoft.com/office/drawing/2014/main" id="{4A1DBED3-A943-B1DA-1453-9E6D694EC167}"/>
              </a:ext>
            </a:extLst>
          </p:cNvPr>
          <p:cNvSpPr/>
          <p:nvPr/>
        </p:nvSpPr>
        <p:spPr>
          <a:xfrm>
            <a:off x="1828800" y="2732539"/>
            <a:ext cx="942975" cy="5098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16BB130-A069-4BDB-A55B-48E7ABC30C32}"/>
              </a:ext>
            </a:extLst>
          </p:cNvPr>
          <p:cNvSpPr txBox="1"/>
          <p:nvPr/>
        </p:nvSpPr>
        <p:spPr>
          <a:xfrm>
            <a:off x="1906495" y="2799214"/>
            <a:ext cx="780170" cy="369332"/>
          </a:xfrm>
          <a:prstGeom prst="rect">
            <a:avLst/>
          </a:prstGeom>
          <a:noFill/>
        </p:spPr>
        <p:txBody>
          <a:bodyPr wrap="square" rtlCol="0">
            <a:spAutoFit/>
          </a:bodyPr>
          <a:lstStyle/>
          <a:p>
            <a:r>
              <a:rPr lang="en-US" dirty="0" err="1"/>
              <a:t>mmap</a:t>
            </a:r>
            <a:endParaRPr lang="en-US" dirty="0"/>
          </a:p>
        </p:txBody>
      </p:sp>
      <p:sp>
        <p:nvSpPr>
          <p:cNvPr id="13" name="Rectangle 12">
            <a:extLst>
              <a:ext uri="{FF2B5EF4-FFF2-40B4-BE49-F238E27FC236}">
                <a16:creationId xmlns:a16="http://schemas.microsoft.com/office/drawing/2014/main" id="{CCB2C353-0576-3DD9-B4C7-2C65F1CB82F8}"/>
              </a:ext>
            </a:extLst>
          </p:cNvPr>
          <p:cNvSpPr/>
          <p:nvPr/>
        </p:nvSpPr>
        <p:spPr>
          <a:xfrm>
            <a:off x="7413231" y="2702888"/>
            <a:ext cx="2576290" cy="59594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4" name="TextBox 13">
            <a:extLst>
              <a:ext uri="{FF2B5EF4-FFF2-40B4-BE49-F238E27FC236}">
                <a16:creationId xmlns:a16="http://schemas.microsoft.com/office/drawing/2014/main" id="{1330C3D4-50F3-4969-3122-8B12CE803349}"/>
              </a:ext>
            </a:extLst>
          </p:cNvPr>
          <p:cNvSpPr txBox="1"/>
          <p:nvPr/>
        </p:nvSpPr>
        <p:spPr>
          <a:xfrm>
            <a:off x="7488985" y="2825171"/>
            <a:ext cx="2462436" cy="369332"/>
          </a:xfrm>
          <a:prstGeom prst="rect">
            <a:avLst/>
          </a:prstGeom>
          <a:solidFill>
            <a:schemeClr val="bg2">
              <a:lumMod val="90000"/>
            </a:schemeClr>
          </a:solidFill>
        </p:spPr>
        <p:txBody>
          <a:bodyPr wrap="square" rtlCol="0">
            <a:spAutoFit/>
          </a:bodyPr>
          <a:lstStyle/>
          <a:p>
            <a:r>
              <a:rPr lang="en-US" dirty="0"/>
              <a:t>Virtual File System (VFS)</a:t>
            </a:r>
          </a:p>
        </p:txBody>
      </p:sp>
      <p:sp>
        <p:nvSpPr>
          <p:cNvPr id="15" name="Rectangle 14">
            <a:extLst>
              <a:ext uri="{FF2B5EF4-FFF2-40B4-BE49-F238E27FC236}">
                <a16:creationId xmlns:a16="http://schemas.microsoft.com/office/drawing/2014/main" id="{7C3ADB81-68F2-216A-14D1-2A9E6138E495}"/>
              </a:ext>
            </a:extLst>
          </p:cNvPr>
          <p:cNvSpPr/>
          <p:nvPr/>
        </p:nvSpPr>
        <p:spPr>
          <a:xfrm>
            <a:off x="3086100" y="2739390"/>
            <a:ext cx="1433158" cy="5098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1CBF8BD-4879-9273-95CD-08F7D1D48326}"/>
              </a:ext>
            </a:extLst>
          </p:cNvPr>
          <p:cNvSpPr txBox="1"/>
          <p:nvPr/>
        </p:nvSpPr>
        <p:spPr>
          <a:xfrm>
            <a:off x="3190575" y="2789689"/>
            <a:ext cx="1295700" cy="369332"/>
          </a:xfrm>
          <a:prstGeom prst="rect">
            <a:avLst/>
          </a:prstGeom>
          <a:noFill/>
        </p:spPr>
        <p:txBody>
          <a:bodyPr wrap="square" rtlCol="0">
            <a:spAutoFit/>
          </a:bodyPr>
          <a:lstStyle/>
          <a:p>
            <a:r>
              <a:rPr lang="en-US" dirty="0" err="1"/>
              <a:t>mmap_lazy</a:t>
            </a:r>
            <a:endParaRPr lang="en-US" dirty="0"/>
          </a:p>
        </p:txBody>
      </p:sp>
      <p:sp>
        <p:nvSpPr>
          <p:cNvPr id="17" name="Rectangle 16">
            <a:extLst>
              <a:ext uri="{FF2B5EF4-FFF2-40B4-BE49-F238E27FC236}">
                <a16:creationId xmlns:a16="http://schemas.microsoft.com/office/drawing/2014/main" id="{129368DE-4A8A-F2C1-C968-CE54B172F514}"/>
              </a:ext>
            </a:extLst>
          </p:cNvPr>
          <p:cNvSpPr/>
          <p:nvPr/>
        </p:nvSpPr>
        <p:spPr>
          <a:xfrm>
            <a:off x="1473280" y="3479421"/>
            <a:ext cx="3321759" cy="11800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C4FB180-8F97-A0A7-8E0F-4A3B838DBEA5}"/>
              </a:ext>
            </a:extLst>
          </p:cNvPr>
          <p:cNvSpPr txBox="1"/>
          <p:nvPr/>
        </p:nvSpPr>
        <p:spPr>
          <a:xfrm>
            <a:off x="1510935" y="3612767"/>
            <a:ext cx="3284104" cy="369332"/>
          </a:xfrm>
          <a:prstGeom prst="rect">
            <a:avLst/>
          </a:prstGeom>
          <a:noFill/>
        </p:spPr>
        <p:txBody>
          <a:bodyPr wrap="none" rtlCol="0">
            <a:spAutoFit/>
          </a:bodyPr>
          <a:lstStyle/>
          <a:p>
            <a:r>
              <a:rPr lang="en-US" dirty="0"/>
              <a:t>Virtual Memory Manager (VMM)</a:t>
            </a:r>
          </a:p>
        </p:txBody>
      </p:sp>
      <p:sp>
        <p:nvSpPr>
          <p:cNvPr id="21" name="Rectangle 20">
            <a:extLst>
              <a:ext uri="{FF2B5EF4-FFF2-40B4-BE49-F238E27FC236}">
                <a16:creationId xmlns:a16="http://schemas.microsoft.com/office/drawing/2014/main" id="{0D4085BB-3185-8F9D-CA0E-47FBC6C342BE}"/>
              </a:ext>
            </a:extLst>
          </p:cNvPr>
          <p:cNvSpPr/>
          <p:nvPr/>
        </p:nvSpPr>
        <p:spPr>
          <a:xfrm>
            <a:off x="7413231" y="3515661"/>
            <a:ext cx="890365" cy="4264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27AC275-B1C1-76A7-9165-9BD395400B7A}"/>
              </a:ext>
            </a:extLst>
          </p:cNvPr>
          <p:cNvSpPr txBox="1"/>
          <p:nvPr/>
        </p:nvSpPr>
        <p:spPr>
          <a:xfrm>
            <a:off x="7516248" y="3550070"/>
            <a:ext cx="656779" cy="369332"/>
          </a:xfrm>
          <a:prstGeom prst="rect">
            <a:avLst/>
          </a:prstGeom>
          <a:noFill/>
        </p:spPr>
        <p:txBody>
          <a:bodyPr wrap="square" rtlCol="0">
            <a:spAutoFit/>
          </a:bodyPr>
          <a:lstStyle/>
          <a:p>
            <a:r>
              <a:rPr lang="en-US" dirty="0"/>
              <a:t>ext2</a:t>
            </a:r>
          </a:p>
        </p:txBody>
      </p:sp>
      <p:sp>
        <p:nvSpPr>
          <p:cNvPr id="23" name="Rectangle 22">
            <a:extLst>
              <a:ext uri="{FF2B5EF4-FFF2-40B4-BE49-F238E27FC236}">
                <a16:creationId xmlns:a16="http://schemas.microsoft.com/office/drawing/2014/main" id="{5D06259C-8EB2-D00C-5607-2F2E9B1CC6C5}"/>
              </a:ext>
            </a:extLst>
          </p:cNvPr>
          <p:cNvSpPr/>
          <p:nvPr/>
        </p:nvSpPr>
        <p:spPr>
          <a:xfrm>
            <a:off x="8998921" y="3515661"/>
            <a:ext cx="1041197" cy="4381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0F04E11-D16F-A25E-4F8D-34AA20A9ABB4}"/>
              </a:ext>
            </a:extLst>
          </p:cNvPr>
          <p:cNvSpPr txBox="1"/>
          <p:nvPr/>
        </p:nvSpPr>
        <p:spPr>
          <a:xfrm>
            <a:off x="9053290" y="3563286"/>
            <a:ext cx="986828" cy="369332"/>
          </a:xfrm>
          <a:prstGeom prst="rect">
            <a:avLst/>
          </a:prstGeom>
          <a:noFill/>
        </p:spPr>
        <p:txBody>
          <a:bodyPr wrap="square" rtlCol="0">
            <a:spAutoFit/>
          </a:bodyPr>
          <a:lstStyle/>
          <a:p>
            <a:r>
              <a:rPr lang="en-US" dirty="0" err="1"/>
              <a:t>mem_fs</a:t>
            </a:r>
            <a:endParaRPr lang="en-US" dirty="0"/>
          </a:p>
        </p:txBody>
      </p:sp>
      <p:sp>
        <p:nvSpPr>
          <p:cNvPr id="25" name="Rectangle 24">
            <a:extLst>
              <a:ext uri="{FF2B5EF4-FFF2-40B4-BE49-F238E27FC236}">
                <a16:creationId xmlns:a16="http://schemas.microsoft.com/office/drawing/2014/main" id="{88F15FBE-2671-C06D-9CFD-0738FFF0E1BA}"/>
              </a:ext>
            </a:extLst>
          </p:cNvPr>
          <p:cNvSpPr/>
          <p:nvPr/>
        </p:nvSpPr>
        <p:spPr>
          <a:xfrm>
            <a:off x="7912227" y="4199908"/>
            <a:ext cx="1278930"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AA5E83-9C11-13D8-3E6B-B3336CBF0115}"/>
              </a:ext>
            </a:extLst>
          </p:cNvPr>
          <p:cNvSpPr txBox="1"/>
          <p:nvPr/>
        </p:nvSpPr>
        <p:spPr>
          <a:xfrm>
            <a:off x="7969957" y="4263963"/>
            <a:ext cx="1233992" cy="369332"/>
          </a:xfrm>
          <a:prstGeom prst="rect">
            <a:avLst/>
          </a:prstGeom>
          <a:noFill/>
        </p:spPr>
        <p:txBody>
          <a:bodyPr wrap="square" rtlCol="0">
            <a:spAutoFit/>
          </a:bodyPr>
          <a:lstStyle/>
          <a:p>
            <a:r>
              <a:rPr lang="en-US" dirty="0"/>
              <a:t>page cache</a:t>
            </a:r>
          </a:p>
        </p:txBody>
      </p:sp>
      <p:sp>
        <p:nvSpPr>
          <p:cNvPr id="27" name="Rectangle 26">
            <a:extLst>
              <a:ext uri="{FF2B5EF4-FFF2-40B4-BE49-F238E27FC236}">
                <a16:creationId xmlns:a16="http://schemas.microsoft.com/office/drawing/2014/main" id="{F30A0FCC-8D6C-FFF9-86AF-98C39BB64915}"/>
              </a:ext>
            </a:extLst>
          </p:cNvPr>
          <p:cNvSpPr/>
          <p:nvPr/>
        </p:nvSpPr>
        <p:spPr>
          <a:xfrm>
            <a:off x="3433985" y="4067828"/>
            <a:ext cx="1278930"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CF4D862-1F76-F872-FD71-D929F88D77A5}"/>
              </a:ext>
            </a:extLst>
          </p:cNvPr>
          <p:cNvSpPr txBox="1"/>
          <p:nvPr/>
        </p:nvSpPr>
        <p:spPr>
          <a:xfrm>
            <a:off x="3462114" y="4131883"/>
            <a:ext cx="1113446" cy="369332"/>
          </a:xfrm>
          <a:prstGeom prst="rect">
            <a:avLst/>
          </a:prstGeom>
          <a:noFill/>
        </p:spPr>
        <p:txBody>
          <a:bodyPr wrap="none" rtlCol="0">
            <a:spAutoFit/>
          </a:bodyPr>
          <a:lstStyle/>
          <a:p>
            <a:r>
              <a:rPr lang="en-US" dirty="0" err="1"/>
              <a:t>vmm_flist</a:t>
            </a:r>
            <a:endParaRPr lang="en-US" dirty="0"/>
          </a:p>
        </p:txBody>
      </p:sp>
      <p:sp>
        <p:nvSpPr>
          <p:cNvPr id="29" name="Rectangle 28">
            <a:extLst>
              <a:ext uri="{FF2B5EF4-FFF2-40B4-BE49-F238E27FC236}">
                <a16:creationId xmlns:a16="http://schemas.microsoft.com/office/drawing/2014/main" id="{257326AC-A5B3-2735-4E4F-41925B56871E}"/>
              </a:ext>
            </a:extLst>
          </p:cNvPr>
          <p:cNvSpPr/>
          <p:nvPr/>
        </p:nvSpPr>
        <p:spPr>
          <a:xfrm>
            <a:off x="5419210" y="4894237"/>
            <a:ext cx="1829822" cy="51065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E8B3002-C467-288E-D27B-4475521E14CE}"/>
              </a:ext>
            </a:extLst>
          </p:cNvPr>
          <p:cNvSpPr/>
          <p:nvPr/>
        </p:nvSpPr>
        <p:spPr>
          <a:xfrm>
            <a:off x="7440103" y="5511470"/>
            <a:ext cx="1883134"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CDC9832-B1F9-A4C3-E56D-17037F14E766}"/>
              </a:ext>
            </a:extLst>
          </p:cNvPr>
          <p:cNvSpPr/>
          <p:nvPr/>
        </p:nvSpPr>
        <p:spPr>
          <a:xfrm>
            <a:off x="3566065" y="5509290"/>
            <a:ext cx="205862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0B7269-9346-01AB-A83D-CD53A433B5F7}"/>
              </a:ext>
            </a:extLst>
          </p:cNvPr>
          <p:cNvSpPr/>
          <p:nvPr/>
        </p:nvSpPr>
        <p:spPr>
          <a:xfrm>
            <a:off x="7719991" y="6288460"/>
            <a:ext cx="1593872"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A9696B-A148-E9AA-11B7-7E481EAC5F53}"/>
              </a:ext>
            </a:extLst>
          </p:cNvPr>
          <p:cNvSpPr/>
          <p:nvPr/>
        </p:nvSpPr>
        <p:spPr>
          <a:xfrm>
            <a:off x="3590925" y="6288460"/>
            <a:ext cx="190168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C2E1D9-FCE6-5B12-ED86-C05A8048B475}"/>
              </a:ext>
            </a:extLst>
          </p:cNvPr>
          <p:cNvSpPr txBox="1"/>
          <p:nvPr/>
        </p:nvSpPr>
        <p:spPr>
          <a:xfrm>
            <a:off x="5503996" y="4964900"/>
            <a:ext cx="1699169" cy="369332"/>
          </a:xfrm>
          <a:prstGeom prst="rect">
            <a:avLst/>
          </a:prstGeom>
          <a:solidFill>
            <a:schemeClr val="bg2">
              <a:lumMod val="90000"/>
            </a:schemeClr>
          </a:solidFill>
        </p:spPr>
        <p:txBody>
          <a:bodyPr wrap="square" rtlCol="0">
            <a:spAutoFit/>
          </a:bodyPr>
          <a:lstStyle/>
          <a:p>
            <a:r>
              <a:rPr lang="en-US" dirty="0"/>
              <a:t>Device Drivers</a:t>
            </a:r>
          </a:p>
        </p:txBody>
      </p:sp>
      <p:sp>
        <p:nvSpPr>
          <p:cNvPr id="35" name="TextBox 34">
            <a:extLst>
              <a:ext uri="{FF2B5EF4-FFF2-40B4-BE49-F238E27FC236}">
                <a16:creationId xmlns:a16="http://schemas.microsoft.com/office/drawing/2014/main" id="{D0BF98F3-856E-F254-105C-E3ADC46BBA01}"/>
              </a:ext>
            </a:extLst>
          </p:cNvPr>
          <p:cNvSpPr txBox="1"/>
          <p:nvPr/>
        </p:nvSpPr>
        <p:spPr>
          <a:xfrm>
            <a:off x="3810000" y="6359123"/>
            <a:ext cx="1609211" cy="369332"/>
          </a:xfrm>
          <a:prstGeom prst="rect">
            <a:avLst/>
          </a:prstGeom>
          <a:noFill/>
        </p:spPr>
        <p:txBody>
          <a:bodyPr wrap="square" rtlCol="0">
            <a:spAutoFit/>
          </a:bodyPr>
          <a:lstStyle/>
          <a:p>
            <a:r>
              <a:rPr lang="en-US" dirty="0" err="1"/>
              <a:t>hw_memory</a:t>
            </a:r>
            <a:endParaRPr lang="en-US" dirty="0"/>
          </a:p>
        </p:txBody>
      </p:sp>
      <p:sp>
        <p:nvSpPr>
          <p:cNvPr id="36" name="TextBox 35">
            <a:extLst>
              <a:ext uri="{FF2B5EF4-FFF2-40B4-BE49-F238E27FC236}">
                <a16:creationId xmlns:a16="http://schemas.microsoft.com/office/drawing/2014/main" id="{CCE846E0-B23B-EDB9-CCFB-9913AD1DA1C7}"/>
              </a:ext>
            </a:extLst>
          </p:cNvPr>
          <p:cNvSpPr txBox="1"/>
          <p:nvPr/>
        </p:nvSpPr>
        <p:spPr>
          <a:xfrm>
            <a:off x="8050093" y="6359123"/>
            <a:ext cx="1003198" cy="369332"/>
          </a:xfrm>
          <a:prstGeom prst="rect">
            <a:avLst/>
          </a:prstGeom>
          <a:noFill/>
        </p:spPr>
        <p:txBody>
          <a:bodyPr wrap="square" rtlCol="0">
            <a:spAutoFit/>
          </a:bodyPr>
          <a:lstStyle/>
          <a:p>
            <a:r>
              <a:rPr lang="en-US" dirty="0" err="1"/>
              <a:t>hw_disk</a:t>
            </a:r>
            <a:endParaRPr lang="en-US" dirty="0"/>
          </a:p>
        </p:txBody>
      </p:sp>
      <p:sp>
        <p:nvSpPr>
          <p:cNvPr id="37" name="TextBox 36">
            <a:extLst>
              <a:ext uri="{FF2B5EF4-FFF2-40B4-BE49-F238E27FC236}">
                <a16:creationId xmlns:a16="http://schemas.microsoft.com/office/drawing/2014/main" id="{B4FC284F-F727-32A8-FF1E-4E37883B495A}"/>
              </a:ext>
            </a:extLst>
          </p:cNvPr>
          <p:cNvSpPr txBox="1"/>
          <p:nvPr/>
        </p:nvSpPr>
        <p:spPr>
          <a:xfrm>
            <a:off x="3653808" y="5579953"/>
            <a:ext cx="1883133" cy="369332"/>
          </a:xfrm>
          <a:prstGeom prst="rect">
            <a:avLst/>
          </a:prstGeom>
          <a:noFill/>
        </p:spPr>
        <p:txBody>
          <a:bodyPr wrap="square" rtlCol="0">
            <a:spAutoFit/>
          </a:bodyPr>
          <a:lstStyle/>
          <a:p>
            <a:r>
              <a:rPr lang="en-US" dirty="0" err="1"/>
              <a:t>mem_disk_driver</a:t>
            </a:r>
            <a:endParaRPr lang="en-US" dirty="0"/>
          </a:p>
        </p:txBody>
      </p:sp>
      <p:sp>
        <p:nvSpPr>
          <p:cNvPr id="38" name="Rectangle 37">
            <a:extLst>
              <a:ext uri="{FF2B5EF4-FFF2-40B4-BE49-F238E27FC236}">
                <a16:creationId xmlns:a16="http://schemas.microsoft.com/office/drawing/2014/main" id="{2D1D870A-4D2E-3D56-18AD-1DB1E2D68BB1}"/>
              </a:ext>
            </a:extLst>
          </p:cNvPr>
          <p:cNvSpPr/>
          <p:nvPr/>
        </p:nvSpPr>
        <p:spPr>
          <a:xfrm>
            <a:off x="5614567" y="6267560"/>
            <a:ext cx="190168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0771301-E0C2-2F61-F19A-22112184FA3D}"/>
              </a:ext>
            </a:extLst>
          </p:cNvPr>
          <p:cNvSpPr txBox="1"/>
          <p:nvPr/>
        </p:nvSpPr>
        <p:spPr>
          <a:xfrm>
            <a:off x="5801486" y="6348849"/>
            <a:ext cx="1367554" cy="369332"/>
          </a:xfrm>
          <a:prstGeom prst="rect">
            <a:avLst/>
          </a:prstGeom>
          <a:noFill/>
        </p:spPr>
        <p:txBody>
          <a:bodyPr wrap="none" rtlCol="0">
            <a:spAutoFit/>
          </a:bodyPr>
          <a:lstStyle/>
          <a:p>
            <a:r>
              <a:rPr lang="en-US" dirty="0" err="1"/>
              <a:t>hw_network</a:t>
            </a:r>
            <a:endParaRPr lang="en-US" dirty="0"/>
          </a:p>
        </p:txBody>
      </p:sp>
      <p:sp>
        <p:nvSpPr>
          <p:cNvPr id="40" name="TextBox 39">
            <a:extLst>
              <a:ext uri="{FF2B5EF4-FFF2-40B4-BE49-F238E27FC236}">
                <a16:creationId xmlns:a16="http://schemas.microsoft.com/office/drawing/2014/main" id="{1A8C2447-4861-B1F9-CC7F-E5E1E6BE7573}"/>
              </a:ext>
            </a:extLst>
          </p:cNvPr>
          <p:cNvSpPr txBox="1"/>
          <p:nvPr/>
        </p:nvSpPr>
        <p:spPr>
          <a:xfrm>
            <a:off x="7511223" y="5579953"/>
            <a:ext cx="1753277" cy="369332"/>
          </a:xfrm>
          <a:prstGeom prst="rect">
            <a:avLst/>
          </a:prstGeom>
          <a:noFill/>
        </p:spPr>
        <p:txBody>
          <a:bodyPr wrap="square" rtlCol="0">
            <a:spAutoFit/>
          </a:bodyPr>
          <a:lstStyle/>
          <a:p>
            <a:r>
              <a:rPr lang="en-US" dirty="0"/>
              <a:t>block disk driver </a:t>
            </a:r>
          </a:p>
        </p:txBody>
      </p:sp>
      <p:cxnSp>
        <p:nvCxnSpPr>
          <p:cNvPr id="44" name="Straight Connector 43">
            <a:extLst>
              <a:ext uri="{FF2B5EF4-FFF2-40B4-BE49-F238E27FC236}">
                <a16:creationId xmlns:a16="http://schemas.microsoft.com/office/drawing/2014/main" id="{2FB9AC9C-E674-9572-37F1-7528575AE349}"/>
              </a:ext>
            </a:extLst>
          </p:cNvPr>
          <p:cNvCxnSpPr>
            <a:cxnSpLocks/>
          </p:cNvCxnSpPr>
          <p:nvPr/>
        </p:nvCxnSpPr>
        <p:spPr>
          <a:xfrm>
            <a:off x="1016000" y="1910080"/>
            <a:ext cx="10337800" cy="0"/>
          </a:xfrm>
          <a:prstGeom prst="line">
            <a:avLst/>
          </a:prstGeom>
          <a:ln w="603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B77974A-6185-6AFA-D2EC-4D962263EDD0}"/>
              </a:ext>
            </a:extLst>
          </p:cNvPr>
          <p:cNvSpPr txBox="1"/>
          <p:nvPr/>
        </p:nvSpPr>
        <p:spPr>
          <a:xfrm>
            <a:off x="4641550" y="2815878"/>
            <a:ext cx="635018" cy="369332"/>
          </a:xfrm>
          <a:prstGeom prst="rect">
            <a:avLst/>
          </a:prstGeom>
          <a:noFill/>
        </p:spPr>
        <p:txBody>
          <a:bodyPr wrap="square" rtlCol="0">
            <a:spAutoFit/>
          </a:bodyPr>
          <a:lstStyle/>
          <a:p>
            <a:r>
              <a:rPr lang="en-US" dirty="0"/>
              <a:t>……..</a:t>
            </a:r>
          </a:p>
        </p:txBody>
      </p:sp>
      <p:cxnSp>
        <p:nvCxnSpPr>
          <p:cNvPr id="64" name="Straight Connector 63">
            <a:extLst>
              <a:ext uri="{FF2B5EF4-FFF2-40B4-BE49-F238E27FC236}">
                <a16:creationId xmlns:a16="http://schemas.microsoft.com/office/drawing/2014/main" id="{C327C1A8-6734-02E4-7660-84C8F5D6AF7C}"/>
              </a:ext>
            </a:extLst>
          </p:cNvPr>
          <p:cNvCxnSpPr>
            <a:cxnSpLocks/>
          </p:cNvCxnSpPr>
          <p:nvPr/>
        </p:nvCxnSpPr>
        <p:spPr>
          <a:xfrm flipV="1">
            <a:off x="838200" y="6166535"/>
            <a:ext cx="10998200" cy="30480"/>
          </a:xfrm>
          <a:prstGeom prst="line">
            <a:avLst/>
          </a:prstGeom>
          <a:ln w="603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1FE6F0B-9B01-8188-E54A-E19B1F7D8462}"/>
              </a:ext>
            </a:extLst>
          </p:cNvPr>
          <p:cNvSpPr txBox="1"/>
          <p:nvPr/>
        </p:nvSpPr>
        <p:spPr>
          <a:xfrm>
            <a:off x="2392487" y="6348849"/>
            <a:ext cx="635018" cy="369332"/>
          </a:xfrm>
          <a:prstGeom prst="rect">
            <a:avLst/>
          </a:prstGeom>
          <a:noFill/>
        </p:spPr>
        <p:txBody>
          <a:bodyPr wrap="square" rtlCol="0">
            <a:spAutoFit/>
          </a:bodyPr>
          <a:lstStyle/>
          <a:p>
            <a:r>
              <a:rPr lang="en-US" dirty="0"/>
              <a:t>……..</a:t>
            </a:r>
          </a:p>
        </p:txBody>
      </p:sp>
      <p:sp>
        <p:nvSpPr>
          <p:cNvPr id="67" name="TextBox 66">
            <a:extLst>
              <a:ext uri="{FF2B5EF4-FFF2-40B4-BE49-F238E27FC236}">
                <a16:creationId xmlns:a16="http://schemas.microsoft.com/office/drawing/2014/main" id="{DF3EAE4D-A657-A1BA-092F-BAE7FCE82001}"/>
              </a:ext>
            </a:extLst>
          </p:cNvPr>
          <p:cNvSpPr txBox="1"/>
          <p:nvPr/>
        </p:nvSpPr>
        <p:spPr>
          <a:xfrm>
            <a:off x="9482004" y="6359123"/>
            <a:ext cx="635018" cy="369332"/>
          </a:xfrm>
          <a:prstGeom prst="rect">
            <a:avLst/>
          </a:prstGeom>
          <a:noFill/>
        </p:spPr>
        <p:txBody>
          <a:bodyPr wrap="square" rtlCol="0">
            <a:spAutoFit/>
          </a:bodyPr>
          <a:lstStyle/>
          <a:p>
            <a:r>
              <a:rPr lang="en-US" dirty="0"/>
              <a:t>……..</a:t>
            </a:r>
          </a:p>
        </p:txBody>
      </p:sp>
      <p:sp>
        <p:nvSpPr>
          <p:cNvPr id="68" name="Freeform 67">
            <a:extLst>
              <a:ext uri="{FF2B5EF4-FFF2-40B4-BE49-F238E27FC236}">
                <a16:creationId xmlns:a16="http://schemas.microsoft.com/office/drawing/2014/main" id="{E8054AE7-21D3-2E8B-D887-2E7C3F4EFF42}"/>
              </a:ext>
            </a:extLst>
          </p:cNvPr>
          <p:cNvSpPr/>
          <p:nvPr/>
        </p:nvSpPr>
        <p:spPr>
          <a:xfrm>
            <a:off x="1411331" y="1990348"/>
            <a:ext cx="5648960" cy="1422400"/>
          </a:xfrm>
          <a:custGeom>
            <a:avLst/>
            <a:gdLst>
              <a:gd name="connsiteX0" fmla="*/ 0 w 5648960"/>
              <a:gd name="connsiteY0" fmla="*/ 660400 h 1422400"/>
              <a:gd name="connsiteX1" fmla="*/ 3200400 w 5648960"/>
              <a:gd name="connsiteY1" fmla="*/ 0 h 1422400"/>
              <a:gd name="connsiteX2" fmla="*/ 5618480 w 5648960"/>
              <a:gd name="connsiteY2" fmla="*/ 0 h 1422400"/>
              <a:gd name="connsiteX3" fmla="*/ 5648960 w 5648960"/>
              <a:gd name="connsiteY3" fmla="*/ 1422400 h 1422400"/>
              <a:gd name="connsiteX4" fmla="*/ 10160 w 5648960"/>
              <a:gd name="connsiteY4" fmla="*/ 1402080 h 1422400"/>
              <a:gd name="connsiteX5" fmla="*/ 0 w 5648960"/>
              <a:gd name="connsiteY5" fmla="*/ 660400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8960" h="1422400">
                <a:moveTo>
                  <a:pt x="0" y="660400"/>
                </a:moveTo>
                <a:lnTo>
                  <a:pt x="3200400" y="0"/>
                </a:lnTo>
                <a:lnTo>
                  <a:pt x="5618480" y="0"/>
                </a:lnTo>
                <a:lnTo>
                  <a:pt x="5648960" y="1422400"/>
                </a:lnTo>
                <a:lnTo>
                  <a:pt x="10160" y="1402080"/>
                </a:lnTo>
                <a:lnTo>
                  <a:pt x="0" y="660400"/>
                </a:lnTo>
                <a:close/>
              </a:path>
            </a:pathLst>
          </a:cu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522AFAC-53B2-F467-2522-B45D881585A6}"/>
              </a:ext>
            </a:extLst>
          </p:cNvPr>
          <p:cNvSpPr/>
          <p:nvPr/>
        </p:nvSpPr>
        <p:spPr>
          <a:xfrm>
            <a:off x="7299408" y="2549539"/>
            <a:ext cx="3036473" cy="1581605"/>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97A3D20-11BB-4A17-7749-CEB1DF5D5029}"/>
              </a:ext>
            </a:extLst>
          </p:cNvPr>
          <p:cNvSpPr/>
          <p:nvPr/>
        </p:nvSpPr>
        <p:spPr>
          <a:xfrm>
            <a:off x="3520139" y="4791855"/>
            <a:ext cx="5888021" cy="1273085"/>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808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4C14-374B-7943-F1DC-88A056B80D77}"/>
              </a:ext>
            </a:extLst>
          </p:cNvPr>
          <p:cNvSpPr>
            <a:spLocks noGrp="1"/>
          </p:cNvSpPr>
          <p:nvPr>
            <p:ph type="title"/>
          </p:nvPr>
        </p:nvSpPr>
        <p:spPr/>
        <p:txBody>
          <a:bodyPr/>
          <a:lstStyle/>
          <a:p>
            <a:r>
              <a:rPr lang="en-US" dirty="0"/>
              <a:t>Current Status of RG-STS</a:t>
            </a:r>
          </a:p>
        </p:txBody>
      </p:sp>
      <p:sp>
        <p:nvSpPr>
          <p:cNvPr id="3" name="Content Placeholder 2">
            <a:extLst>
              <a:ext uri="{FF2B5EF4-FFF2-40B4-BE49-F238E27FC236}">
                <a16:creationId xmlns:a16="http://schemas.microsoft.com/office/drawing/2014/main" id="{C0F2BF73-C558-B793-D222-51ACD17D6658}"/>
              </a:ext>
            </a:extLst>
          </p:cNvPr>
          <p:cNvSpPr>
            <a:spLocks noGrp="1"/>
          </p:cNvSpPr>
          <p:nvPr>
            <p:ph idx="1"/>
          </p:nvPr>
        </p:nvSpPr>
        <p:spPr>
          <a:xfrm>
            <a:off x="838200" y="1825624"/>
            <a:ext cx="10515600" cy="4788535"/>
          </a:xfrm>
        </p:spPr>
        <p:txBody>
          <a:bodyPr>
            <a:normAutofit/>
          </a:bodyPr>
          <a:lstStyle/>
          <a:p>
            <a:r>
              <a:rPr lang="en-US" dirty="0"/>
              <a:t>Soundness finished</a:t>
            </a:r>
          </a:p>
          <a:p>
            <a:r>
              <a:rPr lang="en-US" dirty="0"/>
              <a:t>File resource protocol shown in the talk finished</a:t>
            </a:r>
          </a:p>
          <a:p>
            <a:r>
              <a:rPr lang="en-US" dirty="0"/>
              <a:t>To be done</a:t>
            </a:r>
          </a:p>
          <a:p>
            <a:pPr lvl="1"/>
            <a:r>
              <a:rPr lang="en-US" b="1" dirty="0" err="1"/>
              <a:t>mmap</a:t>
            </a:r>
            <a:r>
              <a:rPr lang="en-US" b="1" dirty="0"/>
              <a:t> </a:t>
            </a:r>
            <a:r>
              <a:rPr lang="en-US" dirty="0"/>
              <a:t>and </a:t>
            </a:r>
            <a:r>
              <a:rPr lang="en-US" b="1" dirty="0" err="1"/>
              <a:t>mmap_lazy</a:t>
            </a:r>
            <a:endParaRPr lang="en-US" dirty="0"/>
          </a:p>
          <a:p>
            <a:pPr lvl="1"/>
            <a:r>
              <a:rPr lang="en-US" b="1" dirty="0"/>
              <a:t>Disk device drivers</a:t>
            </a:r>
            <a:endParaRPr lang="en-US" dirty="0"/>
          </a:p>
          <a:p>
            <a:pPr lvl="1"/>
            <a:endParaRPr lang="en-US" dirty="0"/>
          </a:p>
          <a:p>
            <a:endParaRPr lang="en-US" b="1" dirty="0"/>
          </a:p>
        </p:txBody>
      </p:sp>
    </p:spTree>
    <p:extLst>
      <p:ext uri="{BB962C8B-B14F-4D97-AF65-F5344CB8AC3E}">
        <p14:creationId xmlns:p14="http://schemas.microsoft.com/office/powerpoint/2010/main" val="2243728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F8F8C805-B5AF-8CF2-879F-AFBBF2A7A971}"/>
              </a:ext>
            </a:extLst>
          </p:cNvPr>
          <p:cNvPicPr>
            <a:picLocks noChangeAspect="1"/>
          </p:cNvPicPr>
          <p:nvPr/>
        </p:nvPicPr>
        <p:blipFill>
          <a:blip r:embed="rId2"/>
          <a:stretch>
            <a:fillRect/>
          </a:stretch>
        </p:blipFill>
        <p:spPr>
          <a:xfrm>
            <a:off x="4283379" y="1347229"/>
            <a:ext cx="3462127" cy="3462127"/>
          </a:xfrm>
          <a:prstGeom prst="rect">
            <a:avLst/>
          </a:prstGeom>
        </p:spPr>
      </p:pic>
    </p:spTree>
    <p:extLst>
      <p:ext uri="{BB962C8B-B14F-4D97-AF65-F5344CB8AC3E}">
        <p14:creationId xmlns:p14="http://schemas.microsoft.com/office/powerpoint/2010/main" val="26365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565-B28D-9851-2EE5-CE1EEE4EE251}"/>
              </a:ext>
            </a:extLst>
          </p:cNvPr>
          <p:cNvSpPr>
            <a:spLocks noGrp="1"/>
          </p:cNvSpPr>
          <p:nvPr>
            <p:ph type="title"/>
          </p:nvPr>
        </p:nvSpPr>
        <p:spPr/>
        <p:txBody>
          <a:bodyPr/>
          <a:lstStyle/>
          <a:p>
            <a:r>
              <a:rPr lang="en-US" dirty="0"/>
              <a:t>The System of Memory Virtualization</a:t>
            </a:r>
          </a:p>
        </p:txBody>
      </p:sp>
      <p:sp>
        <p:nvSpPr>
          <p:cNvPr id="3" name="Content Placeholder 2">
            <a:extLst>
              <a:ext uri="{FF2B5EF4-FFF2-40B4-BE49-F238E27FC236}">
                <a16:creationId xmlns:a16="http://schemas.microsoft.com/office/drawing/2014/main" id="{2989CDC0-5BA8-EA62-9AF6-5F64F3CD534E}"/>
              </a:ext>
            </a:extLst>
          </p:cNvPr>
          <p:cNvSpPr>
            <a:spLocks noGrp="1"/>
          </p:cNvSpPr>
          <p:nvPr>
            <p:ph idx="1"/>
          </p:nvPr>
        </p:nvSpPr>
        <p:spPr/>
        <p:txBody>
          <a:bodyPr/>
          <a:lstStyle/>
          <a:p>
            <a:pPr marL="0" indent="0">
              <a:buNone/>
            </a:pPr>
            <a:r>
              <a:rPr lang="en-US" sz="1800" dirty="0">
                <a:effectLst/>
                <a:latin typeface="LinLibertineT"/>
              </a:rPr>
              <a:t> </a:t>
            </a:r>
            <a:r>
              <a:rPr lang="en-US" dirty="0">
                <a:effectLst/>
              </a:rPr>
              <a:t>“the virtual memory sub-system can be considered the core of a Solaris instance, and the implementation of Solaris virtual memory affects just about every other subsystem in the operating system” </a:t>
            </a:r>
            <a:endParaRPr lang="en-US" dirty="0"/>
          </a:p>
          <a:p>
            <a:pPr marL="2286000" lvl="5" indent="0">
              <a:buNone/>
            </a:pPr>
            <a:r>
              <a:rPr lang="en-US" dirty="0"/>
              <a:t>by </a:t>
            </a:r>
            <a:r>
              <a:rPr lang="en-US" sz="1800" dirty="0">
                <a:effectLst/>
                <a:latin typeface="LinLibertineT"/>
              </a:rPr>
              <a:t>authoritative reference on the internals of the Solaris kernel, McDougall and Mauro </a:t>
            </a:r>
            <a:endParaRPr lang="en-US" dirty="0"/>
          </a:p>
        </p:txBody>
      </p:sp>
    </p:spTree>
    <p:extLst>
      <p:ext uri="{BB962C8B-B14F-4D97-AF65-F5344CB8AC3E}">
        <p14:creationId xmlns:p14="http://schemas.microsoft.com/office/powerpoint/2010/main" val="3245068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69D9-B265-9AEC-9A84-CAEF9BC70450}"/>
              </a:ext>
            </a:extLst>
          </p:cNvPr>
          <p:cNvSpPr>
            <a:spLocks noGrp="1"/>
          </p:cNvSpPr>
          <p:nvPr>
            <p:ph type="title"/>
          </p:nvPr>
        </p:nvSpPr>
        <p:spPr/>
        <p:txBody>
          <a:bodyPr/>
          <a:lstStyle/>
          <a:p>
            <a:r>
              <a:rPr lang="en-US" dirty="0"/>
              <a:t>Pure Facts on Address Space</a:t>
            </a:r>
          </a:p>
        </p:txBody>
      </p:sp>
      <p:pic>
        <p:nvPicPr>
          <p:cNvPr id="13" name="Content Placeholder 12" descr="Text&#10;&#10;Description automatically generated">
            <a:extLst>
              <a:ext uri="{FF2B5EF4-FFF2-40B4-BE49-F238E27FC236}">
                <a16:creationId xmlns:a16="http://schemas.microsoft.com/office/drawing/2014/main" id="{FBB50F9B-B6D3-1FE7-EE96-20C52ADCBA67}"/>
              </a:ext>
            </a:extLst>
          </p:cNvPr>
          <p:cNvPicPr>
            <a:picLocks noGrp="1" noChangeAspect="1"/>
          </p:cNvPicPr>
          <p:nvPr>
            <p:ph idx="1"/>
          </p:nvPr>
        </p:nvPicPr>
        <p:blipFill>
          <a:blip r:embed="rId3"/>
          <a:stretch>
            <a:fillRect/>
          </a:stretch>
        </p:blipFill>
        <p:spPr>
          <a:xfrm>
            <a:off x="1693418" y="2272062"/>
            <a:ext cx="8293100" cy="2032000"/>
          </a:xfrm>
        </p:spPr>
      </p:pic>
    </p:spTree>
    <p:extLst>
      <p:ext uri="{BB962C8B-B14F-4D97-AF65-F5344CB8AC3E}">
        <p14:creationId xmlns:p14="http://schemas.microsoft.com/office/powerpoint/2010/main" val="400223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FD919-CB97-01ED-BAB4-2E9822E9360A}"/>
              </a:ext>
            </a:extLst>
          </p:cNvPr>
          <p:cNvSpPr>
            <a:spLocks noGrp="1"/>
          </p:cNvSpPr>
          <p:nvPr>
            <p:ph idx="1"/>
          </p:nvPr>
        </p:nvSpPr>
        <p:spPr>
          <a:xfrm>
            <a:off x="341376" y="1048385"/>
            <a:ext cx="11509248" cy="4351338"/>
          </a:xfrm>
        </p:spPr>
        <p:txBody>
          <a:bodyPr/>
          <a:lstStyle/>
          <a:p>
            <a:endParaRPr lang="en-US" dirty="0"/>
          </a:p>
          <a:p>
            <a:endParaRPr lang="en-US" dirty="0"/>
          </a:p>
          <a:p>
            <a:pPr marL="0" indent="0">
              <a:buNone/>
            </a:pPr>
            <a:endParaRPr lang="en-US" dirty="0"/>
          </a:p>
          <a:p>
            <a:pPr marL="0" indent="0">
              <a:buNone/>
            </a:pPr>
            <a:r>
              <a:rPr lang="en-US" dirty="0"/>
              <a:t>				          </a:t>
            </a:r>
            <a:r>
              <a:rPr lang="en-US" sz="4800" dirty="0"/>
              <a:t>SYSTEM</a:t>
            </a:r>
          </a:p>
          <a:p>
            <a:pPr marL="0" indent="0">
              <a:buNone/>
            </a:pPr>
            <a:r>
              <a:rPr lang="en-US" sz="4800" dirty="0"/>
              <a:t>	 (Memory Translation &amp; Management)</a:t>
            </a:r>
            <a:endParaRPr lang="en-US" dirty="0"/>
          </a:p>
        </p:txBody>
      </p:sp>
    </p:spTree>
    <p:extLst>
      <p:ext uri="{BB962C8B-B14F-4D97-AF65-F5344CB8AC3E}">
        <p14:creationId xmlns:p14="http://schemas.microsoft.com/office/powerpoint/2010/main" val="242299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94B1-6BD0-0E36-4B5F-DBBF84D50B35}"/>
              </a:ext>
            </a:extLst>
          </p:cNvPr>
          <p:cNvSpPr>
            <a:spLocks noGrp="1"/>
          </p:cNvSpPr>
          <p:nvPr>
            <p:ph type="title"/>
          </p:nvPr>
        </p:nvSpPr>
        <p:spPr/>
        <p:txBody>
          <a:bodyPr/>
          <a:lstStyle/>
          <a:p>
            <a:r>
              <a:rPr lang="en-US" dirty="0"/>
              <a:t>Memory Location Virtualization</a:t>
            </a:r>
          </a:p>
        </p:txBody>
      </p:sp>
      <p:sp>
        <p:nvSpPr>
          <p:cNvPr id="3" name="Content Placeholder 2">
            <a:extLst>
              <a:ext uri="{FF2B5EF4-FFF2-40B4-BE49-F238E27FC236}">
                <a16:creationId xmlns:a16="http://schemas.microsoft.com/office/drawing/2014/main" id="{B02FB991-70A6-459B-46DF-5D381F42E7C9}"/>
              </a:ext>
            </a:extLst>
          </p:cNvPr>
          <p:cNvSpPr>
            <a:spLocks noGrp="1"/>
          </p:cNvSpPr>
          <p:nvPr>
            <p:ph idx="1"/>
          </p:nvPr>
        </p:nvSpPr>
        <p:spPr/>
        <p:txBody>
          <a:bodyPr/>
          <a:lstStyle/>
          <a:p>
            <a:r>
              <a:rPr lang="en-US" dirty="0"/>
              <a:t>What do we mean by virtualizing a memory location?</a:t>
            </a:r>
          </a:p>
          <a:p>
            <a:pPr lvl="1"/>
            <a:r>
              <a:rPr lang="en-US" dirty="0"/>
              <a:t>realizing a mechanism to address more memory locations than you physically (actually) have</a:t>
            </a:r>
          </a:p>
        </p:txBody>
      </p:sp>
      <p:sp>
        <p:nvSpPr>
          <p:cNvPr id="559" name="Oval 558">
            <a:extLst>
              <a:ext uri="{FF2B5EF4-FFF2-40B4-BE49-F238E27FC236}">
                <a16:creationId xmlns:a16="http://schemas.microsoft.com/office/drawing/2014/main" id="{E070F4DA-C3A6-4A8D-16BA-92FD3288DC45}"/>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03163EA9-72D8-C647-F1BF-F284DC9B2325}"/>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TextBox 560">
            <a:extLst>
              <a:ext uri="{FF2B5EF4-FFF2-40B4-BE49-F238E27FC236}">
                <a16:creationId xmlns:a16="http://schemas.microsoft.com/office/drawing/2014/main" id="{9E83DD92-4A74-67AF-AA86-831DFFE801A6}"/>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562" name="TextBox 561">
            <a:extLst>
              <a:ext uri="{FF2B5EF4-FFF2-40B4-BE49-F238E27FC236}">
                <a16:creationId xmlns:a16="http://schemas.microsoft.com/office/drawing/2014/main" id="{C68F99DA-C686-8B07-78E8-F3B3905F21AC}"/>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563" name="TextBox 562">
            <a:extLst>
              <a:ext uri="{FF2B5EF4-FFF2-40B4-BE49-F238E27FC236}">
                <a16:creationId xmlns:a16="http://schemas.microsoft.com/office/drawing/2014/main" id="{BCD3C2E9-7272-840B-BA52-CB490AD15627}"/>
              </a:ext>
            </a:extLst>
          </p:cNvPr>
          <p:cNvSpPr txBox="1"/>
          <p:nvPr/>
        </p:nvSpPr>
        <p:spPr>
          <a:xfrm>
            <a:off x="4333010" y="5974773"/>
            <a:ext cx="2725426" cy="369332"/>
          </a:xfrm>
          <a:prstGeom prst="rect">
            <a:avLst/>
          </a:prstGeom>
          <a:noFill/>
        </p:spPr>
        <p:txBody>
          <a:bodyPr wrap="none" rtlCol="0">
            <a:spAutoFit/>
          </a:bodyPr>
          <a:lstStyle/>
          <a:p>
            <a:r>
              <a:rPr lang="en-US" dirty="0"/>
              <a:t>|V| = n    |P| = m    n &gt;= m</a:t>
            </a:r>
          </a:p>
        </p:txBody>
      </p:sp>
      <p:sp>
        <p:nvSpPr>
          <p:cNvPr id="565" name="TextBox 564">
            <a:extLst>
              <a:ext uri="{FF2B5EF4-FFF2-40B4-BE49-F238E27FC236}">
                <a16:creationId xmlns:a16="http://schemas.microsoft.com/office/drawing/2014/main" id="{DDB4677C-02A1-3E22-3084-1838C16949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566" name="TextBox 565">
            <a:extLst>
              <a:ext uri="{FF2B5EF4-FFF2-40B4-BE49-F238E27FC236}">
                <a16:creationId xmlns:a16="http://schemas.microsoft.com/office/drawing/2014/main" id="{3E0B3023-0037-69AD-0311-C33122BF2353}"/>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567" name="TextBox 566">
            <a:extLst>
              <a:ext uri="{FF2B5EF4-FFF2-40B4-BE49-F238E27FC236}">
                <a16:creationId xmlns:a16="http://schemas.microsoft.com/office/drawing/2014/main" id="{F8DD2C55-821A-A469-4065-C6DF7B6A731B}"/>
              </a:ext>
            </a:extLst>
          </p:cNvPr>
          <p:cNvSpPr txBox="1"/>
          <p:nvPr/>
        </p:nvSpPr>
        <p:spPr>
          <a:xfrm>
            <a:off x="4047213" y="5048409"/>
            <a:ext cx="560452" cy="369332"/>
          </a:xfrm>
          <a:prstGeom prst="rect">
            <a:avLst/>
          </a:prstGeom>
          <a:noFill/>
        </p:spPr>
        <p:txBody>
          <a:bodyPr wrap="square" rtlCol="0">
            <a:spAutoFit/>
          </a:bodyPr>
          <a:lstStyle/>
          <a:p>
            <a:r>
              <a:rPr lang="en-US" dirty="0"/>
              <a:t>va</a:t>
            </a:r>
            <a:r>
              <a:rPr lang="en-US" baseline="-25000" dirty="0"/>
              <a:t>n</a:t>
            </a:r>
            <a:endParaRPr lang="en-US" dirty="0"/>
          </a:p>
        </p:txBody>
      </p:sp>
      <p:sp>
        <p:nvSpPr>
          <p:cNvPr id="568" name="TextBox 567">
            <a:extLst>
              <a:ext uri="{FF2B5EF4-FFF2-40B4-BE49-F238E27FC236}">
                <a16:creationId xmlns:a16="http://schemas.microsoft.com/office/drawing/2014/main" id="{A6BB92E2-E3CA-A3E4-995F-BCB9DF9692EE}"/>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569" name="TextBox 568">
            <a:extLst>
              <a:ext uri="{FF2B5EF4-FFF2-40B4-BE49-F238E27FC236}">
                <a16:creationId xmlns:a16="http://schemas.microsoft.com/office/drawing/2014/main" id="{40842A55-4C95-1610-D16C-D1C28593EDB7}"/>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570" name="TextBox 569">
            <a:extLst>
              <a:ext uri="{FF2B5EF4-FFF2-40B4-BE49-F238E27FC236}">
                <a16:creationId xmlns:a16="http://schemas.microsoft.com/office/drawing/2014/main" id="{1DE4685F-41DB-51DA-4B54-1DA0BE01119A}"/>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571" name="TextBox 570">
            <a:extLst>
              <a:ext uri="{FF2B5EF4-FFF2-40B4-BE49-F238E27FC236}">
                <a16:creationId xmlns:a16="http://schemas.microsoft.com/office/drawing/2014/main" id="{102E64C8-AA67-A914-3110-F19C8C79882E}"/>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572" name="TextBox 571">
            <a:extLst>
              <a:ext uri="{FF2B5EF4-FFF2-40B4-BE49-F238E27FC236}">
                <a16:creationId xmlns:a16="http://schemas.microsoft.com/office/drawing/2014/main" id="{2AF32C89-D280-5B15-8ECD-06552E03BBBB}"/>
              </a:ext>
            </a:extLst>
          </p:cNvPr>
          <p:cNvSpPr txBox="1"/>
          <p:nvPr/>
        </p:nvSpPr>
        <p:spPr>
          <a:xfrm rot="16200000" flipV="1">
            <a:off x="6458747" y="4128404"/>
            <a:ext cx="279319" cy="369332"/>
          </a:xfrm>
          <a:prstGeom prst="rect">
            <a:avLst/>
          </a:prstGeom>
          <a:noFill/>
        </p:spPr>
        <p:txBody>
          <a:bodyPr wrap="square" rtlCol="0">
            <a:spAutoFit/>
          </a:bodyPr>
          <a:lstStyle/>
          <a:p>
            <a:r>
              <a:rPr lang="en-US" dirty="0"/>
              <a:t>…</a:t>
            </a:r>
          </a:p>
        </p:txBody>
      </p:sp>
      <p:sp>
        <p:nvSpPr>
          <p:cNvPr id="573" name="TextBox 572">
            <a:extLst>
              <a:ext uri="{FF2B5EF4-FFF2-40B4-BE49-F238E27FC236}">
                <a16:creationId xmlns:a16="http://schemas.microsoft.com/office/drawing/2014/main" id="{B8D8879E-9BFE-E703-08B5-5E7CC61C1172}"/>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589" name="Equal 588">
            <a:extLst>
              <a:ext uri="{FF2B5EF4-FFF2-40B4-BE49-F238E27FC236}">
                <a16:creationId xmlns:a16="http://schemas.microsoft.com/office/drawing/2014/main" id="{06D388B3-AA94-3C2A-37C0-FEFECF54B474}"/>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7094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657B-61F6-9519-DBAA-0C802F693670}"/>
              </a:ext>
            </a:extLst>
          </p:cNvPr>
          <p:cNvSpPr>
            <a:spLocks noGrp="1"/>
          </p:cNvSpPr>
          <p:nvPr>
            <p:ph type="title"/>
          </p:nvPr>
        </p:nvSpPr>
        <p:spPr/>
        <p:txBody>
          <a:bodyPr/>
          <a:lstStyle/>
          <a:p>
            <a:r>
              <a:rPr lang="en-US" dirty="0"/>
              <a:t>Memory Location Virtualization: Abstraction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ED727-FA73-7606-226B-42ABD8CA58B6}"/>
                  </a:ext>
                </a:extLst>
              </p:cNvPr>
              <p:cNvSpPr>
                <a:spLocks noGrp="1"/>
              </p:cNvSpPr>
              <p:nvPr>
                <p:ph idx="1"/>
              </p:nvPr>
            </p:nvSpPr>
            <p:spPr/>
            <p:txBody>
              <a:bodyPr/>
              <a:lstStyle/>
              <a:p>
                <a:r>
                  <a:rPr lang="en-US" dirty="0"/>
                  <a:t>What is the abstraction for virtualizing memory location in OSes?</a:t>
                </a:r>
              </a:p>
              <a:p>
                <a:pPr lvl="1"/>
                <a:r>
                  <a:rPr lang="en-US" dirty="0"/>
                  <a:t>an </a:t>
                </a:r>
                <a:r>
                  <a:rPr lang="en-US" b="1" i="1" dirty="0"/>
                  <a:t>address-space of a process </a:t>
                </a:r>
                <a:r>
                  <a:rPr lang="en-US" dirty="0"/>
                  <a:t>is a </a:t>
                </a:r>
                <a:r>
                  <a:rPr lang="en-US" b="1" i="1" dirty="0"/>
                  <a:t>named (</a:t>
                </a:r>
                <a14:m>
                  <m:oMath xmlns:m="http://schemas.openxmlformats.org/officeDocument/2006/math">
                    <m:r>
                      <a:rPr lang="en-US" b="1" i="1" smtClean="0">
                        <a:latin typeface="Cambria Math" panose="02040503050406030204" pitchFamily="18" charset="0"/>
                        <a:ea typeface="Cambria Math" panose="02040503050406030204" pitchFamily="18" charset="0"/>
                      </a:rPr>
                      <m:t>𝜸</m:t>
                    </m:r>
                  </m:oMath>
                </a14:m>
                <a:r>
                  <a:rPr lang="en-US" b="1" i="1" dirty="0"/>
                  <a:t>)</a:t>
                </a:r>
                <a:r>
                  <a:rPr lang="en-US" dirty="0"/>
                  <a:t> container of virtual-addresses used for memory referencing</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D9ED727-FA73-7606-226B-42ABD8CA58B6}"/>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1286" name="Oval 1285">
            <a:extLst>
              <a:ext uri="{FF2B5EF4-FFF2-40B4-BE49-F238E27FC236}">
                <a16:creationId xmlns:a16="http://schemas.microsoft.com/office/drawing/2014/main" id="{EB6399BB-6901-60EA-DEEE-3EF338F8EE4A}"/>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B2E28462-3B9C-5428-F919-60AA8A30039F}"/>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TextBox 1287">
            <a:extLst>
              <a:ext uri="{FF2B5EF4-FFF2-40B4-BE49-F238E27FC236}">
                <a16:creationId xmlns:a16="http://schemas.microsoft.com/office/drawing/2014/main" id="{2915FEDE-AB07-7821-D0F6-E31821A7302E}"/>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1289" name="TextBox 1288">
            <a:extLst>
              <a:ext uri="{FF2B5EF4-FFF2-40B4-BE49-F238E27FC236}">
                <a16:creationId xmlns:a16="http://schemas.microsoft.com/office/drawing/2014/main" id="{268A9B6B-EC3A-D7B2-1A01-F59E7BBFE7A9}"/>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1290" name="TextBox 1289">
            <a:extLst>
              <a:ext uri="{FF2B5EF4-FFF2-40B4-BE49-F238E27FC236}">
                <a16:creationId xmlns:a16="http://schemas.microsoft.com/office/drawing/2014/main" id="{ED43CC1B-8ECF-AC58-C584-BEEEF11606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291" name="TextBox 1290">
            <a:extLst>
              <a:ext uri="{FF2B5EF4-FFF2-40B4-BE49-F238E27FC236}">
                <a16:creationId xmlns:a16="http://schemas.microsoft.com/office/drawing/2014/main" id="{7CBE9D59-021D-8D62-D301-10611FF4D07E}"/>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292" name="TextBox 1291">
            <a:extLst>
              <a:ext uri="{FF2B5EF4-FFF2-40B4-BE49-F238E27FC236}">
                <a16:creationId xmlns:a16="http://schemas.microsoft.com/office/drawing/2014/main" id="{C997731A-F125-B006-1136-38663D63052D}"/>
              </a:ext>
            </a:extLst>
          </p:cNvPr>
          <p:cNvSpPr txBox="1"/>
          <p:nvPr/>
        </p:nvSpPr>
        <p:spPr>
          <a:xfrm>
            <a:off x="4070954" y="5048409"/>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293" name="TextBox 1292">
            <a:extLst>
              <a:ext uri="{FF2B5EF4-FFF2-40B4-BE49-F238E27FC236}">
                <a16:creationId xmlns:a16="http://schemas.microsoft.com/office/drawing/2014/main" id="{D56D74E0-7EE9-49F5-E345-4524E83EDDDB}"/>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1294" name="TextBox 1293">
            <a:extLst>
              <a:ext uri="{FF2B5EF4-FFF2-40B4-BE49-F238E27FC236}">
                <a16:creationId xmlns:a16="http://schemas.microsoft.com/office/drawing/2014/main" id="{E1D253E4-E6DF-4E0E-8999-FFD959B9D6FC}"/>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1295" name="TextBox 1294">
            <a:extLst>
              <a:ext uri="{FF2B5EF4-FFF2-40B4-BE49-F238E27FC236}">
                <a16:creationId xmlns:a16="http://schemas.microsoft.com/office/drawing/2014/main" id="{0D10C98A-E439-709E-7439-B1854B8522F4}"/>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1296" name="TextBox 1295">
            <a:extLst>
              <a:ext uri="{FF2B5EF4-FFF2-40B4-BE49-F238E27FC236}">
                <a16:creationId xmlns:a16="http://schemas.microsoft.com/office/drawing/2014/main" id="{BDC13B96-23A9-ECCD-99DC-8FF7C714D1BA}"/>
              </a:ext>
            </a:extLst>
          </p:cNvPr>
          <p:cNvSpPr txBox="1"/>
          <p:nvPr/>
        </p:nvSpPr>
        <p:spPr>
          <a:xfrm rot="16200000" flipV="1">
            <a:off x="6377531" y="4209620"/>
            <a:ext cx="441751" cy="369332"/>
          </a:xfrm>
          <a:prstGeom prst="rect">
            <a:avLst/>
          </a:prstGeom>
          <a:noFill/>
        </p:spPr>
        <p:txBody>
          <a:bodyPr wrap="square" rtlCol="0">
            <a:spAutoFit/>
          </a:bodyPr>
          <a:lstStyle/>
          <a:p>
            <a:r>
              <a:rPr lang="en-US" dirty="0"/>
              <a:t>…</a:t>
            </a:r>
          </a:p>
        </p:txBody>
      </p:sp>
      <p:sp>
        <p:nvSpPr>
          <p:cNvPr id="1297" name="TextBox 1296">
            <a:extLst>
              <a:ext uri="{FF2B5EF4-FFF2-40B4-BE49-F238E27FC236}">
                <a16:creationId xmlns:a16="http://schemas.microsoft.com/office/drawing/2014/main" id="{332A96C6-655C-1882-4537-5C6A97939E21}"/>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1298" name="Equal 1297">
            <a:extLst>
              <a:ext uri="{FF2B5EF4-FFF2-40B4-BE49-F238E27FC236}">
                <a16:creationId xmlns:a16="http://schemas.microsoft.com/office/drawing/2014/main" id="{BF0D8D82-AEA7-8DAB-D22F-28D8E3DC465B}"/>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9" name="TextBox 1298">
            <a:extLst>
              <a:ext uri="{FF2B5EF4-FFF2-40B4-BE49-F238E27FC236}">
                <a16:creationId xmlns:a16="http://schemas.microsoft.com/office/drawing/2014/main" id="{EDF5BFAD-E594-40EF-4318-25E588EE02EF}"/>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1300" name="Rectangle 1299">
            <a:extLst>
              <a:ext uri="{FF2B5EF4-FFF2-40B4-BE49-F238E27FC236}">
                <a16:creationId xmlns:a16="http://schemas.microsoft.com/office/drawing/2014/main" id="{FDC6534F-3BDC-199F-EC74-27B38C7D831F}"/>
              </a:ext>
            </a:extLst>
          </p:cNvPr>
          <p:cNvSpPr/>
          <p:nvPr/>
        </p:nvSpPr>
        <p:spPr>
          <a:xfrm>
            <a:off x="3002973" y="2965518"/>
            <a:ext cx="5018809" cy="28533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01" name="TextBox 1300">
                <a:extLst>
                  <a:ext uri="{FF2B5EF4-FFF2-40B4-BE49-F238E27FC236}">
                    <a16:creationId xmlns:a16="http://schemas.microsoft.com/office/drawing/2014/main" id="{1A98932D-7536-9176-1A3E-8D9509A1D3D6}"/>
                  </a:ext>
                </a:extLst>
              </p:cNvPr>
              <p:cNvSpPr txBox="1"/>
              <p:nvPr/>
            </p:nvSpPr>
            <p:spPr>
              <a:xfrm>
                <a:off x="3015560" y="2965518"/>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301" name="TextBox 1300">
                <a:extLst>
                  <a:ext uri="{FF2B5EF4-FFF2-40B4-BE49-F238E27FC236}">
                    <a16:creationId xmlns:a16="http://schemas.microsoft.com/office/drawing/2014/main" id="{1A98932D-7536-9176-1A3E-8D9509A1D3D6}"/>
                  </a:ext>
                </a:extLst>
              </p:cNvPr>
              <p:cNvSpPr txBox="1">
                <a:spLocks noRot="1" noChangeAspect="1" noMove="1" noResize="1" noEditPoints="1" noAdjustHandles="1" noChangeArrowheads="1" noChangeShapeType="1" noTextEdit="1"/>
              </p:cNvSpPr>
              <p:nvPr/>
            </p:nvSpPr>
            <p:spPr>
              <a:xfrm>
                <a:off x="3015560" y="2965518"/>
                <a:ext cx="423770" cy="461665"/>
              </a:xfrm>
              <a:prstGeom prst="rect">
                <a:avLst/>
              </a:prstGeom>
              <a:blipFill>
                <a:blip r:embed="rId4"/>
                <a:stretch>
                  <a:fillRect b="-10811"/>
                </a:stretch>
              </a:blipFill>
            </p:spPr>
            <p:txBody>
              <a:bodyPr/>
              <a:lstStyle/>
              <a:p>
                <a:r>
                  <a:rPr lang="en-US">
                    <a:noFill/>
                  </a:rPr>
                  <a:t> </a:t>
                </a:r>
              </a:p>
            </p:txBody>
          </p:sp>
        </mc:Fallback>
      </mc:AlternateContent>
    </p:spTree>
    <p:extLst>
      <p:ext uri="{BB962C8B-B14F-4D97-AF65-F5344CB8AC3E}">
        <p14:creationId xmlns:p14="http://schemas.microsoft.com/office/powerpoint/2010/main" val="416714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F19C-62A5-BC52-E0C0-AADFD6EE8FED}"/>
              </a:ext>
            </a:extLst>
          </p:cNvPr>
          <p:cNvSpPr>
            <a:spLocks noGrp="1"/>
          </p:cNvSpPr>
          <p:nvPr>
            <p:ph type="title"/>
          </p:nvPr>
        </p:nvSpPr>
        <p:spPr/>
        <p:txBody>
          <a:bodyPr/>
          <a:lstStyle/>
          <a:p>
            <a:r>
              <a:rPr lang="en-US" dirty="0"/>
              <a:t>Memory Location Virtualization: Mechanism</a:t>
            </a:r>
          </a:p>
        </p:txBody>
      </p:sp>
      <p:sp>
        <p:nvSpPr>
          <p:cNvPr id="3" name="Content Placeholder 2">
            <a:extLst>
              <a:ext uri="{FF2B5EF4-FFF2-40B4-BE49-F238E27FC236}">
                <a16:creationId xmlns:a16="http://schemas.microsoft.com/office/drawing/2014/main" id="{694CBC17-8C69-B1CE-9B5E-763087B94332}"/>
              </a:ext>
            </a:extLst>
          </p:cNvPr>
          <p:cNvSpPr>
            <a:spLocks noGrp="1"/>
          </p:cNvSpPr>
          <p:nvPr>
            <p:ph idx="1"/>
          </p:nvPr>
        </p:nvSpPr>
        <p:spPr/>
        <p:txBody>
          <a:bodyPr/>
          <a:lstStyle/>
          <a:p>
            <a:r>
              <a:rPr lang="en-US" dirty="0"/>
              <a:t>How do we implement memory-location virtualization?</a:t>
            </a:r>
          </a:p>
          <a:p>
            <a:pPr lvl="1"/>
            <a:r>
              <a:rPr lang="en-US" b="1" i="1" dirty="0"/>
              <a:t>address-translation</a:t>
            </a:r>
            <a:r>
              <a:rPr lang="en-US" dirty="0"/>
              <a:t>: by using per-address-space page-tables – a tree like structure</a:t>
            </a:r>
          </a:p>
          <a:p>
            <a:endParaRPr lang="en-US" dirty="0"/>
          </a:p>
        </p:txBody>
      </p:sp>
      <p:sp>
        <p:nvSpPr>
          <p:cNvPr id="138" name="Oval 137">
            <a:extLst>
              <a:ext uri="{FF2B5EF4-FFF2-40B4-BE49-F238E27FC236}">
                <a16:creationId xmlns:a16="http://schemas.microsoft.com/office/drawing/2014/main" id="{F9244F14-CED9-F489-21DB-6287ADFA5CB5}"/>
              </a:ext>
            </a:extLst>
          </p:cNvPr>
          <p:cNvSpPr/>
          <p:nvPr/>
        </p:nvSpPr>
        <p:spPr>
          <a:xfrm>
            <a:off x="2390888" y="3696422"/>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FFDE129-D3B5-6F40-7303-DACD56046A81}"/>
              </a:ext>
            </a:extLst>
          </p:cNvPr>
          <p:cNvSpPr/>
          <p:nvPr/>
        </p:nvSpPr>
        <p:spPr>
          <a:xfrm>
            <a:off x="7503289" y="3766004"/>
            <a:ext cx="3366722" cy="254589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55FDA3E6-92CC-C60F-C9B6-C413D7FCAF80}"/>
              </a:ext>
            </a:extLst>
          </p:cNvPr>
          <p:cNvSpPr txBox="1"/>
          <p:nvPr/>
        </p:nvSpPr>
        <p:spPr>
          <a:xfrm>
            <a:off x="2652223" y="3329203"/>
            <a:ext cx="316112" cy="369332"/>
          </a:xfrm>
          <a:prstGeom prst="rect">
            <a:avLst/>
          </a:prstGeom>
          <a:noFill/>
        </p:spPr>
        <p:txBody>
          <a:bodyPr wrap="none" rtlCol="0">
            <a:spAutoFit/>
          </a:bodyPr>
          <a:lstStyle/>
          <a:p>
            <a:r>
              <a:rPr lang="en-US" dirty="0"/>
              <a:t>V</a:t>
            </a:r>
          </a:p>
        </p:txBody>
      </p:sp>
      <p:sp>
        <p:nvSpPr>
          <p:cNvPr id="141" name="TextBox 140">
            <a:extLst>
              <a:ext uri="{FF2B5EF4-FFF2-40B4-BE49-F238E27FC236}">
                <a16:creationId xmlns:a16="http://schemas.microsoft.com/office/drawing/2014/main" id="{4D4A23B5-620D-7DDD-F52B-A8BD7D885F81}"/>
              </a:ext>
            </a:extLst>
          </p:cNvPr>
          <p:cNvSpPr txBox="1"/>
          <p:nvPr/>
        </p:nvSpPr>
        <p:spPr>
          <a:xfrm>
            <a:off x="7923350" y="3589023"/>
            <a:ext cx="303288" cy="369332"/>
          </a:xfrm>
          <a:prstGeom prst="rect">
            <a:avLst/>
          </a:prstGeom>
          <a:noFill/>
        </p:spPr>
        <p:txBody>
          <a:bodyPr wrap="none" rtlCol="0">
            <a:spAutoFit/>
          </a:bodyPr>
          <a:lstStyle/>
          <a:p>
            <a:r>
              <a:rPr lang="en-US" dirty="0"/>
              <a:t>P</a:t>
            </a:r>
          </a:p>
        </p:txBody>
      </p:sp>
      <p:sp>
        <p:nvSpPr>
          <p:cNvPr id="142" name="TextBox 141">
            <a:extLst>
              <a:ext uri="{FF2B5EF4-FFF2-40B4-BE49-F238E27FC236}">
                <a16:creationId xmlns:a16="http://schemas.microsoft.com/office/drawing/2014/main" id="{94CBC9E6-793D-0D8C-6082-B277E481BBC5}"/>
              </a:ext>
            </a:extLst>
          </p:cNvPr>
          <p:cNvSpPr txBox="1"/>
          <p:nvPr/>
        </p:nvSpPr>
        <p:spPr>
          <a:xfrm>
            <a:off x="2944353" y="3766003"/>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43" name="TextBox 142">
            <a:extLst>
              <a:ext uri="{FF2B5EF4-FFF2-40B4-BE49-F238E27FC236}">
                <a16:creationId xmlns:a16="http://schemas.microsoft.com/office/drawing/2014/main" id="{6BA4423B-42C8-D5DB-C677-8B9BD162205E}"/>
              </a:ext>
            </a:extLst>
          </p:cNvPr>
          <p:cNvSpPr txBox="1"/>
          <p:nvPr/>
        </p:nvSpPr>
        <p:spPr>
          <a:xfrm>
            <a:off x="2944353" y="4180313"/>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44" name="TextBox 143">
            <a:extLst>
              <a:ext uri="{FF2B5EF4-FFF2-40B4-BE49-F238E27FC236}">
                <a16:creationId xmlns:a16="http://schemas.microsoft.com/office/drawing/2014/main" id="{D2E2157F-2322-0DA6-6E8E-035E65548D3F}"/>
              </a:ext>
            </a:extLst>
          </p:cNvPr>
          <p:cNvSpPr txBox="1"/>
          <p:nvPr/>
        </p:nvSpPr>
        <p:spPr>
          <a:xfrm>
            <a:off x="2907170" y="5412094"/>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45" name="TextBox 144">
            <a:extLst>
              <a:ext uri="{FF2B5EF4-FFF2-40B4-BE49-F238E27FC236}">
                <a16:creationId xmlns:a16="http://schemas.microsoft.com/office/drawing/2014/main" id="{DB31C620-A798-C400-9798-E9A691D43D22}"/>
              </a:ext>
            </a:extLst>
          </p:cNvPr>
          <p:cNvSpPr txBox="1"/>
          <p:nvPr/>
        </p:nvSpPr>
        <p:spPr>
          <a:xfrm rot="16200000" flipV="1">
            <a:off x="2808863" y="4867837"/>
            <a:ext cx="741679" cy="369332"/>
          </a:xfrm>
          <a:prstGeom prst="rect">
            <a:avLst/>
          </a:prstGeom>
          <a:noFill/>
        </p:spPr>
        <p:txBody>
          <a:bodyPr wrap="square" rtlCol="0">
            <a:spAutoFit/>
          </a:bodyPr>
          <a:lstStyle/>
          <a:p>
            <a:r>
              <a:rPr lang="en-US" dirty="0"/>
              <a:t>………</a:t>
            </a:r>
          </a:p>
        </p:txBody>
      </p:sp>
      <p:sp>
        <p:nvSpPr>
          <p:cNvPr id="146" name="TextBox 145">
            <a:extLst>
              <a:ext uri="{FF2B5EF4-FFF2-40B4-BE49-F238E27FC236}">
                <a16:creationId xmlns:a16="http://schemas.microsoft.com/office/drawing/2014/main" id="{ECB1E87E-211A-CAB6-49E6-B133B9EFC118}"/>
              </a:ext>
            </a:extLst>
          </p:cNvPr>
          <p:cNvSpPr txBox="1"/>
          <p:nvPr/>
        </p:nvSpPr>
        <p:spPr>
          <a:xfrm>
            <a:off x="9072788" y="3757709"/>
            <a:ext cx="522571" cy="369332"/>
          </a:xfrm>
          <a:prstGeom prst="rect">
            <a:avLst/>
          </a:prstGeom>
          <a:noFill/>
        </p:spPr>
        <p:txBody>
          <a:bodyPr wrap="square" rtlCol="0">
            <a:spAutoFit/>
          </a:bodyPr>
          <a:lstStyle/>
          <a:p>
            <a:r>
              <a:rPr lang="en-US" dirty="0"/>
              <a:t>pa</a:t>
            </a:r>
            <a:r>
              <a:rPr lang="en-US" baseline="-25000" dirty="0"/>
              <a:t>0</a:t>
            </a:r>
            <a:endParaRPr lang="en-US" dirty="0"/>
          </a:p>
        </p:txBody>
      </p:sp>
      <p:sp>
        <p:nvSpPr>
          <p:cNvPr id="147" name="TextBox 146">
            <a:extLst>
              <a:ext uri="{FF2B5EF4-FFF2-40B4-BE49-F238E27FC236}">
                <a16:creationId xmlns:a16="http://schemas.microsoft.com/office/drawing/2014/main" id="{D84ED526-026E-3742-18FF-3F048E37083A}"/>
              </a:ext>
            </a:extLst>
          </p:cNvPr>
          <p:cNvSpPr txBox="1"/>
          <p:nvPr/>
        </p:nvSpPr>
        <p:spPr>
          <a:xfrm>
            <a:off x="8929315" y="5853774"/>
            <a:ext cx="551065" cy="369332"/>
          </a:xfrm>
          <a:prstGeom prst="rect">
            <a:avLst/>
          </a:prstGeom>
          <a:noFill/>
        </p:spPr>
        <p:txBody>
          <a:bodyPr wrap="square" rtlCol="0">
            <a:spAutoFit/>
          </a:bodyPr>
          <a:lstStyle/>
          <a:p>
            <a:r>
              <a:rPr lang="en-US" dirty="0"/>
              <a:t>pa</a:t>
            </a:r>
            <a:r>
              <a:rPr lang="en-US" baseline="-25000" dirty="0"/>
              <a:t>m</a:t>
            </a:r>
            <a:endParaRPr lang="en-US" dirty="0"/>
          </a:p>
        </p:txBody>
      </p:sp>
      <p:sp>
        <p:nvSpPr>
          <p:cNvPr id="148" name="TextBox 147">
            <a:extLst>
              <a:ext uri="{FF2B5EF4-FFF2-40B4-BE49-F238E27FC236}">
                <a16:creationId xmlns:a16="http://schemas.microsoft.com/office/drawing/2014/main" id="{64B08152-616F-A643-A7A4-0CD2A9C72776}"/>
              </a:ext>
            </a:extLst>
          </p:cNvPr>
          <p:cNvSpPr txBox="1"/>
          <p:nvPr/>
        </p:nvSpPr>
        <p:spPr>
          <a:xfrm rot="16200000" flipV="1">
            <a:off x="9088533" y="4181937"/>
            <a:ext cx="441751" cy="369332"/>
          </a:xfrm>
          <a:prstGeom prst="rect">
            <a:avLst/>
          </a:prstGeom>
          <a:noFill/>
        </p:spPr>
        <p:txBody>
          <a:bodyPr wrap="square" rtlCol="0">
            <a:spAutoFit/>
          </a:bodyPr>
          <a:lstStyle/>
          <a:p>
            <a:r>
              <a:rPr lang="en-US" dirty="0"/>
              <a:t>…</a:t>
            </a:r>
          </a:p>
        </p:txBody>
      </p:sp>
      <p:sp>
        <p:nvSpPr>
          <p:cNvPr id="149" name="TextBox 148">
            <a:extLst>
              <a:ext uri="{FF2B5EF4-FFF2-40B4-BE49-F238E27FC236}">
                <a16:creationId xmlns:a16="http://schemas.microsoft.com/office/drawing/2014/main" id="{DA92B302-6CB9-CCCA-A6D6-DBA01FDF2411}"/>
              </a:ext>
            </a:extLst>
          </p:cNvPr>
          <p:cNvSpPr txBox="1"/>
          <p:nvPr/>
        </p:nvSpPr>
        <p:spPr>
          <a:xfrm rot="16200000" flipV="1">
            <a:off x="9080955" y="5593214"/>
            <a:ext cx="369331" cy="369332"/>
          </a:xfrm>
          <a:prstGeom prst="rect">
            <a:avLst/>
          </a:prstGeom>
          <a:noFill/>
        </p:spPr>
        <p:txBody>
          <a:bodyPr wrap="square" rtlCol="0">
            <a:spAutoFit/>
          </a:bodyPr>
          <a:lstStyle/>
          <a:p>
            <a:r>
              <a:rPr lang="en-US" dirty="0"/>
              <a:t>…</a:t>
            </a:r>
          </a:p>
        </p:txBody>
      </p:sp>
      <p:sp>
        <p:nvSpPr>
          <p:cNvPr id="150" name="Rectangle 149">
            <a:extLst>
              <a:ext uri="{FF2B5EF4-FFF2-40B4-BE49-F238E27FC236}">
                <a16:creationId xmlns:a16="http://schemas.microsoft.com/office/drawing/2014/main" id="{524DD4CE-BFDC-28D5-956A-0A75475BD09A}"/>
              </a:ext>
            </a:extLst>
          </p:cNvPr>
          <p:cNvSpPr/>
          <p:nvPr/>
        </p:nvSpPr>
        <p:spPr>
          <a:xfrm>
            <a:off x="1870910" y="3012298"/>
            <a:ext cx="9403225" cy="34913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4EF71D1-8A71-33CD-360D-C8BAE8898811}"/>
              </a:ext>
            </a:extLst>
          </p:cNvPr>
          <p:cNvSpPr/>
          <p:nvPr/>
        </p:nvSpPr>
        <p:spPr>
          <a:xfrm>
            <a:off x="7765643" y="4520037"/>
            <a:ext cx="2874653"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E8FE36AA-43E4-23EC-BD24-F1A5A93D1935}"/>
              </a:ext>
            </a:extLst>
          </p:cNvPr>
          <p:cNvSpPr txBox="1"/>
          <p:nvPr/>
        </p:nvSpPr>
        <p:spPr>
          <a:xfrm>
            <a:off x="7974195" y="4721758"/>
            <a:ext cx="2654381" cy="646331"/>
          </a:xfrm>
          <a:prstGeom prst="rect">
            <a:avLst/>
          </a:prstGeom>
          <a:noFill/>
        </p:spPr>
        <p:txBody>
          <a:bodyPr wrap="none" rtlCol="0">
            <a:spAutoFit/>
          </a:bodyPr>
          <a:lstStyle/>
          <a:p>
            <a:r>
              <a:rPr lang="en-US" dirty="0"/>
              <a:t>Physical Memory for</a:t>
            </a:r>
          </a:p>
          <a:p>
            <a:r>
              <a:rPr lang="en-US" dirty="0"/>
              <a:t>Address Translation Tables</a:t>
            </a:r>
          </a:p>
        </p:txBody>
      </p:sp>
      <p:sp>
        <p:nvSpPr>
          <p:cNvPr id="153" name="Rectangle 152">
            <a:extLst>
              <a:ext uri="{FF2B5EF4-FFF2-40B4-BE49-F238E27FC236}">
                <a16:creationId xmlns:a16="http://schemas.microsoft.com/office/drawing/2014/main" id="{4F65486E-FC9B-A75D-D070-BF2EC4C66975}"/>
              </a:ext>
            </a:extLst>
          </p:cNvPr>
          <p:cNvSpPr/>
          <p:nvPr/>
        </p:nvSpPr>
        <p:spPr>
          <a:xfrm>
            <a:off x="4467472" y="4340623"/>
            <a:ext cx="2542808"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7C4623C5-1AF5-5A78-A1F7-4227EC30FC82}"/>
              </a:ext>
            </a:extLst>
          </p:cNvPr>
          <p:cNvSpPr txBox="1"/>
          <p:nvPr/>
        </p:nvSpPr>
        <p:spPr>
          <a:xfrm>
            <a:off x="4710113" y="4635346"/>
            <a:ext cx="2360502" cy="369332"/>
          </a:xfrm>
          <a:prstGeom prst="rect">
            <a:avLst/>
          </a:prstGeom>
          <a:noFill/>
        </p:spPr>
        <p:txBody>
          <a:bodyPr wrap="square" rtlCol="0">
            <a:spAutoFit/>
          </a:bodyPr>
          <a:lstStyle/>
          <a:p>
            <a:r>
              <a:rPr lang="en-US" dirty="0"/>
              <a:t>Address Translation</a:t>
            </a: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2990E49-FABE-B377-C443-3B0EB6E0AA9F}"/>
                  </a:ext>
                </a:extLst>
              </p:cNvPr>
              <p:cNvSpPr txBox="1"/>
              <p:nvPr/>
            </p:nvSpPr>
            <p:spPr>
              <a:xfrm>
                <a:off x="1882948" y="3027864"/>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56" name="TextBox 155">
                <a:extLst>
                  <a:ext uri="{FF2B5EF4-FFF2-40B4-BE49-F238E27FC236}">
                    <a16:creationId xmlns:a16="http://schemas.microsoft.com/office/drawing/2014/main" id="{62990E49-FABE-B377-C443-3B0EB6E0AA9F}"/>
                  </a:ext>
                </a:extLst>
              </p:cNvPr>
              <p:cNvSpPr txBox="1">
                <a:spLocks noRot="1" noChangeAspect="1" noMove="1" noResize="1" noEditPoints="1" noAdjustHandles="1" noChangeArrowheads="1" noChangeShapeType="1" noTextEdit="1"/>
              </p:cNvSpPr>
              <p:nvPr/>
            </p:nvSpPr>
            <p:spPr>
              <a:xfrm>
                <a:off x="1882948" y="3027864"/>
                <a:ext cx="423770" cy="461665"/>
              </a:xfrm>
              <a:prstGeom prst="rect">
                <a:avLst/>
              </a:prstGeom>
              <a:blipFill>
                <a:blip r:embed="rId3"/>
                <a:stretch>
                  <a:fillRect b="-10811"/>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BA521E70-6E77-ACEA-4769-2451FFA25514}"/>
              </a:ext>
            </a:extLst>
          </p:cNvPr>
          <p:cNvSpPr/>
          <p:nvPr/>
        </p:nvSpPr>
        <p:spPr>
          <a:xfrm>
            <a:off x="3857378" y="4681663"/>
            <a:ext cx="610094" cy="2332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Arrow 157">
            <a:extLst>
              <a:ext uri="{FF2B5EF4-FFF2-40B4-BE49-F238E27FC236}">
                <a16:creationId xmlns:a16="http://schemas.microsoft.com/office/drawing/2014/main" id="{ECF3E710-D7B1-D090-B1BE-792216FB5B2B}"/>
              </a:ext>
            </a:extLst>
          </p:cNvPr>
          <p:cNvSpPr/>
          <p:nvPr/>
        </p:nvSpPr>
        <p:spPr>
          <a:xfrm>
            <a:off x="7011313" y="4831774"/>
            <a:ext cx="754330" cy="2379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Bent Arrow 159">
            <a:extLst>
              <a:ext uri="{FF2B5EF4-FFF2-40B4-BE49-F238E27FC236}">
                <a16:creationId xmlns:a16="http://schemas.microsoft.com/office/drawing/2014/main" id="{FB3C094A-5F64-C2A8-03C7-2E664C44A381}"/>
              </a:ext>
            </a:extLst>
          </p:cNvPr>
          <p:cNvSpPr/>
          <p:nvPr/>
        </p:nvSpPr>
        <p:spPr>
          <a:xfrm>
            <a:off x="8646184" y="3873706"/>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2" name="Bent Arrow 161">
            <a:extLst>
              <a:ext uri="{FF2B5EF4-FFF2-40B4-BE49-F238E27FC236}">
                <a16:creationId xmlns:a16="http://schemas.microsoft.com/office/drawing/2014/main" id="{AACDFEF3-8217-4A61-D3AF-B436EEA0E341}"/>
              </a:ext>
            </a:extLst>
          </p:cNvPr>
          <p:cNvSpPr/>
          <p:nvPr/>
        </p:nvSpPr>
        <p:spPr>
          <a:xfrm rot="10800000">
            <a:off x="9410168" y="5559759"/>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196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7"/>
          <a:stretch>
            <a:fillRect/>
          </a:stretch>
        </p:blipFill>
        <p:spPr>
          <a:xfrm>
            <a:off x="637145" y="518560"/>
            <a:ext cx="9649218" cy="1552748"/>
          </a:xfrm>
          <a:prstGeom prst="rect">
            <a:avLst/>
          </a:prstGeom>
        </p:spPr>
      </p:pic>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926453" y="-298761"/>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Tree>
    <p:extLst>
      <p:ext uri="{BB962C8B-B14F-4D97-AF65-F5344CB8AC3E}">
        <p14:creationId xmlns:p14="http://schemas.microsoft.com/office/powerpoint/2010/main" val="38374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28470</TotalTime>
  <Words>2716</Words>
  <Application>Microsoft Macintosh PowerPoint</Application>
  <PresentationFormat>Widescreen</PresentationFormat>
  <Paragraphs>562</Paragraphs>
  <Slides>40</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 Math</vt:lpstr>
      <vt:lpstr>LinLibertineT</vt:lpstr>
      <vt:lpstr>LinLibertineTI</vt:lpstr>
      <vt:lpstr>Wingdings</vt:lpstr>
      <vt:lpstr>Office Theme</vt:lpstr>
      <vt:lpstr>Modal Abstractions for OS Kernels</vt:lpstr>
      <vt:lpstr>Talk</vt:lpstr>
      <vt:lpstr>Modal Abstractions for Location Virtualization</vt:lpstr>
      <vt:lpstr>The System of Memory Virtualization</vt:lpstr>
      <vt:lpstr>PowerPoint Presentation</vt:lpstr>
      <vt:lpstr>Memory Location Virtualization</vt:lpstr>
      <vt:lpstr>Memory Location Virtualization: Abstraction</vt:lpstr>
      <vt:lpstr>Memory Location Virtualization: Mechanism</vt:lpstr>
      <vt:lpstr>Mechanism: L4_L1 Page Table Walk</vt:lpstr>
      <vt:lpstr>Virtual Memory Managers </vt:lpstr>
      <vt:lpstr>PowerPoint Presentation</vt:lpstr>
      <vt:lpstr>Separation Logic</vt:lpstr>
      <vt:lpstr>Program Logic: Points-to Relations</vt:lpstr>
      <vt:lpstr>Mechanism: L4_L1 Page Table Walk</vt:lpstr>
      <vt:lpstr>Restoring Soundness</vt:lpstr>
      <vt:lpstr>Virtual Memory Managers </vt:lpstr>
      <vt:lpstr>Modal Logic: Contingency</vt:lpstr>
      <vt:lpstr>Virtual Pointstos as Modal Context Resource</vt:lpstr>
      <vt:lpstr>Switching Address-Spaces</vt:lpstr>
      <vt:lpstr>Virtual Memory Managers </vt:lpstr>
      <vt:lpstr>Experiments</vt:lpstr>
      <vt:lpstr>PowerPoint Presentation</vt:lpstr>
      <vt:lpstr>Current Status for x64Iris</vt:lpstr>
      <vt:lpstr>Modal Understanding of System Evolution</vt:lpstr>
      <vt:lpstr>                                       SYSTEM      (Protocols &amp; Future Feature Extensions)</vt:lpstr>
      <vt:lpstr>Protocols as (STS)es for File Operations</vt:lpstr>
      <vt:lpstr>Protocols as (STS)es for File Operations</vt:lpstr>
      <vt:lpstr>Narrowing Verification Focus </vt:lpstr>
      <vt:lpstr>A Gist of Proof Rules for Bisimilar Protocols</vt:lpstr>
      <vt:lpstr>PowerPoint Presentation</vt:lpstr>
      <vt:lpstr>Modal Logic: Contingency</vt:lpstr>
      <vt:lpstr>RG-STS: Bisimulation under Rely-Guarantee</vt:lpstr>
      <vt:lpstr>RG-STS: Logic for Modularity of Protocols</vt:lpstr>
      <vt:lpstr>STS-Bisim: Corresponding Local Views</vt:lpstr>
      <vt:lpstr>STS-Bisim: Preserving the Environment </vt:lpstr>
      <vt:lpstr>PowerPoint Presentation</vt:lpstr>
      <vt:lpstr>Interfaces in OS Kernels </vt:lpstr>
      <vt:lpstr>Current Status of RG-STS</vt:lpstr>
      <vt:lpstr>PowerPoint Presentation</vt:lpstr>
      <vt:lpstr>Pure Facts on Address 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Modal Abstractions for Virtualizing Memory Addresses  </dc:title>
  <dc:creator>Kuru,Ismail</dc:creator>
  <cp:lastModifiedBy>Kuru,Ismail</cp:lastModifiedBy>
  <cp:revision>213</cp:revision>
  <cp:lastPrinted>2024-02-24T18:03:06Z</cp:lastPrinted>
  <dcterms:created xsi:type="dcterms:W3CDTF">2023-04-28T17:43:58Z</dcterms:created>
  <dcterms:modified xsi:type="dcterms:W3CDTF">2024-05-13T14:18:51Z</dcterms:modified>
</cp:coreProperties>
</file>