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3.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ink/ink4.xml" ContentType="application/inkml+xml"/>
  <Override PartName="/ppt/ink/ink5.xml" ContentType="application/inkml+xml"/>
  <Override PartName="/ppt/ink/ink6.xml" ContentType="application/inkml+xml"/>
  <Override PartName="/ppt/notesSlides/notesSlide11.xml" ContentType="application/vnd.openxmlformats-officedocument.presentationml.notesSlide+xml"/>
  <Override PartName="/ppt/ink/ink7.xml" ContentType="application/inkml+xml"/>
  <Override PartName="/ppt/notesSlides/notesSlide12.xml" ContentType="application/vnd.openxmlformats-officedocument.presentationml.notesSlide+xml"/>
  <Override PartName="/ppt/ink/ink8.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300" r:id="rId3"/>
    <p:sldId id="272" r:id="rId4"/>
    <p:sldId id="278" r:id="rId5"/>
    <p:sldId id="277" r:id="rId6"/>
    <p:sldId id="314" r:id="rId7"/>
    <p:sldId id="315" r:id="rId8"/>
    <p:sldId id="260" r:id="rId9"/>
    <p:sldId id="273" r:id="rId10"/>
    <p:sldId id="279" r:id="rId11"/>
    <p:sldId id="283" r:id="rId12"/>
    <p:sldId id="259" r:id="rId13"/>
    <p:sldId id="316" r:id="rId14"/>
    <p:sldId id="317" r:id="rId15"/>
    <p:sldId id="275" r:id="rId16"/>
    <p:sldId id="291" r:id="rId17"/>
    <p:sldId id="263" r:id="rId18"/>
    <p:sldId id="268" r:id="rId19"/>
    <p:sldId id="269" r:id="rId20"/>
    <p:sldId id="276" r:id="rId21"/>
    <p:sldId id="313" r:id="rId22"/>
    <p:sldId id="290" r:id="rId23"/>
    <p:sldId id="288" r:id="rId24"/>
    <p:sldId id="261"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652"/>
    <p:restoredTop sz="87771"/>
  </p:normalViewPr>
  <p:slideViewPr>
    <p:cSldViewPr snapToGrid="0">
      <p:cViewPr varScale="1">
        <p:scale>
          <a:sx n="134" d="100"/>
          <a:sy n="134" d="100"/>
        </p:scale>
        <p:origin x="1504" y="192"/>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44:37.950"/>
    </inkml:context>
    <inkml:brush xml:id="br0">
      <inkml:brushProperty name="width" value="0.05" units="cm"/>
      <inkml:brushProperty name="height" value="0.05" units="cm"/>
    </inkml:brush>
  </inkml:definitions>
  <inkml:trace contextRef="#ctx0" brushRef="#br0">0 0 24575,'0'0'0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9:22:44.471"/>
    </inkml:context>
    <inkml:brush xml:id="br0">
      <inkml:brushProperty name="width" value="0.05" units="cm"/>
      <inkml:brushProperty name="height" value="0.05" units="cm"/>
    </inkml:brush>
  </inkml:definitions>
  <inkml:trace contextRef="#ctx0" brushRef="#br0">0 1 24575,'0'0'0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7:59.111"/>
    </inkml:context>
    <inkml:brush xml:id="br0">
      <inkml:brushProperty name="width" value="0.08571" units="cm"/>
      <inkml:brushProperty name="height" value="0.08571" units="cm"/>
    </inkml:brush>
  </inkml:definitions>
  <inkml:trace contextRef="#ctx0" brushRef="#br0">0 0 8027,'0'0'0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18:20.712"/>
    </inkml:context>
    <inkml:brush xml:id="br0">
      <inkml:brushProperty name="width" value="0.08571" units="cm"/>
      <inkml:brushProperty name="height" value="0.08571" units="cm"/>
    </inkml:brush>
  </inkml:definitions>
  <inkml:trace contextRef="#ctx0" brushRef="#br0">1 0 8027,'0'0'0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18:26:19.181"/>
    </inkml:context>
    <inkml:brush xml:id="br0">
      <inkml:brushProperty name="width" value="0.08571" units="cm"/>
      <inkml:brushProperty name="height" value="0.08571" units="cm"/>
    </inkml:brush>
  </inkml:definitions>
  <inkml:trace contextRef="#ctx0" brushRef="#br0">10 1 5734,'0'4'0,"0"-1"0,-1-2 0,0 1 0,-2-2 0,2 1 0,-1 0 0,0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4-15T20:37:53.941"/>
    </inkml:context>
    <inkml:brush xml:id="br0">
      <inkml:brushProperty name="width" value="0.17143" units="cm"/>
      <inkml:brushProperty name="height" value="0.17143" units="cm"/>
    </inkml:brush>
  </inkml:definitions>
  <inkml:trace contextRef="#ctx0" brushRef="#br0">0 15 5734,'0'-15'0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6D3AF7-5EDA-3B4A-97E0-315D431B4E03}" type="datetimeFigureOut">
              <a:rPr lang="en-US" smtClean="0"/>
              <a:t>4/19/24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B0F4F-C4CA-F945-8BD8-C2A10415F31A}" type="slidenum">
              <a:rPr lang="en-US" smtClean="0"/>
              <a:t>‹#›</a:t>
            </a:fld>
            <a:endParaRPr lang="en-US"/>
          </a:p>
        </p:txBody>
      </p:sp>
    </p:spTree>
    <p:extLst>
      <p:ext uri="{BB962C8B-B14F-4D97-AF65-F5344CB8AC3E}">
        <p14:creationId xmlns:p14="http://schemas.microsoft.com/office/powerpoint/2010/main" val="7476585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a:t>
            </a:r>
            <a:r>
              <a:rPr lang="en-US" dirty="0" err="1"/>
              <a:t>everyone,I</a:t>
            </a:r>
            <a:r>
              <a:rPr lang="en-US" dirty="0"/>
              <a:t> am Ismail Kuru a year </a:t>
            </a:r>
            <a:r>
              <a:rPr lang="en-US" dirty="0" err="1"/>
              <a:t>Phd</a:t>
            </a:r>
            <a:r>
              <a:rPr lang="en-US" dirty="0"/>
              <a:t> student at Drexel university, graduating this summer. During my </a:t>
            </a:r>
            <a:r>
              <a:rPr lang="en-US" dirty="0" err="1"/>
              <a:t>phd</a:t>
            </a:r>
            <a:r>
              <a:rPr lang="en-US" dirty="0"/>
              <a:t> I worked on different assurance mechanisms for correctness for low level systems. In this talk, today, I am going to present you a chapter of my thesis, which are basically a set of reasoning principles for a critical piece of general purpose </a:t>
            </a:r>
            <a:r>
              <a:rPr lang="en-US" dirty="0" err="1"/>
              <a:t>os</a:t>
            </a:r>
            <a:r>
              <a:rPr lang="en-US" dirty="0"/>
              <a:t> kernels. </a:t>
            </a:r>
          </a:p>
        </p:txBody>
      </p:sp>
      <p:sp>
        <p:nvSpPr>
          <p:cNvPr id="4" name="Slide Number Placeholder 3"/>
          <p:cNvSpPr>
            <a:spLocks noGrp="1"/>
          </p:cNvSpPr>
          <p:nvPr>
            <p:ph type="sldNum" sz="quarter" idx="5"/>
          </p:nvPr>
        </p:nvSpPr>
        <p:spPr/>
        <p:txBody>
          <a:bodyPr/>
          <a:lstStyle/>
          <a:p>
            <a:fld id="{180B0F4F-C4CA-F945-8BD8-C2A10415F31A}" type="slidenum">
              <a:rPr lang="en-US" smtClean="0"/>
              <a:t>1</a:t>
            </a:fld>
            <a:endParaRPr lang="en-US"/>
          </a:p>
        </p:txBody>
      </p:sp>
    </p:spTree>
    <p:extLst>
      <p:ext uri="{BB962C8B-B14F-4D97-AF65-F5344CB8AC3E}">
        <p14:creationId xmlns:p14="http://schemas.microsoft.com/office/powerpoint/2010/main" val="29576363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defining our physical state on top of which we build our logical resources such as physical memory </a:t>
            </a:r>
            <a:r>
              <a:rPr lang="en-US" dirty="0" err="1"/>
              <a:t>pointso</a:t>
            </a:r>
            <a:r>
              <a:rPr lang="en-US" dirty="0"/>
              <a:t>, register points to relations. Here sigma M resembles our physical memory’s a simple nested maps to capture frame and index references from an address and likewise a register on top of which we construct register </a:t>
            </a:r>
            <a:r>
              <a:rPr lang="en-US" dirty="0" err="1"/>
              <a:t>pointsto</a:t>
            </a:r>
            <a:r>
              <a:rPr lang="en-US" dirty="0"/>
              <a:t> relations.</a:t>
            </a:r>
          </a:p>
          <a:p>
            <a:endParaRPr lang="en-US" dirty="0"/>
          </a:p>
          <a:p>
            <a:r>
              <a:rPr lang="en-US" dirty="0"/>
              <a:t>How about virtual </a:t>
            </a:r>
            <a:r>
              <a:rPr lang="en-US" dirty="0" err="1"/>
              <a:t>pointsto</a:t>
            </a:r>
            <a:r>
              <a:rPr lang="en-US" dirty="0"/>
              <a:t> relations? ….</a:t>
            </a:r>
          </a:p>
        </p:txBody>
      </p:sp>
      <p:sp>
        <p:nvSpPr>
          <p:cNvPr id="4" name="Slide Number Placeholder 3"/>
          <p:cNvSpPr>
            <a:spLocks noGrp="1"/>
          </p:cNvSpPr>
          <p:nvPr>
            <p:ph type="sldNum" sz="quarter" idx="5"/>
          </p:nvPr>
        </p:nvSpPr>
        <p:spPr/>
        <p:txBody>
          <a:bodyPr/>
          <a:lstStyle/>
          <a:p>
            <a:fld id="{180B0F4F-C4CA-F945-8BD8-C2A10415F31A}" type="slidenum">
              <a:rPr lang="en-US" smtClean="0"/>
              <a:t>12</a:t>
            </a:fld>
            <a:endParaRPr lang="en-US"/>
          </a:p>
        </p:txBody>
      </p:sp>
    </p:spTree>
    <p:extLst>
      <p:ext uri="{BB962C8B-B14F-4D97-AF65-F5344CB8AC3E}">
        <p14:creationId xmlns:p14="http://schemas.microsoft.com/office/powerpoint/2010/main" val="22078988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 right, so. Let’s go back to the page table walk. And try to construct a virtual </a:t>
            </a:r>
            <a:r>
              <a:rPr lang="en-US" dirty="0" err="1"/>
              <a:t>pointsto</a:t>
            </a:r>
            <a:r>
              <a:rPr lang="en-US" dirty="0"/>
              <a:t> out of physical </a:t>
            </a:r>
            <a:r>
              <a:rPr lang="en-US" dirty="0" err="1"/>
              <a:t>pateble</a:t>
            </a:r>
            <a:r>
              <a:rPr lang="en-US" dirty="0"/>
              <a:t> </a:t>
            </a:r>
            <a:r>
              <a:rPr lang="en-US" dirty="0" err="1"/>
              <a:t>pointstos</a:t>
            </a:r>
            <a:r>
              <a:rPr lang="en-US" dirty="0"/>
              <a:t>. We again start from the top level, and travel the tree to reach to the physical page address, However the path knowledge we constructed through will get violated  as updates  to the </a:t>
            </a:r>
          </a:p>
        </p:txBody>
      </p:sp>
      <p:sp>
        <p:nvSpPr>
          <p:cNvPr id="4" name="Slide Number Placeholder 3"/>
          <p:cNvSpPr>
            <a:spLocks noGrp="1"/>
          </p:cNvSpPr>
          <p:nvPr>
            <p:ph type="sldNum" sz="quarter" idx="5"/>
          </p:nvPr>
        </p:nvSpPr>
        <p:spPr/>
        <p:txBody>
          <a:bodyPr/>
          <a:lstStyle/>
          <a:p>
            <a:fld id="{180B0F4F-C4CA-F945-8BD8-C2A10415F31A}" type="slidenum">
              <a:rPr lang="en-US" smtClean="0"/>
              <a:t>13</a:t>
            </a:fld>
            <a:endParaRPr lang="en-US"/>
          </a:p>
        </p:txBody>
      </p:sp>
    </p:spTree>
    <p:extLst>
      <p:ext uri="{BB962C8B-B14F-4D97-AF65-F5344CB8AC3E}">
        <p14:creationId xmlns:p14="http://schemas.microsoft.com/office/powerpoint/2010/main" val="10519853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Instead of opening the physical shared page table addresses </a:t>
            </a:r>
          </a:p>
        </p:txBody>
      </p:sp>
      <p:sp>
        <p:nvSpPr>
          <p:cNvPr id="4" name="Slide Number Placeholder 3"/>
          <p:cNvSpPr>
            <a:spLocks noGrp="1"/>
          </p:cNvSpPr>
          <p:nvPr>
            <p:ph type="sldNum" sz="quarter" idx="5"/>
          </p:nvPr>
        </p:nvSpPr>
        <p:spPr/>
        <p:txBody>
          <a:bodyPr/>
          <a:lstStyle/>
          <a:p>
            <a:fld id="{180B0F4F-C4CA-F945-8BD8-C2A10415F31A}" type="slidenum">
              <a:rPr lang="en-US" smtClean="0"/>
              <a:t>14</a:t>
            </a:fld>
            <a:endParaRPr lang="en-US"/>
          </a:p>
        </p:txBody>
      </p:sp>
    </p:spTree>
    <p:extLst>
      <p:ext uri="{BB962C8B-B14F-4D97-AF65-F5344CB8AC3E}">
        <p14:creationId xmlns:p14="http://schemas.microsoft.com/office/powerpoint/2010/main" val="28099511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Contingency</a:t>
            </a:r>
          </a:p>
          <a:p>
            <a:r>
              <a:rPr lang="en-US" dirty="0">
                <a:solidFill>
                  <a:srgbClr val="FF0000"/>
                </a:solidFill>
              </a:rPr>
              <a:t>The modals we are interested in this paper are shaped around </a:t>
            </a:r>
          </a:p>
          <a:p>
            <a:pPr lvl="1"/>
            <a:r>
              <a:rPr lang="en-US" dirty="0">
                <a:solidFill>
                  <a:srgbClr val="FF0000"/>
                </a:solidFill>
              </a:rPr>
              <a:t>Hybrid logic style understanding of </a:t>
            </a:r>
          </a:p>
          <a:p>
            <a:pPr lvl="2"/>
            <a:r>
              <a:rPr lang="en-US" dirty="0">
                <a:solidFill>
                  <a:srgbClr val="FF0000"/>
                </a:solidFill>
              </a:rPr>
              <a:t>[] satisfaction </a:t>
            </a:r>
            <a:r>
              <a:rPr lang="en-US" dirty="0" err="1">
                <a:solidFill>
                  <a:srgbClr val="FF0000"/>
                </a:solidFill>
              </a:rPr>
              <a:t>operatos</a:t>
            </a:r>
            <a:endParaRPr lang="en-US" dirty="0">
              <a:solidFill>
                <a:srgbClr val="FF0000"/>
              </a:solidFill>
            </a:endParaRPr>
          </a:p>
          <a:p>
            <a:pPr lvl="3"/>
            <a:r>
              <a:rPr lang="en-US" dirty="0">
                <a:solidFill>
                  <a:srgbClr val="FF0000"/>
                </a:solidFill>
              </a:rPr>
              <a:t>Unknown of other world</a:t>
            </a:r>
          </a:p>
          <a:p>
            <a:pPr lvl="2"/>
            <a:r>
              <a:rPr lang="en-US" dirty="0">
                <a:solidFill>
                  <a:srgbClr val="FF0000"/>
                </a:solidFill>
              </a:rPr>
              <a:t>Interpreting </a:t>
            </a:r>
            <a:r>
              <a:rPr lang="en-US" dirty="0" err="1">
                <a:solidFill>
                  <a:srgbClr val="FF0000"/>
                </a:solidFill>
              </a:rPr>
              <a:t>Kripke</a:t>
            </a:r>
            <a:r>
              <a:rPr lang="en-US" dirty="0">
                <a:solidFill>
                  <a:srgbClr val="FF0000"/>
                </a:solidFill>
              </a:rPr>
              <a:t> models as </a:t>
            </a:r>
            <a:r>
              <a:rPr lang="en-US" dirty="0" err="1">
                <a:solidFill>
                  <a:srgbClr val="FF0000"/>
                </a:solidFill>
              </a:rPr>
              <a:t>stses</a:t>
            </a:r>
            <a:endParaRPr lang="en-US" dirty="0">
              <a:solidFill>
                <a:srgbClr val="FF0000"/>
              </a:solidFill>
            </a:endParaRPr>
          </a:p>
          <a:p>
            <a:pPr lvl="3"/>
            <a:r>
              <a:rPr lang="en-US" dirty="0">
                <a:solidFill>
                  <a:srgbClr val="FF0000"/>
                </a:solidFill>
              </a:rPr>
              <a:t>Multiple generated </a:t>
            </a:r>
            <a:r>
              <a:rPr lang="en-US" dirty="0" err="1">
                <a:solidFill>
                  <a:srgbClr val="FF0000"/>
                </a:solidFill>
              </a:rPr>
              <a:t>submodels</a:t>
            </a:r>
            <a:r>
              <a:rPr lang="en-US" dirty="0">
                <a:solidFill>
                  <a:srgbClr val="FF0000"/>
                </a:solidFill>
              </a:rPr>
              <a:t>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16</a:t>
            </a:fld>
            <a:endParaRPr lang="en-US"/>
          </a:p>
        </p:txBody>
      </p:sp>
    </p:spTree>
    <p:extLst>
      <p:ext uri="{BB962C8B-B14F-4D97-AF65-F5344CB8AC3E}">
        <p14:creationId xmlns:p14="http://schemas.microsoft.com/office/powerpoint/2010/main" val="2484277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17</a:t>
            </a:fld>
            <a:endParaRPr lang="en-US"/>
          </a:p>
        </p:txBody>
      </p:sp>
    </p:spTree>
    <p:extLst>
      <p:ext uri="{BB962C8B-B14F-4D97-AF65-F5344CB8AC3E}">
        <p14:creationId xmlns:p14="http://schemas.microsoft.com/office/powerpoint/2010/main" val="2295082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backup slide.</a:t>
            </a:r>
          </a:p>
        </p:txBody>
      </p:sp>
      <p:sp>
        <p:nvSpPr>
          <p:cNvPr id="4" name="Slide Number Placeholder 3"/>
          <p:cNvSpPr>
            <a:spLocks noGrp="1"/>
          </p:cNvSpPr>
          <p:nvPr>
            <p:ph type="sldNum" sz="quarter" idx="5"/>
          </p:nvPr>
        </p:nvSpPr>
        <p:spPr/>
        <p:txBody>
          <a:bodyPr/>
          <a:lstStyle/>
          <a:p>
            <a:fld id="{180B0F4F-C4CA-F945-8BD8-C2A10415F31A}" type="slidenum">
              <a:rPr lang="en-US" smtClean="0"/>
              <a:t>18</a:t>
            </a:fld>
            <a:endParaRPr lang="en-US"/>
          </a:p>
        </p:txBody>
      </p:sp>
    </p:spTree>
    <p:extLst>
      <p:ext uri="{BB962C8B-B14F-4D97-AF65-F5344CB8AC3E}">
        <p14:creationId xmlns:p14="http://schemas.microsoft.com/office/powerpoint/2010/main" val="34682755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19</a:t>
            </a:fld>
            <a:endParaRPr lang="en-US"/>
          </a:p>
        </p:txBody>
      </p:sp>
    </p:spTree>
    <p:extLst>
      <p:ext uri="{BB962C8B-B14F-4D97-AF65-F5344CB8AC3E}">
        <p14:creationId xmlns:p14="http://schemas.microsoft.com/office/powerpoint/2010/main" val="32322030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20</a:t>
            </a:fld>
            <a:endParaRPr lang="en-US"/>
          </a:p>
        </p:txBody>
      </p:sp>
    </p:spTree>
    <p:extLst>
      <p:ext uri="{BB962C8B-B14F-4D97-AF65-F5344CB8AC3E}">
        <p14:creationId xmlns:p14="http://schemas.microsoft.com/office/powerpoint/2010/main" val="1802613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21</a:t>
            </a:fld>
            <a:endParaRPr lang="en-US"/>
          </a:p>
        </p:txBody>
      </p:sp>
    </p:spTree>
    <p:extLst>
      <p:ext uri="{BB962C8B-B14F-4D97-AF65-F5344CB8AC3E}">
        <p14:creationId xmlns:p14="http://schemas.microsoft.com/office/powerpoint/2010/main" val="41260317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22</a:t>
            </a:fld>
            <a:endParaRPr lang="en-US"/>
          </a:p>
        </p:txBody>
      </p:sp>
    </p:spTree>
    <p:extLst>
      <p:ext uri="{BB962C8B-B14F-4D97-AF65-F5344CB8AC3E}">
        <p14:creationId xmlns:p14="http://schemas.microsoft.com/office/powerpoint/2010/main" val="35502560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with asserting why virtual memory managers are important piece to be considered to be verified? Then we will try to build some high level intuition on the aspects of </a:t>
            </a:r>
            <a:r>
              <a:rPr lang="en-US" dirty="0" err="1"/>
              <a:t>vmms</a:t>
            </a:r>
            <a:r>
              <a:rPr lang="en-US" dirty="0"/>
              <a:t> and then, finally, we will be introducing our machine which takes the address translation at its main focus and start explaining some of abstractions and proof rules using these abstractions.</a:t>
            </a:r>
          </a:p>
        </p:txBody>
      </p:sp>
      <p:sp>
        <p:nvSpPr>
          <p:cNvPr id="4" name="Slide Number Placeholder 3"/>
          <p:cNvSpPr>
            <a:spLocks noGrp="1"/>
          </p:cNvSpPr>
          <p:nvPr>
            <p:ph type="sldNum" sz="quarter" idx="5"/>
          </p:nvPr>
        </p:nvSpPr>
        <p:spPr/>
        <p:txBody>
          <a:bodyPr/>
          <a:lstStyle/>
          <a:p>
            <a:fld id="{180B0F4F-C4CA-F945-8BD8-C2A10415F31A}" type="slidenum">
              <a:rPr lang="en-US" smtClean="0"/>
              <a:t>2</a:t>
            </a:fld>
            <a:endParaRPr lang="en-US"/>
          </a:p>
        </p:txBody>
      </p:sp>
    </p:spTree>
    <p:extLst>
      <p:ext uri="{BB962C8B-B14F-4D97-AF65-F5344CB8AC3E}">
        <p14:creationId xmlns:p14="http://schemas.microsoft.com/office/powerpoint/2010/main" val="48449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24</a:t>
            </a:fld>
            <a:endParaRPr lang="en-US"/>
          </a:p>
        </p:txBody>
      </p:sp>
    </p:spTree>
    <p:extLst>
      <p:ext uri="{BB962C8B-B14F-4D97-AF65-F5344CB8AC3E}">
        <p14:creationId xmlns:p14="http://schemas.microsoft.com/office/powerpoint/2010/main" val="19770586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fact, for a conventional general purpose </a:t>
            </a:r>
            <a:r>
              <a:rPr lang="en-US" dirty="0" err="1"/>
              <a:t>os</a:t>
            </a:r>
            <a:r>
              <a:rPr lang="en-US" dirty="0"/>
              <a:t> kernel design, memory virtualization lies in the middle of every other components serving to every other subsystem. It provides isolation of </a:t>
            </a:r>
            <a:r>
              <a:rPr lang="en-US" dirty="0" err="1"/>
              <a:t>untresteed</a:t>
            </a:r>
            <a:r>
              <a:rPr lang="en-US" dirty="0"/>
              <a:t> </a:t>
            </a:r>
            <a:r>
              <a:rPr lang="en-US" dirty="0" err="1"/>
              <a:t>procees</a:t>
            </a:r>
            <a:r>
              <a:rPr lang="en-US" dirty="0"/>
              <a:t>, restrict memory accessed by processes etc.  It also works highly tightly coupled with one another giant components -- which is filesystem to ask storing and usage of pages in a cyclic </a:t>
            </a:r>
            <a:r>
              <a:rPr lang="en-US" dirty="0" err="1"/>
              <a:t>fasion</a:t>
            </a:r>
            <a:r>
              <a:rPr lang="en-US" dirty="0"/>
              <a:t>.</a:t>
            </a:r>
          </a:p>
        </p:txBody>
      </p:sp>
      <p:sp>
        <p:nvSpPr>
          <p:cNvPr id="4" name="Slide Number Placeholder 3"/>
          <p:cNvSpPr>
            <a:spLocks noGrp="1"/>
          </p:cNvSpPr>
          <p:nvPr>
            <p:ph type="sldNum" sz="quarter" idx="5"/>
          </p:nvPr>
        </p:nvSpPr>
        <p:spPr/>
        <p:txBody>
          <a:bodyPr/>
          <a:lstStyle/>
          <a:p>
            <a:fld id="{180B0F4F-C4CA-F945-8BD8-C2A10415F31A}" type="slidenum">
              <a:rPr lang="en-US" smtClean="0"/>
              <a:t>3</a:t>
            </a:fld>
            <a:endParaRPr lang="en-US"/>
          </a:p>
        </p:txBody>
      </p:sp>
    </p:spTree>
    <p:extLst>
      <p:ext uri="{BB962C8B-B14F-4D97-AF65-F5344CB8AC3E}">
        <p14:creationId xmlns:p14="http://schemas.microsoft.com/office/powerpoint/2010/main" val="14714886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what we actually mean by virtualizing memory locations is simply trying to figure out ways of pretending that we have more memory locations that actually we have.</a:t>
            </a:r>
          </a:p>
        </p:txBody>
      </p:sp>
      <p:sp>
        <p:nvSpPr>
          <p:cNvPr id="4" name="Slide Number Placeholder 3"/>
          <p:cNvSpPr>
            <a:spLocks noGrp="1"/>
          </p:cNvSpPr>
          <p:nvPr>
            <p:ph type="sldNum" sz="quarter" idx="5"/>
          </p:nvPr>
        </p:nvSpPr>
        <p:spPr/>
        <p:txBody>
          <a:bodyPr/>
          <a:lstStyle/>
          <a:p>
            <a:fld id="{180B0F4F-C4CA-F945-8BD8-C2A10415F31A}" type="slidenum">
              <a:rPr lang="en-US" smtClean="0"/>
              <a:t>5</a:t>
            </a:fld>
            <a:endParaRPr lang="en-US"/>
          </a:p>
        </p:txBody>
      </p:sp>
    </p:spTree>
    <p:extLst>
      <p:ext uri="{BB962C8B-B14F-4D97-AF65-F5344CB8AC3E}">
        <p14:creationId xmlns:p14="http://schemas.microsoft.com/office/powerpoint/2010/main" val="2791394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well-known abstraction dealing with memory abstractions is address-spaces. We can thing of an address-space a name abstraction, a named container (a process named gamma) holding virtual to physical memory location mappings.</a:t>
            </a:r>
          </a:p>
        </p:txBody>
      </p:sp>
      <p:sp>
        <p:nvSpPr>
          <p:cNvPr id="4" name="Slide Number Placeholder 3"/>
          <p:cNvSpPr>
            <a:spLocks noGrp="1"/>
          </p:cNvSpPr>
          <p:nvPr>
            <p:ph type="sldNum" sz="quarter" idx="5"/>
          </p:nvPr>
        </p:nvSpPr>
        <p:spPr/>
        <p:txBody>
          <a:bodyPr/>
          <a:lstStyle/>
          <a:p>
            <a:fld id="{180B0F4F-C4CA-F945-8BD8-C2A10415F31A}" type="slidenum">
              <a:rPr lang="en-US" smtClean="0"/>
              <a:t>6</a:t>
            </a:fld>
            <a:endParaRPr lang="en-US"/>
          </a:p>
        </p:txBody>
      </p:sp>
    </p:spTree>
    <p:extLst>
      <p:ext uri="{BB962C8B-B14F-4D97-AF65-F5344CB8AC3E}">
        <p14:creationId xmlns:p14="http://schemas.microsoft.com/office/powerpoint/2010/main" val="25123127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mechanism implemented for realizing the location virtualization for memory is address-translation. OS kernels utilize CPU’ MMU’s kernel page tables (whose themselves reside in the physical memory) to provide indirection to the actual physical memory  locations from the virtual addresses.</a:t>
            </a:r>
          </a:p>
        </p:txBody>
      </p:sp>
      <p:sp>
        <p:nvSpPr>
          <p:cNvPr id="4" name="Slide Number Placeholder 3"/>
          <p:cNvSpPr>
            <a:spLocks noGrp="1"/>
          </p:cNvSpPr>
          <p:nvPr>
            <p:ph type="sldNum" sz="quarter" idx="5"/>
          </p:nvPr>
        </p:nvSpPr>
        <p:spPr/>
        <p:txBody>
          <a:bodyPr/>
          <a:lstStyle/>
          <a:p>
            <a:fld id="{180B0F4F-C4CA-F945-8BD8-C2A10415F31A}" type="slidenum">
              <a:rPr lang="en-US" smtClean="0"/>
              <a:t>7</a:t>
            </a:fld>
            <a:endParaRPr lang="en-US"/>
          </a:p>
        </p:txBody>
      </p:sp>
    </p:spTree>
    <p:extLst>
      <p:ext uri="{BB962C8B-B14F-4D97-AF65-F5344CB8AC3E}">
        <p14:creationId xmlns:p14="http://schemas.microsoft.com/office/powerpoint/2010/main" val="19585754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the translation works for a virtual </a:t>
            </a:r>
            <a:r>
              <a:rPr lang="en-US" dirty="0" err="1"/>
              <a:t>address.Here</a:t>
            </a:r>
            <a:r>
              <a:rPr lang="en-US" dirty="0"/>
              <a:t> at the top we see a 64 bit virtual address. At the bottom, we see a physical address which identifies the root of the sparse page-table tree (click) structure per process.  Tables for each level includes 512 entries and Virtual address includes  offsets to the page-tables at different levels of indirection. To obtain the physical page address.</a:t>
            </a:r>
          </a:p>
        </p:txBody>
      </p:sp>
      <p:sp>
        <p:nvSpPr>
          <p:cNvPr id="4" name="Slide Number Placeholder 3"/>
          <p:cNvSpPr>
            <a:spLocks noGrp="1"/>
          </p:cNvSpPr>
          <p:nvPr>
            <p:ph type="sldNum" sz="quarter" idx="5"/>
          </p:nvPr>
        </p:nvSpPr>
        <p:spPr/>
        <p:txBody>
          <a:bodyPr/>
          <a:lstStyle/>
          <a:p>
            <a:fld id="{180B0F4F-C4CA-F945-8BD8-C2A10415F31A}" type="slidenum">
              <a:rPr lang="en-US" smtClean="0"/>
              <a:t>8</a:t>
            </a:fld>
            <a:endParaRPr lang="en-US"/>
          </a:p>
        </p:txBody>
      </p:sp>
    </p:spTree>
    <p:extLst>
      <p:ext uri="{BB962C8B-B14F-4D97-AF65-F5344CB8AC3E}">
        <p14:creationId xmlns:p14="http://schemas.microsoft.com/office/powerpoint/2010/main" val="41752230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up until now we have tried build intuition on the structure of one single address space. A designated register cr3 a control register shows to an address space with the unique root address a0. I mean of course there are many of these address-spaces and virtual memory manager have to switch in between different address spaces with different unique root addresses. From this left address space kernel loads another address space by loading the </a:t>
            </a:r>
            <a:r>
              <a:rPr lang="en-US" dirty="0" err="1"/>
              <a:t>rooth</a:t>
            </a:r>
            <a:r>
              <a:rPr lang="en-US" dirty="0"/>
              <a:t> address of another </a:t>
            </a:r>
            <a:r>
              <a:rPr lang="en-US" dirty="0" err="1"/>
              <a:t>ona</a:t>
            </a:r>
            <a:r>
              <a:rPr lang="en-US" dirty="0"/>
              <a:t>, unique root address a1. </a:t>
            </a:r>
          </a:p>
        </p:txBody>
      </p:sp>
      <p:sp>
        <p:nvSpPr>
          <p:cNvPr id="4" name="Slide Number Placeholder 3"/>
          <p:cNvSpPr>
            <a:spLocks noGrp="1"/>
          </p:cNvSpPr>
          <p:nvPr>
            <p:ph type="sldNum" sz="quarter" idx="5"/>
          </p:nvPr>
        </p:nvSpPr>
        <p:spPr/>
        <p:txBody>
          <a:bodyPr/>
          <a:lstStyle/>
          <a:p>
            <a:fld id="{180B0F4F-C4CA-F945-8BD8-C2A10415F31A}" type="slidenum">
              <a:rPr lang="en-US" smtClean="0"/>
              <a:t>9</a:t>
            </a:fld>
            <a:endParaRPr lang="en-US"/>
          </a:p>
        </p:txBody>
      </p:sp>
    </p:spTree>
    <p:extLst>
      <p:ext uri="{BB962C8B-B14F-4D97-AF65-F5344CB8AC3E}">
        <p14:creationId xmlns:p14="http://schemas.microsoft.com/office/powerpoint/2010/main" val="20755218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FF0000"/>
                </a:solidFill>
              </a:rPr>
              <a:t>A logic of resources obtained by a proper treatment on the Hoare Logic</a:t>
            </a:r>
          </a:p>
          <a:p>
            <a:r>
              <a:rPr lang="en-US" dirty="0">
                <a:solidFill>
                  <a:srgbClr val="FF0000"/>
                </a:solidFill>
              </a:rPr>
              <a:t>What I mean by treatment is basically introducing logical operators and proof rules that allows enforcing proper usage of resource, in its very raw form complete separation (isolation) </a:t>
            </a:r>
          </a:p>
          <a:p>
            <a:r>
              <a:rPr lang="en-US" dirty="0">
                <a:solidFill>
                  <a:srgbClr val="FF0000"/>
                </a:solidFill>
              </a:rPr>
              <a:t> Here we see the most famous rule frame rule utilizing a logical operator called separation conj. </a:t>
            </a:r>
          </a:p>
          <a:p>
            <a:r>
              <a:rPr lang="en-US" dirty="0">
                <a:solidFill>
                  <a:srgbClr val="FF0000"/>
                </a:solidFill>
              </a:rPr>
              <a:t>These new logical operators appears in the most famous separation logic proof which allows us to incorporate a surrounding frame of resources around a classic </a:t>
            </a:r>
            <a:r>
              <a:rPr lang="en-US" dirty="0" err="1">
                <a:solidFill>
                  <a:srgbClr val="FF0000"/>
                </a:solidFill>
              </a:rPr>
              <a:t>hoare</a:t>
            </a:r>
            <a:r>
              <a:rPr lang="en-US" dirty="0">
                <a:solidFill>
                  <a:srgbClr val="FF0000"/>
                </a:solidFill>
              </a:rPr>
              <a:t> style triples. Here we see …</a:t>
            </a:r>
          </a:p>
          <a:p>
            <a:endParaRPr lang="en-US" dirty="0"/>
          </a:p>
        </p:txBody>
      </p:sp>
      <p:sp>
        <p:nvSpPr>
          <p:cNvPr id="4" name="Slide Number Placeholder 3"/>
          <p:cNvSpPr>
            <a:spLocks noGrp="1"/>
          </p:cNvSpPr>
          <p:nvPr>
            <p:ph type="sldNum" sz="quarter" idx="5"/>
          </p:nvPr>
        </p:nvSpPr>
        <p:spPr/>
        <p:txBody>
          <a:bodyPr/>
          <a:lstStyle/>
          <a:p>
            <a:fld id="{180B0F4F-C4CA-F945-8BD8-C2A10415F31A}" type="slidenum">
              <a:rPr lang="en-US" smtClean="0"/>
              <a:t>11</a:t>
            </a:fld>
            <a:endParaRPr lang="en-US"/>
          </a:p>
        </p:txBody>
      </p:sp>
    </p:spTree>
    <p:extLst>
      <p:ext uri="{BB962C8B-B14F-4D97-AF65-F5344CB8AC3E}">
        <p14:creationId xmlns:p14="http://schemas.microsoft.com/office/powerpoint/2010/main" val="3450142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86747-8726-799C-D944-98482FF42DC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3999B8A-1596-9525-1E18-BBF96DB8C6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4FEE09B-E9AA-152B-C9E2-EB647428EEF4}"/>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5" name="Footer Placeholder 4">
            <a:extLst>
              <a:ext uri="{FF2B5EF4-FFF2-40B4-BE49-F238E27FC236}">
                <a16:creationId xmlns:a16="http://schemas.microsoft.com/office/drawing/2014/main" id="{52FEC983-8E13-9F6B-AB75-5C1840C24C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0C962-C6BE-AF89-528C-2F0F533BB6B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8527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5C52D-9D41-897F-A7F7-EFC12E4F0AF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D7CBCE7-1004-E202-DC51-52681DDE32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0FF0E-E9B9-F52D-4E15-2632B83D56EC}"/>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5" name="Footer Placeholder 4">
            <a:extLst>
              <a:ext uri="{FF2B5EF4-FFF2-40B4-BE49-F238E27FC236}">
                <a16:creationId xmlns:a16="http://schemas.microsoft.com/office/drawing/2014/main" id="{83369619-08DB-A4E2-89FA-A87092027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201BE5-6CF7-6AF8-BEDF-EFD4D1F1E40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55995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1CDB88-9F51-9DDD-C8EF-7CC57FA1E93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5CB851-B7C4-1FA8-4D5B-39313C2BF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ECCC46-C9DB-CDC5-B29F-4133436DFAB1}"/>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5" name="Footer Placeholder 4">
            <a:extLst>
              <a:ext uri="{FF2B5EF4-FFF2-40B4-BE49-F238E27FC236}">
                <a16:creationId xmlns:a16="http://schemas.microsoft.com/office/drawing/2014/main" id="{7B0BA57B-68BC-4FD0-ED7F-867B7D7045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88C6FB-8FC5-D8B7-53BB-7B0C08A8B021}"/>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94404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78A38-C46E-CCD8-0E8A-135E0443E8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8D7DE4-1634-ED91-32ED-9A68675747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09A345-0B77-5390-FF83-6F9A26E78DD5}"/>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5" name="Footer Placeholder 4">
            <a:extLst>
              <a:ext uri="{FF2B5EF4-FFF2-40B4-BE49-F238E27FC236}">
                <a16:creationId xmlns:a16="http://schemas.microsoft.com/office/drawing/2014/main" id="{92A62263-A59F-45BB-11C8-C5ABB00F1D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22C04F-5367-E760-FEA3-8C29E0E128D7}"/>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5532900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3B1A-8113-C0F9-946A-D01895BB3BE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567C6DA-16A7-B715-4ABB-2681A69A97A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B3A6189-06C2-C14B-6684-669252B7D6CD}"/>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5" name="Footer Placeholder 4">
            <a:extLst>
              <a:ext uri="{FF2B5EF4-FFF2-40B4-BE49-F238E27FC236}">
                <a16:creationId xmlns:a16="http://schemas.microsoft.com/office/drawing/2014/main" id="{1D149D9C-B2C0-5401-C4CF-C28715ACB7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DC93B-847E-0B50-556D-CFD5A14904A5}"/>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299605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EA817-4BE0-549F-181D-177A19D8BE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7CC94C-B5A9-2322-A65F-2655C45FC1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A936C72-1AB5-F1EF-3527-A26A398C93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AE1EA9A-8D46-2490-C1B3-F86C0EBF8C3D}"/>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6" name="Footer Placeholder 5">
            <a:extLst>
              <a:ext uri="{FF2B5EF4-FFF2-40B4-BE49-F238E27FC236}">
                <a16:creationId xmlns:a16="http://schemas.microsoft.com/office/drawing/2014/main" id="{A0D51B84-676C-E75A-F1F1-33AA392A77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28DFA2-877C-7A27-AF88-CBE551C021D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01112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866C0-8BCF-D693-98AB-1E639C0DD5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29D226-6ACE-D437-64B3-9200DCFC4E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5CF6F32-7E4F-FF82-C44A-4C83F83570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8FC647-3730-0D6F-747C-E127107A940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E58A9F-9126-71DE-9670-0E2E53949D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63BE7CA-6875-7657-0F80-4F64B8BBA6BD}"/>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8" name="Footer Placeholder 7">
            <a:extLst>
              <a:ext uri="{FF2B5EF4-FFF2-40B4-BE49-F238E27FC236}">
                <a16:creationId xmlns:a16="http://schemas.microsoft.com/office/drawing/2014/main" id="{A6E56A1D-F7BC-24B1-F419-084EC8257FD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5C812C3-4A79-6CA7-A56B-6DD0739ED20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9594568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B22F6-76E6-C97E-C8C2-F405B381BD3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45273EB-E7A3-F854-BFE5-AA067681BFD6}"/>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4" name="Footer Placeholder 3">
            <a:extLst>
              <a:ext uri="{FF2B5EF4-FFF2-40B4-BE49-F238E27FC236}">
                <a16:creationId xmlns:a16="http://schemas.microsoft.com/office/drawing/2014/main" id="{DDDE5600-4163-656D-D0E5-272C08A3D1E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E668AB-77C8-C8E9-6A7E-B148D2F05F43}"/>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2439047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4D7043C-A720-9724-1FFC-12F8D5BAE444}"/>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3" name="Footer Placeholder 2">
            <a:extLst>
              <a:ext uri="{FF2B5EF4-FFF2-40B4-BE49-F238E27FC236}">
                <a16:creationId xmlns:a16="http://schemas.microsoft.com/office/drawing/2014/main" id="{DD491F7F-3DE0-3D0E-5417-0E1816B9C88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6A12432-0363-F227-A313-35A38C88C43A}"/>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645194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FAE4D-58BB-6C7F-433C-0AE2086EF0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1D1F179-D3BA-3DC7-3D12-3132E3C2B9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2D1C88D-366F-94FB-5C5C-51A4C30799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999C87-42BB-0F69-DCF1-C6F605A57DFE}"/>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6" name="Footer Placeholder 5">
            <a:extLst>
              <a:ext uri="{FF2B5EF4-FFF2-40B4-BE49-F238E27FC236}">
                <a16:creationId xmlns:a16="http://schemas.microsoft.com/office/drawing/2014/main" id="{C261E6F9-B5E3-260F-1918-EDD887B86F7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2497F6-E3C4-2561-50C0-9E5497905839}"/>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3175068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BA160-442C-3646-B45D-C1FB492271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C98658C-E43A-09C9-BDCD-6F18DE0107E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586A25-DF9C-BFD8-3D6F-2DA93B5EC5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B0270-FA34-9143-2876-8E9F9A1DC1F3}"/>
              </a:ext>
            </a:extLst>
          </p:cNvPr>
          <p:cNvSpPr>
            <a:spLocks noGrp="1"/>
          </p:cNvSpPr>
          <p:nvPr>
            <p:ph type="dt" sz="half" idx="10"/>
          </p:nvPr>
        </p:nvSpPr>
        <p:spPr/>
        <p:txBody>
          <a:bodyPr/>
          <a:lstStyle/>
          <a:p>
            <a:fld id="{1906170E-F9C0-7E4B-9B19-8BE5F5704E4E}" type="datetimeFigureOut">
              <a:rPr lang="en-US" smtClean="0"/>
              <a:t>4/19/24</a:t>
            </a:fld>
            <a:endParaRPr lang="en-US"/>
          </a:p>
        </p:txBody>
      </p:sp>
      <p:sp>
        <p:nvSpPr>
          <p:cNvPr id="6" name="Footer Placeholder 5">
            <a:extLst>
              <a:ext uri="{FF2B5EF4-FFF2-40B4-BE49-F238E27FC236}">
                <a16:creationId xmlns:a16="http://schemas.microsoft.com/office/drawing/2014/main" id="{D287B5D3-0380-A808-B4C1-7FE4263DF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8D0C53-14EC-63FA-04A9-A7F0E6BEF55C}"/>
              </a:ext>
            </a:extLst>
          </p:cNvPr>
          <p:cNvSpPr>
            <a:spLocks noGrp="1"/>
          </p:cNvSpPr>
          <p:nvPr>
            <p:ph type="sldNum" sz="quarter" idx="12"/>
          </p:nvPr>
        </p:nvSpPr>
        <p:spPr/>
        <p:txBody>
          <a:bodyPr/>
          <a:lstStyle/>
          <a:p>
            <a:fld id="{A9759BF0-C0E6-E541-B4ED-264E57BACEFC}" type="slidenum">
              <a:rPr lang="en-US" smtClean="0"/>
              <a:t>‹#›</a:t>
            </a:fld>
            <a:endParaRPr lang="en-US"/>
          </a:p>
        </p:txBody>
      </p:sp>
    </p:spTree>
    <p:extLst>
      <p:ext uri="{BB962C8B-B14F-4D97-AF65-F5344CB8AC3E}">
        <p14:creationId xmlns:p14="http://schemas.microsoft.com/office/powerpoint/2010/main" val="1250144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25BE0C-BAAD-8C85-6FD5-12D95AD1FF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7E653BA-F99E-969E-8B0C-63C20919EA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F02A77-FBB6-E5D1-C9D0-84C91DFFB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906170E-F9C0-7E4B-9B19-8BE5F5704E4E}" type="datetimeFigureOut">
              <a:rPr lang="en-US" smtClean="0"/>
              <a:t>4/19/24</a:t>
            </a:fld>
            <a:endParaRPr lang="en-US"/>
          </a:p>
        </p:txBody>
      </p:sp>
      <p:sp>
        <p:nvSpPr>
          <p:cNvPr id="5" name="Footer Placeholder 4">
            <a:extLst>
              <a:ext uri="{FF2B5EF4-FFF2-40B4-BE49-F238E27FC236}">
                <a16:creationId xmlns:a16="http://schemas.microsoft.com/office/drawing/2014/main" id="{9C36281D-6456-1DBE-119C-56B7ADBD9FB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DF99EB7-99B7-5FC9-0192-75033BCAEB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759BF0-C0E6-E541-B4ED-264E57BACEFC}" type="slidenum">
              <a:rPr lang="en-US" smtClean="0"/>
              <a:t>‹#›</a:t>
            </a:fld>
            <a:endParaRPr lang="en-US"/>
          </a:p>
        </p:txBody>
      </p:sp>
    </p:spTree>
    <p:extLst>
      <p:ext uri="{BB962C8B-B14F-4D97-AF65-F5344CB8AC3E}">
        <p14:creationId xmlns:p14="http://schemas.microsoft.com/office/powerpoint/2010/main" val="17633597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2.png"/><Relationship Id="rId7" Type="http://schemas.openxmlformats.org/officeDocument/2006/relationships/customXml" Target="../ink/ink4.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17.png"/><Relationship Id="rId5" Type="http://schemas.openxmlformats.org/officeDocument/2006/relationships/image" Target="../media/image14.png"/><Relationship Id="rId10" Type="http://schemas.openxmlformats.org/officeDocument/2006/relationships/customXml" Target="../ink/ink6.xml"/><Relationship Id="rId4" Type="http://schemas.openxmlformats.org/officeDocument/2006/relationships/image" Target="../media/image13.png"/><Relationship Id="rId9" Type="http://schemas.openxmlformats.org/officeDocument/2006/relationships/customXml" Target="../ink/ink5.xml"/></Relationships>
</file>

<file path=ppt/slides/_rels/slide13.xml.rels><?xml version="1.0" encoding="UTF-8" standalone="yes"?>
<Relationships xmlns="http://schemas.openxmlformats.org/package/2006/relationships"><Relationship Id="rId8" Type="http://schemas.openxmlformats.org/officeDocument/2006/relationships/customXml" Target="../ink/ink7.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customXml" Target="../ink/ink8.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customXml" Target="../ink/ink2.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19.png"/><Relationship Id="rId7"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5B370-027B-D5CA-CFD9-FC2B1C25FDBE}"/>
              </a:ext>
            </a:extLst>
          </p:cNvPr>
          <p:cNvSpPr>
            <a:spLocks noGrp="1"/>
          </p:cNvSpPr>
          <p:nvPr>
            <p:ph type="ctrTitle"/>
          </p:nvPr>
        </p:nvSpPr>
        <p:spPr/>
        <p:txBody>
          <a:bodyPr>
            <a:normAutofit/>
          </a:bodyPr>
          <a:lstStyle/>
          <a:p>
            <a:r>
              <a:rPr lang="en-US" sz="3200" b="1" dirty="0">
                <a:effectLst/>
                <a:latin typeface="+mn-lt"/>
              </a:rPr>
              <a:t>Modal Abstractions for Memory Virtualization</a:t>
            </a:r>
            <a:endParaRPr lang="en-US" sz="3200" dirty="0">
              <a:latin typeface="+mn-lt"/>
            </a:endParaRPr>
          </a:p>
        </p:txBody>
      </p:sp>
      <p:sp>
        <p:nvSpPr>
          <p:cNvPr id="3" name="Subtitle 2">
            <a:extLst>
              <a:ext uri="{FF2B5EF4-FFF2-40B4-BE49-F238E27FC236}">
                <a16:creationId xmlns:a16="http://schemas.microsoft.com/office/drawing/2014/main" id="{5BC8DAF3-BA41-E676-118B-DFD77363A8BF}"/>
              </a:ext>
            </a:extLst>
          </p:cNvPr>
          <p:cNvSpPr>
            <a:spLocks noGrp="1"/>
          </p:cNvSpPr>
          <p:nvPr>
            <p:ph type="subTitle" idx="1"/>
          </p:nvPr>
        </p:nvSpPr>
        <p:spPr/>
        <p:txBody>
          <a:bodyPr/>
          <a:lstStyle/>
          <a:p>
            <a:r>
              <a:rPr lang="en-US" b="1" dirty="0"/>
              <a:t>Ismail Kuru &amp; Colin S. Gordon</a:t>
            </a:r>
            <a:endParaRPr lang="en-US" dirty="0"/>
          </a:p>
          <a:p>
            <a:r>
              <a:rPr lang="en-US" dirty="0"/>
              <a:t>Drexel University</a:t>
            </a:r>
          </a:p>
        </p:txBody>
      </p:sp>
    </p:spTree>
    <p:extLst>
      <p:ext uri="{BB962C8B-B14F-4D97-AF65-F5344CB8AC3E}">
        <p14:creationId xmlns:p14="http://schemas.microsoft.com/office/powerpoint/2010/main" val="441756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F2B646-AA21-3492-C127-C5076839C905}"/>
              </a:ext>
            </a:extLst>
          </p:cNvPr>
          <p:cNvSpPr>
            <a:spLocks noGrp="1"/>
          </p:cNvSpPr>
          <p:nvPr>
            <p:ph idx="1"/>
          </p:nvPr>
        </p:nvSpPr>
        <p:spPr/>
        <p:txBody>
          <a:bodyPr/>
          <a:lstStyle/>
          <a:p>
            <a:pPr marL="0" indent="0">
              <a:buNone/>
            </a:pPr>
            <a:endParaRPr lang="en-US" dirty="0"/>
          </a:p>
          <a:p>
            <a:pPr marL="0" indent="0">
              <a:buNone/>
            </a:pPr>
            <a:r>
              <a:rPr lang="en-US" dirty="0"/>
              <a:t>                	      		        </a:t>
            </a:r>
            <a:r>
              <a:rPr lang="en-US" sz="4800" dirty="0"/>
              <a:t>LOGIC</a:t>
            </a:r>
          </a:p>
          <a:p>
            <a:pPr marL="0" indent="0">
              <a:buNone/>
            </a:pPr>
            <a:r>
              <a:rPr lang="en-US" sz="4000" dirty="0"/>
              <a:t>         (Sharing, Contingency &amp; Satisfaction)</a:t>
            </a:r>
          </a:p>
        </p:txBody>
      </p:sp>
    </p:spTree>
    <p:extLst>
      <p:ext uri="{BB962C8B-B14F-4D97-AF65-F5344CB8AC3E}">
        <p14:creationId xmlns:p14="http://schemas.microsoft.com/office/powerpoint/2010/main" val="29582132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3427D0-11AE-2CA5-BB8C-8D823CD90E4D}"/>
              </a:ext>
            </a:extLst>
          </p:cNvPr>
          <p:cNvSpPr>
            <a:spLocks noGrp="1"/>
          </p:cNvSpPr>
          <p:nvPr>
            <p:ph type="title"/>
          </p:nvPr>
        </p:nvSpPr>
        <p:spPr/>
        <p:txBody>
          <a:bodyPr/>
          <a:lstStyle/>
          <a:p>
            <a:r>
              <a:rPr lang="en-US" dirty="0"/>
              <a:t>Separation Logic</a:t>
            </a:r>
          </a:p>
        </p:txBody>
      </p:sp>
      <p:sp>
        <p:nvSpPr>
          <p:cNvPr id="3" name="Content Placeholder 2">
            <a:extLst>
              <a:ext uri="{FF2B5EF4-FFF2-40B4-BE49-F238E27FC236}">
                <a16:creationId xmlns:a16="http://schemas.microsoft.com/office/drawing/2014/main" id="{39DF9E50-57C6-E958-45F7-21BE056FC497}"/>
              </a:ext>
            </a:extLst>
          </p:cNvPr>
          <p:cNvSpPr>
            <a:spLocks noGrp="1"/>
          </p:cNvSpPr>
          <p:nvPr>
            <p:ph idx="1"/>
          </p:nvPr>
        </p:nvSpPr>
        <p:spPr/>
        <p:txBody>
          <a:bodyPr/>
          <a:lstStyle/>
          <a:p>
            <a:r>
              <a:rPr lang="en-US" dirty="0"/>
              <a:t>A logic of resources</a:t>
            </a:r>
          </a:p>
          <a:p>
            <a:r>
              <a:rPr lang="en-US" dirty="0"/>
              <a:t>Physical resources a program can use</a:t>
            </a:r>
          </a:p>
          <a:p>
            <a:r>
              <a:rPr lang="en-US" dirty="0"/>
              <a:t>p -&gt; v </a:t>
            </a:r>
            <a:endParaRPr lang="en-US" i="1" dirty="0"/>
          </a:p>
          <a:p>
            <a:r>
              <a:rPr lang="en-US" i="1" dirty="0"/>
              <a:t>P * Q</a:t>
            </a:r>
            <a:br>
              <a:rPr lang="en-US" i="1" dirty="0"/>
            </a:br>
            <a:br>
              <a:rPr lang="en-US" i="1" dirty="0"/>
            </a:br>
            <a:endParaRPr lang="en-US" i="1" dirty="0"/>
          </a:p>
        </p:txBody>
      </p:sp>
      <p:pic>
        <p:nvPicPr>
          <p:cNvPr id="5" name="Picture 4" descr="A black text on a white background&#10;&#10;Description automatically generated">
            <a:extLst>
              <a:ext uri="{FF2B5EF4-FFF2-40B4-BE49-F238E27FC236}">
                <a16:creationId xmlns:a16="http://schemas.microsoft.com/office/drawing/2014/main" id="{7AFF737F-30B0-D733-88E5-5C76A134B7D7}"/>
              </a:ext>
            </a:extLst>
          </p:cNvPr>
          <p:cNvPicPr>
            <a:picLocks noChangeAspect="1"/>
          </p:cNvPicPr>
          <p:nvPr/>
        </p:nvPicPr>
        <p:blipFill>
          <a:blip r:embed="rId3"/>
          <a:stretch>
            <a:fillRect/>
          </a:stretch>
        </p:blipFill>
        <p:spPr>
          <a:xfrm>
            <a:off x="4081916" y="3429000"/>
            <a:ext cx="4028168" cy="2108200"/>
          </a:xfrm>
          <a:prstGeom prst="rect">
            <a:avLst/>
          </a:prstGeom>
        </p:spPr>
      </p:pic>
    </p:spTree>
    <p:extLst>
      <p:ext uri="{BB962C8B-B14F-4D97-AF65-F5344CB8AC3E}">
        <p14:creationId xmlns:p14="http://schemas.microsoft.com/office/powerpoint/2010/main" val="4000829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A09B6-332C-5EA5-F191-8AC793726293}"/>
              </a:ext>
            </a:extLst>
          </p:cNvPr>
          <p:cNvSpPr>
            <a:spLocks noGrp="1"/>
          </p:cNvSpPr>
          <p:nvPr>
            <p:ph type="title"/>
          </p:nvPr>
        </p:nvSpPr>
        <p:spPr/>
        <p:txBody>
          <a:bodyPr/>
          <a:lstStyle/>
          <a:p>
            <a:r>
              <a:rPr lang="en-US" dirty="0"/>
              <a:t>Program Logic: Points-to Relations</a:t>
            </a:r>
          </a:p>
        </p:txBody>
      </p:sp>
      <p:sp>
        <p:nvSpPr>
          <p:cNvPr id="3" name="Content Placeholder 2">
            <a:extLst>
              <a:ext uri="{FF2B5EF4-FFF2-40B4-BE49-F238E27FC236}">
                <a16:creationId xmlns:a16="http://schemas.microsoft.com/office/drawing/2014/main" id="{DCED458A-252F-0ABD-F087-72D071452DAA}"/>
              </a:ext>
            </a:extLst>
          </p:cNvPr>
          <p:cNvSpPr>
            <a:spLocks noGrp="1"/>
          </p:cNvSpPr>
          <p:nvPr>
            <p:ph idx="1"/>
          </p:nvPr>
        </p:nvSpPr>
        <p:spPr/>
        <p:txBody>
          <a:bodyPr/>
          <a:lstStyle/>
          <a:p>
            <a:r>
              <a:rPr lang="en-US" dirty="0"/>
              <a:t>Physical state </a:t>
            </a:r>
          </a:p>
          <a:p>
            <a:pPr lvl="1"/>
            <a:r>
              <a:rPr lang="en-US" dirty="0"/>
              <a:t>Physical Memory Map</a:t>
            </a:r>
          </a:p>
          <a:p>
            <a:pPr lvl="1"/>
            <a:r>
              <a:rPr lang="en-US" dirty="0"/>
              <a:t>Register Map</a:t>
            </a:r>
          </a:p>
          <a:p>
            <a:r>
              <a:rPr lang="en-US" dirty="0"/>
              <a:t>Ownership on Physical State:</a:t>
            </a:r>
          </a:p>
          <a:p>
            <a:pPr lvl="1"/>
            <a:r>
              <a:rPr lang="en-US" dirty="0"/>
              <a:t>A physical points-to assertion (resource): </a:t>
            </a:r>
            <a:r>
              <a:rPr lang="en-US" i="1" dirty="0"/>
              <a:t>                  </a:t>
            </a:r>
          </a:p>
          <a:p>
            <a:pPr lvl="1"/>
            <a:r>
              <a:rPr lang="en-US" dirty="0"/>
              <a:t>A register points-to (resource): </a:t>
            </a:r>
            <a:endParaRPr lang="en-US" i="1" dirty="0"/>
          </a:p>
          <a:p>
            <a:r>
              <a:rPr lang="en-US" dirty="0"/>
              <a:t>How about virtual points-to relation?</a:t>
            </a:r>
          </a:p>
        </p:txBody>
      </p:sp>
      <p:pic>
        <p:nvPicPr>
          <p:cNvPr id="10" name="Picture 9" descr="Text&#10;&#10;Description automatically generated with medium confidence">
            <a:extLst>
              <a:ext uri="{FF2B5EF4-FFF2-40B4-BE49-F238E27FC236}">
                <a16:creationId xmlns:a16="http://schemas.microsoft.com/office/drawing/2014/main" id="{665DB35D-ABBD-C0E4-036D-F405FC4D50A2}"/>
              </a:ext>
            </a:extLst>
          </p:cNvPr>
          <p:cNvPicPr>
            <a:picLocks noChangeAspect="1"/>
          </p:cNvPicPr>
          <p:nvPr/>
        </p:nvPicPr>
        <p:blipFill>
          <a:blip r:embed="rId3"/>
          <a:stretch>
            <a:fillRect/>
          </a:stretch>
        </p:blipFill>
        <p:spPr>
          <a:xfrm>
            <a:off x="6761534" y="3594894"/>
            <a:ext cx="1384300" cy="406400"/>
          </a:xfrm>
          <a:prstGeom prst="rect">
            <a:avLst/>
          </a:prstGeom>
        </p:spPr>
      </p:pic>
      <p:pic>
        <p:nvPicPr>
          <p:cNvPr id="14" name="Picture 13" descr="Arrow&#10;&#10;Description automatically generated with low confidence">
            <a:extLst>
              <a:ext uri="{FF2B5EF4-FFF2-40B4-BE49-F238E27FC236}">
                <a16:creationId xmlns:a16="http://schemas.microsoft.com/office/drawing/2014/main" id="{49231606-1D30-CBD1-5873-185CECB9ED87}"/>
              </a:ext>
            </a:extLst>
          </p:cNvPr>
          <p:cNvPicPr>
            <a:picLocks noChangeAspect="1"/>
          </p:cNvPicPr>
          <p:nvPr/>
        </p:nvPicPr>
        <p:blipFill>
          <a:blip r:embed="rId4"/>
          <a:stretch>
            <a:fillRect/>
          </a:stretch>
        </p:blipFill>
        <p:spPr>
          <a:xfrm>
            <a:off x="5542702" y="3995988"/>
            <a:ext cx="901700" cy="317500"/>
          </a:xfrm>
          <a:prstGeom prst="rect">
            <a:avLst/>
          </a:prstGeom>
        </p:spPr>
      </p:pic>
      <p:pic>
        <p:nvPicPr>
          <p:cNvPr id="16" name="Picture 15" descr="A picture containing arrow&#10;&#10;Description automatically generated">
            <a:extLst>
              <a:ext uri="{FF2B5EF4-FFF2-40B4-BE49-F238E27FC236}">
                <a16:creationId xmlns:a16="http://schemas.microsoft.com/office/drawing/2014/main" id="{66AF6069-6886-0C0B-68A8-9FD005DFD257}"/>
              </a:ext>
            </a:extLst>
          </p:cNvPr>
          <p:cNvPicPr>
            <a:picLocks noChangeAspect="1"/>
          </p:cNvPicPr>
          <p:nvPr/>
        </p:nvPicPr>
        <p:blipFill>
          <a:blip r:embed="rId5"/>
          <a:stretch>
            <a:fillRect/>
          </a:stretch>
        </p:blipFill>
        <p:spPr>
          <a:xfrm>
            <a:off x="3426711" y="2740819"/>
            <a:ext cx="2540000" cy="317500"/>
          </a:xfrm>
          <a:prstGeom prst="rect">
            <a:avLst/>
          </a:prstGeom>
        </p:spPr>
      </p:pic>
      <p:pic>
        <p:nvPicPr>
          <p:cNvPr id="18" name="Picture 17">
            <a:extLst>
              <a:ext uri="{FF2B5EF4-FFF2-40B4-BE49-F238E27FC236}">
                <a16:creationId xmlns:a16="http://schemas.microsoft.com/office/drawing/2014/main" id="{1531A761-D8D3-56C9-74A9-853080EC91D8}"/>
              </a:ext>
            </a:extLst>
          </p:cNvPr>
          <p:cNvPicPr>
            <a:picLocks noChangeAspect="1"/>
          </p:cNvPicPr>
          <p:nvPr/>
        </p:nvPicPr>
        <p:blipFill>
          <a:blip r:embed="rId6"/>
          <a:stretch>
            <a:fillRect/>
          </a:stretch>
        </p:blipFill>
        <p:spPr>
          <a:xfrm>
            <a:off x="4548665" y="2317751"/>
            <a:ext cx="3733800" cy="355600"/>
          </a:xfrm>
          <a:prstGeom prst="rect">
            <a:avLst/>
          </a:prstGeom>
        </p:spPr>
      </p:pic>
      <mc:AlternateContent xmlns:mc="http://schemas.openxmlformats.org/markup-compatibility/2006" xmlns:p14="http://schemas.microsoft.com/office/powerpoint/2010/main">
        <mc:Choice Requires="p14">
          <p:contentPart p14:bwMode="auto" r:id="rId7">
            <p14:nvContentPartPr>
              <p14:cNvPr id="24" name="Ink 23">
                <a:extLst>
                  <a:ext uri="{FF2B5EF4-FFF2-40B4-BE49-F238E27FC236}">
                    <a16:creationId xmlns:a16="http://schemas.microsoft.com/office/drawing/2014/main" id="{DDFF7B37-F890-E9D8-7B3F-4A20815941C9}"/>
                  </a:ext>
                </a:extLst>
              </p14:cNvPr>
              <p14:cNvContentPartPr/>
              <p14:nvPr/>
            </p14:nvContentPartPr>
            <p14:xfrm>
              <a:off x="10336909" y="3441649"/>
              <a:ext cx="360" cy="360"/>
            </p14:xfrm>
          </p:contentPart>
        </mc:Choice>
        <mc:Fallback xmlns="">
          <p:pic>
            <p:nvPicPr>
              <p:cNvPr id="24" name="Ink 23">
                <a:extLst>
                  <a:ext uri="{FF2B5EF4-FFF2-40B4-BE49-F238E27FC236}">
                    <a16:creationId xmlns:a16="http://schemas.microsoft.com/office/drawing/2014/main" id="{DDFF7B37-F890-E9D8-7B3F-4A20815941C9}"/>
                  </a:ext>
                </a:extLst>
              </p:cNvPr>
              <p:cNvPicPr/>
              <p:nvPr/>
            </p:nvPicPr>
            <p:blipFill>
              <a:blip r:embed="rId8"/>
              <a:stretch>
                <a:fillRect/>
              </a:stretch>
            </p:blipFill>
            <p:spPr>
              <a:xfrm>
                <a:off x="10321429" y="342616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5" name="Ink 24">
                <a:extLst>
                  <a:ext uri="{FF2B5EF4-FFF2-40B4-BE49-F238E27FC236}">
                    <a16:creationId xmlns:a16="http://schemas.microsoft.com/office/drawing/2014/main" id="{DE2D8D31-274F-DEE0-67ED-6579CE9FB6B6}"/>
                  </a:ext>
                </a:extLst>
              </p14:cNvPr>
              <p14:cNvContentPartPr/>
              <p14:nvPr/>
            </p14:nvContentPartPr>
            <p14:xfrm>
              <a:off x="11383429" y="1644529"/>
              <a:ext cx="360" cy="360"/>
            </p14:xfrm>
          </p:contentPart>
        </mc:Choice>
        <mc:Fallback xmlns="">
          <p:pic>
            <p:nvPicPr>
              <p:cNvPr id="25" name="Ink 24">
                <a:extLst>
                  <a:ext uri="{FF2B5EF4-FFF2-40B4-BE49-F238E27FC236}">
                    <a16:creationId xmlns:a16="http://schemas.microsoft.com/office/drawing/2014/main" id="{DE2D8D31-274F-DEE0-67ED-6579CE9FB6B6}"/>
                  </a:ext>
                </a:extLst>
              </p:cNvPr>
              <p:cNvPicPr/>
              <p:nvPr/>
            </p:nvPicPr>
            <p:blipFill>
              <a:blip r:embed="rId8"/>
              <a:stretch>
                <a:fillRect/>
              </a:stretch>
            </p:blipFill>
            <p:spPr>
              <a:xfrm>
                <a:off x="11368309" y="1629049"/>
                <a:ext cx="30960" cy="30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7" name="Ink 26">
                <a:extLst>
                  <a:ext uri="{FF2B5EF4-FFF2-40B4-BE49-F238E27FC236}">
                    <a16:creationId xmlns:a16="http://schemas.microsoft.com/office/drawing/2014/main" id="{5DC54B07-B804-4AA6-13E9-2D2200FE56B9}"/>
                  </a:ext>
                </a:extLst>
              </p14:cNvPr>
              <p14:cNvContentPartPr/>
              <p14:nvPr/>
            </p14:nvContentPartPr>
            <p14:xfrm>
              <a:off x="10220629" y="2426089"/>
              <a:ext cx="3960" cy="5040"/>
            </p14:xfrm>
          </p:contentPart>
        </mc:Choice>
        <mc:Fallback xmlns="">
          <p:pic>
            <p:nvPicPr>
              <p:cNvPr id="27" name="Ink 26">
                <a:extLst>
                  <a:ext uri="{FF2B5EF4-FFF2-40B4-BE49-F238E27FC236}">
                    <a16:creationId xmlns:a16="http://schemas.microsoft.com/office/drawing/2014/main" id="{5DC54B07-B804-4AA6-13E9-2D2200FE56B9}"/>
                  </a:ext>
                </a:extLst>
              </p:cNvPr>
              <p:cNvPicPr/>
              <p:nvPr/>
            </p:nvPicPr>
            <p:blipFill>
              <a:blip r:embed="rId11"/>
              <a:stretch>
                <a:fillRect/>
              </a:stretch>
            </p:blipFill>
            <p:spPr>
              <a:xfrm>
                <a:off x="10205149" y="2410969"/>
                <a:ext cx="34560" cy="35640"/>
              </a:xfrm>
              <a:prstGeom prst="rect">
                <a:avLst/>
              </a:prstGeom>
            </p:spPr>
          </p:pic>
        </mc:Fallback>
      </mc:AlternateContent>
    </p:spTree>
    <p:extLst>
      <p:ext uri="{BB962C8B-B14F-4D97-AF65-F5344CB8AC3E}">
        <p14:creationId xmlns:p14="http://schemas.microsoft.com/office/powerpoint/2010/main" val="236957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485137" y="-287378"/>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6F923BC4-140D-97BC-E8A3-D30C0BF7CE53}"/>
              </a:ext>
            </a:extLst>
          </p:cNvPr>
          <p:cNvSpPr/>
          <p:nvPr/>
        </p:nvSpPr>
        <p:spPr>
          <a:xfrm>
            <a:off x="0" y="2214464"/>
            <a:ext cx="2567011" cy="2022952"/>
          </a:xfrm>
          <a:prstGeom prst="wedgeEllipseCallout">
            <a:avLst>
              <a:gd name="adj1" fmla="val 170442"/>
              <a:gd name="adj2" fmla="val 15515"/>
            </a:avLst>
          </a:prstGeom>
          <a:no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05F82C2-2502-046F-CA44-29C0AB69C1BD}"/>
              </a:ext>
            </a:extLst>
          </p:cNvPr>
          <p:cNvSpPr txBox="1"/>
          <p:nvPr/>
        </p:nvSpPr>
        <p:spPr>
          <a:xfrm>
            <a:off x="248078" y="2443768"/>
            <a:ext cx="1799182" cy="1754326"/>
          </a:xfrm>
          <a:prstGeom prst="rect">
            <a:avLst/>
          </a:prstGeom>
          <a:noFill/>
        </p:spPr>
        <p:txBody>
          <a:bodyPr wrap="square" rtlCol="0">
            <a:spAutoFit/>
          </a:bodyPr>
          <a:lstStyle/>
          <a:p>
            <a:r>
              <a:rPr lang="en-US" dirty="0" err="1"/>
              <a:t>Opss</a:t>
            </a:r>
            <a:r>
              <a:rPr lang="en-US" dirty="0"/>
              <a:t>! The tables are no longer the ones va</a:t>
            </a:r>
            <a:r>
              <a:rPr lang="en-US" baseline="-25000" dirty="0"/>
              <a:t>0</a:t>
            </a:r>
            <a:r>
              <a:rPr lang="en-US" dirty="0"/>
              <a:t>  know! Invalid L4_L1 path for va</a:t>
            </a:r>
            <a:r>
              <a:rPr lang="en-US" baseline="-25000" dirty="0"/>
              <a:t>0</a:t>
            </a:r>
            <a:r>
              <a:rPr lang="en-US" dirty="0"/>
              <a:t>!</a:t>
            </a:r>
          </a:p>
          <a:p>
            <a:endParaRPr lang="en-US" dirty="0"/>
          </a:p>
        </p:txBody>
      </p:sp>
      <p:sp>
        <p:nvSpPr>
          <p:cNvPr id="6" name="Alternate Process 5">
            <a:extLst>
              <a:ext uri="{FF2B5EF4-FFF2-40B4-BE49-F238E27FC236}">
                <a16:creationId xmlns:a16="http://schemas.microsoft.com/office/drawing/2014/main" id="{76ECBEFE-E373-8F61-7D16-CBC4367BD4C3}"/>
              </a:ext>
            </a:extLst>
          </p:cNvPr>
          <p:cNvSpPr/>
          <p:nvPr/>
        </p:nvSpPr>
        <p:spPr>
          <a:xfrm rot="16200000">
            <a:off x="6828142" y="1382330"/>
            <a:ext cx="614088" cy="2608916"/>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lternate Process 6">
            <a:extLst>
              <a:ext uri="{FF2B5EF4-FFF2-40B4-BE49-F238E27FC236}">
                <a16:creationId xmlns:a16="http://schemas.microsoft.com/office/drawing/2014/main" id="{1DF4F28C-5515-7E13-02E4-7A497241683E}"/>
              </a:ext>
            </a:extLst>
          </p:cNvPr>
          <p:cNvSpPr/>
          <p:nvPr/>
        </p:nvSpPr>
        <p:spPr>
          <a:xfrm rot="16200000">
            <a:off x="5872959" y="2868508"/>
            <a:ext cx="2467056" cy="2755969"/>
          </a:xfrm>
          <a:prstGeom prst="flowChartAlternateProcess">
            <a:avLst/>
          </a:prstGeom>
          <a:noFill/>
          <a:ln w="412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Callout 7">
            <a:extLst>
              <a:ext uri="{FF2B5EF4-FFF2-40B4-BE49-F238E27FC236}">
                <a16:creationId xmlns:a16="http://schemas.microsoft.com/office/drawing/2014/main" id="{6A79AC84-E9F7-E4B4-4D5C-17C466529C49}"/>
              </a:ext>
            </a:extLst>
          </p:cNvPr>
          <p:cNvSpPr/>
          <p:nvPr/>
        </p:nvSpPr>
        <p:spPr>
          <a:xfrm>
            <a:off x="9909245" y="182253"/>
            <a:ext cx="2306984" cy="3458673"/>
          </a:xfrm>
          <a:prstGeom prst="wedgeEllipseCallout">
            <a:avLst>
              <a:gd name="adj1" fmla="val -112986"/>
              <a:gd name="adj2" fmla="val 1397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5944FA2-07FF-AC8A-4E17-D55D64240414}"/>
              </a:ext>
            </a:extLst>
          </p:cNvPr>
          <p:cNvSpPr txBox="1"/>
          <p:nvPr/>
        </p:nvSpPr>
        <p:spPr>
          <a:xfrm>
            <a:off x="10286363" y="518560"/>
            <a:ext cx="2030503" cy="2308324"/>
          </a:xfrm>
          <a:prstGeom prst="rect">
            <a:avLst/>
          </a:prstGeom>
          <a:noFill/>
        </p:spPr>
        <p:txBody>
          <a:bodyPr wrap="square" rtlCol="0">
            <a:spAutoFit/>
          </a:bodyPr>
          <a:lstStyle/>
          <a:p>
            <a:r>
              <a:rPr lang="en-US" dirty="0"/>
              <a:t>Soundness against updates to page tables e.g. moving page tables to create more continuous physical space for hardware IO buffers?</a:t>
            </a:r>
          </a:p>
        </p:txBody>
      </p:sp>
    </p:spTree>
    <p:extLst>
      <p:ext uri="{BB962C8B-B14F-4D97-AF65-F5344CB8AC3E}">
        <p14:creationId xmlns:p14="http://schemas.microsoft.com/office/powerpoint/2010/main" val="3324132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0" nodeType="clickEffect">
                                  <p:stCondLst>
                                    <p:cond delay="0"/>
                                  </p:stCondLst>
                                  <p:childTnLst>
                                    <p:set>
                                      <p:cBhvr>
                                        <p:cTn id="136" dur="1" fill="hold">
                                          <p:stCondLst>
                                            <p:cond delay="0"/>
                                          </p:stCondLst>
                                        </p:cTn>
                                        <p:tgtEl>
                                          <p:spTgt spid="8"/>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9"/>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32"/>
                                        </p:tgtEl>
                                        <p:attrNameLst>
                                          <p:attrName>style.visibility</p:attrName>
                                        </p:attrNameLst>
                                      </p:cBhvr>
                                      <p:to>
                                        <p:strVal val="visible"/>
                                      </p:to>
                                    </p:set>
                                  </p:childTnLst>
                                </p:cTn>
                              </p:par>
                            </p:childTnLst>
                          </p:cTn>
                        </p:par>
                      </p:childTnLst>
                    </p:cTn>
                  </p:par>
                  <p:par>
                    <p:cTn id="141" fill="hold">
                      <p:stCondLst>
                        <p:cond delay="indefinite"/>
                      </p:stCondLst>
                      <p:childTnLst>
                        <p:par>
                          <p:cTn id="142" fill="hold">
                            <p:stCondLst>
                              <p:cond delay="0"/>
                            </p:stCondLst>
                            <p:childTnLst>
                              <p:par>
                                <p:cTn id="143" presetID="1" presetClass="entr" presetSubtype="0" fill="hold" grpId="0" nodeType="clickEffect">
                                  <p:stCondLst>
                                    <p:cond delay="0"/>
                                  </p:stCondLst>
                                  <p:childTnLst>
                                    <p:set>
                                      <p:cBhvr>
                                        <p:cTn id="144" dur="1" fill="hold">
                                          <p:stCondLst>
                                            <p:cond delay="0"/>
                                          </p:stCondLst>
                                        </p:cTn>
                                        <p:tgtEl>
                                          <p:spTgt spid="5"/>
                                        </p:tgtEl>
                                        <p:attrNameLst>
                                          <p:attrName>style.visibility</p:attrName>
                                        </p:attrNameLst>
                                      </p:cBhvr>
                                      <p:to>
                                        <p:strVal val="visible"/>
                                      </p:to>
                                    </p:set>
                                  </p:childTnLst>
                                </p:cTn>
                              </p:par>
                              <p:par>
                                <p:cTn id="145" presetID="1" presetClass="entr" presetSubtype="0" fill="hold" grpId="0" nodeType="withEffect">
                                  <p:stCondLst>
                                    <p:cond delay="0"/>
                                  </p:stCondLst>
                                  <p:childTnLst>
                                    <p:set>
                                      <p:cBhvr>
                                        <p:cTn id="14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P spid="4" grpId="0" animBg="1"/>
      <p:bldP spid="5" grpId="0"/>
      <p:bldP spid="6" grpId="0" animBg="1"/>
      <p:bldP spid="7" grpId="0" animBg="1"/>
      <p:bldP spid="8" grpId="0" animBg="1"/>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reeform 42">
            <a:extLst>
              <a:ext uri="{FF2B5EF4-FFF2-40B4-BE49-F238E27FC236}">
                <a16:creationId xmlns:a16="http://schemas.microsoft.com/office/drawing/2014/main" id="{D65BBB73-C80A-40F1-2967-12C8155F5FE1}"/>
              </a:ext>
            </a:extLst>
          </p:cNvPr>
          <p:cNvSpPr/>
          <p:nvPr/>
        </p:nvSpPr>
        <p:spPr>
          <a:xfrm>
            <a:off x="47264" y="1361122"/>
            <a:ext cx="10315575" cy="3386137"/>
          </a:xfrm>
          <a:custGeom>
            <a:avLst/>
            <a:gdLst>
              <a:gd name="connsiteX0" fmla="*/ 0 w 10315575"/>
              <a:gd name="connsiteY0" fmla="*/ 0 h 3386137"/>
              <a:gd name="connsiteX1" fmla="*/ 0 w 10315575"/>
              <a:gd name="connsiteY1" fmla="*/ 3386137 h 3386137"/>
              <a:gd name="connsiteX2" fmla="*/ 8272462 w 10315575"/>
              <a:gd name="connsiteY2" fmla="*/ 3371850 h 3386137"/>
              <a:gd name="connsiteX3" fmla="*/ 10301287 w 10315575"/>
              <a:gd name="connsiteY3" fmla="*/ 1857375 h 3386137"/>
              <a:gd name="connsiteX4" fmla="*/ 10315575 w 10315575"/>
              <a:gd name="connsiteY4" fmla="*/ 1300162 h 3386137"/>
              <a:gd name="connsiteX5" fmla="*/ 8329612 w 10315575"/>
              <a:gd name="connsiteY5" fmla="*/ 14287 h 3386137"/>
              <a:gd name="connsiteX6" fmla="*/ 0 w 10315575"/>
              <a:gd name="connsiteY6" fmla="*/ 0 h 3386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315575" h="3386137">
                <a:moveTo>
                  <a:pt x="0" y="0"/>
                </a:moveTo>
                <a:lnTo>
                  <a:pt x="0" y="3386137"/>
                </a:lnTo>
                <a:lnTo>
                  <a:pt x="8272462" y="3371850"/>
                </a:lnTo>
                <a:lnTo>
                  <a:pt x="10301287" y="1857375"/>
                </a:lnTo>
                <a:lnTo>
                  <a:pt x="10315575" y="1300162"/>
                </a:lnTo>
                <a:lnTo>
                  <a:pt x="8329612" y="14287"/>
                </a:lnTo>
                <a:lnTo>
                  <a:pt x="0" y="0"/>
                </a:lnTo>
                <a:close/>
              </a:path>
            </a:pathLst>
          </a:custGeom>
          <a:solidFill>
            <a:schemeClr val="accent1">
              <a:alpha val="19000"/>
            </a:schemeClr>
          </a:solidFill>
          <a:ln w="444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0B3C256F-96D5-CBE6-F800-D49BFFF29098}"/>
              </a:ext>
            </a:extLst>
          </p:cNvPr>
          <p:cNvSpPr/>
          <p:nvPr/>
        </p:nvSpPr>
        <p:spPr>
          <a:xfrm>
            <a:off x="457346"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2085213" y="1492728"/>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3890779" y="1506810"/>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5540950" y="1470985"/>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7147032" y="1480369"/>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472232" y="270162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542036" y="2798711"/>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2093095" y="2650217"/>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2162899" y="2747302"/>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3892094" y="289324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3961898" y="2990328"/>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5544104" y="24273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5613908" y="2524391"/>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7148696" y="2851969"/>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7218500" y="2965443"/>
            <a:ext cx="882632" cy="369332"/>
          </a:xfrm>
          <a:prstGeom prst="rect">
            <a:avLst/>
          </a:prstGeom>
          <a:noFill/>
        </p:spPr>
        <p:txBody>
          <a:bodyPr wrap="square" rtlCol="0">
            <a:spAutoFit/>
          </a:bodyPr>
          <a:lstStyle/>
          <a:p>
            <a:r>
              <a:rPr lang="en-US" dirty="0"/>
              <a:t>pa</a:t>
            </a:r>
            <a:r>
              <a:rPr lang="en-US" sz="1400" baseline="-25000" dirty="0"/>
              <a:t>i</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263815" y="4941624"/>
            <a:ext cx="6440609" cy="736558"/>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69400" y="2045901"/>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1633273" y="1995083"/>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3383114" y="1954779"/>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5013003" y="1892659"/>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6623657" y="1857566"/>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1620133" y="3893072"/>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3287340" y="3929470"/>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5059710" y="3918384"/>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6673143" y="3913205"/>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42882" y="1025902"/>
            <a:ext cx="720251" cy="1019999"/>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28277" y="2352385"/>
            <a:ext cx="114605" cy="58538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a:endCxn id="11" idx="2"/>
          </p:cNvCxnSpPr>
          <p:nvPr/>
        </p:nvCxnSpPr>
        <p:spPr>
          <a:xfrm flipV="1">
            <a:off x="779166" y="4574953"/>
            <a:ext cx="169082" cy="423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a:endCxn id="61" idx="1"/>
          </p:cNvCxnSpPr>
          <p:nvPr/>
        </p:nvCxnSpPr>
        <p:spPr>
          <a:xfrm>
            <a:off x="135416" y="2977767"/>
            <a:ext cx="336816" cy="11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1454035" y="2912708"/>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1811691" y="4177105"/>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stCxn id="59" idx="2"/>
            <a:endCxn id="150" idx="0"/>
          </p:cNvCxnSpPr>
          <p:nvPr/>
        </p:nvCxnSpPr>
        <p:spPr>
          <a:xfrm>
            <a:off x="1474254" y="1166682"/>
            <a:ext cx="332501" cy="828401"/>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1806755" y="2301567"/>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a:stCxn id="59" idx="2"/>
          </p:cNvCxnSpPr>
          <p:nvPr/>
        </p:nvCxnSpPr>
        <p:spPr>
          <a:xfrm>
            <a:off x="1474254" y="1166682"/>
            <a:ext cx="2118918" cy="7880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3556596" y="2261263"/>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a:off x="1987477" y="1143918"/>
            <a:ext cx="3199008" cy="7487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5186485" y="2199143"/>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a:off x="1986162" y="1027437"/>
            <a:ext cx="4845042" cy="830129"/>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6831204" y="2160650"/>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3045531" y="2967507"/>
            <a:ext cx="433367" cy="961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3478898" y="4213503"/>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5251268" y="4202417"/>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4878962" y="3141580"/>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6544147" y="2652331"/>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6866708" y="4190225"/>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451331" y="1491135"/>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548132" y="1597799"/>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2093769" y="1506810"/>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2200148" y="1622183"/>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3904280" y="1519610"/>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3992372" y="1640471"/>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5538824" y="1482427"/>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5626100" y="1591703"/>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7153205" y="1488053"/>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7211503" y="1604350"/>
            <a:ext cx="882632" cy="307777"/>
          </a:xfrm>
          <a:prstGeom prst="rect">
            <a:avLst/>
          </a:prstGeom>
          <a:noFill/>
        </p:spPr>
        <p:txBody>
          <a:bodyPr wrap="square" rtlCol="0">
            <a:spAutoFit/>
          </a:bodyPr>
          <a:lstStyle/>
          <a:p>
            <a:r>
              <a:rPr lang="en-US" sz="1400" dirty="0" err="1"/>
              <a:t>Phy</a:t>
            </a:r>
            <a:r>
              <a:rPr lang="en-US" sz="1400" dirty="0"/>
              <a:t>. Page</a:t>
            </a:r>
          </a:p>
        </p:txBody>
      </p:sp>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485322" y="-379000"/>
            <a:ext cx="10515600" cy="1325563"/>
          </a:xfrm>
        </p:spPr>
        <p:txBody>
          <a:bodyPr/>
          <a:lstStyle/>
          <a:p>
            <a:r>
              <a:rPr lang="en-US" dirty="0"/>
              <a:t>Restoring Soundness</a:t>
            </a:r>
          </a:p>
        </p:txBody>
      </p:sp>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8"/>
              <a:stretch>
                <a:fillRect/>
              </a:stretch>
            </p:blipFill>
            <p:spPr>
              <a:xfrm>
                <a:off x="13377829" y="6154691"/>
                <a:ext cx="61560" cy="67320"/>
              </a:xfrm>
              <a:prstGeom prst="rect">
                <a:avLst/>
              </a:prstGeom>
            </p:spPr>
          </p:pic>
        </mc:Fallback>
      </mc:AlternateContent>
      <p:sp>
        <p:nvSpPr>
          <p:cNvPr id="4" name="Oval Callout 3">
            <a:extLst>
              <a:ext uri="{FF2B5EF4-FFF2-40B4-BE49-F238E27FC236}">
                <a16:creationId xmlns:a16="http://schemas.microsoft.com/office/drawing/2014/main" id="{4E84B712-CCB2-E1D3-8C08-5D8E71BF0226}"/>
              </a:ext>
            </a:extLst>
          </p:cNvPr>
          <p:cNvSpPr/>
          <p:nvPr/>
        </p:nvSpPr>
        <p:spPr>
          <a:xfrm>
            <a:off x="6255698" y="-25851"/>
            <a:ext cx="6636389" cy="1325563"/>
          </a:xfrm>
          <a:prstGeom prst="wedgeEllipseCallout">
            <a:avLst>
              <a:gd name="adj1" fmla="val 25682"/>
              <a:gd name="adj2" fmla="val 8777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Callout 4">
            <a:extLst>
              <a:ext uri="{FF2B5EF4-FFF2-40B4-BE49-F238E27FC236}">
                <a16:creationId xmlns:a16="http://schemas.microsoft.com/office/drawing/2014/main" id="{356B1C5C-9599-4C96-9D56-21661E6920B9}"/>
              </a:ext>
            </a:extLst>
          </p:cNvPr>
          <p:cNvSpPr/>
          <p:nvPr/>
        </p:nvSpPr>
        <p:spPr>
          <a:xfrm>
            <a:off x="6588228" y="5110904"/>
            <a:ext cx="4902806" cy="1660717"/>
          </a:xfrm>
          <a:prstGeom prst="wedgeEllipseCallout">
            <a:avLst>
              <a:gd name="adj1" fmla="val 26534"/>
              <a:gd name="adj2" fmla="val -162648"/>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532AFE4-24B3-0833-7B61-9D578C8753A0}"/>
              </a:ext>
            </a:extLst>
          </p:cNvPr>
          <p:cNvSpPr txBox="1"/>
          <p:nvPr/>
        </p:nvSpPr>
        <p:spPr>
          <a:xfrm>
            <a:off x="6957468" y="224769"/>
            <a:ext cx="5625246" cy="923330"/>
          </a:xfrm>
          <a:prstGeom prst="rect">
            <a:avLst/>
          </a:prstGeom>
          <a:noFill/>
        </p:spPr>
        <p:txBody>
          <a:bodyPr wrap="square" rtlCol="0">
            <a:spAutoFit/>
          </a:bodyPr>
          <a:lstStyle/>
          <a:p>
            <a:r>
              <a:rPr lang="en-US" dirty="0"/>
              <a:t>Abstract Physical Page Table Walk with a </a:t>
            </a:r>
            <a:r>
              <a:rPr lang="en-US" i="1" dirty="0"/>
              <a:t>ghost-map </a:t>
            </a:r>
            <a:r>
              <a:rPr lang="en-US" dirty="0"/>
              <a:t>mapping and distribute the read-only piece to virtual-</a:t>
            </a:r>
            <a:r>
              <a:rPr lang="en-US" dirty="0" err="1"/>
              <a:t>pointsto</a:t>
            </a:r>
            <a:r>
              <a:rPr lang="en-US" dirty="0"/>
              <a:t>  (</a:t>
            </a:r>
            <a:r>
              <a:rPr lang="en-US" b="1" i="1" dirty="0"/>
              <a:t>fragmental</a:t>
            </a:r>
            <a:r>
              <a:rPr lang="en-US" dirty="0"/>
              <a:t> ownership of the ghost map)</a:t>
            </a:r>
          </a:p>
        </p:txBody>
      </p:sp>
      <p:sp>
        <p:nvSpPr>
          <p:cNvPr id="7" name="TextBox 6">
            <a:extLst>
              <a:ext uri="{FF2B5EF4-FFF2-40B4-BE49-F238E27FC236}">
                <a16:creationId xmlns:a16="http://schemas.microsoft.com/office/drawing/2014/main" id="{F461F3F3-8CD6-DE6A-825D-25A3177AD2AC}"/>
              </a:ext>
            </a:extLst>
          </p:cNvPr>
          <p:cNvSpPr txBox="1"/>
          <p:nvPr/>
        </p:nvSpPr>
        <p:spPr>
          <a:xfrm>
            <a:off x="7289352" y="5307516"/>
            <a:ext cx="3996884" cy="1200329"/>
          </a:xfrm>
          <a:prstGeom prst="rect">
            <a:avLst/>
          </a:prstGeom>
          <a:noFill/>
        </p:spPr>
        <p:txBody>
          <a:bodyPr wrap="square" rtlCol="0">
            <a:spAutoFit/>
          </a:bodyPr>
          <a:lstStyle/>
          <a:p>
            <a:r>
              <a:rPr lang="en-US" dirty="0"/>
              <a:t>Then keep the physical page table walk next to </a:t>
            </a:r>
            <a:r>
              <a:rPr lang="en-US" b="1" i="1" dirty="0" err="1"/>
              <a:t>authorative</a:t>
            </a:r>
            <a:r>
              <a:rPr lang="en-US" b="1" i="1" dirty="0"/>
              <a:t> </a:t>
            </a:r>
            <a:r>
              <a:rPr lang="en-US" dirty="0"/>
              <a:t>ownership of the ghost map which is required to update the page tables</a:t>
            </a:r>
          </a:p>
        </p:txBody>
      </p:sp>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4ED7EDE8-4927-5E7C-A23E-6DCB0805892F}"/>
                  </a:ext>
                </a:extLst>
              </p:cNvPr>
              <p:cNvSpPr/>
              <p:nvPr/>
            </p:nvSpPr>
            <p:spPr>
              <a:xfrm>
                <a:off x="8222366" y="2635689"/>
                <a:ext cx="2130856" cy="575109"/>
              </a:xfrm>
              <a:prstGeom prst="rect">
                <a:avLst/>
              </a:prstGeom>
              <a:solidFill>
                <a:schemeClr val="accent1">
                  <a:alpha val="68406"/>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r>
                      <a:rPr lang="en-US"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 ∈0…</m:t>
                    </m:r>
                    <m:r>
                      <a:rPr lang="en-US" b="0" i="1" smtClean="0">
                        <a:latin typeface="Cambria Math" panose="02040503050406030204" pitchFamily="18" charset="0"/>
                        <a:ea typeface="Cambria Math" panose="02040503050406030204" pitchFamily="18" charset="0"/>
                      </a:rPr>
                      <m:t>𝑛</m:t>
                    </m:r>
                    <m:r>
                      <a:rPr lang="en-US" b="0" i="1" smtClean="0">
                        <a:latin typeface="Cambria Math" panose="02040503050406030204" pitchFamily="18" charset="0"/>
                        <a:ea typeface="Cambria Math" panose="02040503050406030204" pitchFamily="18" charset="0"/>
                      </a:rPr>
                      <m:t>, </m:t>
                    </m:r>
                  </m:oMath>
                </a14:m>
                <a:r>
                  <a:rPr lang="en-US" dirty="0"/>
                  <a:t> v</a:t>
                </a:r>
                <a:r>
                  <a:rPr lang="en-US" baseline="-25000" dirty="0"/>
                  <a:t>i</a:t>
                </a:r>
                <a:r>
                  <a:rPr lang="en-US" dirty="0"/>
                  <a:t> -&gt;</a:t>
                </a:r>
                <a:r>
                  <a:rPr lang="en-US" baseline="-25000" dirty="0"/>
                  <a:t>a</a:t>
                </a:r>
                <a:r>
                  <a:rPr lang="en-US" dirty="0"/>
                  <a:t> p</a:t>
                </a:r>
                <a:r>
                  <a:rPr lang="en-US" baseline="-25000" dirty="0"/>
                  <a:t>i</a:t>
                </a:r>
              </a:p>
            </p:txBody>
          </p:sp>
        </mc:Choice>
        <mc:Fallback xmlns="">
          <p:sp>
            <p:nvSpPr>
              <p:cNvPr id="23" name="Rectangle 22">
                <a:extLst>
                  <a:ext uri="{FF2B5EF4-FFF2-40B4-BE49-F238E27FC236}">
                    <a16:creationId xmlns:a16="http://schemas.microsoft.com/office/drawing/2014/main" id="{4ED7EDE8-4927-5E7C-A23E-6DCB0805892F}"/>
                  </a:ext>
                </a:extLst>
              </p:cNvPr>
              <p:cNvSpPr>
                <a:spLocks noRot="1" noChangeAspect="1" noMove="1" noResize="1" noEditPoints="1" noAdjustHandles="1" noChangeArrowheads="1" noChangeShapeType="1" noTextEdit="1"/>
              </p:cNvSpPr>
              <p:nvPr/>
            </p:nvSpPr>
            <p:spPr>
              <a:xfrm>
                <a:off x="8222366" y="2635689"/>
                <a:ext cx="2130856" cy="575109"/>
              </a:xfrm>
              <a:prstGeom prst="rect">
                <a:avLst/>
              </a:prstGeom>
              <a:blipFill>
                <a:blip r:embed="rId9"/>
                <a:stretch>
                  <a:fillRect/>
                </a:stretch>
              </a:blipFill>
            </p:spPr>
            <p:txBody>
              <a:bodyPr/>
              <a:lstStyle/>
              <a:p>
                <a:r>
                  <a:rPr lang="en-US">
                    <a:noFill/>
                  </a:rPr>
                  <a:t> </a:t>
                </a:r>
              </a:p>
            </p:txBody>
          </p:sp>
        </mc:Fallback>
      </mc:AlternateContent>
      <p:cxnSp>
        <p:nvCxnSpPr>
          <p:cNvPr id="29" name="Straight Connector 28">
            <a:extLst>
              <a:ext uri="{FF2B5EF4-FFF2-40B4-BE49-F238E27FC236}">
                <a16:creationId xmlns:a16="http://schemas.microsoft.com/office/drawing/2014/main" id="{AF78EA0F-A964-69F4-AD63-582AC8003234}"/>
              </a:ext>
            </a:extLst>
          </p:cNvPr>
          <p:cNvCxnSpPr>
            <a:cxnSpLocks/>
            <a:stCxn id="43" idx="0"/>
          </p:cNvCxnSpPr>
          <p:nvPr/>
        </p:nvCxnSpPr>
        <p:spPr>
          <a:xfrm>
            <a:off x="47264" y="1361122"/>
            <a:ext cx="8168721" cy="1274567"/>
          </a:xfrm>
          <a:prstGeom prst="line">
            <a:avLst/>
          </a:prstGeom>
          <a:ln w="444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98A4B97-965C-6945-5887-BC71DA4DE2D0}"/>
              </a:ext>
            </a:extLst>
          </p:cNvPr>
          <p:cNvCxnSpPr>
            <a:cxnSpLocks/>
            <a:stCxn id="43" idx="1"/>
          </p:cNvCxnSpPr>
          <p:nvPr/>
        </p:nvCxnSpPr>
        <p:spPr>
          <a:xfrm flipV="1">
            <a:off x="47264" y="3225326"/>
            <a:ext cx="8175102" cy="1521933"/>
          </a:xfrm>
          <a:prstGeom prst="line">
            <a:avLst/>
          </a:prstGeom>
          <a:ln w="44450"/>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E852681-A724-504D-2617-B343576682E5}"/>
              </a:ext>
            </a:extLst>
          </p:cNvPr>
          <p:cNvSpPr/>
          <p:nvPr/>
        </p:nvSpPr>
        <p:spPr>
          <a:xfrm>
            <a:off x="11029893" y="1758457"/>
            <a:ext cx="1073766" cy="597287"/>
          </a:xfrm>
          <a:prstGeom prst="rect">
            <a:avLst/>
          </a:prstGeom>
          <a:pattFill prst="pct90">
            <a:fgClr>
              <a:schemeClr val="accent1"/>
            </a:fgClr>
            <a:bgClr>
              <a:schemeClr val="bg1"/>
            </a:bgClr>
          </a:patt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err="1"/>
              <a:t>va</a:t>
            </a:r>
            <a:r>
              <a:rPr lang="en-US" baseline="-25000" dirty="0" err="1"/>
              <a:t>i</a:t>
            </a:r>
            <a:r>
              <a:rPr lang="en-US" baseline="-25000" dirty="0"/>
              <a:t> </a:t>
            </a:r>
            <a:r>
              <a:rPr lang="en-US" dirty="0"/>
              <a:t>-&gt;</a:t>
            </a:r>
            <a:r>
              <a:rPr lang="en-US" baseline="-25000" dirty="0"/>
              <a:t>f</a:t>
            </a:r>
            <a:r>
              <a:rPr lang="en-US" dirty="0"/>
              <a:t> pa</a:t>
            </a:r>
            <a:r>
              <a:rPr lang="en-US" baseline="-25000" dirty="0"/>
              <a:t>i</a:t>
            </a:r>
          </a:p>
        </p:txBody>
      </p:sp>
      <p:sp>
        <p:nvSpPr>
          <p:cNvPr id="59" name="Alternate Process 58">
            <a:extLst>
              <a:ext uri="{FF2B5EF4-FFF2-40B4-BE49-F238E27FC236}">
                <a16:creationId xmlns:a16="http://schemas.microsoft.com/office/drawing/2014/main" id="{562D35DA-C516-8218-EC4E-BA448DB3D8F7}"/>
              </a:ext>
            </a:extLst>
          </p:cNvPr>
          <p:cNvSpPr/>
          <p:nvPr/>
        </p:nvSpPr>
        <p:spPr>
          <a:xfrm>
            <a:off x="983352" y="59157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TextBox 76">
            <a:extLst>
              <a:ext uri="{FF2B5EF4-FFF2-40B4-BE49-F238E27FC236}">
                <a16:creationId xmlns:a16="http://schemas.microsoft.com/office/drawing/2014/main" id="{B0C1ACF4-2691-699B-7C8C-245F48DC5D5C}"/>
              </a:ext>
            </a:extLst>
          </p:cNvPr>
          <p:cNvSpPr txBox="1"/>
          <p:nvPr/>
        </p:nvSpPr>
        <p:spPr>
          <a:xfrm>
            <a:off x="1250164" y="685458"/>
            <a:ext cx="431337" cy="369332"/>
          </a:xfrm>
          <a:prstGeom prst="rect">
            <a:avLst/>
          </a:prstGeom>
          <a:noFill/>
        </p:spPr>
        <p:txBody>
          <a:bodyPr wrap="none" rtlCol="0">
            <a:spAutoFit/>
          </a:bodyPr>
          <a:lstStyle/>
          <a:p>
            <a:r>
              <a:rPr lang="en-US" dirty="0" err="1"/>
              <a:t>va</a:t>
            </a:r>
            <a:r>
              <a:rPr lang="en-US" baseline="-25000" dirty="0" err="1"/>
              <a:t>i</a:t>
            </a:r>
            <a:endParaRPr lang="en-US" dirty="0"/>
          </a:p>
        </p:txBody>
      </p:sp>
      <p:sp>
        <p:nvSpPr>
          <p:cNvPr id="79" name="Alternate Process 78">
            <a:extLst>
              <a:ext uri="{FF2B5EF4-FFF2-40B4-BE49-F238E27FC236}">
                <a16:creationId xmlns:a16="http://schemas.microsoft.com/office/drawing/2014/main" id="{70F5BEB6-5FEC-41F6-1927-A32D7A578AFF}"/>
              </a:ext>
            </a:extLst>
          </p:cNvPr>
          <p:cNvSpPr/>
          <p:nvPr/>
        </p:nvSpPr>
        <p:spPr>
          <a:xfrm>
            <a:off x="2879609" y="515406"/>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TextBox 79">
            <a:extLst>
              <a:ext uri="{FF2B5EF4-FFF2-40B4-BE49-F238E27FC236}">
                <a16:creationId xmlns:a16="http://schemas.microsoft.com/office/drawing/2014/main" id="{56482279-B8BF-99F9-D6FC-0CD9DD82E9A0}"/>
              </a:ext>
            </a:extLst>
          </p:cNvPr>
          <p:cNvSpPr txBox="1"/>
          <p:nvPr/>
        </p:nvSpPr>
        <p:spPr>
          <a:xfrm>
            <a:off x="3146421" y="609291"/>
            <a:ext cx="432939" cy="369332"/>
          </a:xfrm>
          <a:prstGeom prst="rect">
            <a:avLst/>
          </a:prstGeom>
          <a:noFill/>
        </p:spPr>
        <p:txBody>
          <a:bodyPr wrap="none" rtlCol="0">
            <a:spAutoFit/>
          </a:bodyPr>
          <a:lstStyle/>
          <a:p>
            <a:r>
              <a:rPr lang="en-US" dirty="0" err="1"/>
              <a:t>va</a:t>
            </a:r>
            <a:r>
              <a:rPr lang="en-US" baseline="-25000" dirty="0" err="1"/>
              <a:t>j</a:t>
            </a:r>
            <a:endParaRPr lang="en-US" dirty="0"/>
          </a:p>
        </p:txBody>
      </p:sp>
      <p:sp>
        <p:nvSpPr>
          <p:cNvPr id="81" name="Alternate Process 80">
            <a:extLst>
              <a:ext uri="{FF2B5EF4-FFF2-40B4-BE49-F238E27FC236}">
                <a16:creationId xmlns:a16="http://schemas.microsoft.com/office/drawing/2014/main" id="{BBA9E889-AC58-80FD-6EE8-FB1E9490BC20}"/>
              </a:ext>
            </a:extLst>
          </p:cNvPr>
          <p:cNvSpPr/>
          <p:nvPr/>
        </p:nvSpPr>
        <p:spPr>
          <a:xfrm>
            <a:off x="5125612" y="537363"/>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a:extLst>
              <a:ext uri="{FF2B5EF4-FFF2-40B4-BE49-F238E27FC236}">
                <a16:creationId xmlns:a16="http://schemas.microsoft.com/office/drawing/2014/main" id="{B46A6CEB-5DEE-9DFC-0C85-003D004161B5}"/>
              </a:ext>
            </a:extLst>
          </p:cNvPr>
          <p:cNvSpPr txBox="1"/>
          <p:nvPr/>
        </p:nvSpPr>
        <p:spPr>
          <a:xfrm>
            <a:off x="5392424" y="631248"/>
            <a:ext cx="476221" cy="369332"/>
          </a:xfrm>
          <a:prstGeom prst="rect">
            <a:avLst/>
          </a:prstGeom>
          <a:noFill/>
        </p:spPr>
        <p:txBody>
          <a:bodyPr wrap="none" rtlCol="0">
            <a:spAutoFit/>
          </a:bodyPr>
          <a:lstStyle/>
          <a:p>
            <a:r>
              <a:rPr lang="en-US" dirty="0"/>
              <a:t>va</a:t>
            </a:r>
            <a:r>
              <a:rPr lang="en-US" baseline="-25000" dirty="0"/>
              <a:t>n</a:t>
            </a:r>
            <a:endParaRPr lang="en-US" dirty="0"/>
          </a:p>
        </p:txBody>
      </p:sp>
      <p:sp>
        <p:nvSpPr>
          <p:cNvPr id="83" name="TextBox 82">
            <a:extLst>
              <a:ext uri="{FF2B5EF4-FFF2-40B4-BE49-F238E27FC236}">
                <a16:creationId xmlns:a16="http://schemas.microsoft.com/office/drawing/2014/main" id="{4FAF3316-BB3E-190E-7C25-F95FE2F5FEB1}"/>
              </a:ext>
            </a:extLst>
          </p:cNvPr>
          <p:cNvSpPr txBox="1"/>
          <p:nvPr/>
        </p:nvSpPr>
        <p:spPr>
          <a:xfrm>
            <a:off x="4103571" y="688194"/>
            <a:ext cx="842634" cy="369332"/>
          </a:xfrm>
          <a:prstGeom prst="rect">
            <a:avLst/>
          </a:prstGeom>
          <a:noFill/>
        </p:spPr>
        <p:txBody>
          <a:bodyPr wrap="square" rtlCol="0">
            <a:spAutoFit/>
          </a:bodyPr>
          <a:lstStyle/>
          <a:p>
            <a:r>
              <a:rPr lang="en-US" dirty="0"/>
              <a:t>…………</a:t>
            </a:r>
          </a:p>
        </p:txBody>
      </p:sp>
      <p:sp>
        <p:nvSpPr>
          <p:cNvPr id="84" name="TextBox 83">
            <a:extLst>
              <a:ext uri="{FF2B5EF4-FFF2-40B4-BE49-F238E27FC236}">
                <a16:creationId xmlns:a16="http://schemas.microsoft.com/office/drawing/2014/main" id="{B576341D-FD4D-A641-14AB-9AA471C26E15}"/>
              </a:ext>
            </a:extLst>
          </p:cNvPr>
          <p:cNvSpPr txBox="1"/>
          <p:nvPr/>
        </p:nvSpPr>
        <p:spPr>
          <a:xfrm>
            <a:off x="2113789" y="654581"/>
            <a:ext cx="582243" cy="369332"/>
          </a:xfrm>
          <a:prstGeom prst="rect">
            <a:avLst/>
          </a:prstGeom>
          <a:noFill/>
        </p:spPr>
        <p:txBody>
          <a:bodyPr wrap="square" rtlCol="0">
            <a:spAutoFit/>
          </a:bodyPr>
          <a:lstStyle/>
          <a:p>
            <a:r>
              <a:rPr lang="en-US" dirty="0"/>
              <a:t>…..</a:t>
            </a:r>
          </a:p>
        </p:txBody>
      </p:sp>
      <p:sp>
        <p:nvSpPr>
          <p:cNvPr id="94" name="Alternate Process 93">
            <a:extLst>
              <a:ext uri="{FF2B5EF4-FFF2-40B4-BE49-F238E27FC236}">
                <a16:creationId xmlns:a16="http://schemas.microsoft.com/office/drawing/2014/main" id="{0F135F6A-2AB8-45FE-3BED-3ECA74C7CAAA}"/>
              </a:ext>
            </a:extLst>
          </p:cNvPr>
          <p:cNvSpPr/>
          <p:nvPr/>
        </p:nvSpPr>
        <p:spPr>
          <a:xfrm>
            <a:off x="11029892" y="2598796"/>
            <a:ext cx="1081537"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Box 94">
            <a:extLst>
              <a:ext uri="{FF2B5EF4-FFF2-40B4-BE49-F238E27FC236}">
                <a16:creationId xmlns:a16="http://schemas.microsoft.com/office/drawing/2014/main" id="{16B44796-AF17-5BE4-DA8F-DB7BFE261AE8}"/>
              </a:ext>
            </a:extLst>
          </p:cNvPr>
          <p:cNvSpPr txBox="1"/>
          <p:nvPr/>
        </p:nvSpPr>
        <p:spPr>
          <a:xfrm>
            <a:off x="11068458" y="2696715"/>
            <a:ext cx="1123542" cy="369332"/>
          </a:xfrm>
          <a:prstGeom prst="rect">
            <a:avLst/>
          </a:prstGeom>
          <a:noFill/>
        </p:spPr>
        <p:txBody>
          <a:bodyPr wrap="square" rtlCol="0">
            <a:spAutoFit/>
          </a:bodyPr>
          <a:lstStyle/>
          <a:p>
            <a:r>
              <a:rPr lang="en-US" dirty="0"/>
              <a:t>pa</a:t>
            </a:r>
            <a:r>
              <a:rPr lang="en-US" sz="1400" baseline="-25000" dirty="0"/>
              <a:t>i </a:t>
            </a:r>
            <a:r>
              <a:rPr lang="en-US" sz="1400" dirty="0"/>
              <a:t> </a:t>
            </a:r>
            <a:r>
              <a:rPr lang="en-US" dirty="0"/>
              <a:t>-&gt;</a:t>
            </a:r>
            <a:r>
              <a:rPr lang="en-US" baseline="-25000" dirty="0"/>
              <a:t>p</a:t>
            </a:r>
            <a:r>
              <a:rPr lang="en-US" dirty="0"/>
              <a:t> </a:t>
            </a:r>
            <a:r>
              <a:rPr lang="en-US" dirty="0" err="1"/>
              <a:t>val</a:t>
            </a:r>
            <a:endParaRPr lang="en-US" dirty="0"/>
          </a:p>
        </p:txBody>
      </p:sp>
      <p:sp>
        <p:nvSpPr>
          <p:cNvPr id="106" name="TextBox 105">
            <a:extLst>
              <a:ext uri="{FF2B5EF4-FFF2-40B4-BE49-F238E27FC236}">
                <a16:creationId xmlns:a16="http://schemas.microsoft.com/office/drawing/2014/main" id="{F52B56CC-33AB-E02F-1EB3-B2281771D46B}"/>
              </a:ext>
            </a:extLst>
          </p:cNvPr>
          <p:cNvSpPr txBox="1"/>
          <p:nvPr/>
        </p:nvSpPr>
        <p:spPr>
          <a:xfrm>
            <a:off x="11397499" y="2322738"/>
            <a:ext cx="338554" cy="461665"/>
          </a:xfrm>
          <a:prstGeom prst="rect">
            <a:avLst/>
          </a:prstGeom>
          <a:noFill/>
        </p:spPr>
        <p:txBody>
          <a:bodyPr wrap="none" rtlCol="0">
            <a:spAutoFit/>
          </a:bodyPr>
          <a:lstStyle/>
          <a:p>
            <a:r>
              <a:rPr lang="en-US" sz="2400" dirty="0"/>
              <a:t>*</a:t>
            </a:r>
          </a:p>
        </p:txBody>
      </p:sp>
      <p:sp>
        <p:nvSpPr>
          <p:cNvPr id="108" name="TextBox 107">
            <a:extLst>
              <a:ext uri="{FF2B5EF4-FFF2-40B4-BE49-F238E27FC236}">
                <a16:creationId xmlns:a16="http://schemas.microsoft.com/office/drawing/2014/main" id="{C7E16D8E-FF33-6BDE-1C80-FB93821120AD}"/>
              </a:ext>
            </a:extLst>
          </p:cNvPr>
          <p:cNvSpPr txBox="1"/>
          <p:nvPr/>
        </p:nvSpPr>
        <p:spPr>
          <a:xfrm>
            <a:off x="11397499" y="3125374"/>
            <a:ext cx="338554" cy="461665"/>
          </a:xfrm>
          <a:prstGeom prst="rect">
            <a:avLst/>
          </a:prstGeom>
          <a:noFill/>
        </p:spPr>
        <p:txBody>
          <a:bodyPr wrap="none" rtlCol="0">
            <a:spAutoFit/>
          </a:bodyPr>
          <a:lstStyle/>
          <a:p>
            <a:r>
              <a:rPr lang="en-US" sz="2400" dirty="0"/>
              <a:t>=</a:t>
            </a:r>
          </a:p>
        </p:txBody>
      </p:sp>
      <p:sp>
        <p:nvSpPr>
          <p:cNvPr id="110" name="TextBox 109">
            <a:extLst>
              <a:ext uri="{FF2B5EF4-FFF2-40B4-BE49-F238E27FC236}">
                <a16:creationId xmlns:a16="http://schemas.microsoft.com/office/drawing/2014/main" id="{2178DA13-5884-B225-1735-8F0A37E79492}"/>
              </a:ext>
            </a:extLst>
          </p:cNvPr>
          <p:cNvSpPr txBox="1"/>
          <p:nvPr/>
        </p:nvSpPr>
        <p:spPr>
          <a:xfrm rot="10800000" flipV="1">
            <a:off x="11100479" y="3435822"/>
            <a:ext cx="1232106" cy="369332"/>
          </a:xfrm>
          <a:prstGeom prst="rect">
            <a:avLst/>
          </a:prstGeom>
          <a:noFill/>
        </p:spPr>
        <p:txBody>
          <a:bodyPr wrap="square" rtlCol="0">
            <a:spAutoFit/>
          </a:bodyPr>
          <a:lstStyle/>
          <a:p>
            <a:r>
              <a:rPr lang="en-US" dirty="0" err="1"/>
              <a:t>va</a:t>
            </a:r>
            <a:r>
              <a:rPr lang="en-US" sz="1400" baseline="-25000" dirty="0" err="1"/>
              <a:t>i</a:t>
            </a:r>
            <a:r>
              <a:rPr lang="en-US" sz="1400" baseline="-25000" dirty="0"/>
              <a:t> </a:t>
            </a:r>
            <a:r>
              <a:rPr lang="en-US" dirty="0"/>
              <a:t>-&gt;</a:t>
            </a:r>
            <a:r>
              <a:rPr lang="en-US" baseline="-25000" dirty="0"/>
              <a:t>v</a:t>
            </a:r>
            <a:r>
              <a:rPr lang="en-US" dirty="0"/>
              <a:t> </a:t>
            </a:r>
            <a:r>
              <a:rPr lang="en-US" dirty="0" err="1"/>
              <a:t>val</a:t>
            </a:r>
            <a:endParaRPr lang="en-US" dirty="0"/>
          </a:p>
        </p:txBody>
      </p:sp>
    </p:spTree>
    <p:extLst>
      <p:ext uri="{BB962C8B-B14F-4D97-AF65-F5344CB8AC3E}">
        <p14:creationId xmlns:p14="http://schemas.microsoft.com/office/powerpoint/2010/main" val="4207513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3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6"/>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4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grpId="1" nodeType="withEffect">
                                  <p:stCondLst>
                                    <p:cond delay="0"/>
                                  </p:stCondLst>
                                  <p:childTnLst>
                                    <p:set>
                                      <p:cBhvr>
                                        <p:cTn id="42" dur="1" fill="hold">
                                          <p:stCondLst>
                                            <p:cond delay="0"/>
                                          </p:stCondLst>
                                        </p:cTn>
                                        <p:tgtEl>
                                          <p:spTgt spid="8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82"/>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7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83"/>
                                        </p:tgtEl>
                                        <p:attrNameLst>
                                          <p:attrName>style.visibility</p:attrName>
                                        </p:attrNameLst>
                                      </p:cBhvr>
                                      <p:to>
                                        <p:strVal val="visible"/>
                                      </p:to>
                                    </p:set>
                                  </p:childTnLst>
                                </p:cTn>
                              </p:par>
                              <p:par>
                                <p:cTn id="49" presetID="1" presetClass="entr" presetSubtype="0" fill="hold" grpId="2" nodeType="withEffect">
                                  <p:stCondLst>
                                    <p:cond delay="0"/>
                                  </p:stCondLst>
                                  <p:childTnLst>
                                    <p:set>
                                      <p:cBhvr>
                                        <p:cTn id="50" dur="1" fill="hold">
                                          <p:stCondLst>
                                            <p:cond delay="0"/>
                                          </p:stCondLst>
                                        </p:cTn>
                                        <p:tgtEl>
                                          <p:spTgt spid="79"/>
                                        </p:tgtEl>
                                        <p:attrNameLst>
                                          <p:attrName>style.visibility</p:attrName>
                                        </p:attrNameLst>
                                      </p:cBhvr>
                                      <p:to>
                                        <p:strVal val="visible"/>
                                      </p:to>
                                    </p:set>
                                  </p:childTnLst>
                                </p:cTn>
                              </p:par>
                              <p:par>
                                <p:cTn id="51" presetID="1" presetClass="entr" presetSubtype="0" fill="hold" grpId="2" nodeType="withEffect">
                                  <p:stCondLst>
                                    <p:cond delay="0"/>
                                  </p:stCondLst>
                                  <p:childTnLst>
                                    <p:set>
                                      <p:cBhvr>
                                        <p:cTn id="52" dur="1" fill="hold">
                                          <p:stCondLst>
                                            <p:cond delay="0"/>
                                          </p:stCondLst>
                                        </p:cTn>
                                        <p:tgtEl>
                                          <p:spTgt spid="81"/>
                                        </p:tgtEl>
                                        <p:attrNameLst>
                                          <p:attrName>style.visibility</p:attrName>
                                        </p:attrNameLst>
                                      </p:cBhvr>
                                      <p:to>
                                        <p:strVal val="visible"/>
                                      </p:to>
                                    </p:set>
                                  </p:childTnLst>
                                </p:cTn>
                              </p:par>
                              <p:par>
                                <p:cTn id="53" presetID="1" presetClass="entr" presetSubtype="0" fill="hold" grpId="2"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84"/>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6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4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9"/>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8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78"/>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1"/>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90"/>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50"/>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94"/>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8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7"/>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8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nodeType="clickEffect">
                                  <p:stCondLst>
                                    <p:cond delay="0"/>
                                  </p:stCondLst>
                                  <p:childTnLst>
                                    <p:set>
                                      <p:cBhvr>
                                        <p:cTn id="96" dur="1" fill="hold">
                                          <p:stCondLst>
                                            <p:cond delay="0"/>
                                          </p:stCondLst>
                                        </p:cTn>
                                        <p:tgtEl>
                                          <p:spTgt spid="199"/>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151"/>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01"/>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18"/>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22"/>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6"/>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5"/>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4"/>
                                        </p:tgtEl>
                                        <p:attrNameLst>
                                          <p:attrName>style.visibility</p:attrName>
                                        </p:attrNameLst>
                                      </p:cBhvr>
                                      <p:to>
                                        <p:strVal val="visible"/>
                                      </p:to>
                                    </p:set>
                                  </p:childTnLst>
                                </p:cTn>
                              </p:par>
                              <p:par>
                                <p:cTn id="115" presetID="1" presetClass="entr" presetSubtype="0" fill="hold" nodeType="withEffect">
                                  <p:stCondLst>
                                    <p:cond delay="0"/>
                                  </p:stCondLst>
                                  <p:childTnLst>
                                    <p:set>
                                      <p:cBhvr>
                                        <p:cTn id="116" dur="1" fill="hold">
                                          <p:stCondLst>
                                            <p:cond delay="0"/>
                                          </p:stCondLst>
                                        </p:cTn>
                                        <p:tgtEl>
                                          <p:spTgt spid="152"/>
                                        </p:tgtEl>
                                        <p:attrNameLst>
                                          <p:attrName>style.visibility</p:attrName>
                                        </p:attrNameLst>
                                      </p:cBhvr>
                                      <p:to>
                                        <p:strVal val="visible"/>
                                      </p:to>
                                    </p:set>
                                  </p:childTnLst>
                                </p:cTn>
                              </p:par>
                              <p:par>
                                <p:cTn id="117" presetID="1" presetClass="entr" presetSubtype="0" fill="hold" nodeType="withEffect">
                                  <p:stCondLst>
                                    <p:cond delay="0"/>
                                  </p:stCondLst>
                                  <p:childTnLst>
                                    <p:set>
                                      <p:cBhvr>
                                        <p:cTn id="118" dur="1" fill="hold">
                                          <p:stCondLst>
                                            <p:cond delay="0"/>
                                          </p:stCondLst>
                                        </p:cTn>
                                        <p:tgtEl>
                                          <p:spTgt spid="206"/>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47"/>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28"/>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159"/>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225"/>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68"/>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67"/>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13"/>
                                        </p:tgtEl>
                                        <p:attrNameLst>
                                          <p:attrName>style.visibility</p:attrName>
                                        </p:attrNameLst>
                                      </p:cBhvr>
                                      <p:to>
                                        <p:strVal val="visible"/>
                                      </p:to>
                                    </p:set>
                                  </p:childTnLst>
                                </p:cTn>
                              </p:par>
                              <p:par>
                                <p:cTn id="137" presetID="1" presetClass="entr" presetSubtype="0" fill="hold" nodeType="withEffect">
                                  <p:stCondLst>
                                    <p:cond delay="0"/>
                                  </p:stCondLst>
                                  <p:childTnLst>
                                    <p:set>
                                      <p:cBhvr>
                                        <p:cTn id="138" dur="1" fill="hold">
                                          <p:stCondLst>
                                            <p:cond delay="0"/>
                                          </p:stCondLst>
                                        </p:cTn>
                                        <p:tgtEl>
                                          <p:spTgt spid="155"/>
                                        </p:tgtEl>
                                        <p:attrNameLst>
                                          <p:attrName>style.visibility</p:attrName>
                                        </p:attrNameLst>
                                      </p:cBhvr>
                                      <p:to>
                                        <p:strVal val="visible"/>
                                      </p:to>
                                    </p:set>
                                  </p:childTnLst>
                                </p:cTn>
                              </p:par>
                              <p:par>
                                <p:cTn id="139" presetID="1" presetClass="entr" presetSubtype="0" fill="hold" nodeType="withEffect">
                                  <p:stCondLst>
                                    <p:cond delay="0"/>
                                  </p:stCondLst>
                                  <p:childTnLst>
                                    <p:set>
                                      <p:cBhvr>
                                        <p:cTn id="140" dur="1" fill="hold">
                                          <p:stCondLst>
                                            <p:cond delay="0"/>
                                          </p:stCondLst>
                                        </p:cTn>
                                        <p:tgtEl>
                                          <p:spTgt spid="215"/>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230"/>
                                        </p:tgtEl>
                                        <p:attrNameLst>
                                          <p:attrName>style.visibility</p:attrName>
                                        </p:attrNameLst>
                                      </p:cBhvr>
                                      <p:to>
                                        <p:strVal val="visible"/>
                                      </p:to>
                                    </p:set>
                                  </p:childTnLst>
                                </p:cTn>
                              </p:par>
                              <p:par>
                                <p:cTn id="143" presetID="1" presetClass="entr" presetSubtype="0" fill="hold" nodeType="withEffect">
                                  <p:stCondLst>
                                    <p:cond delay="0"/>
                                  </p:stCondLst>
                                  <p:childTnLst>
                                    <p:set>
                                      <p:cBhvr>
                                        <p:cTn id="144" dur="1" fill="hold">
                                          <p:stCondLst>
                                            <p:cond delay="0"/>
                                          </p:stCondLst>
                                        </p:cTn>
                                        <p:tgtEl>
                                          <p:spTgt spid="160"/>
                                        </p:tgtEl>
                                        <p:attrNameLst>
                                          <p:attrName>style.visibility</p:attrName>
                                        </p:attrNameLst>
                                      </p:cBhvr>
                                      <p:to>
                                        <p:strVal val="visible"/>
                                      </p:to>
                                    </p:set>
                                  </p:childTnLst>
                                </p:cTn>
                              </p:par>
                              <p:par>
                                <p:cTn id="145" presetID="1" presetClass="entr" presetSubtype="0" fill="hold" nodeType="withEffect">
                                  <p:stCondLst>
                                    <p:cond delay="0"/>
                                  </p:stCondLst>
                                  <p:childTnLst>
                                    <p:set>
                                      <p:cBhvr>
                                        <p:cTn id="146" dur="1" fill="hold">
                                          <p:stCondLst>
                                            <p:cond delay="0"/>
                                          </p:stCondLst>
                                        </p:cTn>
                                        <p:tgtEl>
                                          <p:spTgt spid="232"/>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9"/>
                                        </p:tgtEl>
                                        <p:attrNameLst>
                                          <p:attrName>style.visibility</p:attrName>
                                        </p:attrNameLst>
                                      </p:cBhvr>
                                      <p:to>
                                        <p:strVal val="visible"/>
                                      </p:to>
                                    </p:set>
                                  </p:childTnLst>
                                </p:cTn>
                              </p:par>
                            </p:childTnLst>
                          </p:cTn>
                        </p:par>
                      </p:childTnLst>
                    </p:cTn>
                  </p:par>
                  <p:par>
                    <p:cTn id="149" fill="hold">
                      <p:stCondLst>
                        <p:cond delay="indefinite"/>
                      </p:stCondLst>
                      <p:childTnLst>
                        <p:par>
                          <p:cTn id="150" fill="hold">
                            <p:stCondLst>
                              <p:cond delay="0"/>
                            </p:stCondLst>
                            <p:childTnLst>
                              <p:par>
                                <p:cTn id="151" presetID="1" presetClass="entr" presetSubtype="0" fill="hold" grpId="1" nodeType="clickEffect">
                                  <p:stCondLst>
                                    <p:cond delay="0"/>
                                  </p:stCondLst>
                                  <p:childTnLst>
                                    <p:set>
                                      <p:cBhvr>
                                        <p:cTn id="152" dur="1" fill="hold">
                                          <p:stCondLst>
                                            <p:cond delay="0"/>
                                          </p:stCondLst>
                                        </p:cTn>
                                        <p:tgtEl>
                                          <p:spTgt spid="59"/>
                                        </p:tgtEl>
                                        <p:attrNameLst>
                                          <p:attrName>style.visibility</p:attrName>
                                        </p:attrNameLst>
                                      </p:cBhvr>
                                      <p:to>
                                        <p:strVal val="visible"/>
                                      </p:to>
                                    </p:set>
                                  </p:childTnLst>
                                </p:cTn>
                              </p:par>
                              <p:par>
                                <p:cTn id="153" presetID="1" presetClass="entr" presetSubtype="0" fill="hold" nodeType="withEffect">
                                  <p:stCondLst>
                                    <p:cond delay="0"/>
                                  </p:stCondLst>
                                  <p:childTnLst>
                                    <p:set>
                                      <p:cBhvr>
                                        <p:cTn id="154" dur="1" fill="hold">
                                          <p:stCondLst>
                                            <p:cond delay="0"/>
                                          </p:stCondLst>
                                        </p:cTn>
                                        <p:tgtEl>
                                          <p:spTgt spid="166"/>
                                        </p:tgtEl>
                                        <p:attrNameLst>
                                          <p:attrName>style.visibility</p:attrName>
                                        </p:attrNameLst>
                                      </p:cBhvr>
                                      <p:to>
                                        <p:strVal val="visible"/>
                                      </p:to>
                                    </p:set>
                                  </p:childTnLst>
                                </p:cTn>
                              </p:par>
                              <p:par>
                                <p:cTn id="155" presetID="1" presetClass="entr" presetSubtype="0" fill="hold" nodeType="withEffect">
                                  <p:stCondLst>
                                    <p:cond delay="0"/>
                                  </p:stCondLst>
                                  <p:childTnLst>
                                    <p:set>
                                      <p:cBhvr>
                                        <p:cTn id="156" dur="1" fill="hold">
                                          <p:stCondLst>
                                            <p:cond delay="0"/>
                                          </p:stCondLst>
                                        </p:cTn>
                                        <p:tgtEl>
                                          <p:spTgt spid="149"/>
                                        </p:tgtEl>
                                        <p:attrNameLst>
                                          <p:attrName>style.visibility</p:attrName>
                                        </p:attrNameLst>
                                      </p:cBhvr>
                                      <p:to>
                                        <p:strVal val="visible"/>
                                      </p:to>
                                    </p:set>
                                  </p:childTnLst>
                                </p:cTn>
                              </p:par>
                              <p:par>
                                <p:cTn id="157" presetID="1" presetClass="entr" presetSubtype="0" fill="hold" nodeType="withEffect">
                                  <p:stCondLst>
                                    <p:cond delay="0"/>
                                  </p:stCondLst>
                                  <p:childTnLst>
                                    <p:set>
                                      <p:cBhvr>
                                        <p:cTn id="158" dur="1" fill="hold">
                                          <p:stCondLst>
                                            <p:cond delay="0"/>
                                          </p:stCondLst>
                                        </p:cTn>
                                        <p:tgtEl>
                                          <p:spTgt spid="169"/>
                                        </p:tgtEl>
                                        <p:attrNameLst>
                                          <p:attrName>style.visibility</p:attrName>
                                        </p:attrNameLst>
                                      </p:cBhvr>
                                      <p:to>
                                        <p:strVal val="visible"/>
                                      </p:to>
                                    </p:set>
                                  </p:childTnLst>
                                </p:cTn>
                              </p:par>
                              <p:par>
                                <p:cTn id="159" presetID="1" presetClass="entr" presetSubtype="0" fill="hold" nodeType="withEffect">
                                  <p:stCondLst>
                                    <p:cond delay="0"/>
                                  </p:stCondLst>
                                  <p:childTnLst>
                                    <p:set>
                                      <p:cBhvr>
                                        <p:cTn id="160" dur="1" fill="hold">
                                          <p:stCondLst>
                                            <p:cond delay="0"/>
                                          </p:stCondLst>
                                        </p:cTn>
                                        <p:tgtEl>
                                          <p:spTgt spid="180"/>
                                        </p:tgtEl>
                                        <p:attrNameLst>
                                          <p:attrName>style.visibility</p:attrName>
                                        </p:attrNameLst>
                                      </p:cBhvr>
                                      <p:to>
                                        <p:strVal val="visible"/>
                                      </p:to>
                                    </p:set>
                                  </p:childTnLst>
                                </p:cTn>
                              </p:par>
                              <p:par>
                                <p:cTn id="161" presetID="1" presetClass="entr" presetSubtype="0" fill="hold" grpId="1"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1"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1" nodeType="withEffect">
                                  <p:stCondLst>
                                    <p:cond delay="0"/>
                                  </p:stCondLst>
                                  <p:childTnLst>
                                    <p:set>
                                      <p:cBhvr>
                                        <p:cTn id="166" dur="1" fill="hold">
                                          <p:stCondLst>
                                            <p:cond delay="0"/>
                                          </p:stCondLst>
                                        </p:cTn>
                                        <p:tgtEl>
                                          <p:spTgt spid="234"/>
                                        </p:tgtEl>
                                        <p:attrNameLst>
                                          <p:attrName>style.visibility</p:attrName>
                                        </p:attrNameLst>
                                      </p:cBhvr>
                                      <p:to>
                                        <p:strVal val="visible"/>
                                      </p:to>
                                    </p:set>
                                  </p:childTnLst>
                                </p:cTn>
                              </p:par>
                              <p:par>
                                <p:cTn id="167" presetID="1" presetClass="entr" presetSubtype="0" fill="hold" grpId="1" nodeType="withEffect">
                                  <p:stCondLst>
                                    <p:cond delay="0"/>
                                  </p:stCondLst>
                                  <p:childTnLst>
                                    <p:set>
                                      <p:cBhvr>
                                        <p:cTn id="168" dur="1" fill="hold">
                                          <p:stCondLst>
                                            <p:cond delay="0"/>
                                          </p:stCondLst>
                                        </p:cTn>
                                        <p:tgtEl>
                                          <p:spTgt spid="233"/>
                                        </p:tgtEl>
                                        <p:attrNameLst>
                                          <p:attrName>style.visibility</p:attrName>
                                        </p:attrNameLst>
                                      </p:cBhvr>
                                      <p:to>
                                        <p:strVal val="visible"/>
                                      </p:to>
                                    </p:set>
                                  </p:childTnLst>
                                </p:cTn>
                              </p:par>
                              <p:par>
                                <p:cTn id="169" presetID="1" presetClass="entr" presetSubtype="0" fill="hold" grpId="1" nodeType="withEffect">
                                  <p:stCondLst>
                                    <p:cond delay="0"/>
                                  </p:stCondLst>
                                  <p:childTnLst>
                                    <p:set>
                                      <p:cBhvr>
                                        <p:cTn id="170" dur="1" fill="hold">
                                          <p:stCondLst>
                                            <p:cond delay="0"/>
                                          </p:stCondLst>
                                        </p:cTn>
                                        <p:tgtEl>
                                          <p:spTgt spid="11"/>
                                        </p:tgtEl>
                                        <p:attrNameLst>
                                          <p:attrName>style.visibility</p:attrName>
                                        </p:attrNameLst>
                                      </p:cBhvr>
                                      <p:to>
                                        <p:strVal val="visible"/>
                                      </p:to>
                                    </p:set>
                                  </p:childTnLst>
                                </p:cTn>
                              </p:par>
                              <p:par>
                                <p:cTn id="171" presetID="1" presetClass="entr" presetSubtype="0" fill="hold" nodeType="withEffect">
                                  <p:stCondLst>
                                    <p:cond delay="0"/>
                                  </p:stCondLst>
                                  <p:childTnLst>
                                    <p:set>
                                      <p:cBhvr>
                                        <p:cTn id="172" dur="1" fill="hold">
                                          <p:stCondLst>
                                            <p:cond delay="0"/>
                                          </p:stCondLst>
                                        </p:cTn>
                                        <p:tgtEl>
                                          <p:spTgt spid="178"/>
                                        </p:tgtEl>
                                        <p:attrNameLst>
                                          <p:attrName>style.visibility</p:attrName>
                                        </p:attrNameLst>
                                      </p:cBhvr>
                                      <p:to>
                                        <p:strVal val="visible"/>
                                      </p:to>
                                    </p:set>
                                  </p:childTnLst>
                                </p:cTn>
                              </p:par>
                              <p:par>
                                <p:cTn id="173" presetID="1" presetClass="entr" presetSubtype="0" fill="hold" nodeType="withEffect">
                                  <p:stCondLst>
                                    <p:cond delay="0"/>
                                  </p:stCondLst>
                                  <p:childTnLst>
                                    <p:set>
                                      <p:cBhvr>
                                        <p:cTn id="174" dur="1" fill="hold">
                                          <p:stCondLst>
                                            <p:cond delay="0"/>
                                          </p:stCondLst>
                                        </p:cTn>
                                        <p:tgtEl>
                                          <p:spTgt spid="147"/>
                                        </p:tgtEl>
                                        <p:attrNameLst>
                                          <p:attrName>style.visibility</p:attrName>
                                        </p:attrNameLst>
                                      </p:cBhvr>
                                      <p:to>
                                        <p:strVal val="visible"/>
                                      </p:to>
                                    </p:set>
                                  </p:childTnLst>
                                </p:cTn>
                              </p:par>
                              <p:par>
                                <p:cTn id="175" presetID="1" presetClass="entr" presetSubtype="0" fill="hold" nodeType="withEffect">
                                  <p:stCondLst>
                                    <p:cond delay="0"/>
                                  </p:stCondLst>
                                  <p:childTnLst>
                                    <p:set>
                                      <p:cBhvr>
                                        <p:cTn id="176" dur="1" fill="hold">
                                          <p:stCondLst>
                                            <p:cond delay="0"/>
                                          </p:stCondLst>
                                        </p:cTn>
                                        <p:tgtEl>
                                          <p:spTgt spid="157"/>
                                        </p:tgtEl>
                                        <p:attrNameLst>
                                          <p:attrName>style.visibility</p:attrName>
                                        </p:attrNameLst>
                                      </p:cBhvr>
                                      <p:to>
                                        <p:strVal val="visible"/>
                                      </p:to>
                                    </p:set>
                                  </p:childTnLst>
                                </p:cTn>
                              </p:par>
                              <p:par>
                                <p:cTn id="177" presetID="1" presetClass="entr" presetSubtype="0" fill="hold" nodeType="withEffect">
                                  <p:stCondLst>
                                    <p:cond delay="0"/>
                                  </p:stCondLst>
                                  <p:childTnLst>
                                    <p:set>
                                      <p:cBhvr>
                                        <p:cTn id="178" dur="1" fill="hold">
                                          <p:stCondLst>
                                            <p:cond delay="0"/>
                                          </p:stCondLst>
                                        </p:cTn>
                                        <p:tgtEl>
                                          <p:spTgt spid="184"/>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194"/>
                                        </p:tgtEl>
                                        <p:attrNameLst>
                                          <p:attrName>style.visibility</p:attrName>
                                        </p:attrNameLst>
                                      </p:cBhvr>
                                      <p:to>
                                        <p:strVal val="visible"/>
                                      </p:to>
                                    </p:set>
                                  </p:childTnLst>
                                </p:cTn>
                              </p:par>
                              <p:par>
                                <p:cTn id="181" presetID="1" presetClass="entr" presetSubtype="0" fill="hold" nodeType="withEffect">
                                  <p:stCondLst>
                                    <p:cond delay="0"/>
                                  </p:stCondLst>
                                  <p:childTnLst>
                                    <p:set>
                                      <p:cBhvr>
                                        <p:cTn id="182" dur="1" fill="hold">
                                          <p:stCondLst>
                                            <p:cond delay="0"/>
                                          </p:stCondLst>
                                        </p:cTn>
                                        <p:tgtEl>
                                          <p:spTgt spid="150"/>
                                        </p:tgtEl>
                                        <p:attrNameLst>
                                          <p:attrName>style.visibility</p:attrName>
                                        </p:attrNameLst>
                                      </p:cBhvr>
                                      <p:to>
                                        <p:strVal val="visible"/>
                                      </p:to>
                                    </p:set>
                                  </p:childTnLst>
                                </p:cTn>
                              </p:par>
                              <p:par>
                                <p:cTn id="183" presetID="1" presetClass="entr" presetSubtype="0" fill="hold" nodeType="withEffect">
                                  <p:stCondLst>
                                    <p:cond delay="0"/>
                                  </p:stCondLst>
                                  <p:childTnLst>
                                    <p:set>
                                      <p:cBhvr>
                                        <p:cTn id="184" dur="1" fill="hold">
                                          <p:stCondLst>
                                            <p:cond delay="0"/>
                                          </p:stCondLst>
                                        </p:cTn>
                                        <p:tgtEl>
                                          <p:spTgt spid="190"/>
                                        </p:tgtEl>
                                        <p:attrNameLst>
                                          <p:attrName>style.visibility</p:attrName>
                                        </p:attrNameLst>
                                      </p:cBhvr>
                                      <p:to>
                                        <p:strVal val="visible"/>
                                      </p:to>
                                    </p:set>
                                  </p:childTnLst>
                                </p:cTn>
                              </p:par>
                              <p:par>
                                <p:cTn id="185" presetID="1" presetClass="entr" presetSubtype="0" fill="hold" grpId="1" nodeType="withEffect">
                                  <p:stCondLst>
                                    <p:cond delay="0"/>
                                  </p:stCondLst>
                                  <p:childTnLst>
                                    <p:set>
                                      <p:cBhvr>
                                        <p:cTn id="186" dur="1" fill="hold">
                                          <p:stCondLst>
                                            <p:cond delay="0"/>
                                          </p:stCondLst>
                                        </p:cTn>
                                        <p:tgtEl>
                                          <p:spTgt spid="236"/>
                                        </p:tgtEl>
                                        <p:attrNameLst>
                                          <p:attrName>style.visibility</p:attrName>
                                        </p:attrNameLst>
                                      </p:cBhvr>
                                      <p:to>
                                        <p:strVal val="visible"/>
                                      </p:to>
                                    </p:set>
                                  </p:childTnLst>
                                </p:cTn>
                              </p:par>
                              <p:par>
                                <p:cTn id="187" presetID="1" presetClass="entr" presetSubtype="0" fill="hold" grpId="1" nodeType="withEffect">
                                  <p:stCondLst>
                                    <p:cond delay="0"/>
                                  </p:stCondLst>
                                  <p:childTnLst>
                                    <p:set>
                                      <p:cBhvr>
                                        <p:cTn id="188" dur="1" fill="hold">
                                          <p:stCondLst>
                                            <p:cond delay="0"/>
                                          </p:stCondLst>
                                        </p:cTn>
                                        <p:tgtEl>
                                          <p:spTgt spid="237"/>
                                        </p:tgtEl>
                                        <p:attrNameLst>
                                          <p:attrName>style.visibility</p:attrName>
                                        </p:attrNameLst>
                                      </p:cBhvr>
                                      <p:to>
                                        <p:strVal val="visible"/>
                                      </p:to>
                                    </p:set>
                                  </p:childTnLst>
                                </p:cTn>
                              </p:par>
                              <p:par>
                                <p:cTn id="189" presetID="1" presetClass="entr" presetSubtype="0" fill="hold" grpId="1" nodeType="withEffect">
                                  <p:stCondLst>
                                    <p:cond delay="0"/>
                                  </p:stCondLst>
                                  <p:childTnLst>
                                    <p:set>
                                      <p:cBhvr>
                                        <p:cTn id="190" dur="1" fill="hold">
                                          <p:stCondLst>
                                            <p:cond delay="0"/>
                                          </p:stCondLst>
                                        </p:cTn>
                                        <p:tgtEl>
                                          <p:spTgt spid="64"/>
                                        </p:tgtEl>
                                        <p:attrNameLst>
                                          <p:attrName>style.visibility</p:attrName>
                                        </p:attrNameLst>
                                      </p:cBhvr>
                                      <p:to>
                                        <p:strVal val="visible"/>
                                      </p:to>
                                    </p:set>
                                  </p:childTnLst>
                                </p:cTn>
                              </p:par>
                              <p:par>
                                <p:cTn id="191" presetID="1" presetClass="entr" presetSubtype="0" fill="hold" grpId="1" nodeType="withEffect">
                                  <p:stCondLst>
                                    <p:cond delay="0"/>
                                  </p:stCondLst>
                                  <p:childTnLst>
                                    <p:set>
                                      <p:cBhvr>
                                        <p:cTn id="192" dur="1" fill="hold">
                                          <p:stCondLst>
                                            <p:cond delay="0"/>
                                          </p:stCondLst>
                                        </p:cTn>
                                        <p:tgtEl>
                                          <p:spTgt spid="63"/>
                                        </p:tgtEl>
                                        <p:attrNameLst>
                                          <p:attrName>style.visibility</p:attrName>
                                        </p:attrNameLst>
                                      </p:cBhvr>
                                      <p:to>
                                        <p:strVal val="visible"/>
                                      </p:to>
                                    </p:set>
                                  </p:childTnLst>
                                </p:cTn>
                              </p:par>
                              <p:par>
                                <p:cTn id="193" presetID="1" presetClass="entr" presetSubtype="0" fill="hold" grpId="1" nodeType="withEffect">
                                  <p:stCondLst>
                                    <p:cond delay="0"/>
                                  </p:stCondLst>
                                  <p:childTnLst>
                                    <p:set>
                                      <p:cBhvr>
                                        <p:cTn id="194" dur="1" fill="hold">
                                          <p:stCondLst>
                                            <p:cond delay="0"/>
                                          </p:stCondLst>
                                        </p:cTn>
                                        <p:tgtEl>
                                          <p:spTgt spid="12"/>
                                        </p:tgtEl>
                                        <p:attrNameLst>
                                          <p:attrName>style.visibility</p:attrName>
                                        </p:attrNameLst>
                                      </p:cBhvr>
                                      <p:to>
                                        <p:strVal val="visible"/>
                                      </p:to>
                                    </p:set>
                                  </p:childTnLst>
                                </p:cTn>
                              </p:par>
                              <p:par>
                                <p:cTn id="195" presetID="1" presetClass="entr" presetSubtype="0" fill="hold" nodeType="withEffect">
                                  <p:stCondLst>
                                    <p:cond delay="0"/>
                                  </p:stCondLst>
                                  <p:childTnLst>
                                    <p:set>
                                      <p:cBhvr>
                                        <p:cTn id="196" dur="1" fill="hold">
                                          <p:stCondLst>
                                            <p:cond delay="0"/>
                                          </p:stCondLst>
                                        </p:cTn>
                                        <p:tgtEl>
                                          <p:spTgt spid="158"/>
                                        </p:tgtEl>
                                        <p:attrNameLst>
                                          <p:attrName>style.visibility</p:attrName>
                                        </p:attrNameLst>
                                      </p:cBhvr>
                                      <p:to>
                                        <p:strVal val="visible"/>
                                      </p:to>
                                    </p:set>
                                  </p:childTnLst>
                                </p:cTn>
                              </p:par>
                              <p:par>
                                <p:cTn id="197" presetID="1" presetClass="entr" presetSubtype="0" fill="hold" nodeType="withEffect">
                                  <p:stCondLst>
                                    <p:cond delay="0"/>
                                  </p:stCondLst>
                                  <p:childTnLst>
                                    <p:set>
                                      <p:cBhvr>
                                        <p:cTn id="198" dur="1" fill="hold">
                                          <p:stCondLst>
                                            <p:cond delay="0"/>
                                          </p:stCondLst>
                                        </p:cTn>
                                        <p:tgtEl>
                                          <p:spTgt spid="218"/>
                                        </p:tgtEl>
                                        <p:attrNameLst>
                                          <p:attrName>style.visibility</p:attrName>
                                        </p:attrNameLst>
                                      </p:cBhvr>
                                      <p:to>
                                        <p:strVal val="visible"/>
                                      </p:to>
                                    </p:set>
                                  </p:childTnLst>
                                </p:cTn>
                              </p:par>
                              <p:par>
                                <p:cTn id="199" presetID="1" presetClass="entr" presetSubtype="0" fill="hold" nodeType="withEffect">
                                  <p:stCondLst>
                                    <p:cond delay="0"/>
                                  </p:stCondLst>
                                  <p:childTnLst>
                                    <p:set>
                                      <p:cBhvr>
                                        <p:cTn id="200" dur="1" fill="hold">
                                          <p:stCondLst>
                                            <p:cond delay="0"/>
                                          </p:stCondLst>
                                        </p:cTn>
                                        <p:tgtEl>
                                          <p:spTgt spid="222"/>
                                        </p:tgtEl>
                                        <p:attrNameLst>
                                          <p:attrName>style.visibility</p:attrName>
                                        </p:attrNameLst>
                                      </p:cBhvr>
                                      <p:to>
                                        <p:strVal val="visible"/>
                                      </p:to>
                                    </p:set>
                                  </p:childTnLst>
                                </p:cTn>
                              </p:par>
                              <p:par>
                                <p:cTn id="201" presetID="1" presetClass="entr" presetSubtype="0" fill="hold" nodeType="withEffect">
                                  <p:stCondLst>
                                    <p:cond delay="0"/>
                                  </p:stCondLst>
                                  <p:childTnLst>
                                    <p:set>
                                      <p:cBhvr>
                                        <p:cTn id="202" dur="1" fill="hold">
                                          <p:stCondLst>
                                            <p:cond delay="0"/>
                                          </p:stCondLst>
                                        </p:cTn>
                                        <p:tgtEl>
                                          <p:spTgt spid="201"/>
                                        </p:tgtEl>
                                        <p:attrNameLst>
                                          <p:attrName>style.visibility</p:attrName>
                                        </p:attrNameLst>
                                      </p:cBhvr>
                                      <p:to>
                                        <p:strVal val="visible"/>
                                      </p:to>
                                    </p:set>
                                  </p:childTnLst>
                                </p:cTn>
                              </p:par>
                              <p:par>
                                <p:cTn id="203" presetID="1" presetClass="entr" presetSubtype="0" fill="hold" nodeType="withEffect">
                                  <p:stCondLst>
                                    <p:cond delay="0"/>
                                  </p:stCondLst>
                                  <p:childTnLst>
                                    <p:set>
                                      <p:cBhvr>
                                        <p:cTn id="204" dur="1" fill="hold">
                                          <p:stCondLst>
                                            <p:cond delay="0"/>
                                          </p:stCondLst>
                                        </p:cTn>
                                        <p:tgtEl>
                                          <p:spTgt spid="151"/>
                                        </p:tgtEl>
                                        <p:attrNameLst>
                                          <p:attrName>style.visibility</p:attrName>
                                        </p:attrNameLst>
                                      </p:cBhvr>
                                      <p:to>
                                        <p:strVal val="visible"/>
                                      </p:to>
                                    </p:set>
                                  </p:childTnLst>
                                </p:cTn>
                              </p:par>
                              <p:par>
                                <p:cTn id="205" presetID="1" presetClass="entr" presetSubtype="0" fill="hold" nodeType="withEffect">
                                  <p:stCondLst>
                                    <p:cond delay="0"/>
                                  </p:stCondLst>
                                  <p:childTnLst>
                                    <p:set>
                                      <p:cBhvr>
                                        <p:cTn id="206" dur="1" fill="hold">
                                          <p:stCondLst>
                                            <p:cond delay="0"/>
                                          </p:stCondLst>
                                        </p:cTn>
                                        <p:tgtEl>
                                          <p:spTgt spid="199"/>
                                        </p:tgtEl>
                                        <p:attrNameLst>
                                          <p:attrName>style.visibility</p:attrName>
                                        </p:attrNameLst>
                                      </p:cBhvr>
                                      <p:to>
                                        <p:strVal val="visible"/>
                                      </p:to>
                                    </p:set>
                                  </p:childTnLst>
                                </p:cTn>
                              </p:par>
                              <p:par>
                                <p:cTn id="207" presetID="1" presetClass="entr" presetSubtype="0" fill="hold" nodeType="withEffect">
                                  <p:stCondLst>
                                    <p:cond delay="0"/>
                                  </p:stCondLst>
                                  <p:childTnLst>
                                    <p:set>
                                      <p:cBhvr>
                                        <p:cTn id="208" dur="1" fill="hold">
                                          <p:stCondLst>
                                            <p:cond delay="0"/>
                                          </p:stCondLst>
                                        </p:cTn>
                                        <p:tgtEl>
                                          <p:spTgt spid="204"/>
                                        </p:tgtEl>
                                        <p:attrNameLst>
                                          <p:attrName>style.visibility</p:attrName>
                                        </p:attrNameLst>
                                      </p:cBhvr>
                                      <p:to>
                                        <p:strVal val="visible"/>
                                      </p:to>
                                    </p:set>
                                  </p:childTnLst>
                                </p:cTn>
                              </p:par>
                              <p:par>
                                <p:cTn id="209" presetID="1" presetClass="entr" presetSubtype="0" fill="hold" nodeType="withEffect">
                                  <p:stCondLst>
                                    <p:cond delay="0"/>
                                  </p:stCondLst>
                                  <p:childTnLst>
                                    <p:set>
                                      <p:cBhvr>
                                        <p:cTn id="210" dur="1" fill="hold">
                                          <p:stCondLst>
                                            <p:cond delay="0"/>
                                          </p:stCondLst>
                                        </p:cTn>
                                        <p:tgtEl>
                                          <p:spTgt spid="213"/>
                                        </p:tgtEl>
                                        <p:attrNameLst>
                                          <p:attrName>style.visibility</p:attrName>
                                        </p:attrNameLst>
                                      </p:cBhvr>
                                      <p:to>
                                        <p:strVal val="visible"/>
                                      </p:to>
                                    </p:set>
                                  </p:childTnLst>
                                </p:cTn>
                              </p:par>
                              <p:par>
                                <p:cTn id="211" presetID="1" presetClass="entr" presetSubtype="0" fill="hold" grpId="1" nodeType="withEffect">
                                  <p:stCondLst>
                                    <p:cond delay="0"/>
                                  </p:stCondLst>
                                  <p:childTnLst>
                                    <p:set>
                                      <p:cBhvr>
                                        <p:cTn id="212" dur="1" fill="hold">
                                          <p:stCondLst>
                                            <p:cond delay="0"/>
                                          </p:stCondLst>
                                        </p:cTn>
                                        <p:tgtEl>
                                          <p:spTgt spid="240"/>
                                        </p:tgtEl>
                                        <p:attrNameLst>
                                          <p:attrName>style.visibility</p:attrName>
                                        </p:attrNameLst>
                                      </p:cBhvr>
                                      <p:to>
                                        <p:strVal val="visible"/>
                                      </p:to>
                                    </p:set>
                                  </p:childTnLst>
                                </p:cTn>
                              </p:par>
                              <p:par>
                                <p:cTn id="213" presetID="1" presetClass="entr" presetSubtype="0" fill="hold" grpId="1" nodeType="withEffect">
                                  <p:stCondLst>
                                    <p:cond delay="0"/>
                                  </p:stCondLst>
                                  <p:childTnLst>
                                    <p:set>
                                      <p:cBhvr>
                                        <p:cTn id="214" dur="1" fill="hold">
                                          <p:stCondLst>
                                            <p:cond delay="0"/>
                                          </p:stCondLst>
                                        </p:cTn>
                                        <p:tgtEl>
                                          <p:spTgt spid="239"/>
                                        </p:tgtEl>
                                        <p:attrNameLst>
                                          <p:attrName>style.visibility</p:attrName>
                                        </p:attrNameLst>
                                      </p:cBhvr>
                                      <p:to>
                                        <p:strVal val="visible"/>
                                      </p:to>
                                    </p:set>
                                  </p:childTnLst>
                                </p:cTn>
                              </p:par>
                              <p:par>
                                <p:cTn id="215" presetID="1" presetClass="entr" presetSubtype="0" fill="hold" grpId="1" nodeType="withEffect">
                                  <p:stCondLst>
                                    <p:cond delay="0"/>
                                  </p:stCondLst>
                                  <p:childTnLst>
                                    <p:set>
                                      <p:cBhvr>
                                        <p:cTn id="216" dur="1" fill="hold">
                                          <p:stCondLst>
                                            <p:cond delay="0"/>
                                          </p:stCondLst>
                                        </p:cTn>
                                        <p:tgtEl>
                                          <p:spTgt spid="13"/>
                                        </p:tgtEl>
                                        <p:attrNameLst>
                                          <p:attrName>style.visibility</p:attrName>
                                        </p:attrNameLst>
                                      </p:cBhvr>
                                      <p:to>
                                        <p:strVal val="visible"/>
                                      </p:to>
                                    </p:set>
                                  </p:childTnLst>
                                </p:cTn>
                              </p:par>
                              <p:par>
                                <p:cTn id="217" presetID="1" presetClass="entr" presetSubtype="0" fill="hold" grpId="1" nodeType="withEffect">
                                  <p:stCondLst>
                                    <p:cond delay="0"/>
                                  </p:stCondLst>
                                  <p:childTnLst>
                                    <p:set>
                                      <p:cBhvr>
                                        <p:cTn id="218" dur="1" fill="hold">
                                          <p:stCondLst>
                                            <p:cond delay="0"/>
                                          </p:stCondLst>
                                        </p:cTn>
                                        <p:tgtEl>
                                          <p:spTgt spid="66"/>
                                        </p:tgtEl>
                                        <p:attrNameLst>
                                          <p:attrName>style.visibility</p:attrName>
                                        </p:attrNameLst>
                                      </p:cBhvr>
                                      <p:to>
                                        <p:strVal val="visible"/>
                                      </p:to>
                                    </p:set>
                                  </p:childTnLst>
                                </p:cTn>
                              </p:par>
                              <p:par>
                                <p:cTn id="219" presetID="1" presetClass="entr" presetSubtype="0" fill="hold" grpId="1" nodeType="withEffect">
                                  <p:stCondLst>
                                    <p:cond delay="0"/>
                                  </p:stCondLst>
                                  <p:childTnLst>
                                    <p:set>
                                      <p:cBhvr>
                                        <p:cTn id="220" dur="1" fill="hold">
                                          <p:stCondLst>
                                            <p:cond delay="0"/>
                                          </p:stCondLst>
                                        </p:cTn>
                                        <p:tgtEl>
                                          <p:spTgt spid="65"/>
                                        </p:tgtEl>
                                        <p:attrNameLst>
                                          <p:attrName>style.visibility</p:attrName>
                                        </p:attrNameLst>
                                      </p:cBhvr>
                                      <p:to>
                                        <p:strVal val="visible"/>
                                      </p:to>
                                    </p:set>
                                  </p:childTnLst>
                                </p:cTn>
                              </p:par>
                              <p:par>
                                <p:cTn id="221" presetID="1" presetClass="entr" presetSubtype="0" fill="hold" nodeType="withEffect">
                                  <p:stCondLst>
                                    <p:cond delay="0"/>
                                  </p:stCondLst>
                                  <p:childTnLst>
                                    <p:set>
                                      <p:cBhvr>
                                        <p:cTn id="222" dur="1" fill="hold">
                                          <p:stCondLst>
                                            <p:cond delay="0"/>
                                          </p:stCondLst>
                                        </p:cTn>
                                        <p:tgtEl>
                                          <p:spTgt spid="225"/>
                                        </p:tgtEl>
                                        <p:attrNameLst>
                                          <p:attrName>style.visibility</p:attrName>
                                        </p:attrNameLst>
                                      </p:cBhvr>
                                      <p:to>
                                        <p:strVal val="visible"/>
                                      </p:to>
                                    </p:set>
                                  </p:childTnLst>
                                </p:cTn>
                              </p:par>
                              <p:par>
                                <p:cTn id="223" presetID="1" presetClass="entr" presetSubtype="0" fill="hold" nodeType="withEffect">
                                  <p:stCondLst>
                                    <p:cond delay="0"/>
                                  </p:stCondLst>
                                  <p:childTnLst>
                                    <p:set>
                                      <p:cBhvr>
                                        <p:cTn id="224" dur="1" fill="hold">
                                          <p:stCondLst>
                                            <p:cond delay="0"/>
                                          </p:stCondLst>
                                        </p:cTn>
                                        <p:tgtEl>
                                          <p:spTgt spid="228"/>
                                        </p:tgtEl>
                                        <p:attrNameLst>
                                          <p:attrName>style.visibility</p:attrName>
                                        </p:attrNameLst>
                                      </p:cBhvr>
                                      <p:to>
                                        <p:strVal val="visible"/>
                                      </p:to>
                                    </p:set>
                                  </p:childTnLst>
                                </p:cTn>
                              </p:par>
                              <p:par>
                                <p:cTn id="225" presetID="1" presetClass="entr" presetSubtype="0" fill="hold" nodeType="withEffect">
                                  <p:stCondLst>
                                    <p:cond delay="0"/>
                                  </p:stCondLst>
                                  <p:childTnLst>
                                    <p:set>
                                      <p:cBhvr>
                                        <p:cTn id="226" dur="1" fill="hold">
                                          <p:stCondLst>
                                            <p:cond delay="0"/>
                                          </p:stCondLst>
                                        </p:cTn>
                                        <p:tgtEl>
                                          <p:spTgt spid="159"/>
                                        </p:tgtEl>
                                        <p:attrNameLst>
                                          <p:attrName>style.visibility</p:attrName>
                                        </p:attrNameLst>
                                      </p:cBhvr>
                                      <p:to>
                                        <p:strVal val="visible"/>
                                      </p:to>
                                    </p:set>
                                  </p:childTnLst>
                                </p:cTn>
                              </p:par>
                              <p:par>
                                <p:cTn id="227" presetID="1" presetClass="entr" presetSubtype="0" fill="hold" nodeType="withEffect">
                                  <p:stCondLst>
                                    <p:cond delay="0"/>
                                  </p:stCondLst>
                                  <p:childTnLst>
                                    <p:set>
                                      <p:cBhvr>
                                        <p:cTn id="228" dur="1" fill="hold">
                                          <p:stCondLst>
                                            <p:cond delay="0"/>
                                          </p:stCondLst>
                                        </p:cTn>
                                        <p:tgtEl>
                                          <p:spTgt spid="206"/>
                                        </p:tgtEl>
                                        <p:attrNameLst>
                                          <p:attrName>style.visibility</p:attrName>
                                        </p:attrNameLst>
                                      </p:cBhvr>
                                      <p:to>
                                        <p:strVal val="visible"/>
                                      </p:to>
                                    </p:set>
                                  </p:childTnLst>
                                </p:cTn>
                              </p:par>
                              <p:par>
                                <p:cTn id="229" presetID="1" presetClass="entr" presetSubtype="0" fill="hold" nodeType="withEffect">
                                  <p:stCondLst>
                                    <p:cond delay="0"/>
                                  </p:stCondLst>
                                  <p:childTnLst>
                                    <p:set>
                                      <p:cBhvr>
                                        <p:cTn id="230" dur="1" fill="hold">
                                          <p:stCondLst>
                                            <p:cond delay="0"/>
                                          </p:stCondLst>
                                        </p:cTn>
                                        <p:tgtEl>
                                          <p:spTgt spid="152"/>
                                        </p:tgtEl>
                                        <p:attrNameLst>
                                          <p:attrName>style.visibility</p:attrName>
                                        </p:attrNameLst>
                                      </p:cBhvr>
                                      <p:to>
                                        <p:strVal val="visible"/>
                                      </p:to>
                                    </p:set>
                                  </p:childTnLst>
                                </p:cTn>
                              </p:par>
                              <p:par>
                                <p:cTn id="231" presetID="1" presetClass="entr" presetSubtype="0" fill="hold" grpId="1" nodeType="withEffect">
                                  <p:stCondLst>
                                    <p:cond delay="0"/>
                                  </p:stCondLst>
                                  <p:childTnLst>
                                    <p:set>
                                      <p:cBhvr>
                                        <p:cTn id="232" dur="1" fill="hold">
                                          <p:stCondLst>
                                            <p:cond delay="0"/>
                                          </p:stCondLst>
                                        </p:cTn>
                                        <p:tgtEl>
                                          <p:spTgt spid="241"/>
                                        </p:tgtEl>
                                        <p:attrNameLst>
                                          <p:attrName>style.visibility</p:attrName>
                                        </p:attrNameLst>
                                      </p:cBhvr>
                                      <p:to>
                                        <p:strVal val="visible"/>
                                      </p:to>
                                    </p:set>
                                  </p:childTnLst>
                                </p:cTn>
                              </p:par>
                              <p:par>
                                <p:cTn id="233" presetID="1" presetClass="entr" presetSubtype="0" fill="hold" grpId="1" nodeType="withEffect">
                                  <p:stCondLst>
                                    <p:cond delay="0"/>
                                  </p:stCondLst>
                                  <p:childTnLst>
                                    <p:set>
                                      <p:cBhvr>
                                        <p:cTn id="234" dur="1" fill="hold">
                                          <p:stCondLst>
                                            <p:cond delay="0"/>
                                          </p:stCondLst>
                                        </p:cTn>
                                        <p:tgtEl>
                                          <p:spTgt spid="242"/>
                                        </p:tgtEl>
                                        <p:attrNameLst>
                                          <p:attrName>style.visibility</p:attrName>
                                        </p:attrNameLst>
                                      </p:cBhvr>
                                      <p:to>
                                        <p:strVal val="visible"/>
                                      </p:to>
                                    </p:set>
                                  </p:childTnLst>
                                </p:cTn>
                              </p:par>
                              <p:par>
                                <p:cTn id="235" presetID="1" presetClass="entr" presetSubtype="0" fill="hold" grpId="1" nodeType="withEffect">
                                  <p:stCondLst>
                                    <p:cond delay="0"/>
                                  </p:stCondLst>
                                  <p:childTnLst>
                                    <p:set>
                                      <p:cBhvr>
                                        <p:cTn id="236" dur="1" fill="hold">
                                          <p:stCondLst>
                                            <p:cond delay="0"/>
                                          </p:stCondLst>
                                        </p:cTn>
                                        <p:tgtEl>
                                          <p:spTgt spid="68"/>
                                        </p:tgtEl>
                                        <p:attrNameLst>
                                          <p:attrName>style.visibility</p:attrName>
                                        </p:attrNameLst>
                                      </p:cBhvr>
                                      <p:to>
                                        <p:strVal val="visible"/>
                                      </p:to>
                                    </p:set>
                                  </p:childTnLst>
                                </p:cTn>
                              </p:par>
                              <p:par>
                                <p:cTn id="237" presetID="1" presetClass="entr" presetSubtype="0" fill="hold" grpId="1" nodeType="withEffect">
                                  <p:stCondLst>
                                    <p:cond delay="0"/>
                                  </p:stCondLst>
                                  <p:childTnLst>
                                    <p:set>
                                      <p:cBhvr>
                                        <p:cTn id="238" dur="1" fill="hold">
                                          <p:stCondLst>
                                            <p:cond delay="0"/>
                                          </p:stCondLst>
                                        </p:cTn>
                                        <p:tgtEl>
                                          <p:spTgt spid="67"/>
                                        </p:tgtEl>
                                        <p:attrNameLst>
                                          <p:attrName>style.visibility</p:attrName>
                                        </p:attrNameLst>
                                      </p:cBhvr>
                                      <p:to>
                                        <p:strVal val="visible"/>
                                      </p:to>
                                    </p:set>
                                  </p:childTnLst>
                                </p:cTn>
                              </p:par>
                              <p:par>
                                <p:cTn id="239" presetID="1" presetClass="entr" presetSubtype="0" fill="hold" grpId="1" nodeType="withEffect">
                                  <p:stCondLst>
                                    <p:cond delay="0"/>
                                  </p:stCondLst>
                                  <p:childTnLst>
                                    <p:set>
                                      <p:cBhvr>
                                        <p:cTn id="240" dur="1" fill="hold">
                                          <p:stCondLst>
                                            <p:cond delay="0"/>
                                          </p:stCondLst>
                                        </p:cTn>
                                        <p:tgtEl>
                                          <p:spTgt spid="14"/>
                                        </p:tgtEl>
                                        <p:attrNameLst>
                                          <p:attrName>style.visibility</p:attrName>
                                        </p:attrNameLst>
                                      </p:cBhvr>
                                      <p:to>
                                        <p:strVal val="visible"/>
                                      </p:to>
                                    </p:set>
                                  </p:childTnLst>
                                </p:cTn>
                              </p:par>
                              <p:par>
                                <p:cTn id="241" presetID="1" presetClass="entr" presetSubtype="0" fill="hold" nodeType="withEffect">
                                  <p:stCondLst>
                                    <p:cond delay="0"/>
                                  </p:stCondLst>
                                  <p:childTnLst>
                                    <p:set>
                                      <p:cBhvr>
                                        <p:cTn id="242" dur="1" fill="hold">
                                          <p:stCondLst>
                                            <p:cond delay="0"/>
                                          </p:stCondLst>
                                        </p:cTn>
                                        <p:tgtEl>
                                          <p:spTgt spid="160"/>
                                        </p:tgtEl>
                                        <p:attrNameLst>
                                          <p:attrName>style.visibility</p:attrName>
                                        </p:attrNameLst>
                                      </p:cBhvr>
                                      <p:to>
                                        <p:strVal val="visible"/>
                                      </p:to>
                                    </p:set>
                                  </p:childTnLst>
                                </p:cTn>
                              </p:par>
                              <p:par>
                                <p:cTn id="243" presetID="1" presetClass="entr" presetSubtype="0" fill="hold" nodeType="withEffect">
                                  <p:stCondLst>
                                    <p:cond delay="0"/>
                                  </p:stCondLst>
                                  <p:childTnLst>
                                    <p:set>
                                      <p:cBhvr>
                                        <p:cTn id="244" dur="1" fill="hold">
                                          <p:stCondLst>
                                            <p:cond delay="0"/>
                                          </p:stCondLst>
                                        </p:cTn>
                                        <p:tgtEl>
                                          <p:spTgt spid="232"/>
                                        </p:tgtEl>
                                        <p:attrNameLst>
                                          <p:attrName>style.visibility</p:attrName>
                                        </p:attrNameLst>
                                      </p:cBhvr>
                                      <p:to>
                                        <p:strVal val="visible"/>
                                      </p:to>
                                    </p:set>
                                  </p:childTnLst>
                                </p:cTn>
                              </p:par>
                              <p:par>
                                <p:cTn id="245" presetID="1" presetClass="entr" presetSubtype="0" fill="hold" nodeType="withEffect">
                                  <p:stCondLst>
                                    <p:cond delay="0"/>
                                  </p:stCondLst>
                                  <p:childTnLst>
                                    <p:set>
                                      <p:cBhvr>
                                        <p:cTn id="246" dur="1" fill="hold">
                                          <p:stCondLst>
                                            <p:cond delay="0"/>
                                          </p:stCondLst>
                                        </p:cTn>
                                        <p:tgtEl>
                                          <p:spTgt spid="230"/>
                                        </p:tgtEl>
                                        <p:attrNameLst>
                                          <p:attrName>style.visibility</p:attrName>
                                        </p:attrNameLst>
                                      </p:cBhvr>
                                      <p:to>
                                        <p:strVal val="visible"/>
                                      </p:to>
                                    </p:set>
                                  </p:childTnLst>
                                </p:cTn>
                              </p:par>
                              <p:par>
                                <p:cTn id="247" presetID="1" presetClass="entr" presetSubtype="0" fill="hold" nodeType="withEffect">
                                  <p:stCondLst>
                                    <p:cond delay="0"/>
                                  </p:stCondLst>
                                  <p:childTnLst>
                                    <p:set>
                                      <p:cBhvr>
                                        <p:cTn id="248" dur="1" fill="hold">
                                          <p:stCondLst>
                                            <p:cond delay="0"/>
                                          </p:stCondLst>
                                        </p:cTn>
                                        <p:tgtEl>
                                          <p:spTgt spid="215"/>
                                        </p:tgtEl>
                                        <p:attrNameLst>
                                          <p:attrName>style.visibility</p:attrName>
                                        </p:attrNameLst>
                                      </p:cBhvr>
                                      <p:to>
                                        <p:strVal val="visible"/>
                                      </p:to>
                                    </p:set>
                                  </p:childTnLst>
                                </p:cTn>
                              </p:par>
                              <p:par>
                                <p:cTn id="249" presetID="1" presetClass="entr" presetSubtype="0" fill="hold" nodeType="withEffect">
                                  <p:stCondLst>
                                    <p:cond delay="0"/>
                                  </p:stCondLst>
                                  <p:childTnLst>
                                    <p:set>
                                      <p:cBhvr>
                                        <p:cTn id="250" dur="1" fill="hold">
                                          <p:stCondLst>
                                            <p:cond delay="0"/>
                                          </p:stCondLst>
                                        </p:cTn>
                                        <p:tgtEl>
                                          <p:spTgt spid="155"/>
                                        </p:tgtEl>
                                        <p:attrNameLst>
                                          <p:attrName>style.visibility</p:attrName>
                                        </p:attrNameLst>
                                      </p:cBhvr>
                                      <p:to>
                                        <p:strVal val="visible"/>
                                      </p:to>
                                    </p:set>
                                  </p:childTnLst>
                                </p:cTn>
                              </p:par>
                              <p:par>
                                <p:cTn id="251" presetID="1" presetClass="entr" presetSubtype="0" fill="hold" grpId="1" nodeType="withEffect">
                                  <p:stCondLst>
                                    <p:cond delay="0"/>
                                  </p:stCondLst>
                                  <p:childTnLst>
                                    <p:set>
                                      <p:cBhvr>
                                        <p:cTn id="252" dur="1" fill="hold">
                                          <p:stCondLst>
                                            <p:cond delay="0"/>
                                          </p:stCondLst>
                                        </p:cTn>
                                        <p:tgtEl>
                                          <p:spTgt spid="244"/>
                                        </p:tgtEl>
                                        <p:attrNameLst>
                                          <p:attrName>style.visibility</p:attrName>
                                        </p:attrNameLst>
                                      </p:cBhvr>
                                      <p:to>
                                        <p:strVal val="visible"/>
                                      </p:to>
                                    </p:set>
                                  </p:childTnLst>
                                </p:cTn>
                              </p:par>
                              <p:par>
                                <p:cTn id="253" presetID="1" presetClass="entr" presetSubtype="0" fill="hold" grpId="1" nodeType="withEffect">
                                  <p:stCondLst>
                                    <p:cond delay="0"/>
                                  </p:stCondLst>
                                  <p:childTnLst>
                                    <p:set>
                                      <p:cBhvr>
                                        <p:cTn id="254" dur="1" fill="hold">
                                          <p:stCondLst>
                                            <p:cond delay="0"/>
                                          </p:stCondLst>
                                        </p:cTn>
                                        <p:tgtEl>
                                          <p:spTgt spid="243"/>
                                        </p:tgtEl>
                                        <p:attrNameLst>
                                          <p:attrName>style.visibility</p:attrName>
                                        </p:attrNameLst>
                                      </p:cBhvr>
                                      <p:to>
                                        <p:strVal val="visible"/>
                                      </p:to>
                                    </p:set>
                                  </p:childTnLst>
                                </p:cTn>
                              </p:par>
                              <p:par>
                                <p:cTn id="255" presetID="1" presetClass="entr" presetSubtype="0" fill="hold" grpId="1" nodeType="withEffect">
                                  <p:stCondLst>
                                    <p:cond delay="0"/>
                                  </p:stCondLst>
                                  <p:childTnLst>
                                    <p:set>
                                      <p:cBhvr>
                                        <p:cTn id="256" dur="1" fill="hold">
                                          <p:stCondLst>
                                            <p:cond delay="0"/>
                                          </p:stCondLst>
                                        </p:cTn>
                                        <p:tgtEl>
                                          <p:spTgt spid="70"/>
                                        </p:tgtEl>
                                        <p:attrNameLst>
                                          <p:attrName>style.visibility</p:attrName>
                                        </p:attrNameLst>
                                      </p:cBhvr>
                                      <p:to>
                                        <p:strVal val="visible"/>
                                      </p:to>
                                    </p:set>
                                  </p:childTnLst>
                                </p:cTn>
                              </p:par>
                              <p:par>
                                <p:cTn id="257" presetID="1" presetClass="entr" presetSubtype="0" fill="hold" grpId="1" nodeType="withEffect">
                                  <p:stCondLst>
                                    <p:cond delay="0"/>
                                  </p:stCondLst>
                                  <p:childTnLst>
                                    <p:set>
                                      <p:cBhvr>
                                        <p:cTn id="258" dur="1" fill="hold">
                                          <p:stCondLst>
                                            <p:cond delay="0"/>
                                          </p:stCondLst>
                                        </p:cTn>
                                        <p:tgtEl>
                                          <p:spTgt spid="69"/>
                                        </p:tgtEl>
                                        <p:attrNameLst>
                                          <p:attrName>style.visibility</p:attrName>
                                        </p:attrNameLst>
                                      </p:cBhvr>
                                      <p:to>
                                        <p:strVal val="visible"/>
                                      </p:to>
                                    </p:set>
                                  </p:childTnLst>
                                </p:cTn>
                              </p:par>
                              <p:par>
                                <p:cTn id="259" presetID="1" presetClass="entr" presetSubtype="0" fill="hold" grpId="1" nodeType="withEffect">
                                  <p:stCondLst>
                                    <p:cond delay="0"/>
                                  </p:stCondLst>
                                  <p:childTnLst>
                                    <p:set>
                                      <p:cBhvr>
                                        <p:cTn id="260" dur="1" fill="hold">
                                          <p:stCondLst>
                                            <p:cond delay="0"/>
                                          </p:stCondLst>
                                        </p:cTn>
                                        <p:tgtEl>
                                          <p:spTgt spid="15"/>
                                        </p:tgtEl>
                                        <p:attrNameLst>
                                          <p:attrName>style.visibility</p:attrName>
                                        </p:attrNameLst>
                                      </p:cBhvr>
                                      <p:to>
                                        <p:strVal val="visible"/>
                                      </p:to>
                                    </p:set>
                                  </p:childTnLst>
                                </p:cTn>
                              </p:par>
                              <p:par>
                                <p:cTn id="261" presetID="1" presetClass="entr" presetSubtype="0" fill="hold" nodeType="withEffect">
                                  <p:stCondLst>
                                    <p:cond delay="0"/>
                                  </p:stCondLst>
                                  <p:childTnLst>
                                    <p:set>
                                      <p:cBhvr>
                                        <p:cTn id="262" dur="1" fill="hold">
                                          <p:stCondLst>
                                            <p:cond delay="0"/>
                                          </p:stCondLst>
                                        </p:cTn>
                                        <p:tgtEl>
                                          <p:spTgt spid="29"/>
                                        </p:tgtEl>
                                        <p:attrNameLst>
                                          <p:attrName>style.visibility</p:attrName>
                                        </p:attrNameLst>
                                      </p:cBhvr>
                                      <p:to>
                                        <p:strVal val="visible"/>
                                      </p:to>
                                    </p:set>
                                  </p:childTnLst>
                                </p:cTn>
                              </p:par>
                              <p:par>
                                <p:cTn id="263" presetID="1" presetClass="entr" presetSubtype="0" fill="hold" nodeType="withEffect">
                                  <p:stCondLst>
                                    <p:cond delay="0"/>
                                  </p:stCondLst>
                                  <p:childTnLst>
                                    <p:set>
                                      <p:cBhvr>
                                        <p:cTn id="264" dur="1" fill="hold">
                                          <p:stCondLst>
                                            <p:cond delay="0"/>
                                          </p:stCondLst>
                                        </p:cTn>
                                        <p:tgtEl>
                                          <p:spTgt spid="35"/>
                                        </p:tgtEl>
                                        <p:attrNameLst>
                                          <p:attrName>style.visibility</p:attrName>
                                        </p:attrNameLst>
                                      </p:cBhvr>
                                      <p:to>
                                        <p:strVal val="visible"/>
                                      </p:to>
                                    </p:set>
                                  </p:childTnLst>
                                </p:cTn>
                              </p:par>
                              <p:par>
                                <p:cTn id="265" presetID="1" presetClass="entr" presetSubtype="0" fill="hold" grpId="0" nodeType="withEffect">
                                  <p:stCondLst>
                                    <p:cond delay="0"/>
                                  </p:stCondLst>
                                  <p:childTnLst>
                                    <p:set>
                                      <p:cBhvr>
                                        <p:cTn id="266" dur="1" fill="hold">
                                          <p:stCondLst>
                                            <p:cond delay="0"/>
                                          </p:stCondLst>
                                        </p:cTn>
                                        <p:tgtEl>
                                          <p:spTgt spid="23"/>
                                        </p:tgtEl>
                                        <p:attrNameLst>
                                          <p:attrName>style.visibility</p:attrName>
                                        </p:attrNameLst>
                                      </p:cBhvr>
                                      <p:to>
                                        <p:strVal val="visible"/>
                                      </p:to>
                                    </p:set>
                                  </p:childTnLst>
                                </p:cTn>
                              </p:par>
                              <p:par>
                                <p:cTn id="267" presetID="1" presetClass="entr" presetSubtype="0" fill="hold" grpId="0" nodeType="withEffect">
                                  <p:stCondLst>
                                    <p:cond delay="0"/>
                                  </p:stCondLst>
                                  <p:childTnLst>
                                    <p:set>
                                      <p:cBhvr>
                                        <p:cTn id="268" dur="1" fill="hold">
                                          <p:stCondLst>
                                            <p:cond delay="0"/>
                                          </p:stCondLst>
                                        </p:cTn>
                                        <p:tgtEl>
                                          <p:spTgt spid="43"/>
                                        </p:tgtEl>
                                        <p:attrNameLst>
                                          <p:attrName>style.visibility</p:attrName>
                                        </p:attrNameLst>
                                      </p:cBhvr>
                                      <p:to>
                                        <p:strVal val="visible"/>
                                      </p:to>
                                    </p:set>
                                  </p:childTnLst>
                                </p:cTn>
                              </p:par>
                            </p:childTnLst>
                          </p:cTn>
                        </p:par>
                      </p:childTnLst>
                    </p:cTn>
                  </p:par>
                  <p:par>
                    <p:cTn id="269" fill="hold">
                      <p:stCondLst>
                        <p:cond delay="indefinite"/>
                      </p:stCondLst>
                      <p:childTnLst>
                        <p:par>
                          <p:cTn id="270" fill="hold">
                            <p:stCondLst>
                              <p:cond delay="0"/>
                            </p:stCondLst>
                            <p:childTnLst>
                              <p:par>
                                <p:cTn id="271" presetID="1" presetClass="entr" presetSubtype="0" fill="hold" grpId="1" nodeType="clickEffect">
                                  <p:stCondLst>
                                    <p:cond delay="0"/>
                                  </p:stCondLst>
                                  <p:childTnLst>
                                    <p:set>
                                      <p:cBhvr>
                                        <p:cTn id="272" dur="1" fill="hold">
                                          <p:stCondLst>
                                            <p:cond delay="0"/>
                                          </p:stCondLst>
                                        </p:cTn>
                                        <p:tgtEl>
                                          <p:spTgt spid="79"/>
                                        </p:tgtEl>
                                        <p:attrNameLst>
                                          <p:attrName>style.visibility</p:attrName>
                                        </p:attrNameLst>
                                      </p:cBhvr>
                                      <p:to>
                                        <p:strVal val="visible"/>
                                      </p:to>
                                    </p:set>
                                  </p:childTnLst>
                                </p:cTn>
                              </p:par>
                            </p:childTnLst>
                          </p:cTn>
                        </p:par>
                      </p:childTnLst>
                    </p:cTn>
                  </p:par>
                  <p:par>
                    <p:cTn id="273" fill="hold">
                      <p:stCondLst>
                        <p:cond delay="indefinite"/>
                      </p:stCondLst>
                      <p:childTnLst>
                        <p:par>
                          <p:cTn id="274" fill="hold">
                            <p:stCondLst>
                              <p:cond delay="0"/>
                            </p:stCondLst>
                            <p:childTnLst>
                              <p:par>
                                <p:cTn id="275" presetID="1" presetClass="entr" presetSubtype="0" fill="hold" grpId="1" nodeType="clickEffect">
                                  <p:stCondLst>
                                    <p:cond delay="0"/>
                                  </p:stCondLst>
                                  <p:childTnLst>
                                    <p:set>
                                      <p:cBhvr>
                                        <p:cTn id="276" dur="1" fill="hold">
                                          <p:stCondLst>
                                            <p:cond delay="0"/>
                                          </p:stCondLst>
                                        </p:cTn>
                                        <p:tgtEl>
                                          <p:spTgt spid="7"/>
                                        </p:tgtEl>
                                        <p:attrNameLst>
                                          <p:attrName>style.visibility</p:attrName>
                                        </p:attrNameLst>
                                      </p:cBhvr>
                                      <p:to>
                                        <p:strVal val="visible"/>
                                      </p:to>
                                    </p:set>
                                  </p:childTnLst>
                                </p:cTn>
                              </p:par>
                              <p:par>
                                <p:cTn id="277" presetID="1" presetClass="entr" presetSubtype="0" fill="hold" grpId="1" nodeType="withEffect">
                                  <p:stCondLst>
                                    <p:cond delay="0"/>
                                  </p:stCondLst>
                                  <p:childTnLst>
                                    <p:set>
                                      <p:cBhvr>
                                        <p:cTn id="278" dur="1" fill="hold">
                                          <p:stCondLst>
                                            <p:cond delay="0"/>
                                          </p:stCondLst>
                                        </p:cTn>
                                        <p:tgtEl>
                                          <p:spTgt spid="5"/>
                                        </p:tgtEl>
                                        <p:attrNameLst>
                                          <p:attrName>style.visibility</p:attrName>
                                        </p:attrNameLst>
                                      </p:cBhvr>
                                      <p:to>
                                        <p:strVal val="visible"/>
                                      </p:to>
                                    </p:set>
                                  </p:childTnLst>
                                </p:cTn>
                              </p:par>
                            </p:childTnLst>
                          </p:cTn>
                        </p:par>
                      </p:childTnLst>
                    </p:cTn>
                  </p:par>
                  <p:par>
                    <p:cTn id="279" fill="hold">
                      <p:stCondLst>
                        <p:cond delay="indefinite"/>
                      </p:stCondLst>
                      <p:childTnLst>
                        <p:par>
                          <p:cTn id="280" fill="hold">
                            <p:stCondLst>
                              <p:cond delay="0"/>
                            </p:stCondLst>
                            <p:childTnLst>
                              <p:par>
                                <p:cTn id="281" presetID="1" presetClass="entr" presetSubtype="0" fill="hold" grpId="3" nodeType="clickEffect">
                                  <p:stCondLst>
                                    <p:cond delay="0"/>
                                  </p:stCondLst>
                                  <p:childTnLst>
                                    <p:set>
                                      <p:cBhvr>
                                        <p:cTn id="282" dur="1" fill="hold">
                                          <p:stCondLst>
                                            <p:cond delay="0"/>
                                          </p:stCondLst>
                                        </p:cTn>
                                        <p:tgtEl>
                                          <p:spTgt spid="59"/>
                                        </p:tgtEl>
                                        <p:attrNameLst>
                                          <p:attrName>style.visibility</p:attrName>
                                        </p:attrNameLst>
                                      </p:cBhvr>
                                      <p:to>
                                        <p:strVal val="visible"/>
                                      </p:to>
                                    </p:set>
                                  </p:childTnLst>
                                </p:cTn>
                              </p:par>
                              <p:par>
                                <p:cTn id="283" presetID="1" presetClass="entr" presetSubtype="0" fill="hold" grpId="0" nodeType="withEffect">
                                  <p:stCondLst>
                                    <p:cond delay="0"/>
                                  </p:stCondLst>
                                  <p:childTnLst>
                                    <p:set>
                                      <p:cBhvr>
                                        <p:cTn id="284" dur="1" fill="hold">
                                          <p:stCondLst>
                                            <p:cond delay="0"/>
                                          </p:stCondLst>
                                        </p:cTn>
                                        <p:tgtEl>
                                          <p:spTgt spid="94"/>
                                        </p:tgtEl>
                                        <p:attrNameLst>
                                          <p:attrName>style.visibility</p:attrName>
                                        </p:attrNameLst>
                                      </p:cBhvr>
                                      <p:to>
                                        <p:strVal val="visible"/>
                                      </p:to>
                                    </p:set>
                                  </p:childTnLst>
                                </p:cTn>
                              </p:par>
                              <p:par>
                                <p:cTn id="285" presetID="1" presetClass="entr" presetSubtype="0" fill="hold" grpId="0" nodeType="withEffect">
                                  <p:stCondLst>
                                    <p:cond delay="0"/>
                                  </p:stCondLst>
                                  <p:childTnLst>
                                    <p:set>
                                      <p:cBhvr>
                                        <p:cTn id="286" dur="1" fill="hold">
                                          <p:stCondLst>
                                            <p:cond delay="0"/>
                                          </p:stCondLst>
                                        </p:cTn>
                                        <p:tgtEl>
                                          <p:spTgt spid="95"/>
                                        </p:tgtEl>
                                        <p:attrNameLst>
                                          <p:attrName>style.visibility</p:attrName>
                                        </p:attrNameLst>
                                      </p:cBhvr>
                                      <p:to>
                                        <p:strVal val="visible"/>
                                      </p:to>
                                    </p:set>
                                  </p:childTnLst>
                                </p:cTn>
                              </p:par>
                              <p:par>
                                <p:cTn id="287" presetID="1" presetClass="entr" presetSubtype="0" fill="hold" grpId="0" nodeType="withEffect">
                                  <p:stCondLst>
                                    <p:cond delay="0"/>
                                  </p:stCondLst>
                                  <p:childTnLst>
                                    <p:set>
                                      <p:cBhvr>
                                        <p:cTn id="288" dur="1" fill="hold">
                                          <p:stCondLst>
                                            <p:cond delay="0"/>
                                          </p:stCondLst>
                                        </p:cTn>
                                        <p:tgtEl>
                                          <p:spTgt spid="110"/>
                                        </p:tgtEl>
                                        <p:attrNameLst>
                                          <p:attrName>style.visibility</p:attrName>
                                        </p:attrNameLst>
                                      </p:cBhvr>
                                      <p:to>
                                        <p:strVal val="visible"/>
                                      </p:to>
                                    </p:set>
                                  </p:childTnLst>
                                </p:cTn>
                              </p:par>
                              <p:par>
                                <p:cTn id="289" presetID="1" presetClass="entr" presetSubtype="0" fill="hold" grpId="0" nodeType="withEffect">
                                  <p:stCondLst>
                                    <p:cond delay="0"/>
                                  </p:stCondLst>
                                  <p:childTnLst>
                                    <p:set>
                                      <p:cBhvr>
                                        <p:cTn id="290" dur="1" fill="hold">
                                          <p:stCondLst>
                                            <p:cond delay="0"/>
                                          </p:stCondLst>
                                        </p:cTn>
                                        <p:tgtEl>
                                          <p:spTgt spid="48"/>
                                        </p:tgtEl>
                                        <p:attrNameLst>
                                          <p:attrName>style.visibility</p:attrName>
                                        </p:attrNameLst>
                                      </p:cBhvr>
                                      <p:to>
                                        <p:strVal val="visible"/>
                                      </p:to>
                                    </p:set>
                                  </p:childTnLst>
                                </p:cTn>
                              </p:par>
                              <p:par>
                                <p:cTn id="291" presetID="1" presetClass="entr" presetSubtype="0" fill="hold" grpId="0" nodeType="withEffect">
                                  <p:stCondLst>
                                    <p:cond delay="0"/>
                                  </p:stCondLst>
                                  <p:childTnLst>
                                    <p:set>
                                      <p:cBhvr>
                                        <p:cTn id="292" dur="1" fill="hold">
                                          <p:stCondLst>
                                            <p:cond delay="0"/>
                                          </p:stCondLst>
                                        </p:cTn>
                                        <p:tgtEl>
                                          <p:spTgt spid="108"/>
                                        </p:tgtEl>
                                        <p:attrNameLst>
                                          <p:attrName>style.visibility</p:attrName>
                                        </p:attrNameLst>
                                      </p:cBhvr>
                                      <p:to>
                                        <p:strVal val="visible"/>
                                      </p:to>
                                    </p:set>
                                  </p:childTnLst>
                                </p:cTn>
                              </p:par>
                              <p:par>
                                <p:cTn id="293" presetID="1" presetClass="entr" presetSubtype="0" fill="hold" grpId="0" nodeType="withEffect">
                                  <p:stCondLst>
                                    <p:cond delay="0"/>
                                  </p:stCondLst>
                                  <p:childTnLst>
                                    <p:set>
                                      <p:cBhvr>
                                        <p:cTn id="294" dur="1" fill="hold">
                                          <p:stCondLst>
                                            <p:cond delay="0"/>
                                          </p:stCondLst>
                                        </p:cTn>
                                        <p:tgtEl>
                                          <p:spTgt spid="106"/>
                                        </p:tgtEl>
                                        <p:attrNameLst>
                                          <p:attrName>style.visibility</p:attrName>
                                        </p:attrNameLst>
                                      </p:cBhvr>
                                      <p:to>
                                        <p:strVal val="visible"/>
                                      </p:to>
                                    </p:set>
                                  </p:childTnLst>
                                </p:cTn>
                              </p:par>
                            </p:childTnLst>
                          </p:cTn>
                        </p:par>
                      </p:childTnLst>
                    </p:cTn>
                  </p:par>
                  <p:par>
                    <p:cTn id="295" fill="hold">
                      <p:stCondLst>
                        <p:cond delay="indefinite"/>
                      </p:stCondLst>
                      <p:childTnLst>
                        <p:par>
                          <p:cTn id="296" fill="hold">
                            <p:stCondLst>
                              <p:cond delay="0"/>
                            </p:stCondLst>
                            <p:childTnLst>
                              <p:par>
                                <p:cTn id="297" presetID="1" presetClass="entr" presetSubtype="0" fill="hold" grpId="0" nodeType="clickEffect">
                                  <p:stCondLst>
                                    <p:cond delay="0"/>
                                  </p:stCondLst>
                                  <p:childTnLst>
                                    <p:set>
                                      <p:cBhvr>
                                        <p:cTn id="298" dur="1" fill="hold">
                                          <p:stCondLst>
                                            <p:cond delay="0"/>
                                          </p:stCondLst>
                                        </p:cTn>
                                        <p:tgtEl>
                                          <p:spTgt spid="6"/>
                                        </p:tgtEl>
                                        <p:attrNameLst>
                                          <p:attrName>style.visibility</p:attrName>
                                        </p:attrNameLst>
                                      </p:cBhvr>
                                      <p:to>
                                        <p:strVal val="visible"/>
                                      </p:to>
                                    </p:set>
                                  </p:childTnLst>
                                </p:cTn>
                              </p:par>
                              <p:par>
                                <p:cTn id="299" presetID="1" presetClass="entr" presetSubtype="0" fill="hold" grpId="0" nodeType="withEffect">
                                  <p:stCondLst>
                                    <p:cond delay="0"/>
                                  </p:stCondLst>
                                  <p:childTnLst>
                                    <p:set>
                                      <p:cBhvr>
                                        <p:cTn id="30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61" grpId="0" animBg="1"/>
      <p:bldP spid="61" grpId="1" animBg="1"/>
      <p:bldP spid="62" grpId="0"/>
      <p:bldP spid="62" grpId="1"/>
      <p:bldP spid="63" grpId="0" animBg="1"/>
      <p:bldP spid="63" grpId="1" animBg="1"/>
      <p:bldP spid="64" grpId="0"/>
      <p:bldP spid="64" grpId="1"/>
      <p:bldP spid="65" grpId="0" animBg="1"/>
      <p:bldP spid="65" grpId="1" animBg="1"/>
      <p:bldP spid="66" grpId="0"/>
      <p:bldP spid="66" grpId="1"/>
      <p:bldP spid="67" grpId="0" animBg="1"/>
      <p:bldP spid="67" grpId="1" animBg="1"/>
      <p:bldP spid="68" grpId="0"/>
      <p:bldP spid="68" grpId="1"/>
      <p:bldP spid="69" grpId="0" animBg="1"/>
      <p:bldP spid="69" grpId="1" animBg="1"/>
      <p:bldP spid="70" grpId="0"/>
      <p:bldP spid="70" grpId="1"/>
      <p:bldP spid="233" grpId="0" animBg="1"/>
      <p:bldP spid="233" grpId="1" animBg="1"/>
      <p:bldP spid="234" grpId="0"/>
      <p:bldP spid="234" grpId="1"/>
      <p:bldP spid="236" grpId="0" animBg="1"/>
      <p:bldP spid="236" grpId="1" animBg="1"/>
      <p:bldP spid="237" grpId="0"/>
      <p:bldP spid="237" grpId="1"/>
      <p:bldP spid="239" grpId="0" animBg="1"/>
      <p:bldP spid="239" grpId="1" animBg="1"/>
      <p:bldP spid="240" grpId="0"/>
      <p:bldP spid="240" grpId="1"/>
      <p:bldP spid="241" grpId="0" animBg="1"/>
      <p:bldP spid="241" grpId="1" animBg="1"/>
      <p:bldP spid="242" grpId="0"/>
      <p:bldP spid="242" grpId="1"/>
      <p:bldP spid="243" grpId="0" animBg="1"/>
      <p:bldP spid="243" grpId="1" animBg="1"/>
      <p:bldP spid="244" grpId="0"/>
      <p:bldP spid="244" grpId="1"/>
      <p:bldP spid="4" grpId="0" animBg="1"/>
      <p:bldP spid="5" grpId="1" animBg="1"/>
      <p:bldP spid="6" grpId="0"/>
      <p:bldP spid="7" grpId="1"/>
      <p:bldP spid="23" grpId="0" animBg="1"/>
      <p:bldP spid="48" grpId="0" animBg="1"/>
      <p:bldP spid="59" grpId="0" animBg="1"/>
      <p:bldP spid="59" grpId="1" animBg="1"/>
      <p:bldP spid="59" grpId="2" animBg="1"/>
      <p:bldP spid="59" grpId="3" animBg="1"/>
      <p:bldP spid="77" grpId="1"/>
      <p:bldP spid="79" grpId="1" animBg="1"/>
      <p:bldP spid="79" grpId="2" animBg="1"/>
      <p:bldP spid="80" grpId="0"/>
      <p:bldP spid="81" grpId="1" animBg="1"/>
      <p:bldP spid="81" grpId="2" animBg="1"/>
      <p:bldP spid="82" grpId="0"/>
      <p:bldP spid="83" grpId="0"/>
      <p:bldP spid="84" grpId="0"/>
      <p:bldP spid="94" grpId="0" animBg="1"/>
      <p:bldP spid="95" grpId="0"/>
      <p:bldP spid="106" grpId="0"/>
      <p:bldP spid="108" grpId="0"/>
      <p:bldP spid="1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4680712" y="2056885"/>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2"/>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3"/>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4"/>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5"/>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2"/>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3"/>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4"/>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5"/>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44" name="Oval Callout 43">
            <a:extLst>
              <a:ext uri="{FF2B5EF4-FFF2-40B4-BE49-F238E27FC236}">
                <a16:creationId xmlns:a16="http://schemas.microsoft.com/office/drawing/2014/main" id="{849CCD4D-3A3D-0682-FA77-C2A253936D63}"/>
              </a:ext>
            </a:extLst>
          </p:cNvPr>
          <p:cNvSpPr/>
          <p:nvPr/>
        </p:nvSpPr>
        <p:spPr>
          <a:xfrm>
            <a:off x="4075559" y="2943478"/>
            <a:ext cx="3315104" cy="3793238"/>
          </a:xfrm>
          <a:prstGeom prst="wedgeEllipseCallout">
            <a:avLst>
              <a:gd name="adj1" fmla="val -9120"/>
              <a:gd name="adj2" fmla="val -63534"/>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60" name="TextBox 59">
            <a:extLst>
              <a:ext uri="{FF2B5EF4-FFF2-40B4-BE49-F238E27FC236}">
                <a16:creationId xmlns:a16="http://schemas.microsoft.com/office/drawing/2014/main" id="{E214D367-3399-BF03-A698-D58BF9425FE6}"/>
              </a:ext>
            </a:extLst>
          </p:cNvPr>
          <p:cNvSpPr txBox="1"/>
          <p:nvPr/>
        </p:nvSpPr>
        <p:spPr>
          <a:xfrm>
            <a:off x="4384872" y="3416765"/>
            <a:ext cx="2819688" cy="2862322"/>
          </a:xfrm>
          <a:prstGeom prst="rect">
            <a:avLst/>
          </a:prstGeom>
          <a:noFill/>
        </p:spPr>
        <p:txBody>
          <a:bodyPr wrap="square" rtlCol="0">
            <a:spAutoFit/>
          </a:bodyPr>
          <a:lstStyle/>
          <a:p>
            <a:pPr marL="285750" indent="-285750">
              <a:buFontTx/>
              <a:buChar char="-"/>
            </a:pPr>
            <a:r>
              <a:rPr lang="en-US" dirty="0"/>
              <a:t>Load another address space into the current view of memory</a:t>
            </a:r>
          </a:p>
          <a:p>
            <a:pPr marL="285750" indent="-285750">
              <a:buFontTx/>
              <a:buChar char="-"/>
            </a:pPr>
            <a:r>
              <a:rPr lang="en-US" dirty="0"/>
              <a:t>Bookkeeping each virtual address’s  address-space explicitly?</a:t>
            </a:r>
          </a:p>
          <a:p>
            <a:pPr marL="285750" indent="-285750">
              <a:buFontTx/>
              <a:buChar char="-"/>
            </a:pPr>
            <a:r>
              <a:rPr lang="en-US" dirty="0"/>
              <a:t>Referring to virtual addresses in another space?</a:t>
            </a:r>
          </a:p>
          <a:p>
            <a:pPr marL="285750" indent="-285750">
              <a:buFontTx/>
              <a:buChar char="-"/>
            </a:pPr>
            <a:r>
              <a:rPr lang="en-US" dirty="0"/>
              <a:t>Or another  abstraction?</a:t>
            </a:r>
          </a:p>
        </p:txBody>
      </p:sp>
    </p:spTree>
    <p:extLst>
      <p:ext uri="{BB962C8B-B14F-4D97-AF65-F5344CB8AC3E}">
        <p14:creationId xmlns:p14="http://schemas.microsoft.com/office/powerpoint/2010/main" val="952919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0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2"/>
                                        </p:tgtEl>
                                        <p:attrNameLst>
                                          <p:attrName>style.visibility</p:attrName>
                                        </p:attrNameLst>
                                      </p:cBhvr>
                                      <p:to>
                                        <p:strVal val="visible"/>
                                      </p:to>
                                    </p:set>
                                  </p:childTnLst>
                                </p:cTn>
                              </p:par>
                              <p:par>
                                <p:cTn id="53" presetID="1" presetClass="exit" presetSubtype="0" fill="hold" nodeType="with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36"/>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40" grpId="0"/>
      <p:bldP spid="44" grpId="0" animBg="1"/>
      <p:bldP spid="59" grpId="0"/>
      <p:bldP spid="60"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732FF-B4A8-7E52-65D3-018E5B5EF348}"/>
              </a:ext>
            </a:extLst>
          </p:cNvPr>
          <p:cNvSpPr>
            <a:spLocks noGrp="1"/>
          </p:cNvSpPr>
          <p:nvPr>
            <p:ph type="title"/>
          </p:nvPr>
        </p:nvSpPr>
        <p:spPr/>
        <p:txBody>
          <a:bodyPr/>
          <a:lstStyle/>
          <a:p>
            <a:r>
              <a:rPr lang="en-US" dirty="0"/>
              <a:t>Modal Logic: Contingency</a:t>
            </a:r>
          </a:p>
        </p:txBody>
      </p:sp>
      <p:sp>
        <p:nvSpPr>
          <p:cNvPr id="3" name="Content Placeholder 2">
            <a:extLst>
              <a:ext uri="{FF2B5EF4-FFF2-40B4-BE49-F238E27FC236}">
                <a16:creationId xmlns:a16="http://schemas.microsoft.com/office/drawing/2014/main" id="{C82F847F-F6D7-916A-E5A2-871AECF1F1B0}"/>
              </a:ext>
            </a:extLst>
          </p:cNvPr>
          <p:cNvSpPr>
            <a:spLocks noGrp="1"/>
          </p:cNvSpPr>
          <p:nvPr>
            <p:ph idx="1"/>
          </p:nvPr>
        </p:nvSpPr>
        <p:spPr/>
        <p:txBody>
          <a:bodyPr/>
          <a:lstStyle/>
          <a:p>
            <a:r>
              <a:rPr lang="en-US" dirty="0"/>
              <a:t>Logic for contingent truth</a:t>
            </a:r>
          </a:p>
          <a:p>
            <a:r>
              <a:rPr lang="en-US" dirty="0"/>
              <a:t>Hybrid logic [</a:t>
            </a:r>
            <a:r>
              <a:rPr lang="en-US" dirty="0" err="1"/>
              <a:t>Areces</a:t>
            </a:r>
            <a:r>
              <a:rPr lang="en-US" dirty="0"/>
              <a:t>, Blackburn, and Marx 2001]</a:t>
            </a:r>
          </a:p>
          <a:p>
            <a:pPr lvl="1"/>
            <a:r>
              <a:rPr lang="en-US" dirty="0"/>
              <a:t>Inspired by dynamic logic’s satisfaction operator [Fisher and Ladner 1977]</a:t>
            </a:r>
          </a:p>
          <a:p>
            <a:pPr lvl="1"/>
            <a:r>
              <a:rPr lang="en-US" dirty="0"/>
              <a:t>[l]𝑃: 𝑃 is true in the specific alternate circumstance (</a:t>
            </a:r>
            <a:r>
              <a:rPr lang="en-US" dirty="0" err="1"/>
              <a:t>Kripke</a:t>
            </a:r>
            <a:r>
              <a:rPr lang="en-US" dirty="0"/>
              <a:t> world) named by the nominal l </a:t>
            </a:r>
          </a:p>
          <a:p>
            <a:pPr lvl="1"/>
            <a:r>
              <a:rPr lang="en-US" dirty="0"/>
              <a:t>More than hiding: the choice of what state (world in </a:t>
            </a:r>
            <a:r>
              <a:rPr lang="en-US" dirty="0" err="1"/>
              <a:t>Kripke</a:t>
            </a:r>
            <a:r>
              <a:rPr lang="en-US" dirty="0"/>
              <a:t> Semantic) a modalized assertions is true </a:t>
            </a:r>
            <a:r>
              <a:rPr lang="en-US" b="1" i="1" dirty="0"/>
              <a:t>on the assertion itself</a:t>
            </a:r>
          </a:p>
          <a:p>
            <a:r>
              <a:rPr lang="en-US" dirty="0" err="1"/>
              <a:t>Kripke</a:t>
            </a:r>
            <a:r>
              <a:rPr lang="en-US" dirty="0"/>
              <a:t> models [Hughes and </a:t>
            </a:r>
            <a:r>
              <a:rPr lang="en-US" dirty="0" err="1"/>
              <a:t>Cresswell</a:t>
            </a:r>
            <a:r>
              <a:rPr lang="en-US" dirty="0"/>
              <a:t> 1996]</a:t>
            </a:r>
          </a:p>
          <a:p>
            <a:pPr lvl="1"/>
            <a:r>
              <a:rPr lang="en-US" dirty="0"/>
              <a:t>Labelled transition systems (LTS)es,  state-transition-systems (STS)es</a:t>
            </a:r>
          </a:p>
          <a:p>
            <a:pPr lvl="1"/>
            <a:r>
              <a:rPr lang="en-US" dirty="0"/>
              <a:t>A model for a logic of propositions representing contingency	</a:t>
            </a:r>
          </a:p>
          <a:p>
            <a:pPr lvl="2"/>
            <a:endParaRPr lang="en-US" dirty="0"/>
          </a:p>
        </p:txBody>
      </p:sp>
    </p:spTree>
    <p:extLst>
      <p:ext uri="{BB962C8B-B14F-4D97-AF65-F5344CB8AC3E}">
        <p14:creationId xmlns:p14="http://schemas.microsoft.com/office/powerpoint/2010/main" val="32175523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F8920-E03B-5444-F52E-45F3CE1CD24F}"/>
              </a:ext>
            </a:extLst>
          </p:cNvPr>
          <p:cNvSpPr>
            <a:spLocks noGrp="1"/>
          </p:cNvSpPr>
          <p:nvPr>
            <p:ph type="title"/>
          </p:nvPr>
        </p:nvSpPr>
        <p:spPr/>
        <p:txBody>
          <a:bodyPr/>
          <a:lstStyle/>
          <a:p>
            <a:r>
              <a:rPr lang="en-US" dirty="0"/>
              <a:t>Virtual Points-</a:t>
            </a:r>
            <a:r>
              <a:rPr lang="en-US" dirty="0" err="1"/>
              <a:t>tos</a:t>
            </a:r>
            <a:r>
              <a:rPr lang="en-US" dirty="0"/>
              <a:t> as Modal Context Resource</a:t>
            </a:r>
          </a:p>
        </p:txBody>
      </p:sp>
      <p:sp>
        <p:nvSpPr>
          <p:cNvPr id="3" name="Content Placeholder 2">
            <a:extLst>
              <a:ext uri="{FF2B5EF4-FFF2-40B4-BE49-F238E27FC236}">
                <a16:creationId xmlns:a16="http://schemas.microsoft.com/office/drawing/2014/main" id="{84796504-6490-BA8B-6D48-F8D65C075313}"/>
              </a:ext>
            </a:extLst>
          </p:cNvPr>
          <p:cNvSpPr>
            <a:spLocks noGrp="1"/>
          </p:cNvSpPr>
          <p:nvPr>
            <p:ph idx="1"/>
          </p:nvPr>
        </p:nvSpPr>
        <p:spPr/>
        <p:txBody>
          <a:bodyPr>
            <a:normAutofit/>
          </a:bodyPr>
          <a:lstStyle/>
          <a:p>
            <a:r>
              <a:rPr lang="en-US" dirty="0"/>
              <a:t>C</a:t>
            </a:r>
            <a:r>
              <a:rPr lang="en-US" dirty="0">
                <a:effectLst/>
              </a:rPr>
              <a:t>ontext-agnostic-resources</a:t>
            </a:r>
          </a:p>
          <a:p>
            <a:pPr lvl="1"/>
            <a:r>
              <a:rPr lang="en-US" dirty="0"/>
              <a:t>e</a:t>
            </a:r>
            <a:r>
              <a:rPr lang="en-US" dirty="0">
                <a:effectLst/>
              </a:rPr>
              <a:t>ach virtual address is valid under a certain address-space</a:t>
            </a:r>
          </a:p>
          <a:p>
            <a:pPr lvl="1"/>
            <a:r>
              <a:rPr lang="en-US" dirty="0">
                <a:effectLst/>
              </a:rPr>
              <a:t>but it does not represent this knowledge of its address-space. </a:t>
            </a:r>
          </a:p>
          <a:p>
            <a:r>
              <a:rPr lang="en-US" sz="2800" dirty="0"/>
              <a:t>A</a:t>
            </a:r>
            <a:r>
              <a:rPr lang="en-US" sz="2800" dirty="0">
                <a:effectLst/>
              </a:rPr>
              <a:t>ddress-spaces as modal contexts</a:t>
            </a:r>
          </a:p>
          <a:p>
            <a:pPr lvl="1"/>
            <a:r>
              <a:rPr lang="en-US" dirty="0">
                <a:effectLst/>
              </a:rPr>
              <a:t>assertions in our logic are context-dependent</a:t>
            </a:r>
          </a:p>
          <a:p>
            <a:endParaRPr lang="en-US" dirty="0">
              <a:effectLst/>
            </a:endParaRPr>
          </a:p>
          <a:p>
            <a:endParaRPr lang="en-US" dirty="0">
              <a:effectLst/>
            </a:endParaRPr>
          </a:p>
          <a:p>
            <a:pPr marL="0" indent="0">
              <a:buNone/>
            </a:pPr>
            <a:endParaRPr lang="en-US" dirty="0">
              <a:effectLst/>
            </a:endParaRPr>
          </a:p>
        </p:txBody>
      </p:sp>
      <p:pic>
        <p:nvPicPr>
          <p:cNvPr id="6" name="Picture 5">
            <a:extLst>
              <a:ext uri="{FF2B5EF4-FFF2-40B4-BE49-F238E27FC236}">
                <a16:creationId xmlns:a16="http://schemas.microsoft.com/office/drawing/2014/main" id="{09A2D7C8-ADE2-DC07-A1A0-DB5F39F8576A}"/>
              </a:ext>
            </a:extLst>
          </p:cNvPr>
          <p:cNvPicPr>
            <a:picLocks noChangeAspect="1"/>
          </p:cNvPicPr>
          <p:nvPr/>
        </p:nvPicPr>
        <p:blipFill>
          <a:blip r:embed="rId3"/>
          <a:stretch>
            <a:fillRect/>
          </a:stretch>
        </p:blipFill>
        <p:spPr>
          <a:xfrm>
            <a:off x="1033509" y="4418404"/>
            <a:ext cx="7061200" cy="406400"/>
          </a:xfrm>
          <a:prstGeom prst="rect">
            <a:avLst/>
          </a:prstGeom>
        </p:spPr>
      </p:pic>
      <p:pic>
        <p:nvPicPr>
          <p:cNvPr id="7" name="Picture 6">
            <a:extLst>
              <a:ext uri="{FF2B5EF4-FFF2-40B4-BE49-F238E27FC236}">
                <a16:creationId xmlns:a16="http://schemas.microsoft.com/office/drawing/2014/main" id="{071C5BC2-E352-FF2C-87D5-E3AD138294C9}"/>
              </a:ext>
            </a:extLst>
          </p:cNvPr>
          <p:cNvPicPr>
            <a:picLocks noChangeAspect="1"/>
          </p:cNvPicPr>
          <p:nvPr/>
        </p:nvPicPr>
        <p:blipFill>
          <a:blip r:embed="rId4"/>
          <a:stretch>
            <a:fillRect/>
          </a:stretch>
        </p:blipFill>
        <p:spPr>
          <a:xfrm>
            <a:off x="1033509" y="5048966"/>
            <a:ext cx="7061200" cy="451917"/>
          </a:xfrm>
          <a:prstGeom prst="rect">
            <a:avLst/>
          </a:prstGeom>
        </p:spPr>
      </p:pic>
    </p:spTree>
    <p:extLst>
      <p:ext uri="{BB962C8B-B14F-4D97-AF65-F5344CB8AC3E}">
        <p14:creationId xmlns:p14="http://schemas.microsoft.com/office/powerpoint/2010/main" val="1681355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E69D9-B265-9AEC-9A84-CAEF9BC70450}"/>
              </a:ext>
            </a:extLst>
          </p:cNvPr>
          <p:cNvSpPr>
            <a:spLocks noGrp="1"/>
          </p:cNvSpPr>
          <p:nvPr>
            <p:ph type="title"/>
          </p:nvPr>
        </p:nvSpPr>
        <p:spPr/>
        <p:txBody>
          <a:bodyPr/>
          <a:lstStyle/>
          <a:p>
            <a:r>
              <a:rPr lang="en-US" dirty="0"/>
              <a:t>Pure Facts on Address Space</a:t>
            </a:r>
          </a:p>
        </p:txBody>
      </p:sp>
      <p:pic>
        <p:nvPicPr>
          <p:cNvPr id="13" name="Content Placeholder 12" descr="Text&#10;&#10;Description automatically generated">
            <a:extLst>
              <a:ext uri="{FF2B5EF4-FFF2-40B4-BE49-F238E27FC236}">
                <a16:creationId xmlns:a16="http://schemas.microsoft.com/office/drawing/2014/main" id="{FBB50F9B-B6D3-1FE7-EE96-20C52ADCBA67}"/>
              </a:ext>
            </a:extLst>
          </p:cNvPr>
          <p:cNvPicPr>
            <a:picLocks noGrp="1" noChangeAspect="1"/>
          </p:cNvPicPr>
          <p:nvPr>
            <p:ph idx="1"/>
          </p:nvPr>
        </p:nvPicPr>
        <p:blipFill>
          <a:blip r:embed="rId3"/>
          <a:stretch>
            <a:fillRect/>
          </a:stretch>
        </p:blipFill>
        <p:spPr>
          <a:xfrm>
            <a:off x="1693418" y="2272062"/>
            <a:ext cx="8293100" cy="2032000"/>
          </a:xfrm>
        </p:spPr>
      </p:pic>
    </p:spTree>
    <p:extLst>
      <p:ext uri="{BB962C8B-B14F-4D97-AF65-F5344CB8AC3E}">
        <p14:creationId xmlns:p14="http://schemas.microsoft.com/office/powerpoint/2010/main" val="2838407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C873C-3574-E398-955A-41C34FCC0FCC}"/>
              </a:ext>
            </a:extLst>
          </p:cNvPr>
          <p:cNvSpPr>
            <a:spLocks noGrp="1"/>
          </p:cNvSpPr>
          <p:nvPr>
            <p:ph type="title"/>
          </p:nvPr>
        </p:nvSpPr>
        <p:spPr/>
        <p:txBody>
          <a:bodyPr/>
          <a:lstStyle/>
          <a:p>
            <a:r>
              <a:rPr lang="en-US" dirty="0"/>
              <a:t>Switching Address-Spaces</a:t>
            </a:r>
          </a:p>
        </p:txBody>
      </p:sp>
      <p:sp>
        <p:nvSpPr>
          <p:cNvPr id="3" name="Content Placeholder 2">
            <a:extLst>
              <a:ext uri="{FF2B5EF4-FFF2-40B4-BE49-F238E27FC236}">
                <a16:creationId xmlns:a16="http://schemas.microsoft.com/office/drawing/2014/main" id="{6E615084-EB01-6C7B-5CFB-884D741871AD}"/>
              </a:ext>
            </a:extLst>
          </p:cNvPr>
          <p:cNvSpPr>
            <a:spLocks noGrp="1"/>
          </p:cNvSpPr>
          <p:nvPr>
            <p:ph idx="1"/>
          </p:nvPr>
        </p:nvSpPr>
        <p:spPr/>
        <p:txBody>
          <a:bodyPr/>
          <a:lstStyle/>
          <a:p>
            <a:r>
              <a:rPr lang="en-US" dirty="0">
                <a:latin typeface="LinLibertineTI"/>
              </a:rPr>
              <a:t>E</a:t>
            </a:r>
            <a:r>
              <a:rPr lang="en-US" sz="2800" dirty="0">
                <a:effectLst/>
                <a:latin typeface="LinLibertineTI"/>
              </a:rPr>
              <a:t>xplicitly-modal assertions</a:t>
            </a:r>
            <a:endParaRPr lang="en-US" sz="2800" dirty="0">
              <a:effectLst/>
              <a:latin typeface="LinLibertineT"/>
            </a:endParaRPr>
          </a:p>
          <a:p>
            <a:pPr lvl="1"/>
            <a:r>
              <a:rPr lang="en-US" dirty="0">
                <a:effectLst/>
                <a:latin typeface="LinLibertineT"/>
              </a:rPr>
              <a:t> provides a means to talk about facts being true in another address space </a:t>
            </a:r>
            <a:endParaRPr lang="en-US" dirty="0">
              <a:effectLst/>
            </a:endParaRPr>
          </a:p>
          <a:p>
            <a:r>
              <a:rPr lang="en-US" dirty="0">
                <a:latin typeface="LinLibertineTI"/>
              </a:rPr>
              <a:t>A</a:t>
            </a:r>
            <a:r>
              <a:rPr lang="en-US" sz="2800" dirty="0">
                <a:effectLst/>
                <a:latin typeface="LinLibertineTI"/>
              </a:rPr>
              <a:t>ddress-space switch as changing the "World" of truth</a:t>
            </a:r>
            <a:endParaRPr lang="en-US" dirty="0">
              <a:latin typeface="LinLibertineT"/>
            </a:endParaRPr>
          </a:p>
          <a:p>
            <a:endParaRPr lang="en-US" dirty="0"/>
          </a:p>
        </p:txBody>
      </p:sp>
    </p:spTree>
    <p:extLst>
      <p:ext uri="{BB962C8B-B14F-4D97-AF65-F5344CB8AC3E}">
        <p14:creationId xmlns:p14="http://schemas.microsoft.com/office/powerpoint/2010/main" val="4059099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EDF38-55D4-6AB5-5DA1-F84D912C7A90}"/>
              </a:ext>
            </a:extLst>
          </p:cNvPr>
          <p:cNvSpPr>
            <a:spLocks noGrp="1"/>
          </p:cNvSpPr>
          <p:nvPr>
            <p:ph type="title"/>
          </p:nvPr>
        </p:nvSpPr>
        <p:spPr/>
        <p:txBody>
          <a:bodyPr/>
          <a:lstStyle/>
          <a:p>
            <a:r>
              <a:rPr lang="en-US" dirty="0"/>
              <a:t>Talk</a:t>
            </a:r>
          </a:p>
        </p:txBody>
      </p:sp>
      <p:sp>
        <p:nvSpPr>
          <p:cNvPr id="3" name="Content Placeholder 2">
            <a:extLst>
              <a:ext uri="{FF2B5EF4-FFF2-40B4-BE49-F238E27FC236}">
                <a16:creationId xmlns:a16="http://schemas.microsoft.com/office/drawing/2014/main" id="{4C4635AD-CEB6-4832-4C82-4C84A74EF4DD}"/>
              </a:ext>
            </a:extLst>
          </p:cNvPr>
          <p:cNvSpPr>
            <a:spLocks noGrp="1"/>
          </p:cNvSpPr>
          <p:nvPr>
            <p:ph idx="1"/>
          </p:nvPr>
        </p:nvSpPr>
        <p:spPr/>
        <p:txBody>
          <a:bodyPr>
            <a:normAutofit/>
          </a:bodyPr>
          <a:lstStyle/>
          <a:p>
            <a:r>
              <a:rPr lang="en-US" dirty="0"/>
              <a:t>But Why Virtual Memory Managers?</a:t>
            </a:r>
          </a:p>
          <a:p>
            <a:r>
              <a:rPr lang="en-US" dirty="0"/>
              <a:t>System of Virtualization</a:t>
            </a:r>
          </a:p>
          <a:p>
            <a:pPr lvl="1"/>
            <a:r>
              <a:rPr lang="en-US" dirty="0"/>
              <a:t>Abstraction: Address-Spaces</a:t>
            </a:r>
          </a:p>
          <a:p>
            <a:pPr lvl="1"/>
            <a:r>
              <a:rPr lang="en-US" dirty="0"/>
              <a:t>Mechanism: Address-Translation</a:t>
            </a:r>
          </a:p>
          <a:p>
            <a:r>
              <a:rPr lang="en-US" dirty="0"/>
              <a:t>Logic</a:t>
            </a:r>
          </a:p>
          <a:p>
            <a:pPr lvl="1"/>
            <a:r>
              <a:rPr lang="en-US" dirty="0"/>
              <a:t>Machine Model</a:t>
            </a:r>
          </a:p>
          <a:p>
            <a:pPr lvl="1"/>
            <a:r>
              <a:rPr lang="en-US" dirty="0"/>
              <a:t>Modal Understanding of Location Virtualization</a:t>
            </a:r>
          </a:p>
          <a:p>
            <a:pPr lvl="1"/>
            <a:endParaRPr lang="en-US" dirty="0"/>
          </a:p>
          <a:p>
            <a:pPr lvl="1"/>
            <a:endParaRPr lang="en-US" dirty="0"/>
          </a:p>
        </p:txBody>
      </p:sp>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429D8257-F31F-0B3B-CDF4-AC51A39DC960}"/>
                  </a:ext>
                </a:extLst>
              </p14:cNvPr>
              <p14:cNvContentPartPr/>
              <p14:nvPr/>
            </p14:nvContentPartPr>
            <p14:xfrm>
              <a:off x="-661451" y="2435449"/>
              <a:ext cx="360" cy="360"/>
            </p14:xfrm>
          </p:contentPart>
        </mc:Choice>
        <mc:Fallback xmlns="">
          <p:pic>
            <p:nvPicPr>
              <p:cNvPr id="4" name="Ink 3">
                <a:extLst>
                  <a:ext uri="{FF2B5EF4-FFF2-40B4-BE49-F238E27FC236}">
                    <a16:creationId xmlns:a16="http://schemas.microsoft.com/office/drawing/2014/main" id="{429D8257-F31F-0B3B-CDF4-AC51A39DC960}"/>
                  </a:ext>
                </a:extLst>
              </p:cNvPr>
              <p:cNvPicPr/>
              <p:nvPr/>
            </p:nvPicPr>
            <p:blipFill>
              <a:blip r:embed="rId4"/>
              <a:stretch>
                <a:fillRect/>
              </a:stretch>
            </p:blipFill>
            <p:spPr>
              <a:xfrm>
                <a:off x="-670451" y="2426449"/>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5" name="Ink 4">
                <a:extLst>
                  <a:ext uri="{FF2B5EF4-FFF2-40B4-BE49-F238E27FC236}">
                    <a16:creationId xmlns:a16="http://schemas.microsoft.com/office/drawing/2014/main" id="{D81CA840-3695-6138-6795-22B6F83C9A0D}"/>
                  </a:ext>
                </a:extLst>
              </p14:cNvPr>
              <p14:cNvContentPartPr/>
              <p14:nvPr/>
            </p14:nvContentPartPr>
            <p14:xfrm>
              <a:off x="4349389" y="2503489"/>
              <a:ext cx="360" cy="360"/>
            </p14:xfrm>
          </p:contentPart>
        </mc:Choice>
        <mc:Fallback xmlns="">
          <p:pic>
            <p:nvPicPr>
              <p:cNvPr id="5" name="Ink 4">
                <a:extLst>
                  <a:ext uri="{FF2B5EF4-FFF2-40B4-BE49-F238E27FC236}">
                    <a16:creationId xmlns:a16="http://schemas.microsoft.com/office/drawing/2014/main" id="{D81CA840-3695-6138-6795-22B6F83C9A0D}"/>
                  </a:ext>
                </a:extLst>
              </p:cNvPr>
              <p:cNvPicPr/>
              <p:nvPr/>
            </p:nvPicPr>
            <p:blipFill>
              <a:blip r:embed="rId4"/>
              <a:stretch>
                <a:fillRect/>
              </a:stretch>
            </p:blipFill>
            <p:spPr>
              <a:xfrm>
                <a:off x="4340389" y="2494849"/>
                <a:ext cx="18000" cy="18000"/>
              </a:xfrm>
              <a:prstGeom prst="rect">
                <a:avLst/>
              </a:prstGeom>
            </p:spPr>
          </p:pic>
        </mc:Fallback>
      </mc:AlternateContent>
    </p:spTree>
    <p:extLst>
      <p:ext uri="{BB962C8B-B14F-4D97-AF65-F5344CB8AC3E}">
        <p14:creationId xmlns:p14="http://schemas.microsoft.com/office/powerpoint/2010/main" val="39216908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217236" y="2311594"/>
            <a:ext cx="231647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153921" y="1607344"/>
            <a:ext cx="277367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329184" y="2909817"/>
            <a:ext cx="3694421" cy="270459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72" name="Trapezoid 71">
            <a:extLst>
              <a:ext uri="{FF2B5EF4-FFF2-40B4-BE49-F238E27FC236}">
                <a16:creationId xmlns:a16="http://schemas.microsoft.com/office/drawing/2014/main" id="{0849E798-D3A8-FDA9-DB88-52DB98EC1299}"/>
              </a:ext>
            </a:extLst>
          </p:cNvPr>
          <p:cNvSpPr/>
          <p:nvPr/>
        </p:nvSpPr>
        <p:spPr>
          <a:xfrm>
            <a:off x="7526258" y="2950457"/>
            <a:ext cx="3694421" cy="266395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TextBox 100">
            <a:extLst>
              <a:ext uri="{FF2B5EF4-FFF2-40B4-BE49-F238E27FC236}">
                <a16:creationId xmlns:a16="http://schemas.microsoft.com/office/drawing/2014/main" id="{39437AD6-5C51-B436-9FC9-B40088D0C11E}"/>
              </a:ext>
            </a:extLst>
          </p:cNvPr>
          <p:cNvSpPr txBox="1"/>
          <p:nvPr/>
        </p:nvSpPr>
        <p:spPr>
          <a:xfrm>
            <a:off x="5007225" y="3864317"/>
            <a:ext cx="2128725" cy="523220"/>
          </a:xfrm>
          <a:prstGeom prst="rect">
            <a:avLst/>
          </a:prstGeom>
          <a:noFill/>
        </p:spPr>
        <p:txBody>
          <a:bodyPr wrap="square" rtlCol="0">
            <a:spAutoFit/>
          </a:bodyPr>
          <a:lstStyle/>
          <a:p>
            <a:r>
              <a:rPr lang="en-US" sz="2800" dirty="0"/>
              <a:t>mov cr3 </a:t>
            </a:r>
            <a:r>
              <a:rPr lang="en-US" sz="2800" dirty="0" err="1"/>
              <a:t>r</a:t>
            </a:r>
            <a:r>
              <a:rPr lang="en-US" sz="2800" baseline="-25000" dirty="0" err="1"/>
              <a:t>s</a:t>
            </a:r>
            <a:r>
              <a:rPr lang="en-US" sz="2800" baseline="-25000" dirty="0"/>
              <a:t> ; </a:t>
            </a:r>
            <a:endParaRPr lang="en-US" sz="2800" dirty="0"/>
          </a:p>
        </p:txBody>
      </p:sp>
      <p:cxnSp>
        <p:nvCxnSpPr>
          <p:cNvPr id="102" name="Straight Arrow Connector 101">
            <a:extLst>
              <a:ext uri="{FF2B5EF4-FFF2-40B4-BE49-F238E27FC236}">
                <a16:creationId xmlns:a16="http://schemas.microsoft.com/office/drawing/2014/main" id="{5F395F44-E86B-FF34-5DA0-641D053868C9}"/>
              </a:ext>
            </a:extLst>
          </p:cNvPr>
          <p:cNvCxnSpPr>
            <a:cxnSpLocks/>
            <a:stCxn id="5" idx="3"/>
            <a:endCxn id="11" idx="0"/>
          </p:cNvCxnSpPr>
          <p:nvPr/>
        </p:nvCxnSpPr>
        <p:spPr>
          <a:xfrm>
            <a:off x="5791200" y="1607344"/>
            <a:ext cx="3584276"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DA1871DF-0446-4AA8-B68D-476EB2DFCA2C}"/>
              </a:ext>
            </a:extLst>
          </p:cNvPr>
          <p:cNvPicPr>
            <a:picLocks noChangeAspect="1"/>
          </p:cNvPicPr>
          <p:nvPr/>
        </p:nvPicPr>
        <p:blipFill>
          <a:blip r:embed="rId3"/>
          <a:stretch>
            <a:fillRect/>
          </a:stretch>
        </p:blipFill>
        <p:spPr>
          <a:xfrm>
            <a:off x="1586992" y="3112770"/>
            <a:ext cx="1117600" cy="266700"/>
          </a:xfrm>
          <a:prstGeom prst="rect">
            <a:avLst/>
          </a:prstGeom>
        </p:spPr>
      </p:pic>
      <p:pic>
        <p:nvPicPr>
          <p:cNvPr id="7" name="Picture 6">
            <a:extLst>
              <a:ext uri="{FF2B5EF4-FFF2-40B4-BE49-F238E27FC236}">
                <a16:creationId xmlns:a16="http://schemas.microsoft.com/office/drawing/2014/main" id="{1ECCB8F7-7611-6CB3-3AF4-78F2579BF9E4}"/>
              </a:ext>
            </a:extLst>
          </p:cNvPr>
          <p:cNvPicPr>
            <a:picLocks noChangeAspect="1"/>
          </p:cNvPicPr>
          <p:nvPr/>
        </p:nvPicPr>
        <p:blipFill>
          <a:blip r:embed="rId4"/>
          <a:stretch>
            <a:fillRect/>
          </a:stretch>
        </p:blipFill>
        <p:spPr>
          <a:xfrm>
            <a:off x="1561592" y="3417316"/>
            <a:ext cx="1168400" cy="279400"/>
          </a:xfrm>
          <a:prstGeom prst="rect">
            <a:avLst/>
          </a:prstGeom>
        </p:spPr>
      </p:pic>
      <p:pic>
        <p:nvPicPr>
          <p:cNvPr id="10" name="Picture 9">
            <a:extLst>
              <a:ext uri="{FF2B5EF4-FFF2-40B4-BE49-F238E27FC236}">
                <a16:creationId xmlns:a16="http://schemas.microsoft.com/office/drawing/2014/main" id="{6859158A-BF5B-DD1D-67F3-5597542E2785}"/>
              </a:ext>
            </a:extLst>
          </p:cNvPr>
          <p:cNvPicPr>
            <a:picLocks noChangeAspect="1"/>
          </p:cNvPicPr>
          <p:nvPr/>
        </p:nvPicPr>
        <p:blipFill>
          <a:blip r:embed="rId5"/>
          <a:stretch>
            <a:fillRect/>
          </a:stretch>
        </p:blipFill>
        <p:spPr>
          <a:xfrm>
            <a:off x="1591818" y="3898392"/>
            <a:ext cx="1181100" cy="304800"/>
          </a:xfrm>
          <a:prstGeom prst="rect">
            <a:avLst/>
          </a:prstGeom>
        </p:spPr>
      </p:pic>
      <p:sp>
        <p:nvSpPr>
          <p:cNvPr id="14" name="TextBox 13">
            <a:extLst>
              <a:ext uri="{FF2B5EF4-FFF2-40B4-BE49-F238E27FC236}">
                <a16:creationId xmlns:a16="http://schemas.microsoft.com/office/drawing/2014/main" id="{9F5A6654-2615-43D9-BFFA-9DDF40889679}"/>
              </a:ext>
            </a:extLst>
          </p:cNvPr>
          <p:cNvSpPr txBox="1"/>
          <p:nvPr/>
        </p:nvSpPr>
        <p:spPr>
          <a:xfrm rot="16200000">
            <a:off x="1735807" y="4377767"/>
            <a:ext cx="677499" cy="369332"/>
          </a:xfrm>
          <a:prstGeom prst="rect">
            <a:avLst/>
          </a:prstGeom>
          <a:noFill/>
        </p:spPr>
        <p:txBody>
          <a:bodyPr wrap="square" rtlCol="0">
            <a:spAutoFit/>
          </a:bodyPr>
          <a:lstStyle/>
          <a:p>
            <a:r>
              <a:rPr lang="en-US" dirty="0"/>
              <a:t>…..</a:t>
            </a:r>
          </a:p>
        </p:txBody>
      </p:sp>
      <p:pic>
        <p:nvPicPr>
          <p:cNvPr id="25" name="Picture 24" descr="Arrow&#10;&#10;Description automatically generated with medium confidence">
            <a:extLst>
              <a:ext uri="{FF2B5EF4-FFF2-40B4-BE49-F238E27FC236}">
                <a16:creationId xmlns:a16="http://schemas.microsoft.com/office/drawing/2014/main" id="{BDBB12C9-D3CB-F9B5-1AC0-48F6B3AA8F02}"/>
              </a:ext>
            </a:extLst>
          </p:cNvPr>
          <p:cNvPicPr>
            <a:picLocks noChangeAspect="1"/>
          </p:cNvPicPr>
          <p:nvPr/>
        </p:nvPicPr>
        <p:blipFill>
          <a:blip r:embed="rId6"/>
          <a:stretch>
            <a:fillRect/>
          </a:stretch>
        </p:blipFill>
        <p:spPr>
          <a:xfrm>
            <a:off x="1586992" y="5001260"/>
            <a:ext cx="1117600" cy="330200"/>
          </a:xfrm>
          <a:prstGeom prst="rect">
            <a:avLst/>
          </a:prstGeom>
        </p:spPr>
      </p:pic>
      <p:pic>
        <p:nvPicPr>
          <p:cNvPr id="27" name="Picture 26">
            <a:extLst>
              <a:ext uri="{FF2B5EF4-FFF2-40B4-BE49-F238E27FC236}">
                <a16:creationId xmlns:a16="http://schemas.microsoft.com/office/drawing/2014/main" id="{364E0B03-B855-8BB2-210B-68EE87968945}"/>
              </a:ext>
            </a:extLst>
          </p:cNvPr>
          <p:cNvPicPr>
            <a:picLocks noChangeAspect="1"/>
          </p:cNvPicPr>
          <p:nvPr/>
        </p:nvPicPr>
        <p:blipFill>
          <a:blip r:embed="rId3"/>
          <a:stretch>
            <a:fillRect/>
          </a:stretch>
        </p:blipFill>
        <p:spPr>
          <a:xfrm>
            <a:off x="8725408" y="3173730"/>
            <a:ext cx="1117600" cy="266700"/>
          </a:xfrm>
          <a:prstGeom prst="rect">
            <a:avLst/>
          </a:prstGeom>
        </p:spPr>
      </p:pic>
      <p:pic>
        <p:nvPicPr>
          <p:cNvPr id="31" name="Picture 30">
            <a:extLst>
              <a:ext uri="{FF2B5EF4-FFF2-40B4-BE49-F238E27FC236}">
                <a16:creationId xmlns:a16="http://schemas.microsoft.com/office/drawing/2014/main" id="{0A732BF2-132E-C6B8-085E-DE2C7199959B}"/>
              </a:ext>
            </a:extLst>
          </p:cNvPr>
          <p:cNvPicPr>
            <a:picLocks noChangeAspect="1"/>
          </p:cNvPicPr>
          <p:nvPr/>
        </p:nvPicPr>
        <p:blipFill>
          <a:blip r:embed="rId4"/>
          <a:stretch>
            <a:fillRect/>
          </a:stretch>
        </p:blipFill>
        <p:spPr>
          <a:xfrm>
            <a:off x="8700008" y="3478276"/>
            <a:ext cx="1168400" cy="279400"/>
          </a:xfrm>
          <a:prstGeom prst="rect">
            <a:avLst/>
          </a:prstGeom>
        </p:spPr>
      </p:pic>
      <p:pic>
        <p:nvPicPr>
          <p:cNvPr id="32" name="Picture 31">
            <a:extLst>
              <a:ext uri="{FF2B5EF4-FFF2-40B4-BE49-F238E27FC236}">
                <a16:creationId xmlns:a16="http://schemas.microsoft.com/office/drawing/2014/main" id="{B989736F-8F41-3B11-AAD1-1EC413ACBAD5}"/>
              </a:ext>
            </a:extLst>
          </p:cNvPr>
          <p:cNvPicPr>
            <a:picLocks noChangeAspect="1"/>
          </p:cNvPicPr>
          <p:nvPr/>
        </p:nvPicPr>
        <p:blipFill>
          <a:blip r:embed="rId5"/>
          <a:stretch>
            <a:fillRect/>
          </a:stretch>
        </p:blipFill>
        <p:spPr>
          <a:xfrm>
            <a:off x="8730234" y="3959352"/>
            <a:ext cx="1181100" cy="304800"/>
          </a:xfrm>
          <a:prstGeom prst="rect">
            <a:avLst/>
          </a:prstGeom>
        </p:spPr>
      </p:pic>
      <p:pic>
        <p:nvPicPr>
          <p:cNvPr id="33" name="Picture 32" descr="Arrow&#10;&#10;Description automatically generated with medium confidence">
            <a:extLst>
              <a:ext uri="{FF2B5EF4-FFF2-40B4-BE49-F238E27FC236}">
                <a16:creationId xmlns:a16="http://schemas.microsoft.com/office/drawing/2014/main" id="{00DFCE0C-1E70-3106-3E4E-D400AFCD7880}"/>
              </a:ext>
            </a:extLst>
          </p:cNvPr>
          <p:cNvPicPr>
            <a:picLocks noChangeAspect="1"/>
          </p:cNvPicPr>
          <p:nvPr/>
        </p:nvPicPr>
        <p:blipFill>
          <a:blip r:embed="rId6"/>
          <a:stretch>
            <a:fillRect/>
          </a:stretch>
        </p:blipFill>
        <p:spPr>
          <a:xfrm>
            <a:off x="8725408" y="5062220"/>
            <a:ext cx="1117600" cy="330200"/>
          </a:xfrm>
          <a:prstGeom prst="rect">
            <a:avLst/>
          </a:prstGeom>
        </p:spPr>
      </p:pic>
      <p:sp>
        <p:nvSpPr>
          <p:cNvPr id="36" name="TextBox 35">
            <a:extLst>
              <a:ext uri="{FF2B5EF4-FFF2-40B4-BE49-F238E27FC236}">
                <a16:creationId xmlns:a16="http://schemas.microsoft.com/office/drawing/2014/main" id="{722FF3E0-0C37-25FC-CD0E-30A0A4F0F70A}"/>
              </a:ext>
            </a:extLst>
          </p:cNvPr>
          <p:cNvSpPr txBox="1"/>
          <p:nvPr/>
        </p:nvSpPr>
        <p:spPr>
          <a:xfrm>
            <a:off x="3266694" y="1672844"/>
            <a:ext cx="264816" cy="369332"/>
          </a:xfrm>
          <a:prstGeom prst="rect">
            <a:avLst/>
          </a:prstGeom>
          <a:noFill/>
        </p:spPr>
        <p:txBody>
          <a:bodyPr wrap="none" rtlCol="0">
            <a:spAutoFit/>
          </a:bodyPr>
          <a:lstStyle/>
          <a:p>
            <a:r>
              <a:rPr lang="en-US" dirty="0"/>
              <a:t>r</a:t>
            </a:r>
          </a:p>
        </p:txBody>
      </p:sp>
      <p:sp>
        <p:nvSpPr>
          <p:cNvPr id="40" name="TextBox 39">
            <a:extLst>
              <a:ext uri="{FF2B5EF4-FFF2-40B4-BE49-F238E27FC236}">
                <a16:creationId xmlns:a16="http://schemas.microsoft.com/office/drawing/2014/main" id="{2B5AADF1-083F-63AB-8399-3B8079906214}"/>
              </a:ext>
            </a:extLst>
          </p:cNvPr>
          <p:cNvSpPr txBox="1"/>
          <p:nvPr/>
        </p:nvSpPr>
        <p:spPr>
          <a:xfrm>
            <a:off x="7003542" y="1587500"/>
            <a:ext cx="264816" cy="369332"/>
          </a:xfrm>
          <a:prstGeom prst="rect">
            <a:avLst/>
          </a:prstGeom>
          <a:noFill/>
        </p:spPr>
        <p:txBody>
          <a:bodyPr wrap="none" rtlCol="0">
            <a:spAutoFit/>
          </a:bodyPr>
          <a:lstStyle/>
          <a:p>
            <a:r>
              <a:rPr lang="en-US" dirty="0"/>
              <a:t>r</a:t>
            </a:r>
          </a:p>
        </p:txBody>
      </p:sp>
      <p:sp>
        <p:nvSpPr>
          <p:cNvPr id="59" name="TextBox 58">
            <a:extLst>
              <a:ext uri="{FF2B5EF4-FFF2-40B4-BE49-F238E27FC236}">
                <a16:creationId xmlns:a16="http://schemas.microsoft.com/office/drawing/2014/main" id="{4B1AE4BD-FD27-22B7-B8E2-3A20A590C846}"/>
              </a:ext>
            </a:extLst>
          </p:cNvPr>
          <p:cNvSpPr txBox="1"/>
          <p:nvPr/>
        </p:nvSpPr>
        <p:spPr>
          <a:xfrm rot="5400000">
            <a:off x="9137904" y="4520180"/>
            <a:ext cx="458780" cy="369332"/>
          </a:xfrm>
          <a:prstGeom prst="rect">
            <a:avLst/>
          </a:prstGeom>
          <a:noFill/>
        </p:spPr>
        <p:txBody>
          <a:bodyPr wrap="none" rtlCol="0">
            <a:spAutoFit/>
          </a:bodyPr>
          <a:lstStyle/>
          <a:p>
            <a:r>
              <a:rPr lang="en-US" dirty="0"/>
              <a:t>…..</a:t>
            </a:r>
          </a:p>
        </p:txBody>
      </p:sp>
      <p:sp>
        <p:nvSpPr>
          <p:cNvPr id="8" name="Right Brace 7">
            <a:extLst>
              <a:ext uri="{FF2B5EF4-FFF2-40B4-BE49-F238E27FC236}">
                <a16:creationId xmlns:a16="http://schemas.microsoft.com/office/drawing/2014/main" id="{5A235588-490C-AA1D-BB19-ED45A1694E2D}"/>
              </a:ext>
            </a:extLst>
          </p:cNvPr>
          <p:cNvSpPr/>
          <p:nvPr/>
        </p:nvSpPr>
        <p:spPr>
          <a:xfrm>
            <a:off x="2775093" y="3221663"/>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Box 16">
            <a:extLst>
              <a:ext uri="{FF2B5EF4-FFF2-40B4-BE49-F238E27FC236}">
                <a16:creationId xmlns:a16="http://schemas.microsoft.com/office/drawing/2014/main" id="{DD26B603-1293-E1EB-34C2-4F23F79E3C1D}"/>
              </a:ext>
            </a:extLst>
          </p:cNvPr>
          <p:cNvSpPr txBox="1"/>
          <p:nvPr/>
        </p:nvSpPr>
        <p:spPr>
          <a:xfrm>
            <a:off x="3425181" y="4125927"/>
            <a:ext cx="303288" cy="369332"/>
          </a:xfrm>
          <a:prstGeom prst="rect">
            <a:avLst/>
          </a:prstGeom>
          <a:noFill/>
        </p:spPr>
        <p:txBody>
          <a:bodyPr wrap="none" rtlCol="0">
            <a:spAutoFit/>
          </a:bodyPr>
          <a:lstStyle/>
          <a:p>
            <a:r>
              <a:rPr lang="en-US" dirty="0"/>
              <a:t>P</a:t>
            </a:r>
          </a:p>
        </p:txBody>
      </p:sp>
      <p:sp>
        <p:nvSpPr>
          <p:cNvPr id="20" name="Right Brace 19">
            <a:extLst>
              <a:ext uri="{FF2B5EF4-FFF2-40B4-BE49-F238E27FC236}">
                <a16:creationId xmlns:a16="http://schemas.microsoft.com/office/drawing/2014/main" id="{91FCB9A9-5611-7693-98C8-428E6310B772}"/>
              </a:ext>
            </a:extLst>
          </p:cNvPr>
          <p:cNvSpPr/>
          <p:nvPr/>
        </p:nvSpPr>
        <p:spPr>
          <a:xfrm>
            <a:off x="9902477" y="3267735"/>
            <a:ext cx="607557" cy="2096327"/>
          </a:xfrm>
          <a:prstGeom prst="rightBrace">
            <a:avLst>
              <a:gd name="adj1" fmla="val 39834"/>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C590C930-3BF4-F5E5-CD09-3BBE198CEE62}"/>
              </a:ext>
            </a:extLst>
          </p:cNvPr>
          <p:cNvSpPr txBox="1"/>
          <p:nvPr/>
        </p:nvSpPr>
        <p:spPr>
          <a:xfrm>
            <a:off x="10555656" y="4097770"/>
            <a:ext cx="309700" cy="369332"/>
          </a:xfrm>
          <a:prstGeom prst="rect">
            <a:avLst/>
          </a:prstGeom>
          <a:noFill/>
        </p:spPr>
        <p:txBody>
          <a:bodyPr wrap="none" rtlCol="0">
            <a:spAutoFit/>
          </a:bodyPr>
          <a:lstStyle/>
          <a:p>
            <a:r>
              <a:rPr lang="en-US" dirty="0"/>
              <a:t>R</a:t>
            </a:r>
          </a:p>
        </p:txBody>
      </p:sp>
      <p:cxnSp>
        <p:nvCxnSpPr>
          <p:cNvPr id="29" name="Straight Arrow Connector 28">
            <a:extLst>
              <a:ext uri="{FF2B5EF4-FFF2-40B4-BE49-F238E27FC236}">
                <a16:creationId xmlns:a16="http://schemas.microsoft.com/office/drawing/2014/main" id="{8BCEF90B-6273-FF8E-F838-639EB93C4F86}"/>
              </a:ext>
            </a:extLst>
          </p:cNvPr>
          <p:cNvCxnSpPr>
            <a:cxnSpLocks/>
          </p:cNvCxnSpPr>
          <p:nvPr/>
        </p:nvCxnSpPr>
        <p:spPr>
          <a:xfrm>
            <a:off x="9528576" y="1254099"/>
            <a:ext cx="0" cy="10859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D34F1187-2A2E-1A17-6F2E-8BDE5B5DB3B8}"/>
              </a:ext>
            </a:extLst>
          </p:cNvPr>
          <p:cNvSpPr txBox="1"/>
          <p:nvPr/>
        </p:nvSpPr>
        <p:spPr>
          <a:xfrm>
            <a:off x="9528576" y="1567579"/>
            <a:ext cx="264816" cy="369332"/>
          </a:xfrm>
          <a:prstGeom prst="rect">
            <a:avLst/>
          </a:prstGeom>
          <a:noFill/>
        </p:spPr>
        <p:txBody>
          <a:bodyPr wrap="square" rtlCol="0">
            <a:spAutoFit/>
          </a:bodyPr>
          <a:lstStyle/>
          <a:p>
            <a:r>
              <a:rPr lang="en-US" dirty="0"/>
              <a:t>r</a:t>
            </a:r>
          </a:p>
        </p:txBody>
      </p:sp>
      <p:sp>
        <p:nvSpPr>
          <p:cNvPr id="35" name="Alternate Process 34">
            <a:extLst>
              <a:ext uri="{FF2B5EF4-FFF2-40B4-BE49-F238E27FC236}">
                <a16:creationId xmlns:a16="http://schemas.microsoft.com/office/drawing/2014/main" id="{A2128831-BB3A-EAF8-15DB-AEEAA4C08C9D}"/>
              </a:ext>
            </a:extLst>
          </p:cNvPr>
          <p:cNvSpPr/>
          <p:nvPr/>
        </p:nvSpPr>
        <p:spPr>
          <a:xfrm>
            <a:off x="9088487" y="597659"/>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8EC11BF1-763B-F80A-392D-3D066F83FEFA}"/>
              </a:ext>
            </a:extLst>
          </p:cNvPr>
          <p:cNvSpPr txBox="1"/>
          <p:nvPr/>
        </p:nvSpPr>
        <p:spPr>
          <a:xfrm>
            <a:off x="9358600" y="733157"/>
            <a:ext cx="616531" cy="369332"/>
          </a:xfrm>
          <a:prstGeom prst="rect">
            <a:avLst/>
          </a:prstGeom>
          <a:noFill/>
        </p:spPr>
        <p:txBody>
          <a:bodyPr wrap="square" rtlCol="0">
            <a:spAutoFit/>
          </a:bodyPr>
          <a:lstStyle/>
          <a:p>
            <a:r>
              <a:rPr lang="en-US" dirty="0" err="1"/>
              <a:t>r</a:t>
            </a:r>
            <a:r>
              <a:rPr lang="en-US" baseline="-25000" dirty="0" err="1"/>
              <a:t>s</a:t>
            </a:r>
            <a:endParaRPr lang="en-US" dirty="0"/>
          </a:p>
        </p:txBody>
      </p:sp>
      <p:cxnSp>
        <p:nvCxnSpPr>
          <p:cNvPr id="42" name="Straight Arrow Connector 41">
            <a:extLst>
              <a:ext uri="{FF2B5EF4-FFF2-40B4-BE49-F238E27FC236}">
                <a16:creationId xmlns:a16="http://schemas.microsoft.com/office/drawing/2014/main" id="{BAB9456B-EDB3-727E-48DF-6122ED6F2BE3}"/>
              </a:ext>
            </a:extLst>
          </p:cNvPr>
          <p:cNvCxnSpPr>
            <a:cxnSpLocks/>
            <a:stCxn id="35" idx="1"/>
          </p:cNvCxnSpPr>
          <p:nvPr/>
        </p:nvCxnSpPr>
        <p:spPr>
          <a:xfrm flipH="1">
            <a:off x="3293847" y="941035"/>
            <a:ext cx="5794640" cy="15435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139CAD4C-A0B1-6C2C-F2C0-9E28E2DF80BE}"/>
              </a:ext>
            </a:extLst>
          </p:cNvPr>
          <p:cNvSpPr txBox="1"/>
          <p:nvPr/>
        </p:nvSpPr>
        <p:spPr>
          <a:xfrm>
            <a:off x="4406620" y="1878343"/>
            <a:ext cx="264816" cy="369332"/>
          </a:xfrm>
          <a:prstGeom prst="rect">
            <a:avLst/>
          </a:prstGeom>
          <a:noFill/>
        </p:spPr>
        <p:txBody>
          <a:bodyPr wrap="square" rtlCol="0">
            <a:spAutoFit/>
          </a:bodyPr>
          <a:lstStyle/>
          <a:p>
            <a:r>
              <a:rPr lang="en-US" dirty="0"/>
              <a:t>r</a:t>
            </a:r>
          </a:p>
        </p:txBody>
      </p:sp>
      <p:sp>
        <p:nvSpPr>
          <p:cNvPr id="47" name="Left Bracket 46">
            <a:extLst>
              <a:ext uri="{FF2B5EF4-FFF2-40B4-BE49-F238E27FC236}">
                <a16:creationId xmlns:a16="http://schemas.microsoft.com/office/drawing/2014/main" id="{E8454632-B223-A41D-17BD-A875450A8AB3}"/>
              </a:ext>
            </a:extLst>
          </p:cNvPr>
          <p:cNvSpPr/>
          <p:nvPr/>
        </p:nvSpPr>
        <p:spPr>
          <a:xfrm>
            <a:off x="555592" y="20102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ight Bracket 47">
            <a:extLst>
              <a:ext uri="{FF2B5EF4-FFF2-40B4-BE49-F238E27FC236}">
                <a16:creationId xmlns:a16="http://schemas.microsoft.com/office/drawing/2014/main" id="{E0855859-B268-3F53-F303-78E3E5E47695}"/>
              </a:ext>
            </a:extLst>
          </p:cNvPr>
          <p:cNvSpPr/>
          <p:nvPr/>
        </p:nvSpPr>
        <p:spPr>
          <a:xfrm>
            <a:off x="3465511" y="20058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9" name="Left Bracket 48">
            <a:extLst>
              <a:ext uri="{FF2B5EF4-FFF2-40B4-BE49-F238E27FC236}">
                <a16:creationId xmlns:a16="http://schemas.microsoft.com/office/drawing/2014/main" id="{9EE8E7F9-E323-AEDF-ABDD-70221B890F54}"/>
              </a:ext>
            </a:extLst>
          </p:cNvPr>
          <p:cNvSpPr/>
          <p:nvPr/>
        </p:nvSpPr>
        <p:spPr>
          <a:xfrm>
            <a:off x="7714875" y="2162677"/>
            <a:ext cx="323002" cy="902793"/>
          </a:xfrm>
          <a:prstGeom prst="leftBracket">
            <a:avLst/>
          </a:prstGeom>
          <a:ln w="635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0" name="Right Bracket 49">
            <a:extLst>
              <a:ext uri="{FF2B5EF4-FFF2-40B4-BE49-F238E27FC236}">
                <a16:creationId xmlns:a16="http://schemas.microsoft.com/office/drawing/2014/main" id="{F4B3423D-A5EE-AE16-D759-791BEC686FED}"/>
              </a:ext>
            </a:extLst>
          </p:cNvPr>
          <p:cNvSpPr/>
          <p:nvPr/>
        </p:nvSpPr>
        <p:spPr>
          <a:xfrm>
            <a:off x="10624794" y="2158298"/>
            <a:ext cx="321137" cy="867412"/>
          </a:xfrm>
          <a:prstGeom prst="rightBracket">
            <a:avLst/>
          </a:prstGeom>
          <a:ln w="635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a:extLst>
              <a:ext uri="{FF2B5EF4-FFF2-40B4-BE49-F238E27FC236}">
                <a16:creationId xmlns:a16="http://schemas.microsoft.com/office/drawing/2014/main" id="{A246AD16-6DA8-6DB2-6696-70F8BD691D11}"/>
              </a:ext>
            </a:extLst>
          </p:cNvPr>
          <p:cNvPicPr>
            <a:picLocks noChangeAspect="1"/>
          </p:cNvPicPr>
          <p:nvPr/>
        </p:nvPicPr>
        <p:blipFill>
          <a:blip r:embed="rId7"/>
          <a:stretch>
            <a:fillRect/>
          </a:stretch>
        </p:blipFill>
        <p:spPr>
          <a:xfrm>
            <a:off x="6659769" y="3958260"/>
            <a:ext cx="464754" cy="375378"/>
          </a:xfrm>
          <a:prstGeom prst="rect">
            <a:avLst/>
          </a:prstGeom>
        </p:spPr>
      </p:pic>
      <p:pic>
        <p:nvPicPr>
          <p:cNvPr id="22" name="Picture 21" descr="A picture containing text, font, white, line&#10;&#10;Description automatically generated">
            <a:extLst>
              <a:ext uri="{FF2B5EF4-FFF2-40B4-BE49-F238E27FC236}">
                <a16:creationId xmlns:a16="http://schemas.microsoft.com/office/drawing/2014/main" id="{E209869D-5892-A490-AEB9-1A9B5125DC72}"/>
              </a:ext>
            </a:extLst>
          </p:cNvPr>
          <p:cNvPicPr>
            <a:picLocks noChangeAspect="1"/>
          </p:cNvPicPr>
          <p:nvPr/>
        </p:nvPicPr>
        <p:blipFill>
          <a:blip r:embed="rId8"/>
          <a:stretch>
            <a:fillRect/>
          </a:stretch>
        </p:blipFill>
        <p:spPr>
          <a:xfrm>
            <a:off x="3411394" y="5479989"/>
            <a:ext cx="5401251" cy="1001094"/>
          </a:xfrm>
          <a:prstGeom prst="rect">
            <a:avLst/>
          </a:prstGeom>
        </p:spPr>
      </p:pic>
    </p:spTree>
    <p:extLst>
      <p:ext uri="{BB962C8B-B14F-4D97-AF65-F5344CB8AC3E}">
        <p14:creationId xmlns:p14="http://schemas.microsoft.com/office/powerpoint/2010/main" val="1780929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7"/>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9"/>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0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6"/>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49"/>
                                        </p:tgtEl>
                                        <p:attrNameLst>
                                          <p:attrName>style.visibility</p:attrName>
                                        </p:attrNameLst>
                                      </p:cBhvr>
                                      <p:to>
                                        <p:strVal val="visible"/>
                                      </p:to>
                                    </p:set>
                                  </p:childTnLst>
                                </p:cTn>
                              </p:par>
                              <p:par>
                                <p:cTn id="65" presetID="1" presetClass="entr" presetSubtype="0" fill="hold" grpId="2" nodeType="withEffect">
                                  <p:stCondLst>
                                    <p:cond delay="0"/>
                                  </p:stCondLst>
                                  <p:childTnLst>
                                    <p:set>
                                      <p:cBhvr>
                                        <p:cTn id="66" dur="1" fill="hold">
                                          <p:stCondLst>
                                            <p:cond delay="0"/>
                                          </p:stCondLst>
                                        </p:cTn>
                                        <p:tgtEl>
                                          <p:spTgt spid="21"/>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8"/>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47"/>
                                        </p:tgtEl>
                                        <p:attrNameLst>
                                          <p:attrName>style.visibility</p:attrName>
                                        </p:attrNameLst>
                                      </p:cBhvr>
                                      <p:to>
                                        <p:strVal val="visible"/>
                                      </p:to>
                                    </p:set>
                                  </p:childTnLst>
                                </p:cTn>
                              </p:par>
                              <p:par>
                                <p:cTn id="77" presetID="1" presetClass="entr" presetSubtype="0" fill="hold" nodeType="withEffect">
                                  <p:stCondLst>
                                    <p:cond delay="0"/>
                                  </p:stCondLst>
                                  <p:childTnLst>
                                    <p:set>
                                      <p:cBhvr>
                                        <p:cTn id="78" dur="1" fill="hold">
                                          <p:stCondLst>
                                            <p:cond delay="0"/>
                                          </p:stCondLst>
                                        </p:cTn>
                                        <p:tgtEl>
                                          <p:spTgt spid="102"/>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2"/>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40"/>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2"/>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childTnLst>
                                </p:cTn>
                              </p:par>
                              <p:par>
                                <p:cTn id="87" presetID="1" presetClass="exit" presetSubtype="0" fill="hold" nodeType="withEffect">
                                  <p:stCondLst>
                                    <p:cond delay="0"/>
                                  </p:stCondLst>
                                  <p:childTnLst>
                                    <p:set>
                                      <p:cBhvr>
                                        <p:cTn id="88" dur="1" fill="hold">
                                          <p:stCondLst>
                                            <p:cond delay="0"/>
                                          </p:stCondLst>
                                        </p:cTn>
                                        <p:tgtEl>
                                          <p:spTgt spid="15"/>
                                        </p:tgtEl>
                                        <p:attrNameLst>
                                          <p:attrName>style.visibility</p:attrName>
                                        </p:attrNameLst>
                                      </p:cBhvr>
                                      <p:to>
                                        <p:strVal val="hidden"/>
                                      </p:to>
                                    </p:set>
                                  </p:childTnLst>
                                </p:cTn>
                              </p:par>
                              <p:par>
                                <p:cTn id="89" presetID="1" presetClass="exit" presetSubtype="0" fill="hold" grpId="2" nodeType="withEffect">
                                  <p:stCondLst>
                                    <p:cond delay="0"/>
                                  </p:stCondLst>
                                  <p:childTnLst>
                                    <p:set>
                                      <p:cBhvr>
                                        <p:cTn id="90" dur="1" fill="hold">
                                          <p:stCondLst>
                                            <p:cond delay="0"/>
                                          </p:stCondLst>
                                        </p:cTn>
                                        <p:tgtEl>
                                          <p:spTgt spid="36"/>
                                        </p:tgtEl>
                                        <p:attrNameLst>
                                          <p:attrName>style.visibility</p:attrName>
                                        </p:attrNameLst>
                                      </p:cBhvr>
                                      <p:to>
                                        <p:strVal val="hidden"/>
                                      </p:to>
                                    </p:set>
                                  </p:childTnLst>
                                </p:cTn>
                              </p:par>
                              <p:par>
                                <p:cTn id="91" presetID="1" presetClass="exit" presetSubtype="0" fill="hold" nodeType="withEffect">
                                  <p:stCondLst>
                                    <p:cond delay="0"/>
                                  </p:stCondLst>
                                  <p:childTnLst>
                                    <p:set>
                                      <p:cBhvr>
                                        <p:cTn id="92" dur="1" fill="hold">
                                          <p:stCondLst>
                                            <p:cond delay="0"/>
                                          </p:stCondLst>
                                        </p:cTn>
                                        <p:tgtEl>
                                          <p:spTgt spid="29"/>
                                        </p:tgtEl>
                                        <p:attrNameLst>
                                          <p:attrName>style.visibility</p:attrName>
                                        </p:attrNameLst>
                                      </p:cBhvr>
                                      <p:to>
                                        <p:strVal val="hidden"/>
                                      </p:to>
                                    </p:set>
                                  </p:childTnLst>
                                </p:cTn>
                              </p:par>
                              <p:par>
                                <p:cTn id="93" presetID="1" presetClass="exit" presetSubtype="0" fill="hold" grpId="2" nodeType="withEffect">
                                  <p:stCondLst>
                                    <p:cond delay="0"/>
                                  </p:stCondLst>
                                  <p:childTnLst>
                                    <p:set>
                                      <p:cBhvr>
                                        <p:cTn id="94" dur="1" fill="hold">
                                          <p:stCondLst>
                                            <p:cond delay="0"/>
                                          </p:stCondLst>
                                        </p:cTn>
                                        <p:tgtEl>
                                          <p:spTgt spid="30"/>
                                        </p:tgtEl>
                                        <p:attrNameLst>
                                          <p:attrName>style.visibility</p:attrName>
                                        </p:attrNameLst>
                                      </p:cBhvr>
                                      <p:to>
                                        <p:strVal val="hidden"/>
                                      </p:to>
                                    </p:set>
                                  </p:childTnLst>
                                </p:cTn>
                              </p:par>
                              <p:par>
                                <p:cTn id="95" presetID="1" presetClass="exit" presetSubtype="0" fill="hold" grpId="2" nodeType="withEffect">
                                  <p:stCondLst>
                                    <p:cond delay="0"/>
                                  </p:stCondLst>
                                  <p:childTnLst>
                                    <p:set>
                                      <p:cBhvr>
                                        <p:cTn id="96" dur="1" fill="hold">
                                          <p:stCondLst>
                                            <p:cond delay="0"/>
                                          </p:stCondLst>
                                        </p:cTn>
                                        <p:tgtEl>
                                          <p:spTgt spid="50"/>
                                        </p:tgtEl>
                                        <p:attrNameLst>
                                          <p:attrName>style.visibility</p:attrName>
                                        </p:attrNameLst>
                                      </p:cBhvr>
                                      <p:to>
                                        <p:strVal val="hidden"/>
                                      </p:to>
                                    </p:set>
                                  </p:childTnLst>
                                </p:cTn>
                              </p:par>
                              <p:par>
                                <p:cTn id="97" presetID="1" presetClass="exit" presetSubtype="0" fill="hold" grpId="2" nodeType="withEffect">
                                  <p:stCondLst>
                                    <p:cond delay="0"/>
                                  </p:stCondLst>
                                  <p:childTnLst>
                                    <p:set>
                                      <p:cBhvr>
                                        <p:cTn id="98" dur="1" fill="hold">
                                          <p:stCondLst>
                                            <p:cond delay="0"/>
                                          </p:stCondLst>
                                        </p:cTn>
                                        <p:tgtEl>
                                          <p:spTgt spid="49"/>
                                        </p:tgtEl>
                                        <p:attrNameLst>
                                          <p:attrName>style.visibility</p:attrName>
                                        </p:attrNameLst>
                                      </p:cBhvr>
                                      <p:to>
                                        <p:strVal val="hidden"/>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2"/>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nodeType="clickEffect">
                                  <p:stCondLst>
                                    <p:cond delay="0"/>
                                  </p:stCondLst>
                                  <p:childTnLst>
                                    <p:set>
                                      <p:cBhvr>
                                        <p:cTn id="106" dur="1" fill="hold">
                                          <p:stCondLst>
                                            <p:cond delay="0"/>
                                          </p:stCondLst>
                                        </p:cTn>
                                        <p:tgtEl>
                                          <p:spTgt spid="29"/>
                                        </p:tgtEl>
                                        <p:attrNameLst>
                                          <p:attrName>style.visibility</p:attrName>
                                        </p:attrNameLst>
                                      </p:cBhvr>
                                      <p:to>
                                        <p:strVal val="hidden"/>
                                      </p:to>
                                    </p:set>
                                  </p:childTnLst>
                                </p:cTn>
                              </p:par>
                              <p:par>
                                <p:cTn id="107" presetID="1" presetClass="exit" presetSubtype="0" fill="hold" grpId="1" nodeType="withEffect">
                                  <p:stCondLst>
                                    <p:cond delay="0"/>
                                  </p:stCondLst>
                                  <p:childTnLst>
                                    <p:set>
                                      <p:cBhvr>
                                        <p:cTn id="108" dur="1" fill="hold">
                                          <p:stCondLst>
                                            <p:cond delay="0"/>
                                          </p:stCondLst>
                                        </p:cTn>
                                        <p:tgtEl>
                                          <p:spTgt spid="30"/>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50"/>
                                        </p:tgtEl>
                                        <p:attrNameLst>
                                          <p:attrName>style.visibility</p:attrName>
                                        </p:attrNameLst>
                                      </p:cBhvr>
                                      <p:to>
                                        <p:strVal val="hidden"/>
                                      </p:to>
                                    </p:set>
                                  </p:childTnLst>
                                </p:cTn>
                              </p:par>
                              <p:par>
                                <p:cTn id="111" presetID="1" presetClass="exit" presetSubtype="0" fill="hold" grpId="1" nodeType="withEffect">
                                  <p:stCondLst>
                                    <p:cond delay="0"/>
                                  </p:stCondLst>
                                  <p:childTnLst>
                                    <p:set>
                                      <p:cBhvr>
                                        <p:cTn id="112" dur="1" fill="hold">
                                          <p:stCondLst>
                                            <p:cond delay="0"/>
                                          </p:stCondLst>
                                        </p:cTn>
                                        <p:tgtEl>
                                          <p:spTgt spid="49"/>
                                        </p:tgtEl>
                                        <p:attrNameLst>
                                          <p:attrName>style.visibility</p:attrName>
                                        </p:attrNameLst>
                                      </p:cBhvr>
                                      <p:to>
                                        <p:strVal val="hidden"/>
                                      </p:to>
                                    </p:set>
                                  </p:childTnLst>
                                </p:cTn>
                              </p:par>
                              <p:par>
                                <p:cTn id="113" presetID="1" presetClass="exit" presetSubtype="0" fill="hold" nodeType="withEffect">
                                  <p:stCondLst>
                                    <p:cond delay="0"/>
                                  </p:stCondLst>
                                  <p:childTnLst>
                                    <p:set>
                                      <p:cBhvr>
                                        <p:cTn id="114" dur="1" fill="hold">
                                          <p:stCondLst>
                                            <p:cond delay="0"/>
                                          </p:stCondLst>
                                        </p:cTn>
                                        <p:tgtEl>
                                          <p:spTgt spid="15"/>
                                        </p:tgtEl>
                                        <p:attrNameLst>
                                          <p:attrName>style.visibility</p:attrName>
                                        </p:attrNameLst>
                                      </p:cBhvr>
                                      <p:to>
                                        <p:strVal val="hidden"/>
                                      </p:to>
                                    </p:set>
                                  </p:childTnLst>
                                </p:cTn>
                              </p:par>
                              <p:par>
                                <p:cTn id="115" presetID="1" presetClass="exit" presetSubtype="0" fill="hold" grpId="1" nodeType="withEffect">
                                  <p:stCondLst>
                                    <p:cond delay="0"/>
                                  </p:stCondLst>
                                  <p:childTnLst>
                                    <p:set>
                                      <p:cBhvr>
                                        <p:cTn id="116" dur="1" fill="hold">
                                          <p:stCondLst>
                                            <p:cond delay="0"/>
                                          </p:stCondLst>
                                        </p:cTn>
                                        <p:tgtEl>
                                          <p:spTgt spid="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1" grpId="0" animBg="1"/>
      <p:bldP spid="12" grpId="0"/>
      <p:bldP spid="13" grpId="0"/>
      <p:bldP spid="16" grpId="0" animBg="1"/>
      <p:bldP spid="18" grpId="0"/>
      <p:bldP spid="72" grpId="0" animBg="1"/>
      <p:bldP spid="101" grpId="0"/>
      <p:bldP spid="14" grpId="0"/>
      <p:bldP spid="36" grpId="0"/>
      <p:bldP spid="36" grpId="1"/>
      <p:bldP spid="36" grpId="2"/>
      <p:bldP spid="40" grpId="0"/>
      <p:bldP spid="59" grpId="0"/>
      <p:bldP spid="8" grpId="0" animBg="1"/>
      <p:bldP spid="17" grpId="0"/>
      <p:bldP spid="20" grpId="0" animBg="1"/>
      <p:bldP spid="21" grpId="2"/>
      <p:bldP spid="30" grpId="0"/>
      <p:bldP spid="30" grpId="1"/>
      <p:bldP spid="30" grpId="2"/>
      <p:bldP spid="35" grpId="0" animBg="1"/>
      <p:bldP spid="41" grpId="0"/>
      <p:bldP spid="43" grpId="0"/>
      <p:bldP spid="47" grpId="0" animBg="1"/>
      <p:bldP spid="48" grpId="0" animBg="1"/>
      <p:bldP spid="49" grpId="0" animBg="1"/>
      <p:bldP spid="49" grpId="1" animBg="1"/>
      <p:bldP spid="49" grpId="2" animBg="1"/>
      <p:bldP spid="50" grpId="0" animBg="1"/>
      <p:bldP spid="50" grpId="1" animBg="1"/>
      <p:bldP spid="50" grpId="2"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839D20-5E2C-23F2-6CBB-ABF6B82F36CD}"/>
              </a:ext>
            </a:extLst>
          </p:cNvPr>
          <p:cNvSpPr>
            <a:spLocks noGrp="1"/>
          </p:cNvSpPr>
          <p:nvPr>
            <p:ph type="title"/>
          </p:nvPr>
        </p:nvSpPr>
        <p:spPr/>
        <p:txBody>
          <a:bodyPr/>
          <a:lstStyle/>
          <a:p>
            <a:r>
              <a:rPr lang="en-US" dirty="0"/>
              <a:t>More Experiments</a:t>
            </a:r>
          </a:p>
        </p:txBody>
      </p:sp>
      <p:sp>
        <p:nvSpPr>
          <p:cNvPr id="3" name="Content Placeholder 2">
            <a:extLst>
              <a:ext uri="{FF2B5EF4-FFF2-40B4-BE49-F238E27FC236}">
                <a16:creationId xmlns:a16="http://schemas.microsoft.com/office/drawing/2014/main" id="{C51595FF-F9FA-2A77-B106-78D92CDA6D3A}"/>
              </a:ext>
            </a:extLst>
          </p:cNvPr>
          <p:cNvSpPr>
            <a:spLocks noGrp="1"/>
          </p:cNvSpPr>
          <p:nvPr>
            <p:ph idx="1"/>
          </p:nvPr>
        </p:nvSpPr>
        <p:spPr/>
        <p:txBody>
          <a:bodyPr>
            <a:normAutofit fontScale="92500" lnSpcReduction="10000"/>
          </a:bodyPr>
          <a:lstStyle/>
          <a:p>
            <a:r>
              <a:rPr lang="en-US" dirty="0"/>
              <a:t>Identity Mapping</a:t>
            </a:r>
          </a:p>
          <a:p>
            <a:pPr lvl="1"/>
            <a:r>
              <a:rPr lang="en-US" dirty="0"/>
              <a:t>Extended our address-space invariants to support:</a:t>
            </a:r>
          </a:p>
          <a:p>
            <a:pPr lvl="2"/>
            <a:r>
              <a:rPr lang="en-US" dirty="0">
                <a:effectLst/>
                <a:latin typeface="LinLibertineT"/>
              </a:rPr>
              <a:t>virtual address of any page used for a page table lives at a virtual address whose value is a constant offset from the physical address a</a:t>
            </a:r>
          </a:p>
          <a:p>
            <a:r>
              <a:rPr lang="en-US" dirty="0">
                <a:latin typeface="LinLibertineT"/>
              </a:rPr>
              <a:t>Page-table-traversal</a:t>
            </a:r>
          </a:p>
          <a:p>
            <a:pPr lvl="1"/>
            <a:r>
              <a:rPr lang="en-US" dirty="0">
                <a:latin typeface="LinLibertineT"/>
              </a:rPr>
              <a:t>Using identity mappings</a:t>
            </a:r>
          </a:p>
          <a:p>
            <a:pPr lvl="1"/>
            <a:r>
              <a:rPr lang="en-US" b="1" i="1" dirty="0">
                <a:latin typeface="LinLibertineT"/>
              </a:rPr>
              <a:t>Almost done!</a:t>
            </a:r>
          </a:p>
          <a:p>
            <a:r>
              <a:rPr lang="en-US" dirty="0">
                <a:latin typeface="LinLibertineT"/>
              </a:rPr>
              <a:t>Mapping a new page</a:t>
            </a:r>
          </a:p>
          <a:p>
            <a:pPr lvl="1"/>
            <a:r>
              <a:rPr lang="en-US" dirty="0">
                <a:latin typeface="LinLibertineT"/>
              </a:rPr>
              <a:t>Prover with using the page-table-traversal as an axiom to locate L1 entry.</a:t>
            </a:r>
          </a:p>
          <a:p>
            <a:pPr lvl="1"/>
            <a:endParaRPr lang="en-US" dirty="0">
              <a:latin typeface="LinLibertineT"/>
            </a:endParaRPr>
          </a:p>
          <a:p>
            <a:pPr lvl="1"/>
            <a:endParaRPr lang="en-US" dirty="0"/>
          </a:p>
          <a:p>
            <a:pPr marL="457200" lvl="1" indent="0">
              <a:buNone/>
            </a:pPr>
            <a:r>
              <a:rPr lang="en-US" dirty="0"/>
              <a:t>	</a:t>
            </a:r>
          </a:p>
          <a:p>
            <a:pPr marL="457200" lvl="1" indent="0">
              <a:buNone/>
            </a:pPr>
            <a:endParaRPr lang="en-US" dirty="0"/>
          </a:p>
        </p:txBody>
      </p:sp>
    </p:spTree>
    <p:extLst>
      <p:ext uri="{BB962C8B-B14F-4D97-AF65-F5344CB8AC3E}">
        <p14:creationId xmlns:p14="http://schemas.microsoft.com/office/powerpoint/2010/main" val="11882652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7F88C-492F-CB6E-C9C7-5B6BCB2BC9E1}"/>
              </a:ext>
            </a:extLst>
          </p:cNvPr>
          <p:cNvSpPr>
            <a:spLocks noGrp="1"/>
          </p:cNvSpPr>
          <p:nvPr>
            <p:ph type="title"/>
          </p:nvPr>
        </p:nvSpPr>
        <p:spPr/>
        <p:txBody>
          <a:bodyPr/>
          <a:lstStyle/>
          <a:p>
            <a:r>
              <a:rPr lang="en-US" dirty="0"/>
              <a:t>Current Status for x64Iris</a:t>
            </a:r>
          </a:p>
        </p:txBody>
      </p:sp>
      <p:sp>
        <p:nvSpPr>
          <p:cNvPr id="3" name="Content Placeholder 2">
            <a:extLst>
              <a:ext uri="{FF2B5EF4-FFF2-40B4-BE49-F238E27FC236}">
                <a16:creationId xmlns:a16="http://schemas.microsoft.com/office/drawing/2014/main" id="{F4160E22-E85C-62C0-036D-B472B81E04E4}"/>
              </a:ext>
            </a:extLst>
          </p:cNvPr>
          <p:cNvSpPr>
            <a:spLocks noGrp="1"/>
          </p:cNvSpPr>
          <p:nvPr>
            <p:ph idx="1"/>
          </p:nvPr>
        </p:nvSpPr>
        <p:spPr/>
        <p:txBody>
          <a:bodyPr>
            <a:normAutofit/>
          </a:bodyPr>
          <a:lstStyle/>
          <a:p>
            <a:r>
              <a:rPr lang="en-US" dirty="0"/>
              <a:t>What is done?</a:t>
            </a:r>
          </a:p>
          <a:p>
            <a:pPr lvl="1"/>
            <a:r>
              <a:rPr lang="en-US" dirty="0"/>
              <a:t>Machine model – subset of x86</a:t>
            </a:r>
          </a:p>
          <a:p>
            <a:pPr lvl="1"/>
            <a:r>
              <a:rPr lang="en-US" dirty="0"/>
              <a:t>Soundness proofs of all instructions except:</a:t>
            </a:r>
          </a:p>
          <a:p>
            <a:pPr marL="914400" lvl="2" indent="0">
              <a:buNone/>
            </a:pPr>
            <a:r>
              <a:rPr lang="en-US" dirty="0"/>
              <a:t>Segment selector related ones, Page fault interrupts</a:t>
            </a:r>
          </a:p>
          <a:p>
            <a:pPr lvl="1"/>
            <a:r>
              <a:rPr lang="en-US" dirty="0"/>
              <a:t>Proof of address-space switching</a:t>
            </a:r>
          </a:p>
          <a:p>
            <a:pPr lvl="1"/>
            <a:r>
              <a:rPr lang="en-US" dirty="0"/>
              <a:t>Proof of identity mapping</a:t>
            </a:r>
          </a:p>
          <a:p>
            <a:pPr lvl="1"/>
            <a:r>
              <a:rPr lang="en-US" dirty="0"/>
              <a:t>Proof of adding a new-page axiomatizing </a:t>
            </a:r>
            <a:r>
              <a:rPr lang="en-US" b="1" dirty="0"/>
              <a:t>page-table-walk</a:t>
            </a:r>
            <a:endParaRPr lang="en-US" dirty="0"/>
          </a:p>
          <a:p>
            <a:pPr lvl="1"/>
            <a:r>
              <a:rPr lang="en-US" dirty="0"/>
              <a:t>Proof of page-table-walk</a:t>
            </a:r>
          </a:p>
          <a:p>
            <a:r>
              <a:rPr lang="en-US" dirty="0"/>
              <a:t>Overall, so much of </a:t>
            </a:r>
            <a:r>
              <a:rPr lang="en-US" dirty="0" err="1"/>
              <a:t>Roqc</a:t>
            </a:r>
            <a:r>
              <a:rPr lang="en-US" dirty="0"/>
              <a:t> proofs</a:t>
            </a:r>
          </a:p>
          <a:p>
            <a:pPr lvl="1"/>
            <a:endParaRPr lang="en-US" dirty="0"/>
          </a:p>
        </p:txBody>
      </p:sp>
    </p:spTree>
    <p:extLst>
      <p:ext uri="{BB962C8B-B14F-4D97-AF65-F5344CB8AC3E}">
        <p14:creationId xmlns:p14="http://schemas.microsoft.com/office/powerpoint/2010/main" val="4257692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Icon&#10;&#10;Description automatically generated">
            <a:extLst>
              <a:ext uri="{FF2B5EF4-FFF2-40B4-BE49-F238E27FC236}">
                <a16:creationId xmlns:a16="http://schemas.microsoft.com/office/drawing/2014/main" id="{F8F8C805-B5AF-8CF2-879F-AFBBF2A7A971}"/>
              </a:ext>
            </a:extLst>
          </p:cNvPr>
          <p:cNvPicPr>
            <a:picLocks noChangeAspect="1"/>
          </p:cNvPicPr>
          <p:nvPr/>
        </p:nvPicPr>
        <p:blipFill>
          <a:blip r:embed="rId2"/>
          <a:stretch>
            <a:fillRect/>
          </a:stretch>
        </p:blipFill>
        <p:spPr>
          <a:xfrm>
            <a:off x="4283379" y="1347229"/>
            <a:ext cx="3462127" cy="3462127"/>
          </a:xfrm>
          <a:prstGeom prst="rect">
            <a:avLst/>
          </a:prstGeom>
        </p:spPr>
      </p:pic>
    </p:spTree>
    <p:extLst>
      <p:ext uri="{BB962C8B-B14F-4D97-AF65-F5344CB8AC3E}">
        <p14:creationId xmlns:p14="http://schemas.microsoft.com/office/powerpoint/2010/main" val="2636540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7E2B42-CF82-8BD2-7EC7-01092839E6FC}"/>
              </a:ext>
            </a:extLst>
          </p:cNvPr>
          <p:cNvSpPr>
            <a:spLocks noGrp="1"/>
          </p:cNvSpPr>
          <p:nvPr>
            <p:ph idx="1"/>
          </p:nvPr>
        </p:nvSpPr>
        <p:spPr/>
        <p:txBody>
          <a:bodyPr>
            <a:normAutofit/>
          </a:bodyPr>
          <a:lstStyle/>
          <a:p>
            <a:r>
              <a:rPr lang="en-US" dirty="0"/>
              <a:t>In terms of each physical points-to for a Page-Table</a:t>
            </a:r>
          </a:p>
          <a:p>
            <a:pPr marL="0" indent="0">
              <a:buNone/>
            </a:pPr>
            <a:endParaRPr lang="en-US" dirty="0"/>
          </a:p>
          <a:p>
            <a:pPr marL="0" indent="0">
              <a:buNone/>
            </a:pPr>
            <a:r>
              <a:rPr lang="en-US" dirty="0"/>
              <a:t>where </a:t>
            </a:r>
            <a:r>
              <a:rPr lang="en-US" i="1" dirty="0"/>
              <a:t>physical</a:t>
            </a:r>
            <a:r>
              <a:rPr lang="en-US" dirty="0"/>
              <a:t> L4_L1 page-table walk</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dirty="0"/>
          </a:p>
        </p:txBody>
      </p:sp>
      <p:pic>
        <p:nvPicPr>
          <p:cNvPr id="7" name="Picture 6" descr="A picture containing text, font, white, algebra&#10;&#10;Description automatically generated">
            <a:extLst>
              <a:ext uri="{FF2B5EF4-FFF2-40B4-BE49-F238E27FC236}">
                <a16:creationId xmlns:a16="http://schemas.microsoft.com/office/drawing/2014/main" id="{F799785E-5E7D-1A00-C5B5-60AA0BC4BDA6}"/>
              </a:ext>
            </a:extLst>
          </p:cNvPr>
          <p:cNvPicPr>
            <a:picLocks noChangeAspect="1"/>
          </p:cNvPicPr>
          <p:nvPr/>
        </p:nvPicPr>
        <p:blipFill>
          <a:blip r:embed="rId3"/>
          <a:stretch>
            <a:fillRect/>
          </a:stretch>
        </p:blipFill>
        <p:spPr>
          <a:xfrm>
            <a:off x="957773" y="3708239"/>
            <a:ext cx="8621608" cy="1466380"/>
          </a:xfrm>
          <a:prstGeom prst="rect">
            <a:avLst/>
          </a:prstGeom>
        </p:spPr>
      </p:pic>
      <p:pic>
        <p:nvPicPr>
          <p:cNvPr id="5" name="Picture 4">
            <a:extLst>
              <a:ext uri="{FF2B5EF4-FFF2-40B4-BE49-F238E27FC236}">
                <a16:creationId xmlns:a16="http://schemas.microsoft.com/office/drawing/2014/main" id="{1DF22A7A-3621-ECEE-DC75-0C23853DC037}"/>
              </a:ext>
            </a:extLst>
          </p:cNvPr>
          <p:cNvPicPr>
            <a:picLocks noChangeAspect="1"/>
          </p:cNvPicPr>
          <p:nvPr/>
        </p:nvPicPr>
        <p:blipFill>
          <a:blip r:embed="rId4"/>
          <a:stretch>
            <a:fillRect/>
          </a:stretch>
        </p:blipFill>
        <p:spPr>
          <a:xfrm>
            <a:off x="857987" y="2224250"/>
            <a:ext cx="9032623" cy="631022"/>
          </a:xfrm>
          <a:prstGeom prst="rect">
            <a:avLst/>
          </a:prstGeom>
        </p:spPr>
      </p:pic>
      <p:sp>
        <p:nvSpPr>
          <p:cNvPr id="2" name="Title 1">
            <a:extLst>
              <a:ext uri="{FF2B5EF4-FFF2-40B4-BE49-F238E27FC236}">
                <a16:creationId xmlns:a16="http://schemas.microsoft.com/office/drawing/2014/main" id="{8ED86DD7-9D9C-E2DD-2652-0961CEEBBAA9}"/>
              </a:ext>
            </a:extLst>
          </p:cNvPr>
          <p:cNvSpPr>
            <a:spLocks noGrp="1"/>
          </p:cNvSpPr>
          <p:nvPr>
            <p:ph type="title"/>
          </p:nvPr>
        </p:nvSpPr>
        <p:spPr/>
        <p:txBody>
          <a:bodyPr/>
          <a:lstStyle/>
          <a:p>
            <a:r>
              <a:rPr lang="en-US" dirty="0"/>
              <a:t>Program Logic: Defining Virtual Points-to </a:t>
            </a:r>
          </a:p>
        </p:txBody>
      </p:sp>
      <p:pic>
        <p:nvPicPr>
          <p:cNvPr id="16" name="Picture 15">
            <a:extLst>
              <a:ext uri="{FF2B5EF4-FFF2-40B4-BE49-F238E27FC236}">
                <a16:creationId xmlns:a16="http://schemas.microsoft.com/office/drawing/2014/main" id="{2C6B7276-678D-1E8B-51A4-6438E4D76CC3}"/>
              </a:ext>
            </a:extLst>
          </p:cNvPr>
          <p:cNvPicPr>
            <a:picLocks noChangeAspect="1"/>
          </p:cNvPicPr>
          <p:nvPr/>
        </p:nvPicPr>
        <p:blipFill>
          <a:blip r:embed="rId5"/>
          <a:stretch>
            <a:fillRect/>
          </a:stretch>
        </p:blipFill>
        <p:spPr>
          <a:xfrm>
            <a:off x="838200" y="3365404"/>
            <a:ext cx="6291063" cy="304800"/>
          </a:xfrm>
          <a:prstGeom prst="rect">
            <a:avLst/>
          </a:prstGeom>
        </p:spPr>
      </p:pic>
      <p:pic>
        <p:nvPicPr>
          <p:cNvPr id="19" name="Picture 18">
            <a:extLst>
              <a:ext uri="{FF2B5EF4-FFF2-40B4-BE49-F238E27FC236}">
                <a16:creationId xmlns:a16="http://schemas.microsoft.com/office/drawing/2014/main" id="{B335163A-4DC9-AA79-FE91-AAE096420272}"/>
              </a:ext>
            </a:extLst>
          </p:cNvPr>
          <p:cNvPicPr>
            <a:picLocks noChangeAspect="1"/>
          </p:cNvPicPr>
          <p:nvPr/>
        </p:nvPicPr>
        <p:blipFill>
          <a:blip r:embed="rId6"/>
          <a:stretch>
            <a:fillRect/>
          </a:stretch>
        </p:blipFill>
        <p:spPr>
          <a:xfrm>
            <a:off x="7002263" y="3335971"/>
            <a:ext cx="254000" cy="304800"/>
          </a:xfrm>
          <a:prstGeom prst="rect">
            <a:avLst/>
          </a:prstGeom>
        </p:spPr>
      </p:pic>
      <p:sp>
        <p:nvSpPr>
          <p:cNvPr id="28" name="Right Brace 27">
            <a:extLst>
              <a:ext uri="{FF2B5EF4-FFF2-40B4-BE49-F238E27FC236}">
                <a16:creationId xmlns:a16="http://schemas.microsoft.com/office/drawing/2014/main" id="{0D712138-AC12-CEF9-28B2-6F6A9BB3B59E}"/>
              </a:ext>
            </a:extLst>
          </p:cNvPr>
          <p:cNvSpPr/>
          <p:nvPr/>
        </p:nvSpPr>
        <p:spPr>
          <a:xfrm rot="5400000">
            <a:off x="1686660" y="4580650"/>
            <a:ext cx="362488" cy="1661494"/>
          </a:xfrm>
          <a:prstGeom prst="rightBrace">
            <a:avLst>
              <a:gd name="adj1" fmla="val 198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Right Brace 28">
            <a:extLst>
              <a:ext uri="{FF2B5EF4-FFF2-40B4-BE49-F238E27FC236}">
                <a16:creationId xmlns:a16="http://schemas.microsoft.com/office/drawing/2014/main" id="{F9A784BA-6BB9-1CCB-D08F-7085DBBBE31F}"/>
              </a:ext>
            </a:extLst>
          </p:cNvPr>
          <p:cNvSpPr/>
          <p:nvPr/>
        </p:nvSpPr>
        <p:spPr>
          <a:xfrm rot="5400000">
            <a:off x="3695451" y="4588699"/>
            <a:ext cx="362488" cy="1661494"/>
          </a:xfrm>
          <a:prstGeom prst="rightBrace">
            <a:avLst>
              <a:gd name="adj1" fmla="val 198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3B5C320B-3F36-D667-438F-1CB198A3D733}"/>
              </a:ext>
            </a:extLst>
          </p:cNvPr>
          <p:cNvSpPr txBox="1"/>
          <p:nvPr/>
        </p:nvSpPr>
        <p:spPr>
          <a:xfrm>
            <a:off x="1148524" y="5702114"/>
            <a:ext cx="1661494" cy="369332"/>
          </a:xfrm>
          <a:prstGeom prst="rect">
            <a:avLst/>
          </a:prstGeom>
          <a:noFill/>
        </p:spPr>
        <p:txBody>
          <a:bodyPr wrap="square" rtlCol="0">
            <a:spAutoFit/>
          </a:bodyPr>
          <a:lstStyle/>
          <a:p>
            <a:r>
              <a:rPr lang="en-US" b="1" dirty="0"/>
              <a:t>Table Address</a:t>
            </a:r>
          </a:p>
        </p:txBody>
      </p:sp>
      <p:sp>
        <p:nvSpPr>
          <p:cNvPr id="31" name="TextBox 30">
            <a:extLst>
              <a:ext uri="{FF2B5EF4-FFF2-40B4-BE49-F238E27FC236}">
                <a16:creationId xmlns:a16="http://schemas.microsoft.com/office/drawing/2014/main" id="{EE3074FA-945F-0B3C-AFC9-98346E3A297B}"/>
              </a:ext>
            </a:extLst>
          </p:cNvPr>
          <p:cNvSpPr txBox="1"/>
          <p:nvPr/>
        </p:nvSpPr>
        <p:spPr>
          <a:xfrm>
            <a:off x="3045948" y="5702114"/>
            <a:ext cx="1661494" cy="369332"/>
          </a:xfrm>
          <a:prstGeom prst="rect">
            <a:avLst/>
          </a:prstGeom>
          <a:noFill/>
        </p:spPr>
        <p:txBody>
          <a:bodyPr wrap="square" rtlCol="0">
            <a:spAutoFit/>
          </a:bodyPr>
          <a:lstStyle/>
          <a:p>
            <a:r>
              <a:rPr lang="en-US" b="1" dirty="0"/>
              <a:t>Entry Offset</a:t>
            </a:r>
          </a:p>
        </p:txBody>
      </p:sp>
      <p:sp>
        <p:nvSpPr>
          <p:cNvPr id="37" name="Oval 36">
            <a:extLst>
              <a:ext uri="{FF2B5EF4-FFF2-40B4-BE49-F238E27FC236}">
                <a16:creationId xmlns:a16="http://schemas.microsoft.com/office/drawing/2014/main" id="{EA240FDD-06C5-F3FB-AB40-0210C3537DA3}"/>
              </a:ext>
            </a:extLst>
          </p:cNvPr>
          <p:cNvSpPr/>
          <p:nvPr/>
        </p:nvSpPr>
        <p:spPr>
          <a:xfrm>
            <a:off x="3775577" y="2400700"/>
            <a:ext cx="4210059" cy="518945"/>
          </a:xfrm>
          <a:prstGeom prst="ellipse">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E685497-8A8D-8F19-4EE1-CE050979BE5E}"/>
              </a:ext>
            </a:extLst>
          </p:cNvPr>
          <p:cNvPicPr>
            <a:picLocks noChangeAspect="1"/>
          </p:cNvPicPr>
          <p:nvPr/>
        </p:nvPicPr>
        <p:blipFill>
          <a:blip r:embed="rId7"/>
          <a:stretch>
            <a:fillRect/>
          </a:stretch>
        </p:blipFill>
        <p:spPr>
          <a:xfrm>
            <a:off x="7288052" y="3347217"/>
            <a:ext cx="1107745" cy="327288"/>
          </a:xfrm>
          <a:prstGeom prst="rect">
            <a:avLst/>
          </a:prstGeom>
        </p:spPr>
      </p:pic>
    </p:spTree>
    <p:extLst>
      <p:ext uri="{BB962C8B-B14F-4D97-AF65-F5344CB8AC3E}">
        <p14:creationId xmlns:p14="http://schemas.microsoft.com/office/powerpoint/2010/main" val="2616719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29" grpId="0" animBg="1"/>
      <p:bldP spid="30" grpId="0"/>
      <p:bldP spid="31" grpId="0"/>
      <p:bldP spid="3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A4565-B28D-9851-2EE5-CE1EEE4EE251}"/>
              </a:ext>
            </a:extLst>
          </p:cNvPr>
          <p:cNvSpPr>
            <a:spLocks noGrp="1"/>
          </p:cNvSpPr>
          <p:nvPr>
            <p:ph type="title"/>
          </p:nvPr>
        </p:nvSpPr>
        <p:spPr/>
        <p:txBody>
          <a:bodyPr/>
          <a:lstStyle/>
          <a:p>
            <a:r>
              <a:rPr lang="en-US" dirty="0"/>
              <a:t>The System of Memory Virtualization</a:t>
            </a:r>
          </a:p>
        </p:txBody>
      </p:sp>
      <p:sp>
        <p:nvSpPr>
          <p:cNvPr id="3" name="Content Placeholder 2">
            <a:extLst>
              <a:ext uri="{FF2B5EF4-FFF2-40B4-BE49-F238E27FC236}">
                <a16:creationId xmlns:a16="http://schemas.microsoft.com/office/drawing/2014/main" id="{2989CDC0-5BA8-EA62-9AF6-5F64F3CD534E}"/>
              </a:ext>
            </a:extLst>
          </p:cNvPr>
          <p:cNvSpPr>
            <a:spLocks noGrp="1"/>
          </p:cNvSpPr>
          <p:nvPr>
            <p:ph idx="1"/>
          </p:nvPr>
        </p:nvSpPr>
        <p:spPr/>
        <p:txBody>
          <a:bodyPr/>
          <a:lstStyle/>
          <a:p>
            <a:pPr marL="0" indent="0">
              <a:buNone/>
            </a:pPr>
            <a:r>
              <a:rPr lang="en-US" sz="1800" dirty="0">
                <a:effectLst/>
                <a:latin typeface="LinLibertineT"/>
              </a:rPr>
              <a:t> </a:t>
            </a:r>
            <a:r>
              <a:rPr lang="en-US" dirty="0">
                <a:effectLst/>
              </a:rPr>
              <a:t>“the virtual memory sub-system can be considered the core of a Solaris instance, and the implementation of Solaris virtual memory affects just about every other subsystem in the operating system” </a:t>
            </a:r>
            <a:endParaRPr lang="en-US" dirty="0"/>
          </a:p>
          <a:p>
            <a:pPr marL="2286000" lvl="5" indent="0">
              <a:buNone/>
            </a:pPr>
            <a:r>
              <a:rPr lang="en-US" dirty="0"/>
              <a:t>by </a:t>
            </a:r>
            <a:r>
              <a:rPr lang="en-US" sz="1800" dirty="0">
                <a:effectLst/>
                <a:latin typeface="LinLibertineT"/>
              </a:rPr>
              <a:t>authoritative reference on the internals of the Solaris kernel, McDougall and Mauro </a:t>
            </a:r>
            <a:endParaRPr lang="en-US" dirty="0"/>
          </a:p>
        </p:txBody>
      </p:sp>
    </p:spTree>
    <p:extLst>
      <p:ext uri="{BB962C8B-B14F-4D97-AF65-F5344CB8AC3E}">
        <p14:creationId xmlns:p14="http://schemas.microsoft.com/office/powerpoint/2010/main" val="32450685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4FD919-CB97-01ED-BAB4-2E9822E9360A}"/>
              </a:ext>
            </a:extLst>
          </p:cNvPr>
          <p:cNvSpPr>
            <a:spLocks noGrp="1"/>
          </p:cNvSpPr>
          <p:nvPr>
            <p:ph idx="1"/>
          </p:nvPr>
        </p:nvSpPr>
        <p:spPr>
          <a:xfrm>
            <a:off x="993648" y="819785"/>
            <a:ext cx="10515600" cy="4351338"/>
          </a:xfrm>
        </p:spPr>
        <p:txBody>
          <a:bodyPr/>
          <a:lstStyle/>
          <a:p>
            <a:endParaRPr lang="en-US" dirty="0"/>
          </a:p>
          <a:p>
            <a:endParaRPr lang="en-US" dirty="0"/>
          </a:p>
          <a:p>
            <a:pPr marL="0" indent="0">
              <a:buNone/>
            </a:pPr>
            <a:endParaRPr lang="en-US" dirty="0"/>
          </a:p>
          <a:p>
            <a:pPr marL="0" indent="0">
              <a:buNone/>
            </a:pPr>
            <a:r>
              <a:rPr lang="en-US" dirty="0"/>
              <a:t>				    </a:t>
            </a:r>
            <a:r>
              <a:rPr lang="en-US" sz="4800" dirty="0"/>
              <a:t>SYSTEM</a:t>
            </a:r>
          </a:p>
          <a:p>
            <a:pPr marL="0" indent="0">
              <a:buNone/>
            </a:pPr>
            <a:r>
              <a:rPr lang="en-US" sz="4800" dirty="0"/>
              <a:t>	      (Translation &amp; Management)</a:t>
            </a:r>
            <a:r>
              <a:rPr lang="en-US" dirty="0"/>
              <a:t>	</a:t>
            </a:r>
          </a:p>
        </p:txBody>
      </p:sp>
    </p:spTree>
    <p:extLst>
      <p:ext uri="{BB962C8B-B14F-4D97-AF65-F5344CB8AC3E}">
        <p14:creationId xmlns:p14="http://schemas.microsoft.com/office/powerpoint/2010/main" val="2422990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F94B1-6BD0-0E36-4B5F-DBBF84D50B35}"/>
              </a:ext>
            </a:extLst>
          </p:cNvPr>
          <p:cNvSpPr>
            <a:spLocks noGrp="1"/>
          </p:cNvSpPr>
          <p:nvPr>
            <p:ph type="title"/>
          </p:nvPr>
        </p:nvSpPr>
        <p:spPr/>
        <p:txBody>
          <a:bodyPr/>
          <a:lstStyle/>
          <a:p>
            <a:r>
              <a:rPr lang="en-US" dirty="0"/>
              <a:t>Memory Location Virtualization</a:t>
            </a:r>
          </a:p>
        </p:txBody>
      </p:sp>
      <p:sp>
        <p:nvSpPr>
          <p:cNvPr id="3" name="Content Placeholder 2">
            <a:extLst>
              <a:ext uri="{FF2B5EF4-FFF2-40B4-BE49-F238E27FC236}">
                <a16:creationId xmlns:a16="http://schemas.microsoft.com/office/drawing/2014/main" id="{B02FB991-70A6-459B-46DF-5D381F42E7C9}"/>
              </a:ext>
            </a:extLst>
          </p:cNvPr>
          <p:cNvSpPr>
            <a:spLocks noGrp="1"/>
          </p:cNvSpPr>
          <p:nvPr>
            <p:ph idx="1"/>
          </p:nvPr>
        </p:nvSpPr>
        <p:spPr/>
        <p:txBody>
          <a:bodyPr/>
          <a:lstStyle/>
          <a:p>
            <a:r>
              <a:rPr lang="en-US" dirty="0"/>
              <a:t>What do we mean by virtualizing a memory location?</a:t>
            </a:r>
          </a:p>
          <a:p>
            <a:pPr lvl="1"/>
            <a:r>
              <a:rPr lang="en-US" dirty="0"/>
              <a:t>realizing a mechanism to address more memory locations than you physically (actually) have</a:t>
            </a:r>
          </a:p>
        </p:txBody>
      </p:sp>
      <p:sp>
        <p:nvSpPr>
          <p:cNvPr id="559" name="Oval 558">
            <a:extLst>
              <a:ext uri="{FF2B5EF4-FFF2-40B4-BE49-F238E27FC236}">
                <a16:creationId xmlns:a16="http://schemas.microsoft.com/office/drawing/2014/main" id="{E070F4DA-C3A6-4A8D-16BA-92FD3288DC45}"/>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Oval 559">
            <a:extLst>
              <a:ext uri="{FF2B5EF4-FFF2-40B4-BE49-F238E27FC236}">
                <a16:creationId xmlns:a16="http://schemas.microsoft.com/office/drawing/2014/main" id="{03163EA9-72D8-C647-F1BF-F284DC9B2325}"/>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TextBox 560">
            <a:extLst>
              <a:ext uri="{FF2B5EF4-FFF2-40B4-BE49-F238E27FC236}">
                <a16:creationId xmlns:a16="http://schemas.microsoft.com/office/drawing/2014/main" id="{9E83DD92-4A74-67AF-AA86-831DFFE801A6}"/>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562" name="TextBox 561">
            <a:extLst>
              <a:ext uri="{FF2B5EF4-FFF2-40B4-BE49-F238E27FC236}">
                <a16:creationId xmlns:a16="http://schemas.microsoft.com/office/drawing/2014/main" id="{C68F99DA-C686-8B07-78E8-F3B3905F21AC}"/>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563" name="TextBox 562">
            <a:extLst>
              <a:ext uri="{FF2B5EF4-FFF2-40B4-BE49-F238E27FC236}">
                <a16:creationId xmlns:a16="http://schemas.microsoft.com/office/drawing/2014/main" id="{BCD3C2E9-7272-840B-BA52-CB490AD15627}"/>
              </a:ext>
            </a:extLst>
          </p:cNvPr>
          <p:cNvSpPr txBox="1"/>
          <p:nvPr/>
        </p:nvSpPr>
        <p:spPr>
          <a:xfrm>
            <a:off x="4333010" y="5974773"/>
            <a:ext cx="2725426" cy="369332"/>
          </a:xfrm>
          <a:prstGeom prst="rect">
            <a:avLst/>
          </a:prstGeom>
          <a:noFill/>
        </p:spPr>
        <p:txBody>
          <a:bodyPr wrap="none" rtlCol="0">
            <a:spAutoFit/>
          </a:bodyPr>
          <a:lstStyle/>
          <a:p>
            <a:r>
              <a:rPr lang="en-US" dirty="0"/>
              <a:t>|V| = n    |P| = m    n &gt;= m</a:t>
            </a:r>
          </a:p>
        </p:txBody>
      </p:sp>
      <p:sp>
        <p:nvSpPr>
          <p:cNvPr id="565" name="TextBox 564">
            <a:extLst>
              <a:ext uri="{FF2B5EF4-FFF2-40B4-BE49-F238E27FC236}">
                <a16:creationId xmlns:a16="http://schemas.microsoft.com/office/drawing/2014/main" id="{DDB4677C-02A1-3E22-3084-1838C16949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566" name="TextBox 565">
            <a:extLst>
              <a:ext uri="{FF2B5EF4-FFF2-40B4-BE49-F238E27FC236}">
                <a16:creationId xmlns:a16="http://schemas.microsoft.com/office/drawing/2014/main" id="{3E0B3023-0037-69AD-0311-C33122BF2353}"/>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567" name="TextBox 566">
            <a:extLst>
              <a:ext uri="{FF2B5EF4-FFF2-40B4-BE49-F238E27FC236}">
                <a16:creationId xmlns:a16="http://schemas.microsoft.com/office/drawing/2014/main" id="{F8DD2C55-821A-A469-4065-C6DF7B6A731B}"/>
              </a:ext>
            </a:extLst>
          </p:cNvPr>
          <p:cNvSpPr txBox="1"/>
          <p:nvPr/>
        </p:nvSpPr>
        <p:spPr>
          <a:xfrm>
            <a:off x="4047213" y="5048409"/>
            <a:ext cx="560452" cy="369332"/>
          </a:xfrm>
          <a:prstGeom prst="rect">
            <a:avLst/>
          </a:prstGeom>
          <a:noFill/>
        </p:spPr>
        <p:txBody>
          <a:bodyPr wrap="square" rtlCol="0">
            <a:spAutoFit/>
          </a:bodyPr>
          <a:lstStyle/>
          <a:p>
            <a:r>
              <a:rPr lang="en-US" dirty="0"/>
              <a:t>va</a:t>
            </a:r>
            <a:r>
              <a:rPr lang="en-US" baseline="-25000" dirty="0"/>
              <a:t>n</a:t>
            </a:r>
            <a:endParaRPr lang="en-US" dirty="0"/>
          </a:p>
        </p:txBody>
      </p:sp>
      <p:sp>
        <p:nvSpPr>
          <p:cNvPr id="568" name="TextBox 567">
            <a:extLst>
              <a:ext uri="{FF2B5EF4-FFF2-40B4-BE49-F238E27FC236}">
                <a16:creationId xmlns:a16="http://schemas.microsoft.com/office/drawing/2014/main" id="{A6BB92E2-E3CA-A3E4-995F-BCB9DF9692EE}"/>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569" name="TextBox 568">
            <a:extLst>
              <a:ext uri="{FF2B5EF4-FFF2-40B4-BE49-F238E27FC236}">
                <a16:creationId xmlns:a16="http://schemas.microsoft.com/office/drawing/2014/main" id="{40842A55-4C95-1610-D16C-D1C28593EDB7}"/>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570" name="TextBox 569">
            <a:extLst>
              <a:ext uri="{FF2B5EF4-FFF2-40B4-BE49-F238E27FC236}">
                <a16:creationId xmlns:a16="http://schemas.microsoft.com/office/drawing/2014/main" id="{1DE4685F-41DB-51DA-4B54-1DA0BE01119A}"/>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571" name="TextBox 570">
            <a:extLst>
              <a:ext uri="{FF2B5EF4-FFF2-40B4-BE49-F238E27FC236}">
                <a16:creationId xmlns:a16="http://schemas.microsoft.com/office/drawing/2014/main" id="{102E64C8-AA67-A914-3110-F19C8C79882E}"/>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572" name="TextBox 571">
            <a:extLst>
              <a:ext uri="{FF2B5EF4-FFF2-40B4-BE49-F238E27FC236}">
                <a16:creationId xmlns:a16="http://schemas.microsoft.com/office/drawing/2014/main" id="{2AF32C89-D280-5B15-8ECD-06552E03BBBB}"/>
              </a:ext>
            </a:extLst>
          </p:cNvPr>
          <p:cNvSpPr txBox="1"/>
          <p:nvPr/>
        </p:nvSpPr>
        <p:spPr>
          <a:xfrm rot="16200000" flipV="1">
            <a:off x="6458747" y="4128404"/>
            <a:ext cx="279319" cy="369332"/>
          </a:xfrm>
          <a:prstGeom prst="rect">
            <a:avLst/>
          </a:prstGeom>
          <a:noFill/>
        </p:spPr>
        <p:txBody>
          <a:bodyPr wrap="square" rtlCol="0">
            <a:spAutoFit/>
          </a:bodyPr>
          <a:lstStyle/>
          <a:p>
            <a:r>
              <a:rPr lang="en-US" dirty="0"/>
              <a:t>…</a:t>
            </a:r>
          </a:p>
        </p:txBody>
      </p:sp>
      <p:sp>
        <p:nvSpPr>
          <p:cNvPr id="573" name="TextBox 572">
            <a:extLst>
              <a:ext uri="{FF2B5EF4-FFF2-40B4-BE49-F238E27FC236}">
                <a16:creationId xmlns:a16="http://schemas.microsoft.com/office/drawing/2014/main" id="{B8D8879E-9BFE-E703-08B5-5E7CC61C1172}"/>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589" name="Equal 588">
            <a:extLst>
              <a:ext uri="{FF2B5EF4-FFF2-40B4-BE49-F238E27FC236}">
                <a16:creationId xmlns:a16="http://schemas.microsoft.com/office/drawing/2014/main" id="{06D388B3-AA94-3C2A-37C0-FEFECF54B474}"/>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257094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A657B-61F6-9519-DBAA-0C802F693670}"/>
              </a:ext>
            </a:extLst>
          </p:cNvPr>
          <p:cNvSpPr>
            <a:spLocks noGrp="1"/>
          </p:cNvSpPr>
          <p:nvPr>
            <p:ph type="title"/>
          </p:nvPr>
        </p:nvSpPr>
        <p:spPr/>
        <p:txBody>
          <a:bodyPr/>
          <a:lstStyle/>
          <a:p>
            <a:r>
              <a:rPr lang="en-US" dirty="0"/>
              <a:t>Memory Location Virtualization: Abstraction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D9ED727-FA73-7606-226B-42ABD8CA58B6}"/>
                  </a:ext>
                </a:extLst>
              </p:cNvPr>
              <p:cNvSpPr>
                <a:spLocks noGrp="1"/>
              </p:cNvSpPr>
              <p:nvPr>
                <p:ph idx="1"/>
              </p:nvPr>
            </p:nvSpPr>
            <p:spPr/>
            <p:txBody>
              <a:bodyPr/>
              <a:lstStyle/>
              <a:p>
                <a:r>
                  <a:rPr lang="en-US" dirty="0"/>
                  <a:t>What is the abstraction for virtualizing memory location in OSes?</a:t>
                </a:r>
              </a:p>
              <a:p>
                <a:pPr lvl="1"/>
                <a:r>
                  <a:rPr lang="en-US" dirty="0"/>
                  <a:t>an </a:t>
                </a:r>
                <a:r>
                  <a:rPr lang="en-US" b="1" i="1" dirty="0"/>
                  <a:t>address-space of a process </a:t>
                </a:r>
                <a:r>
                  <a:rPr lang="en-US" dirty="0"/>
                  <a:t>is a </a:t>
                </a:r>
                <a:r>
                  <a:rPr lang="en-US" b="1" i="1" dirty="0"/>
                  <a:t>named (</a:t>
                </a:r>
                <a14:m>
                  <m:oMath xmlns:m="http://schemas.openxmlformats.org/officeDocument/2006/math">
                    <m:r>
                      <a:rPr lang="en-US" b="1" i="1" smtClean="0">
                        <a:latin typeface="Cambria Math" panose="02040503050406030204" pitchFamily="18" charset="0"/>
                        <a:ea typeface="Cambria Math" panose="02040503050406030204" pitchFamily="18" charset="0"/>
                      </a:rPr>
                      <m:t>𝜸</m:t>
                    </m:r>
                  </m:oMath>
                </a14:m>
                <a:r>
                  <a:rPr lang="en-US" b="1" i="1" dirty="0"/>
                  <a:t>)</a:t>
                </a:r>
                <a:r>
                  <a:rPr lang="en-US" dirty="0"/>
                  <a:t> container of virtual-addresses used for memory referencing</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3D9ED727-FA73-7606-226B-42ABD8CA58B6}"/>
                  </a:ext>
                </a:extLst>
              </p:cNvPr>
              <p:cNvSpPr>
                <a:spLocks noGrp="1" noRot="1" noChangeAspect="1" noMove="1" noResize="1" noEditPoints="1" noAdjustHandles="1" noChangeArrowheads="1" noChangeShapeType="1" noTextEdit="1"/>
              </p:cNvSpPr>
              <p:nvPr>
                <p:ph idx="1"/>
              </p:nvPr>
            </p:nvSpPr>
            <p:spPr>
              <a:blipFill>
                <a:blip r:embed="rId3"/>
                <a:stretch>
                  <a:fillRect l="-1086" t="-2326"/>
                </a:stretch>
              </a:blipFill>
            </p:spPr>
            <p:txBody>
              <a:bodyPr/>
              <a:lstStyle/>
              <a:p>
                <a:r>
                  <a:rPr lang="en-US">
                    <a:noFill/>
                  </a:rPr>
                  <a:t> </a:t>
                </a:r>
              </a:p>
            </p:txBody>
          </p:sp>
        </mc:Fallback>
      </mc:AlternateContent>
      <p:sp>
        <p:nvSpPr>
          <p:cNvPr id="1286" name="Oval 1285">
            <a:extLst>
              <a:ext uri="{FF2B5EF4-FFF2-40B4-BE49-F238E27FC236}">
                <a16:creationId xmlns:a16="http://schemas.microsoft.com/office/drawing/2014/main" id="{EB6399BB-6901-60EA-DEEE-3EF338F8EE4A}"/>
              </a:ext>
            </a:extLst>
          </p:cNvPr>
          <p:cNvSpPr/>
          <p:nvPr/>
        </p:nvSpPr>
        <p:spPr>
          <a:xfrm>
            <a:off x="3554672" y="3332737"/>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7" name="Oval 1286">
            <a:extLst>
              <a:ext uri="{FF2B5EF4-FFF2-40B4-BE49-F238E27FC236}">
                <a16:creationId xmlns:a16="http://schemas.microsoft.com/office/drawing/2014/main" id="{B2E28462-3B9C-5428-F919-60AA8A30039F}"/>
              </a:ext>
            </a:extLst>
          </p:cNvPr>
          <p:cNvSpPr/>
          <p:nvPr/>
        </p:nvSpPr>
        <p:spPr>
          <a:xfrm>
            <a:off x="5903084" y="3680359"/>
            <a:ext cx="1466490" cy="189955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8" name="TextBox 1287">
            <a:extLst>
              <a:ext uri="{FF2B5EF4-FFF2-40B4-BE49-F238E27FC236}">
                <a16:creationId xmlns:a16="http://schemas.microsoft.com/office/drawing/2014/main" id="{2915FEDE-AB07-7821-D0F6-E31821A7302E}"/>
              </a:ext>
            </a:extLst>
          </p:cNvPr>
          <p:cNvSpPr txBox="1"/>
          <p:nvPr/>
        </p:nvSpPr>
        <p:spPr>
          <a:xfrm>
            <a:off x="3816007" y="2965518"/>
            <a:ext cx="316112" cy="369332"/>
          </a:xfrm>
          <a:prstGeom prst="rect">
            <a:avLst/>
          </a:prstGeom>
          <a:noFill/>
        </p:spPr>
        <p:txBody>
          <a:bodyPr wrap="none" rtlCol="0">
            <a:spAutoFit/>
          </a:bodyPr>
          <a:lstStyle/>
          <a:p>
            <a:r>
              <a:rPr lang="en-US" dirty="0"/>
              <a:t>V</a:t>
            </a:r>
          </a:p>
        </p:txBody>
      </p:sp>
      <p:sp>
        <p:nvSpPr>
          <p:cNvPr id="1289" name="TextBox 1288">
            <a:extLst>
              <a:ext uri="{FF2B5EF4-FFF2-40B4-BE49-F238E27FC236}">
                <a16:creationId xmlns:a16="http://schemas.microsoft.com/office/drawing/2014/main" id="{268A9B6B-EC3A-D7B2-1A01-F59E7BBFE7A9}"/>
              </a:ext>
            </a:extLst>
          </p:cNvPr>
          <p:cNvSpPr txBox="1"/>
          <p:nvPr/>
        </p:nvSpPr>
        <p:spPr>
          <a:xfrm>
            <a:off x="6047082" y="3281791"/>
            <a:ext cx="303288" cy="369332"/>
          </a:xfrm>
          <a:prstGeom prst="rect">
            <a:avLst/>
          </a:prstGeom>
          <a:noFill/>
        </p:spPr>
        <p:txBody>
          <a:bodyPr wrap="none" rtlCol="0">
            <a:spAutoFit/>
          </a:bodyPr>
          <a:lstStyle/>
          <a:p>
            <a:r>
              <a:rPr lang="en-US" dirty="0"/>
              <a:t>P</a:t>
            </a:r>
          </a:p>
        </p:txBody>
      </p:sp>
      <p:sp>
        <p:nvSpPr>
          <p:cNvPr id="1290" name="TextBox 1289">
            <a:extLst>
              <a:ext uri="{FF2B5EF4-FFF2-40B4-BE49-F238E27FC236}">
                <a16:creationId xmlns:a16="http://schemas.microsoft.com/office/drawing/2014/main" id="{ED43CC1B-8ECF-AC58-C584-BEEEF11606C4}"/>
              </a:ext>
            </a:extLst>
          </p:cNvPr>
          <p:cNvSpPr txBox="1"/>
          <p:nvPr/>
        </p:nvSpPr>
        <p:spPr>
          <a:xfrm>
            <a:off x="4108137" y="3402318"/>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291" name="TextBox 1290">
            <a:extLst>
              <a:ext uri="{FF2B5EF4-FFF2-40B4-BE49-F238E27FC236}">
                <a16:creationId xmlns:a16="http://schemas.microsoft.com/office/drawing/2014/main" id="{7CBE9D59-021D-8D62-D301-10611FF4D07E}"/>
              </a:ext>
            </a:extLst>
          </p:cNvPr>
          <p:cNvSpPr txBox="1"/>
          <p:nvPr/>
        </p:nvSpPr>
        <p:spPr>
          <a:xfrm>
            <a:off x="4108137" y="3816628"/>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292" name="TextBox 1291">
            <a:extLst>
              <a:ext uri="{FF2B5EF4-FFF2-40B4-BE49-F238E27FC236}">
                <a16:creationId xmlns:a16="http://schemas.microsoft.com/office/drawing/2014/main" id="{C997731A-F125-B006-1136-38663D63052D}"/>
              </a:ext>
            </a:extLst>
          </p:cNvPr>
          <p:cNvSpPr txBox="1"/>
          <p:nvPr/>
        </p:nvSpPr>
        <p:spPr>
          <a:xfrm>
            <a:off x="4070954" y="5048409"/>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293" name="TextBox 1292">
            <a:extLst>
              <a:ext uri="{FF2B5EF4-FFF2-40B4-BE49-F238E27FC236}">
                <a16:creationId xmlns:a16="http://schemas.microsoft.com/office/drawing/2014/main" id="{D56D74E0-7EE9-49F5-E345-4524E83EDDDB}"/>
              </a:ext>
            </a:extLst>
          </p:cNvPr>
          <p:cNvSpPr txBox="1"/>
          <p:nvPr/>
        </p:nvSpPr>
        <p:spPr>
          <a:xfrm rot="16200000" flipV="1">
            <a:off x="3972647" y="4504152"/>
            <a:ext cx="741679" cy="369332"/>
          </a:xfrm>
          <a:prstGeom prst="rect">
            <a:avLst/>
          </a:prstGeom>
          <a:noFill/>
        </p:spPr>
        <p:txBody>
          <a:bodyPr wrap="square" rtlCol="0">
            <a:spAutoFit/>
          </a:bodyPr>
          <a:lstStyle/>
          <a:p>
            <a:r>
              <a:rPr lang="en-US" dirty="0"/>
              <a:t>………</a:t>
            </a:r>
          </a:p>
        </p:txBody>
      </p:sp>
      <p:sp>
        <p:nvSpPr>
          <p:cNvPr id="1294" name="TextBox 1293">
            <a:extLst>
              <a:ext uri="{FF2B5EF4-FFF2-40B4-BE49-F238E27FC236}">
                <a16:creationId xmlns:a16="http://schemas.microsoft.com/office/drawing/2014/main" id="{E1D253E4-E6DF-4E0E-8999-FFD959B9D6FC}"/>
              </a:ext>
            </a:extLst>
          </p:cNvPr>
          <p:cNvSpPr txBox="1"/>
          <p:nvPr/>
        </p:nvSpPr>
        <p:spPr>
          <a:xfrm>
            <a:off x="6407729" y="3852657"/>
            <a:ext cx="549017" cy="369332"/>
          </a:xfrm>
          <a:prstGeom prst="rect">
            <a:avLst/>
          </a:prstGeom>
          <a:noFill/>
        </p:spPr>
        <p:txBody>
          <a:bodyPr wrap="square" rtlCol="0">
            <a:spAutoFit/>
          </a:bodyPr>
          <a:lstStyle/>
          <a:p>
            <a:r>
              <a:rPr lang="en-US" dirty="0"/>
              <a:t>pa</a:t>
            </a:r>
            <a:r>
              <a:rPr lang="en-US" baseline="-25000" dirty="0"/>
              <a:t>0</a:t>
            </a:r>
            <a:endParaRPr lang="en-US" dirty="0"/>
          </a:p>
        </p:txBody>
      </p:sp>
      <p:sp>
        <p:nvSpPr>
          <p:cNvPr id="1295" name="TextBox 1294">
            <a:extLst>
              <a:ext uri="{FF2B5EF4-FFF2-40B4-BE49-F238E27FC236}">
                <a16:creationId xmlns:a16="http://schemas.microsoft.com/office/drawing/2014/main" id="{0D10C98A-E439-709E-7439-B1854B8522F4}"/>
              </a:ext>
            </a:extLst>
          </p:cNvPr>
          <p:cNvSpPr txBox="1"/>
          <p:nvPr/>
        </p:nvSpPr>
        <p:spPr>
          <a:xfrm>
            <a:off x="6407729" y="5061031"/>
            <a:ext cx="549017" cy="369332"/>
          </a:xfrm>
          <a:prstGeom prst="rect">
            <a:avLst/>
          </a:prstGeom>
          <a:noFill/>
        </p:spPr>
        <p:txBody>
          <a:bodyPr wrap="square" rtlCol="0">
            <a:spAutoFit/>
          </a:bodyPr>
          <a:lstStyle/>
          <a:p>
            <a:r>
              <a:rPr lang="en-US" dirty="0"/>
              <a:t>pa</a:t>
            </a:r>
            <a:r>
              <a:rPr lang="en-US" baseline="-25000" dirty="0"/>
              <a:t>m</a:t>
            </a:r>
            <a:endParaRPr lang="en-US" dirty="0"/>
          </a:p>
        </p:txBody>
      </p:sp>
      <p:sp>
        <p:nvSpPr>
          <p:cNvPr id="1296" name="TextBox 1295">
            <a:extLst>
              <a:ext uri="{FF2B5EF4-FFF2-40B4-BE49-F238E27FC236}">
                <a16:creationId xmlns:a16="http://schemas.microsoft.com/office/drawing/2014/main" id="{BDC13B96-23A9-ECCD-99DC-8FF7C714D1BA}"/>
              </a:ext>
            </a:extLst>
          </p:cNvPr>
          <p:cNvSpPr txBox="1"/>
          <p:nvPr/>
        </p:nvSpPr>
        <p:spPr>
          <a:xfrm rot="16200000" flipV="1">
            <a:off x="6377531" y="4209620"/>
            <a:ext cx="441751" cy="369332"/>
          </a:xfrm>
          <a:prstGeom prst="rect">
            <a:avLst/>
          </a:prstGeom>
          <a:noFill/>
        </p:spPr>
        <p:txBody>
          <a:bodyPr wrap="square" rtlCol="0">
            <a:spAutoFit/>
          </a:bodyPr>
          <a:lstStyle/>
          <a:p>
            <a:r>
              <a:rPr lang="en-US" dirty="0"/>
              <a:t>…</a:t>
            </a:r>
          </a:p>
        </p:txBody>
      </p:sp>
      <p:sp>
        <p:nvSpPr>
          <p:cNvPr id="1297" name="TextBox 1296">
            <a:extLst>
              <a:ext uri="{FF2B5EF4-FFF2-40B4-BE49-F238E27FC236}">
                <a16:creationId xmlns:a16="http://schemas.microsoft.com/office/drawing/2014/main" id="{332A96C6-655C-1882-4537-5C6A97939E21}"/>
              </a:ext>
            </a:extLst>
          </p:cNvPr>
          <p:cNvSpPr txBox="1"/>
          <p:nvPr/>
        </p:nvSpPr>
        <p:spPr>
          <a:xfrm rot="16200000" flipV="1">
            <a:off x="6371518" y="4775393"/>
            <a:ext cx="441751" cy="369332"/>
          </a:xfrm>
          <a:prstGeom prst="rect">
            <a:avLst/>
          </a:prstGeom>
          <a:noFill/>
        </p:spPr>
        <p:txBody>
          <a:bodyPr wrap="square" rtlCol="0">
            <a:spAutoFit/>
          </a:bodyPr>
          <a:lstStyle/>
          <a:p>
            <a:r>
              <a:rPr lang="en-US" dirty="0"/>
              <a:t>…</a:t>
            </a:r>
          </a:p>
        </p:txBody>
      </p:sp>
      <p:sp>
        <p:nvSpPr>
          <p:cNvPr id="1298" name="Equal 1297">
            <a:extLst>
              <a:ext uri="{FF2B5EF4-FFF2-40B4-BE49-F238E27FC236}">
                <a16:creationId xmlns:a16="http://schemas.microsoft.com/office/drawing/2014/main" id="{BF0D8D82-AEA7-8DAB-D22F-28D8E3DC465B}"/>
              </a:ext>
            </a:extLst>
          </p:cNvPr>
          <p:cNvSpPr/>
          <p:nvPr/>
        </p:nvSpPr>
        <p:spPr>
          <a:xfrm>
            <a:off x="5028877" y="4317978"/>
            <a:ext cx="871201" cy="435795"/>
          </a:xfrm>
          <a:custGeom>
            <a:avLst/>
            <a:gdLst>
              <a:gd name="connsiteX0" fmla="*/ 115478 w 871201"/>
              <a:gd name="connsiteY0" fmla="*/ 89774 h 435795"/>
              <a:gd name="connsiteX1" fmla="*/ 755723 w 871201"/>
              <a:gd name="connsiteY1" fmla="*/ 89774 h 435795"/>
              <a:gd name="connsiteX2" fmla="*/ 755723 w 871201"/>
              <a:gd name="connsiteY2" fmla="*/ 192273 h 435795"/>
              <a:gd name="connsiteX3" fmla="*/ 115478 w 871201"/>
              <a:gd name="connsiteY3" fmla="*/ 192273 h 435795"/>
              <a:gd name="connsiteX4" fmla="*/ 115478 w 871201"/>
              <a:gd name="connsiteY4" fmla="*/ 89774 h 435795"/>
              <a:gd name="connsiteX5" fmla="*/ 115478 w 871201"/>
              <a:gd name="connsiteY5" fmla="*/ 243522 h 435795"/>
              <a:gd name="connsiteX6" fmla="*/ 755723 w 871201"/>
              <a:gd name="connsiteY6" fmla="*/ 243522 h 435795"/>
              <a:gd name="connsiteX7" fmla="*/ 755723 w 871201"/>
              <a:gd name="connsiteY7" fmla="*/ 346021 h 435795"/>
              <a:gd name="connsiteX8" fmla="*/ 115478 w 871201"/>
              <a:gd name="connsiteY8" fmla="*/ 346021 h 435795"/>
              <a:gd name="connsiteX9" fmla="*/ 115478 w 871201"/>
              <a:gd name="connsiteY9" fmla="*/ 243522 h 435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71201" h="435795" fill="none" extrusionOk="0">
                <a:moveTo>
                  <a:pt x="115478" y="89774"/>
                </a:moveTo>
                <a:cubicBezTo>
                  <a:pt x="317743" y="69942"/>
                  <a:pt x="492774" y="142478"/>
                  <a:pt x="755723" y="89774"/>
                </a:cubicBezTo>
                <a:cubicBezTo>
                  <a:pt x="762895" y="119508"/>
                  <a:pt x="758862" y="166988"/>
                  <a:pt x="755723" y="192273"/>
                </a:cubicBezTo>
                <a:cubicBezTo>
                  <a:pt x="566839" y="157259"/>
                  <a:pt x="320176" y="238147"/>
                  <a:pt x="115478" y="192273"/>
                </a:cubicBezTo>
                <a:cubicBezTo>
                  <a:pt x="122013" y="149089"/>
                  <a:pt x="123230" y="116360"/>
                  <a:pt x="115478" y="89774"/>
                </a:cubicBezTo>
                <a:close/>
                <a:moveTo>
                  <a:pt x="115478" y="243522"/>
                </a:moveTo>
                <a:cubicBezTo>
                  <a:pt x="392235" y="209445"/>
                  <a:pt x="488633" y="245397"/>
                  <a:pt x="755723" y="243522"/>
                </a:cubicBezTo>
                <a:cubicBezTo>
                  <a:pt x="762344" y="275714"/>
                  <a:pt x="760677" y="295161"/>
                  <a:pt x="755723" y="346021"/>
                </a:cubicBezTo>
                <a:cubicBezTo>
                  <a:pt x="530954" y="290241"/>
                  <a:pt x="298990" y="395432"/>
                  <a:pt x="115478" y="346021"/>
                </a:cubicBezTo>
                <a:cubicBezTo>
                  <a:pt x="114560" y="318142"/>
                  <a:pt x="118609" y="288071"/>
                  <a:pt x="115478" y="243522"/>
                </a:cubicBezTo>
                <a:close/>
              </a:path>
              <a:path w="871201" h="435795" stroke="0" extrusionOk="0">
                <a:moveTo>
                  <a:pt x="115478" y="89774"/>
                </a:moveTo>
                <a:cubicBezTo>
                  <a:pt x="326668" y="32926"/>
                  <a:pt x="589162" y="120512"/>
                  <a:pt x="755723" y="89774"/>
                </a:cubicBezTo>
                <a:cubicBezTo>
                  <a:pt x="757323" y="130505"/>
                  <a:pt x="749497" y="169726"/>
                  <a:pt x="755723" y="192273"/>
                </a:cubicBezTo>
                <a:cubicBezTo>
                  <a:pt x="461086" y="206631"/>
                  <a:pt x="323524" y="146715"/>
                  <a:pt x="115478" y="192273"/>
                </a:cubicBezTo>
                <a:cubicBezTo>
                  <a:pt x="113620" y="176032"/>
                  <a:pt x="120188" y="111491"/>
                  <a:pt x="115478" y="89774"/>
                </a:cubicBezTo>
                <a:close/>
                <a:moveTo>
                  <a:pt x="115478" y="243522"/>
                </a:moveTo>
                <a:cubicBezTo>
                  <a:pt x="284044" y="258755"/>
                  <a:pt x="683916" y="195219"/>
                  <a:pt x="755723" y="243522"/>
                </a:cubicBezTo>
                <a:cubicBezTo>
                  <a:pt x="753182" y="262512"/>
                  <a:pt x="758451" y="308191"/>
                  <a:pt x="755723" y="346021"/>
                </a:cubicBezTo>
                <a:cubicBezTo>
                  <a:pt x="563763" y="349256"/>
                  <a:pt x="339057" y="369500"/>
                  <a:pt x="115478" y="346021"/>
                </a:cubicBezTo>
                <a:cubicBezTo>
                  <a:pt x="116816" y="309606"/>
                  <a:pt x="119524" y="280154"/>
                  <a:pt x="115478" y="243522"/>
                </a:cubicBezTo>
                <a:close/>
              </a:path>
            </a:pathLst>
          </a:cu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cmpd="sng">
            <a:prstDash val="lgDash"/>
            <a:extLst>
              <a:ext uri="{C807C97D-BFC1-408E-A445-0C87EB9F89A2}">
                <ask:lineSketchStyleProps xmlns:ask="http://schemas.microsoft.com/office/drawing/2018/sketchyshapes" sd="1219033472">
                  <a:prstGeom prst="mathEqual">
                    <a:avLst/>
                  </a:prstGeom>
                  <ask:type>
                    <ask:lineSketchCurve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99" name="TextBox 1298">
            <a:extLst>
              <a:ext uri="{FF2B5EF4-FFF2-40B4-BE49-F238E27FC236}">
                <a16:creationId xmlns:a16="http://schemas.microsoft.com/office/drawing/2014/main" id="{EDF5BFAD-E594-40EF-4318-25E588EE02EF}"/>
              </a:ext>
            </a:extLst>
          </p:cNvPr>
          <p:cNvSpPr txBox="1"/>
          <p:nvPr/>
        </p:nvSpPr>
        <p:spPr>
          <a:xfrm>
            <a:off x="6381782" y="4367924"/>
            <a:ext cx="574964" cy="369332"/>
          </a:xfrm>
          <a:prstGeom prst="rect">
            <a:avLst/>
          </a:prstGeom>
          <a:noFill/>
        </p:spPr>
        <p:txBody>
          <a:bodyPr wrap="square" rtlCol="0">
            <a:spAutoFit/>
          </a:bodyPr>
          <a:lstStyle/>
          <a:p>
            <a:r>
              <a:rPr lang="en-US" dirty="0"/>
              <a:t>pa</a:t>
            </a:r>
            <a:r>
              <a:rPr lang="en-US" baseline="-25000" dirty="0"/>
              <a:t>i</a:t>
            </a:r>
            <a:endParaRPr lang="en-US" dirty="0"/>
          </a:p>
        </p:txBody>
      </p:sp>
      <p:sp>
        <p:nvSpPr>
          <p:cNvPr id="1300" name="Rectangle 1299">
            <a:extLst>
              <a:ext uri="{FF2B5EF4-FFF2-40B4-BE49-F238E27FC236}">
                <a16:creationId xmlns:a16="http://schemas.microsoft.com/office/drawing/2014/main" id="{FDC6534F-3BDC-199F-EC74-27B38C7D831F}"/>
              </a:ext>
            </a:extLst>
          </p:cNvPr>
          <p:cNvSpPr/>
          <p:nvPr/>
        </p:nvSpPr>
        <p:spPr>
          <a:xfrm>
            <a:off x="3002973" y="2965518"/>
            <a:ext cx="5018809" cy="285339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01" name="TextBox 1300">
                <a:extLst>
                  <a:ext uri="{FF2B5EF4-FFF2-40B4-BE49-F238E27FC236}">
                    <a16:creationId xmlns:a16="http://schemas.microsoft.com/office/drawing/2014/main" id="{1A98932D-7536-9176-1A3E-8D9509A1D3D6}"/>
                  </a:ext>
                </a:extLst>
              </p:cNvPr>
              <p:cNvSpPr txBox="1"/>
              <p:nvPr/>
            </p:nvSpPr>
            <p:spPr>
              <a:xfrm>
                <a:off x="3015560" y="2965518"/>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301" name="TextBox 1300">
                <a:extLst>
                  <a:ext uri="{FF2B5EF4-FFF2-40B4-BE49-F238E27FC236}">
                    <a16:creationId xmlns:a16="http://schemas.microsoft.com/office/drawing/2014/main" id="{1A98932D-7536-9176-1A3E-8D9509A1D3D6}"/>
                  </a:ext>
                </a:extLst>
              </p:cNvPr>
              <p:cNvSpPr txBox="1">
                <a:spLocks noRot="1" noChangeAspect="1" noMove="1" noResize="1" noEditPoints="1" noAdjustHandles="1" noChangeArrowheads="1" noChangeShapeType="1" noTextEdit="1"/>
              </p:cNvSpPr>
              <p:nvPr/>
            </p:nvSpPr>
            <p:spPr>
              <a:xfrm>
                <a:off x="3015560" y="2965518"/>
                <a:ext cx="423770" cy="461665"/>
              </a:xfrm>
              <a:prstGeom prst="rect">
                <a:avLst/>
              </a:prstGeom>
              <a:blipFill>
                <a:blip r:embed="rId4"/>
                <a:stretch>
                  <a:fillRect b="-10811"/>
                </a:stretch>
              </a:blipFill>
            </p:spPr>
            <p:txBody>
              <a:bodyPr/>
              <a:lstStyle/>
              <a:p>
                <a:r>
                  <a:rPr lang="en-US">
                    <a:noFill/>
                  </a:rPr>
                  <a:t> </a:t>
                </a:r>
              </a:p>
            </p:txBody>
          </p:sp>
        </mc:Fallback>
      </mc:AlternateContent>
    </p:spTree>
    <p:extLst>
      <p:ext uri="{BB962C8B-B14F-4D97-AF65-F5344CB8AC3E}">
        <p14:creationId xmlns:p14="http://schemas.microsoft.com/office/powerpoint/2010/main" val="41671445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6F19C-62A5-BC52-E0C0-AADFD6EE8FED}"/>
              </a:ext>
            </a:extLst>
          </p:cNvPr>
          <p:cNvSpPr>
            <a:spLocks noGrp="1"/>
          </p:cNvSpPr>
          <p:nvPr>
            <p:ph type="title"/>
          </p:nvPr>
        </p:nvSpPr>
        <p:spPr/>
        <p:txBody>
          <a:bodyPr/>
          <a:lstStyle/>
          <a:p>
            <a:r>
              <a:rPr lang="en-US" dirty="0"/>
              <a:t>Memory Location Virtualization: Mechanism</a:t>
            </a:r>
          </a:p>
        </p:txBody>
      </p:sp>
      <p:sp>
        <p:nvSpPr>
          <p:cNvPr id="3" name="Content Placeholder 2">
            <a:extLst>
              <a:ext uri="{FF2B5EF4-FFF2-40B4-BE49-F238E27FC236}">
                <a16:creationId xmlns:a16="http://schemas.microsoft.com/office/drawing/2014/main" id="{694CBC17-8C69-B1CE-9B5E-763087B94332}"/>
              </a:ext>
            </a:extLst>
          </p:cNvPr>
          <p:cNvSpPr>
            <a:spLocks noGrp="1"/>
          </p:cNvSpPr>
          <p:nvPr>
            <p:ph idx="1"/>
          </p:nvPr>
        </p:nvSpPr>
        <p:spPr/>
        <p:txBody>
          <a:bodyPr/>
          <a:lstStyle/>
          <a:p>
            <a:r>
              <a:rPr lang="en-US" dirty="0"/>
              <a:t>How do we implement memory-location virtualization?</a:t>
            </a:r>
          </a:p>
          <a:p>
            <a:pPr lvl="1"/>
            <a:r>
              <a:rPr lang="en-US" b="1" i="1" dirty="0"/>
              <a:t>address-translation</a:t>
            </a:r>
            <a:r>
              <a:rPr lang="en-US" dirty="0"/>
              <a:t>: by using per-address-space page-tables – a tree like structure</a:t>
            </a:r>
          </a:p>
          <a:p>
            <a:endParaRPr lang="en-US" dirty="0"/>
          </a:p>
        </p:txBody>
      </p:sp>
      <p:sp>
        <p:nvSpPr>
          <p:cNvPr id="138" name="Oval 137">
            <a:extLst>
              <a:ext uri="{FF2B5EF4-FFF2-40B4-BE49-F238E27FC236}">
                <a16:creationId xmlns:a16="http://schemas.microsoft.com/office/drawing/2014/main" id="{F9244F14-CED9-F489-21DB-6287ADFA5CB5}"/>
              </a:ext>
            </a:extLst>
          </p:cNvPr>
          <p:cNvSpPr/>
          <p:nvPr/>
        </p:nvSpPr>
        <p:spPr>
          <a:xfrm>
            <a:off x="2390888" y="3696422"/>
            <a:ext cx="1466490" cy="2247181"/>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FFDE129-D3B5-6F40-7303-DACD56046A81}"/>
              </a:ext>
            </a:extLst>
          </p:cNvPr>
          <p:cNvSpPr/>
          <p:nvPr/>
        </p:nvSpPr>
        <p:spPr>
          <a:xfrm>
            <a:off x="7503289" y="3766004"/>
            <a:ext cx="3366722" cy="254589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TextBox 139">
            <a:extLst>
              <a:ext uri="{FF2B5EF4-FFF2-40B4-BE49-F238E27FC236}">
                <a16:creationId xmlns:a16="http://schemas.microsoft.com/office/drawing/2014/main" id="{55FDA3E6-92CC-C60F-C9B6-C413D7FCAF80}"/>
              </a:ext>
            </a:extLst>
          </p:cNvPr>
          <p:cNvSpPr txBox="1"/>
          <p:nvPr/>
        </p:nvSpPr>
        <p:spPr>
          <a:xfrm>
            <a:off x="2652223" y="3329203"/>
            <a:ext cx="316112" cy="369332"/>
          </a:xfrm>
          <a:prstGeom prst="rect">
            <a:avLst/>
          </a:prstGeom>
          <a:noFill/>
        </p:spPr>
        <p:txBody>
          <a:bodyPr wrap="none" rtlCol="0">
            <a:spAutoFit/>
          </a:bodyPr>
          <a:lstStyle/>
          <a:p>
            <a:r>
              <a:rPr lang="en-US" dirty="0"/>
              <a:t>V</a:t>
            </a:r>
          </a:p>
        </p:txBody>
      </p:sp>
      <p:sp>
        <p:nvSpPr>
          <p:cNvPr id="141" name="TextBox 140">
            <a:extLst>
              <a:ext uri="{FF2B5EF4-FFF2-40B4-BE49-F238E27FC236}">
                <a16:creationId xmlns:a16="http://schemas.microsoft.com/office/drawing/2014/main" id="{4D4A23B5-620D-7DDD-F52B-A8BD7D885F81}"/>
              </a:ext>
            </a:extLst>
          </p:cNvPr>
          <p:cNvSpPr txBox="1"/>
          <p:nvPr/>
        </p:nvSpPr>
        <p:spPr>
          <a:xfrm>
            <a:off x="7923350" y="3589023"/>
            <a:ext cx="303288" cy="369332"/>
          </a:xfrm>
          <a:prstGeom prst="rect">
            <a:avLst/>
          </a:prstGeom>
          <a:noFill/>
        </p:spPr>
        <p:txBody>
          <a:bodyPr wrap="none" rtlCol="0">
            <a:spAutoFit/>
          </a:bodyPr>
          <a:lstStyle/>
          <a:p>
            <a:r>
              <a:rPr lang="en-US" dirty="0"/>
              <a:t>P</a:t>
            </a:r>
          </a:p>
        </p:txBody>
      </p:sp>
      <p:sp>
        <p:nvSpPr>
          <p:cNvPr id="142" name="TextBox 141">
            <a:extLst>
              <a:ext uri="{FF2B5EF4-FFF2-40B4-BE49-F238E27FC236}">
                <a16:creationId xmlns:a16="http://schemas.microsoft.com/office/drawing/2014/main" id="{94CBC9E6-793D-0D8C-6082-B277E481BBC5}"/>
              </a:ext>
            </a:extLst>
          </p:cNvPr>
          <p:cNvSpPr txBox="1"/>
          <p:nvPr/>
        </p:nvSpPr>
        <p:spPr>
          <a:xfrm>
            <a:off x="2944353" y="3766003"/>
            <a:ext cx="457199"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143" name="TextBox 142">
            <a:extLst>
              <a:ext uri="{FF2B5EF4-FFF2-40B4-BE49-F238E27FC236}">
                <a16:creationId xmlns:a16="http://schemas.microsoft.com/office/drawing/2014/main" id="{6BA4423B-42C8-D5DB-C677-8B9BD162205E}"/>
              </a:ext>
            </a:extLst>
          </p:cNvPr>
          <p:cNvSpPr txBox="1"/>
          <p:nvPr/>
        </p:nvSpPr>
        <p:spPr>
          <a:xfrm>
            <a:off x="2944353" y="4180313"/>
            <a:ext cx="773312" cy="369332"/>
          </a:xfrm>
          <a:prstGeom prst="rect">
            <a:avLst/>
          </a:prstGeom>
          <a:noFill/>
        </p:spPr>
        <p:txBody>
          <a:bodyPr wrap="square" rtlCol="0">
            <a:spAutoFit/>
          </a:bodyPr>
          <a:lstStyle/>
          <a:p>
            <a:r>
              <a:rPr lang="en-US" dirty="0"/>
              <a:t>va</a:t>
            </a:r>
            <a:r>
              <a:rPr lang="en-US" baseline="-25000" dirty="0"/>
              <a:t>i+1</a:t>
            </a:r>
            <a:endParaRPr lang="en-US" dirty="0"/>
          </a:p>
        </p:txBody>
      </p:sp>
      <p:sp>
        <p:nvSpPr>
          <p:cNvPr id="144" name="TextBox 143">
            <a:extLst>
              <a:ext uri="{FF2B5EF4-FFF2-40B4-BE49-F238E27FC236}">
                <a16:creationId xmlns:a16="http://schemas.microsoft.com/office/drawing/2014/main" id="{D2E2157F-2322-0DA6-6E8E-035E65548D3F}"/>
              </a:ext>
            </a:extLst>
          </p:cNvPr>
          <p:cNvSpPr txBox="1"/>
          <p:nvPr/>
        </p:nvSpPr>
        <p:spPr>
          <a:xfrm>
            <a:off x="2907170" y="5412094"/>
            <a:ext cx="494382" cy="369332"/>
          </a:xfrm>
          <a:prstGeom prst="rect">
            <a:avLst/>
          </a:prstGeom>
          <a:noFill/>
        </p:spPr>
        <p:txBody>
          <a:bodyPr wrap="square" rtlCol="0">
            <a:spAutoFit/>
          </a:bodyPr>
          <a:lstStyle/>
          <a:p>
            <a:r>
              <a:rPr lang="en-US" dirty="0"/>
              <a:t>va</a:t>
            </a:r>
            <a:r>
              <a:rPr lang="en-US" baseline="-25000" dirty="0"/>
              <a:t>n</a:t>
            </a:r>
            <a:endParaRPr lang="en-US" dirty="0"/>
          </a:p>
        </p:txBody>
      </p:sp>
      <p:sp>
        <p:nvSpPr>
          <p:cNvPr id="145" name="TextBox 144">
            <a:extLst>
              <a:ext uri="{FF2B5EF4-FFF2-40B4-BE49-F238E27FC236}">
                <a16:creationId xmlns:a16="http://schemas.microsoft.com/office/drawing/2014/main" id="{DB31C620-A798-C400-9798-E9A691D43D22}"/>
              </a:ext>
            </a:extLst>
          </p:cNvPr>
          <p:cNvSpPr txBox="1"/>
          <p:nvPr/>
        </p:nvSpPr>
        <p:spPr>
          <a:xfrm rot="16200000" flipV="1">
            <a:off x="2808863" y="4867837"/>
            <a:ext cx="741679" cy="369332"/>
          </a:xfrm>
          <a:prstGeom prst="rect">
            <a:avLst/>
          </a:prstGeom>
          <a:noFill/>
        </p:spPr>
        <p:txBody>
          <a:bodyPr wrap="square" rtlCol="0">
            <a:spAutoFit/>
          </a:bodyPr>
          <a:lstStyle/>
          <a:p>
            <a:r>
              <a:rPr lang="en-US" dirty="0"/>
              <a:t>………</a:t>
            </a:r>
          </a:p>
        </p:txBody>
      </p:sp>
      <p:sp>
        <p:nvSpPr>
          <p:cNvPr id="146" name="TextBox 145">
            <a:extLst>
              <a:ext uri="{FF2B5EF4-FFF2-40B4-BE49-F238E27FC236}">
                <a16:creationId xmlns:a16="http://schemas.microsoft.com/office/drawing/2014/main" id="{ECB1E87E-211A-CAB6-49E6-B133B9EFC118}"/>
              </a:ext>
            </a:extLst>
          </p:cNvPr>
          <p:cNvSpPr txBox="1"/>
          <p:nvPr/>
        </p:nvSpPr>
        <p:spPr>
          <a:xfrm>
            <a:off x="9072788" y="3757709"/>
            <a:ext cx="522571" cy="369332"/>
          </a:xfrm>
          <a:prstGeom prst="rect">
            <a:avLst/>
          </a:prstGeom>
          <a:noFill/>
        </p:spPr>
        <p:txBody>
          <a:bodyPr wrap="square" rtlCol="0">
            <a:spAutoFit/>
          </a:bodyPr>
          <a:lstStyle/>
          <a:p>
            <a:r>
              <a:rPr lang="en-US" dirty="0"/>
              <a:t>pa</a:t>
            </a:r>
            <a:r>
              <a:rPr lang="en-US" baseline="-25000" dirty="0"/>
              <a:t>0</a:t>
            </a:r>
            <a:endParaRPr lang="en-US" dirty="0"/>
          </a:p>
        </p:txBody>
      </p:sp>
      <p:sp>
        <p:nvSpPr>
          <p:cNvPr id="147" name="TextBox 146">
            <a:extLst>
              <a:ext uri="{FF2B5EF4-FFF2-40B4-BE49-F238E27FC236}">
                <a16:creationId xmlns:a16="http://schemas.microsoft.com/office/drawing/2014/main" id="{D84ED526-026E-3742-18FF-3F048E37083A}"/>
              </a:ext>
            </a:extLst>
          </p:cNvPr>
          <p:cNvSpPr txBox="1"/>
          <p:nvPr/>
        </p:nvSpPr>
        <p:spPr>
          <a:xfrm>
            <a:off x="8929315" y="5853774"/>
            <a:ext cx="551065" cy="369332"/>
          </a:xfrm>
          <a:prstGeom prst="rect">
            <a:avLst/>
          </a:prstGeom>
          <a:noFill/>
        </p:spPr>
        <p:txBody>
          <a:bodyPr wrap="square" rtlCol="0">
            <a:spAutoFit/>
          </a:bodyPr>
          <a:lstStyle/>
          <a:p>
            <a:r>
              <a:rPr lang="en-US" dirty="0"/>
              <a:t>pa</a:t>
            </a:r>
            <a:r>
              <a:rPr lang="en-US" baseline="-25000" dirty="0"/>
              <a:t>m</a:t>
            </a:r>
            <a:endParaRPr lang="en-US" dirty="0"/>
          </a:p>
        </p:txBody>
      </p:sp>
      <p:sp>
        <p:nvSpPr>
          <p:cNvPr id="148" name="TextBox 147">
            <a:extLst>
              <a:ext uri="{FF2B5EF4-FFF2-40B4-BE49-F238E27FC236}">
                <a16:creationId xmlns:a16="http://schemas.microsoft.com/office/drawing/2014/main" id="{64B08152-616F-A643-A7A4-0CD2A9C72776}"/>
              </a:ext>
            </a:extLst>
          </p:cNvPr>
          <p:cNvSpPr txBox="1"/>
          <p:nvPr/>
        </p:nvSpPr>
        <p:spPr>
          <a:xfrm rot="16200000" flipV="1">
            <a:off x="9088533" y="4181937"/>
            <a:ext cx="441751" cy="369332"/>
          </a:xfrm>
          <a:prstGeom prst="rect">
            <a:avLst/>
          </a:prstGeom>
          <a:noFill/>
        </p:spPr>
        <p:txBody>
          <a:bodyPr wrap="square" rtlCol="0">
            <a:spAutoFit/>
          </a:bodyPr>
          <a:lstStyle/>
          <a:p>
            <a:r>
              <a:rPr lang="en-US" dirty="0"/>
              <a:t>…</a:t>
            </a:r>
          </a:p>
        </p:txBody>
      </p:sp>
      <p:sp>
        <p:nvSpPr>
          <p:cNvPr id="149" name="TextBox 148">
            <a:extLst>
              <a:ext uri="{FF2B5EF4-FFF2-40B4-BE49-F238E27FC236}">
                <a16:creationId xmlns:a16="http://schemas.microsoft.com/office/drawing/2014/main" id="{DA92B302-6CB9-CCCA-A6D6-DBA01FDF2411}"/>
              </a:ext>
            </a:extLst>
          </p:cNvPr>
          <p:cNvSpPr txBox="1"/>
          <p:nvPr/>
        </p:nvSpPr>
        <p:spPr>
          <a:xfrm rot="16200000" flipV="1">
            <a:off x="9080955" y="5593214"/>
            <a:ext cx="369331" cy="369332"/>
          </a:xfrm>
          <a:prstGeom prst="rect">
            <a:avLst/>
          </a:prstGeom>
          <a:noFill/>
        </p:spPr>
        <p:txBody>
          <a:bodyPr wrap="square" rtlCol="0">
            <a:spAutoFit/>
          </a:bodyPr>
          <a:lstStyle/>
          <a:p>
            <a:r>
              <a:rPr lang="en-US" dirty="0"/>
              <a:t>…</a:t>
            </a:r>
          </a:p>
        </p:txBody>
      </p:sp>
      <p:sp>
        <p:nvSpPr>
          <p:cNvPr id="150" name="Rectangle 149">
            <a:extLst>
              <a:ext uri="{FF2B5EF4-FFF2-40B4-BE49-F238E27FC236}">
                <a16:creationId xmlns:a16="http://schemas.microsoft.com/office/drawing/2014/main" id="{524DD4CE-BFDC-28D5-956A-0A75475BD09A}"/>
              </a:ext>
            </a:extLst>
          </p:cNvPr>
          <p:cNvSpPr/>
          <p:nvPr/>
        </p:nvSpPr>
        <p:spPr>
          <a:xfrm>
            <a:off x="1870910" y="3012298"/>
            <a:ext cx="9403225" cy="349134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Rectangle 150">
            <a:extLst>
              <a:ext uri="{FF2B5EF4-FFF2-40B4-BE49-F238E27FC236}">
                <a16:creationId xmlns:a16="http://schemas.microsoft.com/office/drawing/2014/main" id="{D4EF71D1-8A71-33CD-360D-C8BAE8898811}"/>
              </a:ext>
            </a:extLst>
          </p:cNvPr>
          <p:cNvSpPr/>
          <p:nvPr/>
        </p:nvSpPr>
        <p:spPr>
          <a:xfrm>
            <a:off x="7765643" y="4520037"/>
            <a:ext cx="2874653"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E8FE36AA-43E4-23EC-BD24-F1A5A93D1935}"/>
              </a:ext>
            </a:extLst>
          </p:cNvPr>
          <p:cNvSpPr txBox="1"/>
          <p:nvPr/>
        </p:nvSpPr>
        <p:spPr>
          <a:xfrm>
            <a:off x="7974195" y="4721758"/>
            <a:ext cx="2654381" cy="646331"/>
          </a:xfrm>
          <a:prstGeom prst="rect">
            <a:avLst/>
          </a:prstGeom>
          <a:noFill/>
        </p:spPr>
        <p:txBody>
          <a:bodyPr wrap="none" rtlCol="0">
            <a:spAutoFit/>
          </a:bodyPr>
          <a:lstStyle/>
          <a:p>
            <a:r>
              <a:rPr lang="en-US" dirty="0"/>
              <a:t>Physical Memory for</a:t>
            </a:r>
          </a:p>
          <a:p>
            <a:r>
              <a:rPr lang="en-US" dirty="0"/>
              <a:t>Address Translation Tables</a:t>
            </a:r>
          </a:p>
        </p:txBody>
      </p:sp>
      <p:sp>
        <p:nvSpPr>
          <p:cNvPr id="153" name="Rectangle 152">
            <a:extLst>
              <a:ext uri="{FF2B5EF4-FFF2-40B4-BE49-F238E27FC236}">
                <a16:creationId xmlns:a16="http://schemas.microsoft.com/office/drawing/2014/main" id="{4F65486E-FC9B-A75D-D070-BF2EC4C66975}"/>
              </a:ext>
            </a:extLst>
          </p:cNvPr>
          <p:cNvSpPr/>
          <p:nvPr/>
        </p:nvSpPr>
        <p:spPr>
          <a:xfrm>
            <a:off x="4467472" y="4340623"/>
            <a:ext cx="2542808" cy="1027466"/>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TextBox 153">
            <a:extLst>
              <a:ext uri="{FF2B5EF4-FFF2-40B4-BE49-F238E27FC236}">
                <a16:creationId xmlns:a16="http://schemas.microsoft.com/office/drawing/2014/main" id="{7C4623C5-1AF5-5A78-A1F7-4227EC30FC82}"/>
              </a:ext>
            </a:extLst>
          </p:cNvPr>
          <p:cNvSpPr txBox="1"/>
          <p:nvPr/>
        </p:nvSpPr>
        <p:spPr>
          <a:xfrm>
            <a:off x="4710113" y="4635346"/>
            <a:ext cx="2360502" cy="369332"/>
          </a:xfrm>
          <a:prstGeom prst="rect">
            <a:avLst/>
          </a:prstGeom>
          <a:noFill/>
        </p:spPr>
        <p:txBody>
          <a:bodyPr wrap="square" rtlCol="0">
            <a:spAutoFit/>
          </a:bodyPr>
          <a:lstStyle/>
          <a:p>
            <a:r>
              <a:rPr lang="en-US" dirty="0"/>
              <a:t>Address Translation</a:t>
            </a:r>
          </a:p>
        </p:txBody>
      </p:sp>
      <mc:AlternateContent xmlns:mc="http://schemas.openxmlformats.org/markup-compatibility/2006" xmlns:a14="http://schemas.microsoft.com/office/drawing/2010/main">
        <mc:Choice Requires="a14">
          <p:sp>
            <p:nvSpPr>
              <p:cNvPr id="156" name="TextBox 155">
                <a:extLst>
                  <a:ext uri="{FF2B5EF4-FFF2-40B4-BE49-F238E27FC236}">
                    <a16:creationId xmlns:a16="http://schemas.microsoft.com/office/drawing/2014/main" id="{62990E49-FABE-B377-C443-3B0EB6E0AA9F}"/>
                  </a:ext>
                </a:extLst>
              </p:cNvPr>
              <p:cNvSpPr txBox="1"/>
              <p:nvPr/>
            </p:nvSpPr>
            <p:spPr>
              <a:xfrm>
                <a:off x="1882948" y="3027864"/>
                <a:ext cx="423770" cy="46166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𝛾</m:t>
                      </m:r>
                    </m:oMath>
                  </m:oMathPara>
                </a14:m>
                <a:endParaRPr lang="en-US" sz="2400" dirty="0"/>
              </a:p>
            </p:txBody>
          </p:sp>
        </mc:Choice>
        <mc:Fallback xmlns="">
          <p:sp>
            <p:nvSpPr>
              <p:cNvPr id="156" name="TextBox 155">
                <a:extLst>
                  <a:ext uri="{FF2B5EF4-FFF2-40B4-BE49-F238E27FC236}">
                    <a16:creationId xmlns:a16="http://schemas.microsoft.com/office/drawing/2014/main" id="{62990E49-FABE-B377-C443-3B0EB6E0AA9F}"/>
                  </a:ext>
                </a:extLst>
              </p:cNvPr>
              <p:cNvSpPr txBox="1">
                <a:spLocks noRot="1" noChangeAspect="1" noMove="1" noResize="1" noEditPoints="1" noAdjustHandles="1" noChangeArrowheads="1" noChangeShapeType="1" noTextEdit="1"/>
              </p:cNvSpPr>
              <p:nvPr/>
            </p:nvSpPr>
            <p:spPr>
              <a:xfrm>
                <a:off x="1882948" y="3027864"/>
                <a:ext cx="423770" cy="461665"/>
              </a:xfrm>
              <a:prstGeom prst="rect">
                <a:avLst/>
              </a:prstGeom>
              <a:blipFill>
                <a:blip r:embed="rId3"/>
                <a:stretch>
                  <a:fillRect b="-10811"/>
                </a:stretch>
              </a:blipFill>
            </p:spPr>
            <p:txBody>
              <a:bodyPr/>
              <a:lstStyle/>
              <a:p>
                <a:r>
                  <a:rPr lang="en-US">
                    <a:noFill/>
                  </a:rPr>
                  <a:t> </a:t>
                </a:r>
              </a:p>
            </p:txBody>
          </p:sp>
        </mc:Fallback>
      </mc:AlternateContent>
      <p:sp>
        <p:nvSpPr>
          <p:cNvPr id="157" name="Right Arrow 156">
            <a:extLst>
              <a:ext uri="{FF2B5EF4-FFF2-40B4-BE49-F238E27FC236}">
                <a16:creationId xmlns:a16="http://schemas.microsoft.com/office/drawing/2014/main" id="{BA521E70-6E77-ACEA-4769-2451FFA25514}"/>
              </a:ext>
            </a:extLst>
          </p:cNvPr>
          <p:cNvSpPr/>
          <p:nvPr/>
        </p:nvSpPr>
        <p:spPr>
          <a:xfrm>
            <a:off x="3857378" y="4681663"/>
            <a:ext cx="610094" cy="23323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ight Arrow 157">
            <a:extLst>
              <a:ext uri="{FF2B5EF4-FFF2-40B4-BE49-F238E27FC236}">
                <a16:creationId xmlns:a16="http://schemas.microsoft.com/office/drawing/2014/main" id="{ECF3E710-D7B1-D090-B1BE-792216FB5B2B}"/>
              </a:ext>
            </a:extLst>
          </p:cNvPr>
          <p:cNvSpPr/>
          <p:nvPr/>
        </p:nvSpPr>
        <p:spPr>
          <a:xfrm>
            <a:off x="7011313" y="4831774"/>
            <a:ext cx="754330" cy="23799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Bent Arrow 159">
            <a:extLst>
              <a:ext uri="{FF2B5EF4-FFF2-40B4-BE49-F238E27FC236}">
                <a16:creationId xmlns:a16="http://schemas.microsoft.com/office/drawing/2014/main" id="{FB3C094A-5F64-C2A8-03C7-2E664C44A381}"/>
              </a:ext>
            </a:extLst>
          </p:cNvPr>
          <p:cNvSpPr/>
          <p:nvPr/>
        </p:nvSpPr>
        <p:spPr>
          <a:xfrm>
            <a:off x="8646184" y="3873706"/>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2" name="Bent Arrow 161">
            <a:extLst>
              <a:ext uri="{FF2B5EF4-FFF2-40B4-BE49-F238E27FC236}">
                <a16:creationId xmlns:a16="http://schemas.microsoft.com/office/drawing/2014/main" id="{AACDFEF3-8217-4A61-D3AF-B436EEA0E341}"/>
              </a:ext>
            </a:extLst>
          </p:cNvPr>
          <p:cNvSpPr/>
          <p:nvPr/>
        </p:nvSpPr>
        <p:spPr>
          <a:xfrm rot="10800000">
            <a:off x="9410168" y="5559759"/>
            <a:ext cx="457199" cy="646331"/>
          </a:xfrm>
          <a:prstGeom prst="bentArrow">
            <a:avLst>
              <a:gd name="adj1" fmla="val 9091"/>
              <a:gd name="adj2" fmla="val 21591"/>
              <a:gd name="adj3" fmla="val 25000"/>
              <a:gd name="adj4" fmla="val 7500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8319689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lternate Process 10">
            <a:extLst>
              <a:ext uri="{FF2B5EF4-FFF2-40B4-BE49-F238E27FC236}">
                <a16:creationId xmlns:a16="http://schemas.microsoft.com/office/drawing/2014/main" id="{0B3C256F-96D5-CBE6-F800-D49BFFF29098}"/>
              </a:ext>
            </a:extLst>
          </p:cNvPr>
          <p:cNvSpPr/>
          <p:nvPr/>
        </p:nvSpPr>
        <p:spPr>
          <a:xfrm>
            <a:off x="2400447"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lternate Process 11">
            <a:extLst>
              <a:ext uri="{FF2B5EF4-FFF2-40B4-BE49-F238E27FC236}">
                <a16:creationId xmlns:a16="http://schemas.microsoft.com/office/drawing/2014/main" id="{86DF122B-4671-60E7-67F8-8BFD148C9C88}"/>
              </a:ext>
            </a:extLst>
          </p:cNvPr>
          <p:cNvSpPr/>
          <p:nvPr/>
        </p:nvSpPr>
        <p:spPr>
          <a:xfrm>
            <a:off x="4028314" y="2386353"/>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lternate Process 12">
            <a:extLst>
              <a:ext uri="{FF2B5EF4-FFF2-40B4-BE49-F238E27FC236}">
                <a16:creationId xmlns:a16="http://schemas.microsoft.com/office/drawing/2014/main" id="{C893918D-04C5-2839-3712-17AEBC8E35C4}"/>
              </a:ext>
            </a:extLst>
          </p:cNvPr>
          <p:cNvSpPr/>
          <p:nvPr/>
        </p:nvSpPr>
        <p:spPr>
          <a:xfrm>
            <a:off x="5833880" y="2400435"/>
            <a:ext cx="981803" cy="3068143"/>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Alternate Process 13">
            <a:extLst>
              <a:ext uri="{FF2B5EF4-FFF2-40B4-BE49-F238E27FC236}">
                <a16:creationId xmlns:a16="http://schemas.microsoft.com/office/drawing/2014/main" id="{DEC875B5-C1DE-88E2-2375-461A26FA0CA2}"/>
              </a:ext>
            </a:extLst>
          </p:cNvPr>
          <p:cNvSpPr/>
          <p:nvPr/>
        </p:nvSpPr>
        <p:spPr>
          <a:xfrm>
            <a:off x="7484051" y="2364610"/>
            <a:ext cx="981803" cy="3103968"/>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lternate Process 14">
            <a:extLst>
              <a:ext uri="{FF2B5EF4-FFF2-40B4-BE49-F238E27FC236}">
                <a16:creationId xmlns:a16="http://schemas.microsoft.com/office/drawing/2014/main" id="{BBD7CDF0-979A-1ADC-45E0-3F1D5E0D6766}"/>
              </a:ext>
            </a:extLst>
          </p:cNvPr>
          <p:cNvSpPr/>
          <p:nvPr/>
        </p:nvSpPr>
        <p:spPr>
          <a:xfrm>
            <a:off x="9149749" y="2376051"/>
            <a:ext cx="981803" cy="3092527"/>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Alternate Process 60">
            <a:extLst>
              <a:ext uri="{FF2B5EF4-FFF2-40B4-BE49-F238E27FC236}">
                <a16:creationId xmlns:a16="http://schemas.microsoft.com/office/drawing/2014/main" id="{FA4F5C2C-BB19-A7CF-224C-BD8CEB5834CD}"/>
              </a:ext>
            </a:extLst>
          </p:cNvPr>
          <p:cNvSpPr/>
          <p:nvPr/>
        </p:nvSpPr>
        <p:spPr>
          <a:xfrm>
            <a:off x="2415333" y="35952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DD9ADE95-07F8-D348-5C53-E60C221AA86F}"/>
              </a:ext>
            </a:extLst>
          </p:cNvPr>
          <p:cNvSpPr txBox="1"/>
          <p:nvPr/>
        </p:nvSpPr>
        <p:spPr>
          <a:xfrm>
            <a:off x="2485137" y="3692336"/>
            <a:ext cx="882632" cy="307777"/>
          </a:xfrm>
          <a:prstGeom prst="rect">
            <a:avLst/>
          </a:prstGeom>
          <a:noFill/>
        </p:spPr>
        <p:txBody>
          <a:bodyPr wrap="square" rtlCol="0">
            <a:spAutoFit/>
          </a:bodyPr>
          <a:lstStyle/>
          <a:p>
            <a:r>
              <a:rPr lang="en-US" sz="1400" dirty="0"/>
              <a:t>L4-Entry</a:t>
            </a:r>
          </a:p>
        </p:txBody>
      </p:sp>
      <p:sp>
        <p:nvSpPr>
          <p:cNvPr id="63" name="Alternate Process 62">
            <a:extLst>
              <a:ext uri="{FF2B5EF4-FFF2-40B4-BE49-F238E27FC236}">
                <a16:creationId xmlns:a16="http://schemas.microsoft.com/office/drawing/2014/main" id="{7BA9AB57-ED76-8113-5343-BEAE93B036A8}"/>
              </a:ext>
            </a:extLst>
          </p:cNvPr>
          <p:cNvSpPr/>
          <p:nvPr/>
        </p:nvSpPr>
        <p:spPr>
          <a:xfrm>
            <a:off x="4036196" y="3543842"/>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F9114B43-DD06-5C23-CAF4-E68B003E329E}"/>
              </a:ext>
            </a:extLst>
          </p:cNvPr>
          <p:cNvSpPr txBox="1"/>
          <p:nvPr/>
        </p:nvSpPr>
        <p:spPr>
          <a:xfrm>
            <a:off x="4106000" y="3640927"/>
            <a:ext cx="882632" cy="307777"/>
          </a:xfrm>
          <a:prstGeom prst="rect">
            <a:avLst/>
          </a:prstGeom>
          <a:noFill/>
        </p:spPr>
        <p:txBody>
          <a:bodyPr wrap="square" rtlCol="0">
            <a:spAutoFit/>
          </a:bodyPr>
          <a:lstStyle/>
          <a:p>
            <a:r>
              <a:rPr lang="en-US" sz="1400" dirty="0"/>
              <a:t>L3-Entry</a:t>
            </a:r>
          </a:p>
        </p:txBody>
      </p:sp>
      <p:sp>
        <p:nvSpPr>
          <p:cNvPr id="65" name="Alternate Process 64">
            <a:extLst>
              <a:ext uri="{FF2B5EF4-FFF2-40B4-BE49-F238E27FC236}">
                <a16:creationId xmlns:a16="http://schemas.microsoft.com/office/drawing/2014/main" id="{B1B421CA-A22D-A797-B3C9-DBBD25291D48}"/>
              </a:ext>
            </a:extLst>
          </p:cNvPr>
          <p:cNvSpPr/>
          <p:nvPr/>
        </p:nvSpPr>
        <p:spPr>
          <a:xfrm>
            <a:off x="5835195" y="3786868"/>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1844243B-5CE9-F9D2-B28F-BC852CF2C3EB}"/>
              </a:ext>
            </a:extLst>
          </p:cNvPr>
          <p:cNvSpPr txBox="1"/>
          <p:nvPr/>
        </p:nvSpPr>
        <p:spPr>
          <a:xfrm>
            <a:off x="5904999" y="3883953"/>
            <a:ext cx="882632" cy="307777"/>
          </a:xfrm>
          <a:prstGeom prst="rect">
            <a:avLst/>
          </a:prstGeom>
          <a:noFill/>
        </p:spPr>
        <p:txBody>
          <a:bodyPr wrap="square" rtlCol="0">
            <a:spAutoFit/>
          </a:bodyPr>
          <a:lstStyle/>
          <a:p>
            <a:r>
              <a:rPr lang="en-US" sz="1400" dirty="0"/>
              <a:t>L2-Entry</a:t>
            </a:r>
          </a:p>
        </p:txBody>
      </p:sp>
      <p:sp>
        <p:nvSpPr>
          <p:cNvPr id="67" name="Alternate Process 66">
            <a:extLst>
              <a:ext uri="{FF2B5EF4-FFF2-40B4-BE49-F238E27FC236}">
                <a16:creationId xmlns:a16="http://schemas.microsoft.com/office/drawing/2014/main" id="{8C9F6036-3153-BC2B-E931-626D799678F0}"/>
              </a:ext>
            </a:extLst>
          </p:cNvPr>
          <p:cNvSpPr/>
          <p:nvPr/>
        </p:nvSpPr>
        <p:spPr>
          <a:xfrm>
            <a:off x="7487205" y="332093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1CAABBDC-D4EF-F982-CC4D-B4BD5F6BD2F3}"/>
              </a:ext>
            </a:extLst>
          </p:cNvPr>
          <p:cNvSpPr txBox="1"/>
          <p:nvPr/>
        </p:nvSpPr>
        <p:spPr>
          <a:xfrm>
            <a:off x="7557009" y="3418016"/>
            <a:ext cx="882632" cy="307777"/>
          </a:xfrm>
          <a:prstGeom prst="rect">
            <a:avLst/>
          </a:prstGeom>
          <a:noFill/>
        </p:spPr>
        <p:txBody>
          <a:bodyPr wrap="square" rtlCol="0">
            <a:spAutoFit/>
          </a:bodyPr>
          <a:lstStyle/>
          <a:p>
            <a:r>
              <a:rPr lang="en-US" sz="1400" dirty="0"/>
              <a:t>L1-Entry</a:t>
            </a:r>
          </a:p>
        </p:txBody>
      </p:sp>
      <p:sp>
        <p:nvSpPr>
          <p:cNvPr id="69" name="Alternate Process 68">
            <a:extLst>
              <a:ext uri="{FF2B5EF4-FFF2-40B4-BE49-F238E27FC236}">
                <a16:creationId xmlns:a16="http://schemas.microsoft.com/office/drawing/2014/main" id="{BC989DFD-AED3-81B3-7975-4D49C14833B2}"/>
              </a:ext>
            </a:extLst>
          </p:cNvPr>
          <p:cNvSpPr/>
          <p:nvPr/>
        </p:nvSpPr>
        <p:spPr>
          <a:xfrm>
            <a:off x="9151413" y="3747651"/>
            <a:ext cx="981803" cy="575109"/>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C428D5F1-EA3D-D24A-6326-8614EAC10F88}"/>
              </a:ext>
            </a:extLst>
          </p:cNvPr>
          <p:cNvSpPr txBox="1"/>
          <p:nvPr/>
        </p:nvSpPr>
        <p:spPr>
          <a:xfrm>
            <a:off x="9221217" y="3861125"/>
            <a:ext cx="882632" cy="523220"/>
          </a:xfrm>
          <a:prstGeom prst="rect">
            <a:avLst/>
          </a:prstGeom>
          <a:noFill/>
        </p:spPr>
        <p:txBody>
          <a:bodyPr wrap="square" rtlCol="0">
            <a:spAutoFit/>
          </a:bodyPr>
          <a:lstStyle/>
          <a:p>
            <a:r>
              <a:rPr lang="en-US" sz="1400" dirty="0"/>
              <a:t>Page </a:t>
            </a:r>
            <a:r>
              <a:rPr lang="en-US" sz="1400" dirty="0" err="1"/>
              <a:t>Addr</a:t>
            </a:r>
            <a:endParaRPr lang="en-US" sz="1400" dirty="0"/>
          </a:p>
        </p:txBody>
      </p:sp>
      <p:pic>
        <p:nvPicPr>
          <p:cNvPr id="147" name="Picture 146">
            <a:extLst>
              <a:ext uri="{FF2B5EF4-FFF2-40B4-BE49-F238E27FC236}">
                <a16:creationId xmlns:a16="http://schemas.microsoft.com/office/drawing/2014/main" id="{4883A65D-F555-AE7B-02FF-04E92E3178B9}"/>
              </a:ext>
            </a:extLst>
          </p:cNvPr>
          <p:cNvPicPr>
            <a:picLocks noChangeAspect="1"/>
          </p:cNvPicPr>
          <p:nvPr/>
        </p:nvPicPr>
        <p:blipFill>
          <a:blip r:embed="rId3"/>
          <a:stretch>
            <a:fillRect/>
          </a:stretch>
        </p:blipFill>
        <p:spPr>
          <a:xfrm>
            <a:off x="1196428" y="5660568"/>
            <a:ext cx="8951537" cy="1023712"/>
          </a:xfrm>
          <a:prstGeom prst="rect">
            <a:avLst/>
          </a:prstGeom>
        </p:spPr>
      </p:pic>
      <p:pic>
        <p:nvPicPr>
          <p:cNvPr id="149" name="Picture 148" descr="A number on a white surface&#10;&#10;Description automatically generated with low confidence">
            <a:extLst>
              <a:ext uri="{FF2B5EF4-FFF2-40B4-BE49-F238E27FC236}">
                <a16:creationId xmlns:a16="http://schemas.microsoft.com/office/drawing/2014/main" id="{243F2CCF-0097-DB53-D187-0BE556A989CD}"/>
              </a:ext>
            </a:extLst>
          </p:cNvPr>
          <p:cNvPicPr>
            <a:picLocks noChangeAspect="1"/>
          </p:cNvPicPr>
          <p:nvPr/>
        </p:nvPicPr>
        <p:blipFill>
          <a:blip r:embed="rId4"/>
          <a:stretch>
            <a:fillRect/>
          </a:stretch>
        </p:blipFill>
        <p:spPr>
          <a:xfrm>
            <a:off x="2012501" y="2939526"/>
            <a:ext cx="346963" cy="306484"/>
          </a:xfrm>
          <a:prstGeom prst="rect">
            <a:avLst/>
          </a:prstGeom>
        </p:spPr>
      </p:pic>
      <p:pic>
        <p:nvPicPr>
          <p:cNvPr id="150" name="Picture 149" descr="A number on a white surface&#10;&#10;Description automatically generated with low confidence">
            <a:extLst>
              <a:ext uri="{FF2B5EF4-FFF2-40B4-BE49-F238E27FC236}">
                <a16:creationId xmlns:a16="http://schemas.microsoft.com/office/drawing/2014/main" id="{807ADCF0-3A4F-9040-81AC-C0737B459B62}"/>
              </a:ext>
            </a:extLst>
          </p:cNvPr>
          <p:cNvPicPr>
            <a:picLocks noChangeAspect="1"/>
          </p:cNvPicPr>
          <p:nvPr/>
        </p:nvPicPr>
        <p:blipFill>
          <a:blip r:embed="rId4"/>
          <a:stretch>
            <a:fillRect/>
          </a:stretch>
        </p:blipFill>
        <p:spPr>
          <a:xfrm>
            <a:off x="3576374" y="2888708"/>
            <a:ext cx="346963" cy="306484"/>
          </a:xfrm>
          <a:prstGeom prst="rect">
            <a:avLst/>
          </a:prstGeom>
        </p:spPr>
      </p:pic>
      <p:pic>
        <p:nvPicPr>
          <p:cNvPr id="151" name="Picture 150" descr="A number on a white surface&#10;&#10;Description automatically generated with low confidence">
            <a:extLst>
              <a:ext uri="{FF2B5EF4-FFF2-40B4-BE49-F238E27FC236}">
                <a16:creationId xmlns:a16="http://schemas.microsoft.com/office/drawing/2014/main" id="{54DC1E61-3B82-412C-CC73-16DD551E07BE}"/>
              </a:ext>
            </a:extLst>
          </p:cNvPr>
          <p:cNvPicPr>
            <a:picLocks noChangeAspect="1"/>
          </p:cNvPicPr>
          <p:nvPr/>
        </p:nvPicPr>
        <p:blipFill>
          <a:blip r:embed="rId4"/>
          <a:stretch>
            <a:fillRect/>
          </a:stretch>
        </p:blipFill>
        <p:spPr>
          <a:xfrm>
            <a:off x="5326215" y="2848404"/>
            <a:ext cx="346963" cy="306484"/>
          </a:xfrm>
          <a:prstGeom prst="rect">
            <a:avLst/>
          </a:prstGeom>
        </p:spPr>
      </p:pic>
      <p:pic>
        <p:nvPicPr>
          <p:cNvPr id="152" name="Picture 151" descr="A number on a white surface&#10;&#10;Description automatically generated with low confidence">
            <a:extLst>
              <a:ext uri="{FF2B5EF4-FFF2-40B4-BE49-F238E27FC236}">
                <a16:creationId xmlns:a16="http://schemas.microsoft.com/office/drawing/2014/main" id="{0427DF4B-FDD7-48C3-4C4B-E88D8BBC4524}"/>
              </a:ext>
            </a:extLst>
          </p:cNvPr>
          <p:cNvPicPr>
            <a:picLocks noChangeAspect="1"/>
          </p:cNvPicPr>
          <p:nvPr/>
        </p:nvPicPr>
        <p:blipFill>
          <a:blip r:embed="rId4"/>
          <a:stretch>
            <a:fillRect/>
          </a:stretch>
        </p:blipFill>
        <p:spPr>
          <a:xfrm>
            <a:off x="6956104" y="2786284"/>
            <a:ext cx="346963" cy="306484"/>
          </a:xfrm>
          <a:prstGeom prst="rect">
            <a:avLst/>
          </a:prstGeom>
        </p:spPr>
      </p:pic>
      <p:pic>
        <p:nvPicPr>
          <p:cNvPr id="155" name="Picture 154" descr="A number on a white surface&#10;&#10;Description automatically generated with low confidence">
            <a:extLst>
              <a:ext uri="{FF2B5EF4-FFF2-40B4-BE49-F238E27FC236}">
                <a16:creationId xmlns:a16="http://schemas.microsoft.com/office/drawing/2014/main" id="{ECEA00E0-4E8D-25F8-BD2C-D9D663F51DB4}"/>
              </a:ext>
            </a:extLst>
          </p:cNvPr>
          <p:cNvPicPr>
            <a:picLocks noChangeAspect="1"/>
          </p:cNvPicPr>
          <p:nvPr/>
        </p:nvPicPr>
        <p:blipFill>
          <a:blip r:embed="rId5"/>
          <a:stretch>
            <a:fillRect/>
          </a:stretch>
        </p:blipFill>
        <p:spPr>
          <a:xfrm>
            <a:off x="8626374" y="2753248"/>
            <a:ext cx="415093" cy="303084"/>
          </a:xfrm>
          <a:prstGeom prst="rect">
            <a:avLst/>
          </a:prstGeom>
        </p:spPr>
      </p:pic>
      <p:pic>
        <p:nvPicPr>
          <p:cNvPr id="157" name="Picture 156" descr="A number on a white surface&#10;&#10;Description automatically generated with low confidence">
            <a:extLst>
              <a:ext uri="{FF2B5EF4-FFF2-40B4-BE49-F238E27FC236}">
                <a16:creationId xmlns:a16="http://schemas.microsoft.com/office/drawing/2014/main" id="{1903940E-2BFA-4C19-B948-E7EC9EC50F45}"/>
              </a:ext>
            </a:extLst>
          </p:cNvPr>
          <p:cNvPicPr>
            <a:picLocks noChangeAspect="1"/>
          </p:cNvPicPr>
          <p:nvPr/>
        </p:nvPicPr>
        <p:blipFill>
          <a:blip r:embed="rId6"/>
          <a:stretch>
            <a:fillRect/>
          </a:stretch>
        </p:blipFill>
        <p:spPr>
          <a:xfrm>
            <a:off x="3563234" y="4786697"/>
            <a:ext cx="383115" cy="284033"/>
          </a:xfrm>
          <a:prstGeom prst="rect">
            <a:avLst/>
          </a:prstGeom>
        </p:spPr>
      </p:pic>
      <p:pic>
        <p:nvPicPr>
          <p:cNvPr id="158" name="Picture 157" descr="A number on a white surface&#10;&#10;Description automatically generated with low confidence">
            <a:extLst>
              <a:ext uri="{FF2B5EF4-FFF2-40B4-BE49-F238E27FC236}">
                <a16:creationId xmlns:a16="http://schemas.microsoft.com/office/drawing/2014/main" id="{D5C670AB-7C68-5269-9846-B5A3FB6FC6BD}"/>
              </a:ext>
            </a:extLst>
          </p:cNvPr>
          <p:cNvPicPr>
            <a:picLocks noChangeAspect="1"/>
          </p:cNvPicPr>
          <p:nvPr/>
        </p:nvPicPr>
        <p:blipFill>
          <a:blip r:embed="rId6"/>
          <a:stretch>
            <a:fillRect/>
          </a:stretch>
        </p:blipFill>
        <p:spPr>
          <a:xfrm>
            <a:off x="5230441" y="4823095"/>
            <a:ext cx="383115" cy="284033"/>
          </a:xfrm>
          <a:prstGeom prst="rect">
            <a:avLst/>
          </a:prstGeom>
        </p:spPr>
      </p:pic>
      <p:pic>
        <p:nvPicPr>
          <p:cNvPr id="159" name="Picture 158" descr="A number on a white surface&#10;&#10;Description automatically generated with low confidence">
            <a:extLst>
              <a:ext uri="{FF2B5EF4-FFF2-40B4-BE49-F238E27FC236}">
                <a16:creationId xmlns:a16="http://schemas.microsoft.com/office/drawing/2014/main" id="{26D6EBF0-0BF9-5E88-6039-038DEEDB9E9E}"/>
              </a:ext>
            </a:extLst>
          </p:cNvPr>
          <p:cNvPicPr>
            <a:picLocks noChangeAspect="1"/>
          </p:cNvPicPr>
          <p:nvPr/>
        </p:nvPicPr>
        <p:blipFill>
          <a:blip r:embed="rId6"/>
          <a:stretch>
            <a:fillRect/>
          </a:stretch>
        </p:blipFill>
        <p:spPr>
          <a:xfrm>
            <a:off x="7002811" y="4812009"/>
            <a:ext cx="383115" cy="284033"/>
          </a:xfrm>
          <a:prstGeom prst="rect">
            <a:avLst/>
          </a:prstGeom>
        </p:spPr>
      </p:pic>
      <p:pic>
        <p:nvPicPr>
          <p:cNvPr id="160" name="Picture 159" descr="A number on a white surface&#10;&#10;Description automatically generated with low confidence">
            <a:extLst>
              <a:ext uri="{FF2B5EF4-FFF2-40B4-BE49-F238E27FC236}">
                <a16:creationId xmlns:a16="http://schemas.microsoft.com/office/drawing/2014/main" id="{001F7FD6-E8E8-0BC9-9F80-02F83311449B}"/>
              </a:ext>
            </a:extLst>
          </p:cNvPr>
          <p:cNvPicPr>
            <a:picLocks noChangeAspect="1"/>
          </p:cNvPicPr>
          <p:nvPr/>
        </p:nvPicPr>
        <p:blipFill>
          <a:blip r:embed="rId6"/>
          <a:stretch>
            <a:fillRect/>
          </a:stretch>
        </p:blipFill>
        <p:spPr>
          <a:xfrm>
            <a:off x="8616244" y="4806830"/>
            <a:ext cx="383115" cy="284033"/>
          </a:xfrm>
          <a:prstGeom prst="rect">
            <a:avLst/>
          </a:prstGeom>
        </p:spPr>
      </p:pic>
      <p:cxnSp>
        <p:nvCxnSpPr>
          <p:cNvPr id="166" name="Straight Connector 165">
            <a:extLst>
              <a:ext uri="{FF2B5EF4-FFF2-40B4-BE49-F238E27FC236}">
                <a16:creationId xmlns:a16="http://schemas.microsoft.com/office/drawing/2014/main" id="{20AD3C2B-AD25-18CE-6021-12C419CD9D63}"/>
              </a:ext>
            </a:extLst>
          </p:cNvPr>
          <p:cNvCxnSpPr>
            <a:cxnSpLocks/>
            <a:endCxn id="149" idx="0"/>
          </p:cNvCxnSpPr>
          <p:nvPr/>
        </p:nvCxnSpPr>
        <p:spPr>
          <a:xfrm flipH="1">
            <a:off x="2185983" y="1989571"/>
            <a:ext cx="381028" cy="94995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8985EAAF-627A-FD43-CBAE-3DF07EE1A151}"/>
              </a:ext>
            </a:extLst>
          </p:cNvPr>
          <p:cNvCxnSpPr>
            <a:cxnSpLocks/>
            <a:stCxn id="149" idx="2"/>
          </p:cNvCxnSpPr>
          <p:nvPr/>
        </p:nvCxnSpPr>
        <p:spPr>
          <a:xfrm flipH="1">
            <a:off x="1921890" y="3246010"/>
            <a:ext cx="264093" cy="728053"/>
          </a:xfrm>
          <a:prstGeom prst="line">
            <a:avLst/>
          </a:prstGeom>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3C5BDF36-5D39-31B6-67E3-19977442EED0}"/>
              </a:ext>
            </a:extLst>
          </p:cNvPr>
          <p:cNvCxnSpPr>
            <a:cxnSpLocks/>
          </p:cNvCxnSpPr>
          <p:nvPr/>
        </p:nvCxnSpPr>
        <p:spPr>
          <a:xfrm flipH="1">
            <a:off x="361904" y="6016752"/>
            <a:ext cx="83452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816B7934-5763-3F2B-ADA2-3851E2FB4407}"/>
              </a:ext>
            </a:extLst>
          </p:cNvPr>
          <p:cNvCxnSpPr>
            <a:cxnSpLocks/>
          </p:cNvCxnSpPr>
          <p:nvPr/>
        </p:nvCxnSpPr>
        <p:spPr>
          <a:xfrm flipV="1">
            <a:off x="361904" y="5412126"/>
            <a:ext cx="2053429" cy="604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4612FC6-18B9-F11D-9FAF-7EC99B5F7EC9}"/>
              </a:ext>
            </a:extLst>
          </p:cNvPr>
          <p:cNvCxnSpPr>
            <a:cxnSpLocks/>
          </p:cNvCxnSpPr>
          <p:nvPr/>
        </p:nvCxnSpPr>
        <p:spPr>
          <a:xfrm flipV="1">
            <a:off x="1954159" y="3896040"/>
            <a:ext cx="405305" cy="677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id="{03C0F2D1-8AE4-5261-164F-49CD1662D4B0}"/>
              </a:ext>
            </a:extLst>
          </p:cNvPr>
          <p:cNvCxnSpPr>
            <a:cxnSpLocks/>
            <a:endCxn id="157" idx="0"/>
          </p:cNvCxnSpPr>
          <p:nvPr/>
        </p:nvCxnSpPr>
        <p:spPr>
          <a:xfrm>
            <a:off x="3397136" y="3806333"/>
            <a:ext cx="357656" cy="9803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60B6817-AC3C-762C-4298-339C3AB0B9E7}"/>
              </a:ext>
            </a:extLst>
          </p:cNvPr>
          <p:cNvCxnSpPr>
            <a:cxnSpLocks/>
            <a:stCxn id="157" idx="2"/>
          </p:cNvCxnSpPr>
          <p:nvPr/>
        </p:nvCxnSpPr>
        <p:spPr>
          <a:xfrm>
            <a:off x="3754792" y="5070730"/>
            <a:ext cx="265640" cy="3413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FD5E6F3-4889-02B4-3D48-5771D63A4FB2}"/>
              </a:ext>
            </a:extLst>
          </p:cNvPr>
          <p:cNvCxnSpPr>
            <a:cxnSpLocks/>
            <a:endCxn id="150" idx="0"/>
          </p:cNvCxnSpPr>
          <p:nvPr/>
        </p:nvCxnSpPr>
        <p:spPr>
          <a:xfrm flipH="1">
            <a:off x="3749856" y="1989571"/>
            <a:ext cx="405749" cy="899137"/>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E750E260-95BB-1DBA-0334-606C68E912C9}"/>
              </a:ext>
            </a:extLst>
          </p:cNvPr>
          <p:cNvCxnSpPr>
            <a:cxnSpLocks/>
            <a:stCxn id="150" idx="2"/>
          </p:cNvCxnSpPr>
          <p:nvPr/>
        </p:nvCxnSpPr>
        <p:spPr>
          <a:xfrm>
            <a:off x="3749856" y="3195192"/>
            <a:ext cx="196493" cy="6887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CDE96622-C291-5EE4-86FF-EA4294AE8372}"/>
              </a:ext>
            </a:extLst>
          </p:cNvPr>
          <p:cNvCxnSpPr>
            <a:cxnSpLocks/>
          </p:cNvCxnSpPr>
          <p:nvPr/>
        </p:nvCxnSpPr>
        <p:spPr>
          <a:xfrm flipH="1">
            <a:off x="5536273" y="1988421"/>
            <a:ext cx="314626" cy="8599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64AD82B9-12CE-C422-E34D-4B503BFA6F85}"/>
              </a:ext>
            </a:extLst>
          </p:cNvPr>
          <p:cNvCxnSpPr>
            <a:cxnSpLocks/>
            <a:stCxn id="151" idx="2"/>
          </p:cNvCxnSpPr>
          <p:nvPr/>
        </p:nvCxnSpPr>
        <p:spPr>
          <a:xfrm>
            <a:off x="5499697" y="3154888"/>
            <a:ext cx="304816" cy="8191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2F0E30CC-C8CD-29D7-87FF-C04760ACE845}"/>
              </a:ext>
            </a:extLst>
          </p:cNvPr>
          <p:cNvCxnSpPr>
            <a:cxnSpLocks/>
            <a:endCxn id="152" idx="0"/>
          </p:cNvCxnSpPr>
          <p:nvPr/>
        </p:nvCxnSpPr>
        <p:spPr>
          <a:xfrm flipH="1">
            <a:off x="7129586" y="1985200"/>
            <a:ext cx="313902" cy="80108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5C8B49C2-26A8-6121-8F90-3CA78CE13FAE}"/>
              </a:ext>
            </a:extLst>
          </p:cNvPr>
          <p:cNvCxnSpPr>
            <a:cxnSpLocks/>
            <a:stCxn id="152" idx="2"/>
          </p:cNvCxnSpPr>
          <p:nvPr/>
        </p:nvCxnSpPr>
        <p:spPr>
          <a:xfrm>
            <a:off x="7129586" y="3092768"/>
            <a:ext cx="279773" cy="489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id="{A3A7686D-5A06-FA24-0A32-8A4A4ADFE368}"/>
              </a:ext>
            </a:extLst>
          </p:cNvPr>
          <p:cNvCxnSpPr>
            <a:cxnSpLocks/>
            <a:endCxn id="155" idx="0"/>
          </p:cNvCxnSpPr>
          <p:nvPr/>
        </p:nvCxnSpPr>
        <p:spPr>
          <a:xfrm flipH="1">
            <a:off x="8833921" y="2041083"/>
            <a:ext cx="312886" cy="71216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624DABF-8474-A707-DB7C-14F899E96E59}"/>
              </a:ext>
            </a:extLst>
          </p:cNvPr>
          <p:cNvCxnSpPr>
            <a:cxnSpLocks/>
            <a:stCxn id="155" idx="2"/>
            <a:endCxn id="69" idx="1"/>
          </p:cNvCxnSpPr>
          <p:nvPr/>
        </p:nvCxnSpPr>
        <p:spPr>
          <a:xfrm>
            <a:off x="8833921" y="3056332"/>
            <a:ext cx="317492" cy="978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id="{B893A7F9-8E9E-5ED7-2343-FDA15D1CE669}"/>
              </a:ext>
            </a:extLst>
          </p:cNvPr>
          <p:cNvCxnSpPr>
            <a:cxnSpLocks/>
            <a:stCxn id="64" idx="3"/>
            <a:endCxn id="158" idx="0"/>
          </p:cNvCxnSpPr>
          <p:nvPr/>
        </p:nvCxnSpPr>
        <p:spPr>
          <a:xfrm>
            <a:off x="4988632" y="3794816"/>
            <a:ext cx="433367" cy="1028279"/>
          </a:xfrm>
          <a:prstGeom prst="line">
            <a:avLst/>
          </a:prstGeom>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7AEF7FC-885D-4276-4E78-9090ACCFB50B}"/>
              </a:ext>
            </a:extLst>
          </p:cNvPr>
          <p:cNvCxnSpPr>
            <a:cxnSpLocks/>
            <a:stCxn id="158" idx="2"/>
          </p:cNvCxnSpPr>
          <p:nvPr/>
        </p:nvCxnSpPr>
        <p:spPr>
          <a:xfrm>
            <a:off x="5421999" y="5107128"/>
            <a:ext cx="408727" cy="3049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1733125-5B1A-DB92-114D-6795AD729AD7}"/>
              </a:ext>
            </a:extLst>
          </p:cNvPr>
          <p:cNvCxnSpPr>
            <a:cxnSpLocks/>
            <a:stCxn id="159" idx="2"/>
          </p:cNvCxnSpPr>
          <p:nvPr/>
        </p:nvCxnSpPr>
        <p:spPr>
          <a:xfrm>
            <a:off x="7194369" y="5096042"/>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id="{F8C01BEB-DF27-5345-D29F-07FCC54BC495}"/>
              </a:ext>
            </a:extLst>
          </p:cNvPr>
          <p:cNvCxnSpPr>
            <a:cxnSpLocks/>
            <a:endCxn id="159" idx="0"/>
          </p:cNvCxnSpPr>
          <p:nvPr/>
        </p:nvCxnSpPr>
        <p:spPr>
          <a:xfrm>
            <a:off x="6822063" y="4035205"/>
            <a:ext cx="372306" cy="77680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F7C5472E-FB29-6BDB-3791-6A1AC6F1BA32}"/>
              </a:ext>
            </a:extLst>
          </p:cNvPr>
          <p:cNvCxnSpPr>
            <a:cxnSpLocks/>
            <a:endCxn id="160" idx="0"/>
          </p:cNvCxnSpPr>
          <p:nvPr/>
        </p:nvCxnSpPr>
        <p:spPr>
          <a:xfrm>
            <a:off x="8487248" y="3545956"/>
            <a:ext cx="320554" cy="12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A1201FA5-A7CC-7880-F74D-9F8550A59ABA}"/>
              </a:ext>
            </a:extLst>
          </p:cNvPr>
          <p:cNvCxnSpPr>
            <a:cxnSpLocks/>
          </p:cNvCxnSpPr>
          <p:nvPr/>
        </p:nvCxnSpPr>
        <p:spPr>
          <a:xfrm>
            <a:off x="8809809" y="5083850"/>
            <a:ext cx="284617" cy="2789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3" name="Alternate Process 232">
            <a:extLst>
              <a:ext uri="{FF2B5EF4-FFF2-40B4-BE49-F238E27FC236}">
                <a16:creationId xmlns:a16="http://schemas.microsoft.com/office/drawing/2014/main" id="{8B774F6A-DFC8-B2A7-2219-428269051C48}"/>
              </a:ext>
            </a:extLst>
          </p:cNvPr>
          <p:cNvSpPr/>
          <p:nvPr/>
        </p:nvSpPr>
        <p:spPr>
          <a:xfrm>
            <a:off x="2394432" y="2384760"/>
            <a:ext cx="981803"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TextBox 233">
            <a:extLst>
              <a:ext uri="{FF2B5EF4-FFF2-40B4-BE49-F238E27FC236}">
                <a16:creationId xmlns:a16="http://schemas.microsoft.com/office/drawing/2014/main" id="{F178E385-520C-8B73-CD91-3FE7E552FFC4}"/>
              </a:ext>
            </a:extLst>
          </p:cNvPr>
          <p:cNvSpPr txBox="1"/>
          <p:nvPr/>
        </p:nvSpPr>
        <p:spPr>
          <a:xfrm>
            <a:off x="2491233" y="2491424"/>
            <a:ext cx="882632" cy="307777"/>
          </a:xfrm>
          <a:prstGeom prst="rect">
            <a:avLst/>
          </a:prstGeom>
          <a:noFill/>
        </p:spPr>
        <p:txBody>
          <a:bodyPr wrap="square" rtlCol="0">
            <a:spAutoFit/>
          </a:bodyPr>
          <a:lstStyle/>
          <a:p>
            <a:r>
              <a:rPr lang="en-US" sz="1400" dirty="0"/>
              <a:t>L4-Table</a:t>
            </a:r>
          </a:p>
        </p:txBody>
      </p:sp>
      <p:sp>
        <p:nvSpPr>
          <p:cNvPr id="236" name="Alternate Process 235">
            <a:extLst>
              <a:ext uri="{FF2B5EF4-FFF2-40B4-BE49-F238E27FC236}">
                <a16:creationId xmlns:a16="http://schemas.microsoft.com/office/drawing/2014/main" id="{6EB9EAA9-0310-3BD1-821A-FA210E7F689F}"/>
              </a:ext>
            </a:extLst>
          </p:cNvPr>
          <p:cNvSpPr/>
          <p:nvPr/>
        </p:nvSpPr>
        <p:spPr>
          <a:xfrm>
            <a:off x="4036870" y="2400435"/>
            <a:ext cx="958362" cy="575109"/>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TextBox 236">
            <a:extLst>
              <a:ext uri="{FF2B5EF4-FFF2-40B4-BE49-F238E27FC236}">
                <a16:creationId xmlns:a16="http://schemas.microsoft.com/office/drawing/2014/main" id="{0359B324-BA54-6332-59AA-30B1BEBE384B}"/>
              </a:ext>
            </a:extLst>
          </p:cNvPr>
          <p:cNvSpPr txBox="1"/>
          <p:nvPr/>
        </p:nvSpPr>
        <p:spPr>
          <a:xfrm>
            <a:off x="4143249" y="2515808"/>
            <a:ext cx="882632" cy="307777"/>
          </a:xfrm>
          <a:prstGeom prst="rect">
            <a:avLst/>
          </a:prstGeom>
          <a:noFill/>
        </p:spPr>
        <p:txBody>
          <a:bodyPr wrap="square" rtlCol="0">
            <a:spAutoFit/>
          </a:bodyPr>
          <a:lstStyle/>
          <a:p>
            <a:r>
              <a:rPr lang="en-US" sz="1400" dirty="0"/>
              <a:t>L3-Table</a:t>
            </a:r>
          </a:p>
        </p:txBody>
      </p:sp>
      <p:sp>
        <p:nvSpPr>
          <p:cNvPr id="239" name="Alternate Process 238">
            <a:extLst>
              <a:ext uri="{FF2B5EF4-FFF2-40B4-BE49-F238E27FC236}">
                <a16:creationId xmlns:a16="http://schemas.microsoft.com/office/drawing/2014/main" id="{073F89E6-717E-E125-3DA4-C1B44762F70D}"/>
              </a:ext>
            </a:extLst>
          </p:cNvPr>
          <p:cNvSpPr/>
          <p:nvPr/>
        </p:nvSpPr>
        <p:spPr>
          <a:xfrm>
            <a:off x="5847381" y="2413235"/>
            <a:ext cx="958333" cy="580597"/>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TextBox 239">
            <a:extLst>
              <a:ext uri="{FF2B5EF4-FFF2-40B4-BE49-F238E27FC236}">
                <a16:creationId xmlns:a16="http://schemas.microsoft.com/office/drawing/2014/main" id="{230634E8-84DD-F36B-6816-73414FECF6F5}"/>
              </a:ext>
            </a:extLst>
          </p:cNvPr>
          <p:cNvSpPr txBox="1"/>
          <p:nvPr/>
        </p:nvSpPr>
        <p:spPr>
          <a:xfrm>
            <a:off x="5935473" y="2534096"/>
            <a:ext cx="882632" cy="307777"/>
          </a:xfrm>
          <a:prstGeom prst="rect">
            <a:avLst/>
          </a:prstGeom>
          <a:noFill/>
        </p:spPr>
        <p:txBody>
          <a:bodyPr wrap="square" rtlCol="0">
            <a:spAutoFit/>
          </a:bodyPr>
          <a:lstStyle/>
          <a:p>
            <a:r>
              <a:rPr lang="en-US" sz="1400" dirty="0"/>
              <a:t>L2-Table</a:t>
            </a:r>
          </a:p>
        </p:txBody>
      </p:sp>
      <p:sp>
        <p:nvSpPr>
          <p:cNvPr id="241" name="Alternate Process 240">
            <a:extLst>
              <a:ext uri="{FF2B5EF4-FFF2-40B4-BE49-F238E27FC236}">
                <a16:creationId xmlns:a16="http://schemas.microsoft.com/office/drawing/2014/main" id="{70CADEB5-9D06-982B-0A7D-78B0E8F55C88}"/>
              </a:ext>
            </a:extLst>
          </p:cNvPr>
          <p:cNvSpPr/>
          <p:nvPr/>
        </p:nvSpPr>
        <p:spPr>
          <a:xfrm>
            <a:off x="7481925" y="2376052"/>
            <a:ext cx="976245" cy="569012"/>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TextBox 241">
            <a:extLst>
              <a:ext uri="{FF2B5EF4-FFF2-40B4-BE49-F238E27FC236}">
                <a16:creationId xmlns:a16="http://schemas.microsoft.com/office/drawing/2014/main" id="{AAD0CEDD-08D5-E7E2-8019-D569C87D05D9}"/>
              </a:ext>
            </a:extLst>
          </p:cNvPr>
          <p:cNvSpPr txBox="1"/>
          <p:nvPr/>
        </p:nvSpPr>
        <p:spPr>
          <a:xfrm>
            <a:off x="7569201" y="2485328"/>
            <a:ext cx="882632" cy="307777"/>
          </a:xfrm>
          <a:prstGeom prst="rect">
            <a:avLst/>
          </a:prstGeom>
          <a:noFill/>
        </p:spPr>
        <p:txBody>
          <a:bodyPr wrap="square" rtlCol="0">
            <a:spAutoFit/>
          </a:bodyPr>
          <a:lstStyle/>
          <a:p>
            <a:r>
              <a:rPr lang="en-US" sz="1400" dirty="0"/>
              <a:t>L1-Table</a:t>
            </a:r>
          </a:p>
        </p:txBody>
      </p:sp>
      <p:sp>
        <p:nvSpPr>
          <p:cNvPr id="243" name="Alternate Process 242">
            <a:extLst>
              <a:ext uri="{FF2B5EF4-FFF2-40B4-BE49-F238E27FC236}">
                <a16:creationId xmlns:a16="http://schemas.microsoft.com/office/drawing/2014/main" id="{0E3DBEA0-A07C-01D1-F7D4-C8BBD643CBFC}"/>
              </a:ext>
            </a:extLst>
          </p:cNvPr>
          <p:cNvSpPr/>
          <p:nvPr/>
        </p:nvSpPr>
        <p:spPr>
          <a:xfrm>
            <a:off x="9155922" y="2383735"/>
            <a:ext cx="967946" cy="587301"/>
          </a:xfrm>
          <a:prstGeom prst="flowChartAlternateProcess">
            <a:avLst/>
          </a:prstGeom>
          <a:gradFill>
            <a:gsLst>
              <a:gs pos="0">
                <a:schemeClr val="accent1">
                  <a:lumMod val="5000"/>
                  <a:lumOff val="95000"/>
                  <a:alpha val="2000"/>
                </a:schemeClr>
              </a:gs>
              <a:gs pos="93000">
                <a:schemeClr val="accent1">
                  <a:lumMod val="45000"/>
                  <a:lumOff val="55000"/>
                </a:schemeClr>
              </a:gs>
              <a:gs pos="99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TextBox 243">
            <a:extLst>
              <a:ext uri="{FF2B5EF4-FFF2-40B4-BE49-F238E27FC236}">
                <a16:creationId xmlns:a16="http://schemas.microsoft.com/office/drawing/2014/main" id="{9C40E9E2-64ED-B49D-95BE-7F1C2FD5DE11}"/>
              </a:ext>
            </a:extLst>
          </p:cNvPr>
          <p:cNvSpPr txBox="1"/>
          <p:nvPr/>
        </p:nvSpPr>
        <p:spPr>
          <a:xfrm>
            <a:off x="9251697" y="2503616"/>
            <a:ext cx="882632" cy="307777"/>
          </a:xfrm>
          <a:prstGeom prst="rect">
            <a:avLst/>
          </a:prstGeom>
          <a:noFill/>
        </p:spPr>
        <p:txBody>
          <a:bodyPr wrap="square" rtlCol="0">
            <a:spAutoFit/>
          </a:bodyPr>
          <a:lstStyle/>
          <a:p>
            <a:r>
              <a:rPr lang="en-US" sz="1400" dirty="0" err="1"/>
              <a:t>Phy</a:t>
            </a:r>
            <a:r>
              <a:rPr lang="en-US" sz="1400" dirty="0"/>
              <a:t>. Page</a:t>
            </a:r>
          </a:p>
        </p:txBody>
      </p:sp>
      <p:pic>
        <p:nvPicPr>
          <p:cNvPr id="251" name="Picture 250" descr="A picture containing text, screenshot, font, line&#10;&#10;Description automatically generated">
            <a:extLst>
              <a:ext uri="{FF2B5EF4-FFF2-40B4-BE49-F238E27FC236}">
                <a16:creationId xmlns:a16="http://schemas.microsoft.com/office/drawing/2014/main" id="{2C52F968-AA29-DF0B-62CD-CD795E234C75}"/>
              </a:ext>
            </a:extLst>
          </p:cNvPr>
          <p:cNvPicPr>
            <a:picLocks noChangeAspect="1"/>
          </p:cNvPicPr>
          <p:nvPr/>
        </p:nvPicPr>
        <p:blipFill>
          <a:blip r:embed="rId7"/>
          <a:stretch>
            <a:fillRect/>
          </a:stretch>
        </p:blipFill>
        <p:spPr>
          <a:xfrm>
            <a:off x="637145" y="518560"/>
            <a:ext cx="9649218" cy="1552748"/>
          </a:xfrm>
          <a:prstGeom prst="rect">
            <a:avLst/>
          </a:prstGeom>
        </p:spPr>
      </p:pic>
      <p:sp>
        <p:nvSpPr>
          <p:cNvPr id="2" name="Title 1">
            <a:extLst>
              <a:ext uri="{FF2B5EF4-FFF2-40B4-BE49-F238E27FC236}">
                <a16:creationId xmlns:a16="http://schemas.microsoft.com/office/drawing/2014/main" id="{6C7F81D7-16CD-7BE4-DBCC-3A46AB887451}"/>
              </a:ext>
            </a:extLst>
          </p:cNvPr>
          <p:cNvSpPr>
            <a:spLocks noGrp="1"/>
          </p:cNvSpPr>
          <p:nvPr>
            <p:ph type="title"/>
          </p:nvPr>
        </p:nvSpPr>
        <p:spPr>
          <a:xfrm>
            <a:off x="2926453" y="-298761"/>
            <a:ext cx="10515600" cy="1325563"/>
          </a:xfrm>
        </p:spPr>
        <p:txBody>
          <a:bodyPr/>
          <a:lstStyle/>
          <a:p>
            <a:r>
              <a:rPr lang="en-US" dirty="0"/>
              <a:t>Mechanism: L4_L1 Page Table Walk</a:t>
            </a:r>
          </a:p>
        </p:txBody>
      </p:sp>
      <mc:AlternateContent xmlns:mc="http://schemas.openxmlformats.org/markup-compatibility/2006" xmlns:p14="http://schemas.microsoft.com/office/powerpoint/2010/main">
        <mc:Choice Requires="p14">
          <p:contentPart p14:bwMode="auto" r:id="rId8">
            <p14:nvContentPartPr>
              <p14:cNvPr id="3" name="Ink 2">
                <a:extLst>
                  <a:ext uri="{FF2B5EF4-FFF2-40B4-BE49-F238E27FC236}">
                    <a16:creationId xmlns:a16="http://schemas.microsoft.com/office/drawing/2014/main" id="{791BDD17-984E-5FEA-5F3E-4E9C78550463}"/>
                  </a:ext>
                </a:extLst>
              </p14:cNvPr>
              <p14:cNvContentPartPr/>
              <p14:nvPr/>
            </p14:nvContentPartPr>
            <p14:xfrm>
              <a:off x="13408429" y="6185651"/>
              <a:ext cx="360" cy="5760"/>
            </p14:xfrm>
          </p:contentPart>
        </mc:Choice>
        <mc:Fallback xmlns="">
          <p:pic>
            <p:nvPicPr>
              <p:cNvPr id="3" name="Ink 2">
                <a:extLst>
                  <a:ext uri="{FF2B5EF4-FFF2-40B4-BE49-F238E27FC236}">
                    <a16:creationId xmlns:a16="http://schemas.microsoft.com/office/drawing/2014/main" id="{791BDD17-984E-5FEA-5F3E-4E9C78550463}"/>
                  </a:ext>
                </a:extLst>
              </p:cNvPr>
              <p:cNvPicPr/>
              <p:nvPr/>
            </p:nvPicPr>
            <p:blipFill>
              <a:blip r:embed="rId9"/>
              <a:stretch>
                <a:fillRect/>
              </a:stretch>
            </p:blipFill>
            <p:spPr>
              <a:xfrm>
                <a:off x="13377829" y="6154691"/>
                <a:ext cx="61560" cy="67320"/>
              </a:xfrm>
              <a:prstGeom prst="rect">
                <a:avLst/>
              </a:prstGeom>
            </p:spPr>
          </p:pic>
        </mc:Fallback>
      </mc:AlternateContent>
    </p:spTree>
    <p:extLst>
      <p:ext uri="{BB962C8B-B14F-4D97-AF65-F5344CB8AC3E}">
        <p14:creationId xmlns:p14="http://schemas.microsoft.com/office/powerpoint/2010/main" val="38374541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4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4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7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5"/>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66"/>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49"/>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6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8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2"/>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78"/>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1"/>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90"/>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5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19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184"/>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157"/>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88"/>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3"/>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19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51"/>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20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218"/>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58"/>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2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6"/>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04"/>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152"/>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06"/>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228"/>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159"/>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22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7"/>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21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155"/>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215"/>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230"/>
                                        </p:tgtEl>
                                        <p:attrNameLst>
                                          <p:attrName>style.visibility</p:attrName>
                                        </p:attrNameLst>
                                      </p:cBhvr>
                                      <p:to>
                                        <p:strVal val="visible"/>
                                      </p:to>
                                    </p:set>
                                  </p:childTnLst>
                                </p:cTn>
                              </p:par>
                              <p:par>
                                <p:cTn id="127" presetID="1" presetClass="entr" presetSubtype="0" fill="hold" nodeType="withEffect">
                                  <p:stCondLst>
                                    <p:cond delay="0"/>
                                  </p:stCondLst>
                                  <p:childTnLst>
                                    <p:set>
                                      <p:cBhvr>
                                        <p:cTn id="128" dur="1" fill="hold">
                                          <p:stCondLst>
                                            <p:cond delay="0"/>
                                          </p:stCondLst>
                                        </p:cTn>
                                        <p:tgtEl>
                                          <p:spTgt spid="160"/>
                                        </p:tgtEl>
                                        <p:attrNameLst>
                                          <p:attrName>style.visibility</p:attrName>
                                        </p:attrNameLst>
                                      </p:cBhvr>
                                      <p:to>
                                        <p:strVal val="visible"/>
                                      </p:to>
                                    </p:set>
                                  </p:childTnLst>
                                </p:cTn>
                              </p:par>
                              <p:par>
                                <p:cTn id="129" presetID="1" presetClass="entr" presetSubtype="0" fill="hold" nodeType="withEffect">
                                  <p:stCondLst>
                                    <p:cond delay="0"/>
                                  </p:stCondLst>
                                  <p:childTnLst>
                                    <p:set>
                                      <p:cBhvr>
                                        <p:cTn id="130"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P spid="14" grpId="0" animBg="1"/>
      <p:bldP spid="15" grpId="0" animBg="1"/>
      <p:bldP spid="61" grpId="0" animBg="1"/>
      <p:bldP spid="62" grpId="0"/>
      <p:bldP spid="63" grpId="0" animBg="1"/>
      <p:bldP spid="64" grpId="0"/>
      <p:bldP spid="65" grpId="0" animBg="1"/>
      <p:bldP spid="66" grpId="0"/>
      <p:bldP spid="67" grpId="0" animBg="1"/>
      <p:bldP spid="68" grpId="0"/>
      <p:bldP spid="69" grpId="0" animBg="1"/>
      <p:bldP spid="70" grpId="0"/>
      <p:bldP spid="233" grpId="0" animBg="1"/>
      <p:bldP spid="234" grpId="0"/>
      <p:bldP spid="236" grpId="0" animBg="1"/>
      <p:bldP spid="237" grpId="0"/>
      <p:bldP spid="239" grpId="0" animBg="1"/>
      <p:bldP spid="240" grpId="0"/>
      <p:bldP spid="241" grpId="0" animBg="1"/>
      <p:bldP spid="242" grpId="0"/>
      <p:bldP spid="243" grpId="0" animBg="1"/>
      <p:bldP spid="24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90B-B1AE-F888-6847-CC6DB7B952F0}"/>
              </a:ext>
            </a:extLst>
          </p:cNvPr>
          <p:cNvSpPr>
            <a:spLocks noGrp="1"/>
          </p:cNvSpPr>
          <p:nvPr>
            <p:ph type="title"/>
          </p:nvPr>
        </p:nvSpPr>
        <p:spPr>
          <a:xfrm>
            <a:off x="838200" y="121285"/>
            <a:ext cx="10515600" cy="1325563"/>
          </a:xfrm>
        </p:spPr>
        <p:txBody>
          <a:bodyPr/>
          <a:lstStyle/>
          <a:p>
            <a:r>
              <a:rPr lang="en-US" dirty="0"/>
              <a:t>Virtual Memory Managers </a:t>
            </a:r>
          </a:p>
        </p:txBody>
      </p:sp>
      <p:sp>
        <p:nvSpPr>
          <p:cNvPr id="5" name="Alternate Process 4">
            <a:extLst>
              <a:ext uri="{FF2B5EF4-FFF2-40B4-BE49-F238E27FC236}">
                <a16:creationId xmlns:a16="http://schemas.microsoft.com/office/drawing/2014/main" id="{72E47D76-5C6C-0F50-2998-044F6B8D3B4F}"/>
              </a:ext>
            </a:extLst>
          </p:cNvPr>
          <p:cNvSpPr/>
          <p:nvPr/>
        </p:nvSpPr>
        <p:spPr>
          <a:xfrm>
            <a:off x="4927600" y="1263968"/>
            <a:ext cx="863600" cy="686752"/>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lternate Process 8">
            <a:extLst>
              <a:ext uri="{FF2B5EF4-FFF2-40B4-BE49-F238E27FC236}">
                <a16:creationId xmlns:a16="http://schemas.microsoft.com/office/drawing/2014/main" id="{9E6048BD-5700-D5B7-3513-CBB9BF90EA63}"/>
              </a:ext>
            </a:extLst>
          </p:cNvPr>
          <p:cNvSpPr/>
          <p:nvPr/>
        </p:nvSpPr>
        <p:spPr>
          <a:xfrm>
            <a:off x="995681" y="2279108"/>
            <a:ext cx="2590799"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lternate Process 10">
            <a:extLst>
              <a:ext uri="{FF2B5EF4-FFF2-40B4-BE49-F238E27FC236}">
                <a16:creationId xmlns:a16="http://schemas.microsoft.com/office/drawing/2014/main" id="{FDAB197F-78F5-AFE2-AE7A-B9A66A07A673}"/>
              </a:ext>
            </a:extLst>
          </p:cNvPr>
          <p:cNvSpPr/>
          <p:nvPr/>
        </p:nvSpPr>
        <p:spPr>
          <a:xfrm>
            <a:off x="8043744" y="2311594"/>
            <a:ext cx="2489971" cy="633375"/>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21FE4842-B2E8-17BD-05E2-4AC28EC9E3FC}"/>
              </a:ext>
            </a:extLst>
          </p:cNvPr>
          <p:cNvSpPr txBox="1"/>
          <p:nvPr/>
        </p:nvSpPr>
        <p:spPr>
          <a:xfrm>
            <a:off x="1302104" y="2420971"/>
            <a:ext cx="2010056" cy="369332"/>
          </a:xfrm>
          <a:prstGeom prst="rect">
            <a:avLst/>
          </a:prstGeom>
          <a:noFill/>
        </p:spPr>
        <p:txBody>
          <a:bodyPr wrap="square" rtlCol="0">
            <a:spAutoFit/>
          </a:bodyPr>
          <a:lstStyle/>
          <a:p>
            <a:r>
              <a:rPr lang="en-US" dirty="0"/>
              <a:t>L4 Base Addr</a:t>
            </a:r>
            <a:r>
              <a:rPr lang="en-US" baseline="-25000" dirty="0"/>
              <a:t>0 </a:t>
            </a:r>
            <a:r>
              <a:rPr lang="en-US" dirty="0"/>
              <a:t> (a</a:t>
            </a:r>
            <a:r>
              <a:rPr lang="en-US" baseline="-25000" dirty="0"/>
              <a:t>0</a:t>
            </a:r>
            <a:r>
              <a:rPr lang="en-US" dirty="0"/>
              <a:t>)</a:t>
            </a:r>
          </a:p>
        </p:txBody>
      </p:sp>
      <p:sp>
        <p:nvSpPr>
          <p:cNvPr id="13" name="TextBox 12">
            <a:extLst>
              <a:ext uri="{FF2B5EF4-FFF2-40B4-BE49-F238E27FC236}">
                <a16:creationId xmlns:a16="http://schemas.microsoft.com/office/drawing/2014/main" id="{913E3D27-5A39-66B8-C047-54B80A576099}"/>
              </a:ext>
            </a:extLst>
          </p:cNvPr>
          <p:cNvSpPr txBox="1"/>
          <p:nvPr/>
        </p:nvSpPr>
        <p:spPr>
          <a:xfrm>
            <a:off x="8279083" y="2441008"/>
            <a:ext cx="2111457" cy="369332"/>
          </a:xfrm>
          <a:prstGeom prst="rect">
            <a:avLst/>
          </a:prstGeom>
          <a:noFill/>
        </p:spPr>
        <p:txBody>
          <a:bodyPr wrap="square" rtlCol="0">
            <a:spAutoFit/>
          </a:bodyPr>
          <a:lstStyle/>
          <a:p>
            <a:r>
              <a:rPr lang="en-US" dirty="0"/>
              <a:t>L4 Base Addr</a:t>
            </a:r>
            <a:r>
              <a:rPr lang="en-US" baseline="-25000" dirty="0"/>
              <a:t>1 </a:t>
            </a:r>
            <a:r>
              <a:rPr lang="en-US" dirty="0"/>
              <a:t>(a</a:t>
            </a:r>
            <a:r>
              <a:rPr lang="en-US" baseline="-25000" dirty="0"/>
              <a:t>1</a:t>
            </a:r>
            <a:r>
              <a:rPr lang="en-US" dirty="0"/>
              <a:t>)</a:t>
            </a:r>
          </a:p>
        </p:txBody>
      </p:sp>
      <p:cxnSp>
        <p:nvCxnSpPr>
          <p:cNvPr id="15" name="Straight Arrow Connector 14">
            <a:extLst>
              <a:ext uri="{FF2B5EF4-FFF2-40B4-BE49-F238E27FC236}">
                <a16:creationId xmlns:a16="http://schemas.microsoft.com/office/drawing/2014/main" id="{85D0F86A-15FE-7799-8095-F4A0D0249527}"/>
              </a:ext>
            </a:extLst>
          </p:cNvPr>
          <p:cNvCxnSpPr>
            <a:cxnSpLocks/>
            <a:stCxn id="5" idx="1"/>
            <a:endCxn id="9" idx="0"/>
          </p:cNvCxnSpPr>
          <p:nvPr/>
        </p:nvCxnSpPr>
        <p:spPr>
          <a:xfrm flipH="1">
            <a:off x="2291081" y="1607344"/>
            <a:ext cx="2636519" cy="6717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rapezoid 15">
            <a:extLst>
              <a:ext uri="{FF2B5EF4-FFF2-40B4-BE49-F238E27FC236}">
                <a16:creationId xmlns:a16="http://schemas.microsoft.com/office/drawing/2014/main" id="{4CD124B2-2DE1-0F30-26E2-36B1953A98C2}"/>
              </a:ext>
            </a:extLst>
          </p:cNvPr>
          <p:cNvSpPr/>
          <p:nvPr/>
        </p:nvSpPr>
        <p:spPr>
          <a:xfrm>
            <a:off x="151160" y="290981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E1E9FDC-E881-090B-1E90-0C41BA0023EC}"/>
              </a:ext>
            </a:extLst>
          </p:cNvPr>
          <p:cNvSpPr txBox="1"/>
          <p:nvPr/>
        </p:nvSpPr>
        <p:spPr>
          <a:xfrm>
            <a:off x="5101934" y="1378011"/>
            <a:ext cx="616531" cy="369332"/>
          </a:xfrm>
          <a:prstGeom prst="rect">
            <a:avLst/>
          </a:prstGeom>
          <a:noFill/>
        </p:spPr>
        <p:txBody>
          <a:bodyPr wrap="square" rtlCol="0">
            <a:spAutoFit/>
          </a:bodyPr>
          <a:lstStyle/>
          <a:p>
            <a:r>
              <a:rPr lang="en-US" dirty="0"/>
              <a:t>cr3</a:t>
            </a:r>
          </a:p>
        </p:txBody>
      </p:sp>
      <p:sp>
        <p:nvSpPr>
          <p:cNvPr id="20" name="Process 19">
            <a:extLst>
              <a:ext uri="{FF2B5EF4-FFF2-40B4-BE49-F238E27FC236}">
                <a16:creationId xmlns:a16="http://schemas.microsoft.com/office/drawing/2014/main" id="{8BED87C9-6F1D-0FA2-5A91-DBA8D95FB323}"/>
              </a:ext>
            </a:extLst>
          </p:cNvPr>
          <p:cNvSpPr/>
          <p:nvPr/>
        </p:nvSpPr>
        <p:spPr>
          <a:xfrm>
            <a:off x="1148080" y="311966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rocess 20">
            <a:extLst>
              <a:ext uri="{FF2B5EF4-FFF2-40B4-BE49-F238E27FC236}">
                <a16:creationId xmlns:a16="http://schemas.microsoft.com/office/drawing/2014/main" id="{57536830-7415-E9C3-23FA-F1184A2A6727}"/>
              </a:ext>
            </a:extLst>
          </p:cNvPr>
          <p:cNvSpPr/>
          <p:nvPr/>
        </p:nvSpPr>
        <p:spPr>
          <a:xfrm>
            <a:off x="2203322" y="3150804"/>
            <a:ext cx="611044" cy="42792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Process 21">
            <a:extLst>
              <a:ext uri="{FF2B5EF4-FFF2-40B4-BE49-F238E27FC236}">
                <a16:creationId xmlns:a16="http://schemas.microsoft.com/office/drawing/2014/main" id="{EDBD1422-9930-06AE-4965-BC302C406DCD}"/>
              </a:ext>
            </a:extLst>
          </p:cNvPr>
          <p:cNvSpPr/>
          <p:nvPr/>
        </p:nvSpPr>
        <p:spPr>
          <a:xfrm>
            <a:off x="2959711" y="3150804"/>
            <a:ext cx="559458" cy="426720"/>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658AC68-ACF1-54BB-3C38-A511EAF1870A}"/>
              </a:ext>
            </a:extLst>
          </p:cNvPr>
          <p:cNvSpPr txBox="1"/>
          <p:nvPr/>
        </p:nvSpPr>
        <p:spPr>
          <a:xfrm>
            <a:off x="1156230" y="315080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28" name="TextBox 27">
            <a:extLst>
              <a:ext uri="{FF2B5EF4-FFF2-40B4-BE49-F238E27FC236}">
                <a16:creationId xmlns:a16="http://schemas.microsoft.com/office/drawing/2014/main" id="{A6514D2D-7FB1-AB85-BEE4-7C8130348598}"/>
              </a:ext>
            </a:extLst>
          </p:cNvPr>
          <p:cNvSpPr txBox="1"/>
          <p:nvPr/>
        </p:nvSpPr>
        <p:spPr>
          <a:xfrm>
            <a:off x="2260600" y="318485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29" name="TextBox 28">
            <a:extLst>
              <a:ext uri="{FF2B5EF4-FFF2-40B4-BE49-F238E27FC236}">
                <a16:creationId xmlns:a16="http://schemas.microsoft.com/office/drawing/2014/main" id="{9FE55ED0-38D5-2B8B-AF67-E3A8676ACFA6}"/>
              </a:ext>
            </a:extLst>
          </p:cNvPr>
          <p:cNvSpPr txBox="1"/>
          <p:nvPr/>
        </p:nvSpPr>
        <p:spPr>
          <a:xfrm>
            <a:off x="2987039" y="318485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30" name="TextBox 29">
            <a:extLst>
              <a:ext uri="{FF2B5EF4-FFF2-40B4-BE49-F238E27FC236}">
                <a16:creationId xmlns:a16="http://schemas.microsoft.com/office/drawing/2014/main" id="{467B3D15-CCBD-0072-F5F2-A4FFB822DC6D}"/>
              </a:ext>
            </a:extLst>
          </p:cNvPr>
          <p:cNvSpPr txBox="1"/>
          <p:nvPr/>
        </p:nvSpPr>
        <p:spPr>
          <a:xfrm>
            <a:off x="1858729" y="3177712"/>
            <a:ext cx="279340" cy="369332"/>
          </a:xfrm>
          <a:prstGeom prst="rect">
            <a:avLst/>
          </a:prstGeom>
          <a:noFill/>
        </p:spPr>
        <p:txBody>
          <a:bodyPr wrap="square" rtlCol="0">
            <a:spAutoFit/>
          </a:bodyPr>
          <a:lstStyle/>
          <a:p>
            <a:r>
              <a:rPr lang="en-US" dirty="0"/>
              <a:t>…</a:t>
            </a:r>
          </a:p>
        </p:txBody>
      </p:sp>
      <p:cxnSp>
        <p:nvCxnSpPr>
          <p:cNvPr id="34" name="Straight Connector 33">
            <a:extLst>
              <a:ext uri="{FF2B5EF4-FFF2-40B4-BE49-F238E27FC236}">
                <a16:creationId xmlns:a16="http://schemas.microsoft.com/office/drawing/2014/main" id="{878B3C8F-1FF1-3807-7F8A-E5FD8D1E7A47}"/>
              </a:ext>
            </a:extLst>
          </p:cNvPr>
          <p:cNvCxnSpPr>
            <a:cxnSpLocks/>
          </p:cNvCxnSpPr>
          <p:nvPr/>
        </p:nvCxnSpPr>
        <p:spPr>
          <a:xfrm>
            <a:off x="838200" y="386080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EBFD227-5C35-F469-00AF-A4760D947B79}"/>
              </a:ext>
            </a:extLst>
          </p:cNvPr>
          <p:cNvCxnSpPr>
            <a:cxnSpLocks/>
          </p:cNvCxnSpPr>
          <p:nvPr/>
        </p:nvCxnSpPr>
        <p:spPr>
          <a:xfrm>
            <a:off x="452120" y="559915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37" name="Alternate Process 36">
            <a:extLst>
              <a:ext uri="{FF2B5EF4-FFF2-40B4-BE49-F238E27FC236}">
                <a16:creationId xmlns:a16="http://schemas.microsoft.com/office/drawing/2014/main" id="{0E63AC1C-8E69-5AC2-1ED5-0335F37F48B7}"/>
              </a:ext>
            </a:extLst>
          </p:cNvPr>
          <p:cNvSpPr/>
          <p:nvPr/>
        </p:nvSpPr>
        <p:spPr>
          <a:xfrm>
            <a:off x="1749718"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Alternate Process 37">
            <a:extLst>
              <a:ext uri="{FF2B5EF4-FFF2-40B4-BE49-F238E27FC236}">
                <a16:creationId xmlns:a16="http://schemas.microsoft.com/office/drawing/2014/main" id="{5DD18EED-DD88-2BD7-A5B5-56F681D842DC}"/>
              </a:ext>
            </a:extLst>
          </p:cNvPr>
          <p:cNvSpPr/>
          <p:nvPr/>
        </p:nvSpPr>
        <p:spPr>
          <a:xfrm>
            <a:off x="2413272" y="400005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lternate Process 38">
            <a:extLst>
              <a:ext uri="{FF2B5EF4-FFF2-40B4-BE49-F238E27FC236}">
                <a16:creationId xmlns:a16="http://schemas.microsoft.com/office/drawing/2014/main" id="{46C9C0BA-17EE-2E28-9356-52EC13630DFB}"/>
              </a:ext>
            </a:extLst>
          </p:cNvPr>
          <p:cNvSpPr/>
          <p:nvPr/>
        </p:nvSpPr>
        <p:spPr>
          <a:xfrm>
            <a:off x="3076825" y="400005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lternate Process 40">
            <a:extLst>
              <a:ext uri="{FF2B5EF4-FFF2-40B4-BE49-F238E27FC236}">
                <a16:creationId xmlns:a16="http://schemas.microsoft.com/office/drawing/2014/main" id="{53CD4725-309F-D71B-110E-3E0C2F4E7B90}"/>
              </a:ext>
            </a:extLst>
          </p:cNvPr>
          <p:cNvSpPr/>
          <p:nvPr/>
        </p:nvSpPr>
        <p:spPr>
          <a:xfrm>
            <a:off x="1086164" y="4018344"/>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EC904594-D405-0F28-3445-A4D45A1F5256}"/>
              </a:ext>
            </a:extLst>
          </p:cNvPr>
          <p:cNvSpPr txBox="1"/>
          <p:nvPr/>
        </p:nvSpPr>
        <p:spPr>
          <a:xfrm>
            <a:off x="838200" y="5752194"/>
            <a:ext cx="451248" cy="369332"/>
          </a:xfrm>
          <a:prstGeom prst="rect">
            <a:avLst/>
          </a:prstGeom>
          <a:noFill/>
        </p:spPr>
        <p:txBody>
          <a:bodyPr wrap="square" rtlCol="0">
            <a:spAutoFit/>
          </a:bodyPr>
          <a:lstStyle/>
          <a:p>
            <a:r>
              <a:rPr lang="en-US" dirty="0"/>
              <a:t>pa</a:t>
            </a:r>
          </a:p>
        </p:txBody>
      </p:sp>
      <p:sp>
        <p:nvSpPr>
          <p:cNvPr id="43" name="TextBox 42">
            <a:extLst>
              <a:ext uri="{FF2B5EF4-FFF2-40B4-BE49-F238E27FC236}">
                <a16:creationId xmlns:a16="http://schemas.microsoft.com/office/drawing/2014/main" id="{0DF8675F-23BB-BCF0-E59A-21741E22AA54}"/>
              </a:ext>
            </a:extLst>
          </p:cNvPr>
          <p:cNvSpPr txBox="1"/>
          <p:nvPr/>
        </p:nvSpPr>
        <p:spPr>
          <a:xfrm>
            <a:off x="1604954" y="5752194"/>
            <a:ext cx="451248" cy="369332"/>
          </a:xfrm>
          <a:prstGeom prst="rect">
            <a:avLst/>
          </a:prstGeom>
          <a:noFill/>
        </p:spPr>
        <p:txBody>
          <a:bodyPr wrap="square" rtlCol="0">
            <a:spAutoFit/>
          </a:bodyPr>
          <a:lstStyle/>
          <a:p>
            <a:r>
              <a:rPr lang="en-US" dirty="0"/>
              <a:t>pa</a:t>
            </a:r>
          </a:p>
        </p:txBody>
      </p:sp>
      <p:sp>
        <p:nvSpPr>
          <p:cNvPr id="45" name="TextBox 44">
            <a:extLst>
              <a:ext uri="{FF2B5EF4-FFF2-40B4-BE49-F238E27FC236}">
                <a16:creationId xmlns:a16="http://schemas.microsoft.com/office/drawing/2014/main" id="{21CB72CC-93C1-975A-492C-DE5A04458858}"/>
              </a:ext>
            </a:extLst>
          </p:cNvPr>
          <p:cNvSpPr txBox="1"/>
          <p:nvPr/>
        </p:nvSpPr>
        <p:spPr>
          <a:xfrm>
            <a:off x="2969533" y="5757399"/>
            <a:ext cx="451248" cy="369332"/>
          </a:xfrm>
          <a:prstGeom prst="rect">
            <a:avLst/>
          </a:prstGeom>
          <a:noFill/>
        </p:spPr>
        <p:txBody>
          <a:bodyPr wrap="square" rtlCol="0">
            <a:spAutoFit/>
          </a:bodyPr>
          <a:lstStyle/>
          <a:p>
            <a:r>
              <a:rPr lang="en-US" dirty="0"/>
              <a:t>pa</a:t>
            </a:r>
          </a:p>
        </p:txBody>
      </p:sp>
      <p:sp>
        <p:nvSpPr>
          <p:cNvPr id="46" name="TextBox 45">
            <a:extLst>
              <a:ext uri="{FF2B5EF4-FFF2-40B4-BE49-F238E27FC236}">
                <a16:creationId xmlns:a16="http://schemas.microsoft.com/office/drawing/2014/main" id="{F760606F-53F9-B00F-E48A-76FD66E44EBD}"/>
              </a:ext>
            </a:extLst>
          </p:cNvPr>
          <p:cNvSpPr txBox="1"/>
          <p:nvPr/>
        </p:nvSpPr>
        <p:spPr>
          <a:xfrm>
            <a:off x="2334002" y="5739274"/>
            <a:ext cx="279340" cy="369332"/>
          </a:xfrm>
          <a:prstGeom prst="rect">
            <a:avLst/>
          </a:prstGeom>
          <a:noFill/>
        </p:spPr>
        <p:txBody>
          <a:bodyPr wrap="square" rtlCol="0">
            <a:spAutoFit/>
          </a:bodyPr>
          <a:lstStyle/>
          <a:p>
            <a:r>
              <a:rPr lang="en-US" dirty="0"/>
              <a:t>…</a:t>
            </a:r>
          </a:p>
        </p:txBody>
      </p:sp>
      <p:sp>
        <p:nvSpPr>
          <p:cNvPr id="47" name="TextBox 46">
            <a:extLst>
              <a:ext uri="{FF2B5EF4-FFF2-40B4-BE49-F238E27FC236}">
                <a16:creationId xmlns:a16="http://schemas.microsoft.com/office/drawing/2014/main" id="{C8237DAE-589D-7633-2871-2788910803D7}"/>
              </a:ext>
            </a:extLst>
          </p:cNvPr>
          <p:cNvSpPr txBox="1"/>
          <p:nvPr/>
        </p:nvSpPr>
        <p:spPr>
          <a:xfrm rot="5400000">
            <a:off x="718305" y="4520912"/>
            <a:ext cx="1212140" cy="369332"/>
          </a:xfrm>
          <a:prstGeom prst="rect">
            <a:avLst/>
          </a:prstGeom>
          <a:noFill/>
        </p:spPr>
        <p:txBody>
          <a:bodyPr wrap="square" rtlCol="0">
            <a:spAutoFit/>
          </a:bodyPr>
          <a:lstStyle/>
          <a:p>
            <a:r>
              <a:rPr lang="en-US" dirty="0"/>
              <a:t>L4 Table</a:t>
            </a:r>
          </a:p>
        </p:txBody>
      </p:sp>
      <p:sp>
        <p:nvSpPr>
          <p:cNvPr id="48" name="TextBox 47">
            <a:extLst>
              <a:ext uri="{FF2B5EF4-FFF2-40B4-BE49-F238E27FC236}">
                <a16:creationId xmlns:a16="http://schemas.microsoft.com/office/drawing/2014/main" id="{9517834C-604C-CD9E-63DC-56AF0A71BC78}"/>
              </a:ext>
            </a:extLst>
          </p:cNvPr>
          <p:cNvSpPr txBox="1"/>
          <p:nvPr/>
        </p:nvSpPr>
        <p:spPr>
          <a:xfrm rot="5400000">
            <a:off x="1378705" y="4533104"/>
            <a:ext cx="1212140" cy="369332"/>
          </a:xfrm>
          <a:prstGeom prst="rect">
            <a:avLst/>
          </a:prstGeom>
          <a:noFill/>
        </p:spPr>
        <p:txBody>
          <a:bodyPr wrap="square" rtlCol="0">
            <a:spAutoFit/>
          </a:bodyPr>
          <a:lstStyle/>
          <a:p>
            <a:r>
              <a:rPr lang="en-US" dirty="0"/>
              <a:t>L3 Table</a:t>
            </a:r>
          </a:p>
        </p:txBody>
      </p:sp>
      <p:sp>
        <p:nvSpPr>
          <p:cNvPr id="49" name="TextBox 48">
            <a:extLst>
              <a:ext uri="{FF2B5EF4-FFF2-40B4-BE49-F238E27FC236}">
                <a16:creationId xmlns:a16="http://schemas.microsoft.com/office/drawing/2014/main" id="{28758071-1570-259B-DA6B-D35BA0CE94C7}"/>
              </a:ext>
            </a:extLst>
          </p:cNvPr>
          <p:cNvSpPr txBox="1"/>
          <p:nvPr/>
        </p:nvSpPr>
        <p:spPr>
          <a:xfrm rot="5400000">
            <a:off x="2049265" y="4563584"/>
            <a:ext cx="1212140" cy="369332"/>
          </a:xfrm>
          <a:prstGeom prst="rect">
            <a:avLst/>
          </a:prstGeom>
          <a:noFill/>
        </p:spPr>
        <p:txBody>
          <a:bodyPr wrap="square" rtlCol="0">
            <a:spAutoFit/>
          </a:bodyPr>
          <a:lstStyle/>
          <a:p>
            <a:r>
              <a:rPr lang="en-US" dirty="0"/>
              <a:t>L2 Table</a:t>
            </a:r>
          </a:p>
        </p:txBody>
      </p:sp>
      <p:sp>
        <p:nvSpPr>
          <p:cNvPr id="50" name="TextBox 49">
            <a:extLst>
              <a:ext uri="{FF2B5EF4-FFF2-40B4-BE49-F238E27FC236}">
                <a16:creationId xmlns:a16="http://schemas.microsoft.com/office/drawing/2014/main" id="{15FF56DC-1468-D6EC-E79A-360F53663330}"/>
              </a:ext>
            </a:extLst>
          </p:cNvPr>
          <p:cNvSpPr txBox="1"/>
          <p:nvPr/>
        </p:nvSpPr>
        <p:spPr>
          <a:xfrm rot="5400000">
            <a:off x="2719825" y="4563584"/>
            <a:ext cx="1212140" cy="369332"/>
          </a:xfrm>
          <a:prstGeom prst="rect">
            <a:avLst/>
          </a:prstGeom>
          <a:noFill/>
        </p:spPr>
        <p:txBody>
          <a:bodyPr wrap="square" rtlCol="0">
            <a:spAutoFit/>
          </a:bodyPr>
          <a:lstStyle/>
          <a:p>
            <a:r>
              <a:rPr lang="en-US" dirty="0"/>
              <a:t>L1 Table</a:t>
            </a:r>
          </a:p>
        </p:txBody>
      </p:sp>
      <p:cxnSp>
        <p:nvCxnSpPr>
          <p:cNvPr id="57" name="Straight Arrow Connector 56">
            <a:extLst>
              <a:ext uri="{FF2B5EF4-FFF2-40B4-BE49-F238E27FC236}">
                <a16:creationId xmlns:a16="http://schemas.microsoft.com/office/drawing/2014/main" id="{64C60974-20C7-F04A-0D61-D5C78C949CC5}"/>
              </a:ext>
            </a:extLst>
          </p:cNvPr>
          <p:cNvCxnSpPr>
            <a:stCxn id="20" idx="2"/>
          </p:cNvCxnSpPr>
          <p:nvPr/>
        </p:nvCxnSpPr>
        <p:spPr>
          <a:xfrm flipH="1">
            <a:off x="1324375" y="3584247"/>
            <a:ext cx="103434" cy="2765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71D9C8-9585-CFD0-1ECC-DB5A0B0F3CE1}"/>
              </a:ext>
            </a:extLst>
          </p:cNvPr>
          <p:cNvCxnSpPr>
            <a:cxnSpLocks/>
            <a:stCxn id="21" idx="2"/>
          </p:cNvCxnSpPr>
          <p:nvPr/>
        </p:nvCxnSpPr>
        <p:spPr>
          <a:xfrm flipH="1">
            <a:off x="2291080" y="357872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A6CD1C9A-CA4B-6DED-65F3-6717907408D3}"/>
              </a:ext>
            </a:extLst>
          </p:cNvPr>
          <p:cNvCxnSpPr>
            <a:cxnSpLocks/>
          </p:cNvCxnSpPr>
          <p:nvPr/>
        </p:nvCxnSpPr>
        <p:spPr>
          <a:xfrm flipH="1">
            <a:off x="3021676" y="359516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A114A00-3623-22F6-07D5-27367630F092}"/>
              </a:ext>
            </a:extLst>
          </p:cNvPr>
          <p:cNvCxnSpPr>
            <a:cxnSpLocks/>
            <a:endCxn id="42" idx="0"/>
          </p:cNvCxnSpPr>
          <p:nvPr/>
        </p:nvCxnSpPr>
        <p:spPr>
          <a:xfrm flipH="1">
            <a:off x="1063824" y="559915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F1A27408-C110-6878-48A2-25C383E84136}"/>
              </a:ext>
            </a:extLst>
          </p:cNvPr>
          <p:cNvCxnSpPr>
            <a:cxnSpLocks/>
          </p:cNvCxnSpPr>
          <p:nvPr/>
        </p:nvCxnSpPr>
        <p:spPr>
          <a:xfrm flipH="1">
            <a:off x="1793148" y="5599155"/>
            <a:ext cx="263054" cy="1971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50FDBEF-E1BE-8858-95BF-A76A1088D8DF}"/>
              </a:ext>
            </a:extLst>
          </p:cNvPr>
          <p:cNvCxnSpPr>
            <a:cxnSpLocks/>
            <a:endCxn id="45" idx="0"/>
          </p:cNvCxnSpPr>
          <p:nvPr/>
        </p:nvCxnSpPr>
        <p:spPr>
          <a:xfrm>
            <a:off x="1935898" y="559915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2" name="Trapezoid 71">
            <a:extLst>
              <a:ext uri="{FF2B5EF4-FFF2-40B4-BE49-F238E27FC236}">
                <a16:creationId xmlns:a16="http://schemas.microsoft.com/office/drawing/2014/main" id="{0849E798-D3A8-FDA9-DB88-52DB98EC1299}"/>
              </a:ext>
            </a:extLst>
          </p:cNvPr>
          <p:cNvSpPr/>
          <p:nvPr/>
        </p:nvSpPr>
        <p:spPr>
          <a:xfrm>
            <a:off x="7131080" y="2950457"/>
            <a:ext cx="4339560" cy="3712439"/>
          </a:xfrm>
          <a:prstGeom prst="trapezoi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Process 72">
            <a:extLst>
              <a:ext uri="{FF2B5EF4-FFF2-40B4-BE49-F238E27FC236}">
                <a16:creationId xmlns:a16="http://schemas.microsoft.com/office/drawing/2014/main" id="{C811B8FF-2D1C-9CAA-200D-8B234A6DE2E1}"/>
              </a:ext>
            </a:extLst>
          </p:cNvPr>
          <p:cNvSpPr/>
          <p:nvPr/>
        </p:nvSpPr>
        <p:spPr>
          <a:xfrm>
            <a:off x="8128000" y="316030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TextBox 73">
            <a:extLst>
              <a:ext uri="{FF2B5EF4-FFF2-40B4-BE49-F238E27FC236}">
                <a16:creationId xmlns:a16="http://schemas.microsoft.com/office/drawing/2014/main" id="{8F06CFE2-F780-B7DD-8126-0188E07EC05E}"/>
              </a:ext>
            </a:extLst>
          </p:cNvPr>
          <p:cNvSpPr txBox="1"/>
          <p:nvPr/>
        </p:nvSpPr>
        <p:spPr>
          <a:xfrm>
            <a:off x="8136150" y="3191444"/>
            <a:ext cx="597794" cy="369332"/>
          </a:xfrm>
          <a:prstGeom prst="rect">
            <a:avLst/>
          </a:prstGeom>
          <a:noFill/>
        </p:spPr>
        <p:txBody>
          <a:bodyPr wrap="square" rtlCol="0">
            <a:spAutoFit/>
          </a:bodyPr>
          <a:lstStyle/>
          <a:p>
            <a:r>
              <a:rPr lang="en-US" dirty="0"/>
              <a:t>va</a:t>
            </a:r>
            <a:r>
              <a:rPr lang="en-US" baseline="-25000" dirty="0"/>
              <a:t>0</a:t>
            </a:r>
            <a:endParaRPr lang="en-US" dirty="0"/>
          </a:p>
        </p:txBody>
      </p:sp>
      <p:sp>
        <p:nvSpPr>
          <p:cNvPr id="75" name="TextBox 74">
            <a:extLst>
              <a:ext uri="{FF2B5EF4-FFF2-40B4-BE49-F238E27FC236}">
                <a16:creationId xmlns:a16="http://schemas.microsoft.com/office/drawing/2014/main" id="{0020E1C2-65B3-32E0-CF2F-F711782014B2}"/>
              </a:ext>
            </a:extLst>
          </p:cNvPr>
          <p:cNvSpPr txBox="1"/>
          <p:nvPr/>
        </p:nvSpPr>
        <p:spPr>
          <a:xfrm>
            <a:off x="9240520" y="3225496"/>
            <a:ext cx="504818" cy="369332"/>
          </a:xfrm>
          <a:prstGeom prst="rect">
            <a:avLst/>
          </a:prstGeom>
          <a:noFill/>
        </p:spPr>
        <p:txBody>
          <a:bodyPr wrap="square" rtlCol="0">
            <a:spAutoFit/>
          </a:bodyPr>
          <a:lstStyle/>
          <a:p>
            <a:r>
              <a:rPr lang="en-US" dirty="0" err="1"/>
              <a:t>va</a:t>
            </a:r>
            <a:r>
              <a:rPr lang="en-US" baseline="-25000" dirty="0" err="1"/>
              <a:t>i</a:t>
            </a:r>
            <a:endParaRPr lang="en-US" dirty="0"/>
          </a:p>
        </p:txBody>
      </p:sp>
      <p:sp>
        <p:nvSpPr>
          <p:cNvPr id="76" name="TextBox 75">
            <a:extLst>
              <a:ext uri="{FF2B5EF4-FFF2-40B4-BE49-F238E27FC236}">
                <a16:creationId xmlns:a16="http://schemas.microsoft.com/office/drawing/2014/main" id="{9EFB38FA-5159-794C-0611-BA47EFA09C59}"/>
              </a:ext>
            </a:extLst>
          </p:cNvPr>
          <p:cNvSpPr txBox="1"/>
          <p:nvPr/>
        </p:nvSpPr>
        <p:spPr>
          <a:xfrm>
            <a:off x="9966959" y="3225496"/>
            <a:ext cx="511809" cy="369332"/>
          </a:xfrm>
          <a:prstGeom prst="rect">
            <a:avLst/>
          </a:prstGeom>
          <a:noFill/>
        </p:spPr>
        <p:txBody>
          <a:bodyPr wrap="square" rtlCol="0">
            <a:spAutoFit/>
          </a:bodyPr>
          <a:lstStyle/>
          <a:p>
            <a:r>
              <a:rPr lang="en-US" dirty="0"/>
              <a:t>va</a:t>
            </a:r>
            <a:r>
              <a:rPr lang="en-US" baseline="-25000" dirty="0"/>
              <a:t>n</a:t>
            </a:r>
            <a:endParaRPr lang="en-US" dirty="0"/>
          </a:p>
        </p:txBody>
      </p:sp>
      <p:sp>
        <p:nvSpPr>
          <p:cNvPr id="77" name="TextBox 76">
            <a:extLst>
              <a:ext uri="{FF2B5EF4-FFF2-40B4-BE49-F238E27FC236}">
                <a16:creationId xmlns:a16="http://schemas.microsoft.com/office/drawing/2014/main" id="{EE48EAF7-7114-D937-BF9D-7E5237B69AF2}"/>
              </a:ext>
            </a:extLst>
          </p:cNvPr>
          <p:cNvSpPr txBox="1"/>
          <p:nvPr/>
        </p:nvSpPr>
        <p:spPr>
          <a:xfrm>
            <a:off x="8838649" y="3218352"/>
            <a:ext cx="279340" cy="369332"/>
          </a:xfrm>
          <a:prstGeom prst="rect">
            <a:avLst/>
          </a:prstGeom>
          <a:noFill/>
        </p:spPr>
        <p:txBody>
          <a:bodyPr wrap="square" rtlCol="0">
            <a:spAutoFit/>
          </a:bodyPr>
          <a:lstStyle/>
          <a:p>
            <a:r>
              <a:rPr lang="en-US" dirty="0"/>
              <a:t>…</a:t>
            </a:r>
          </a:p>
        </p:txBody>
      </p:sp>
      <p:cxnSp>
        <p:nvCxnSpPr>
          <p:cNvPr id="78" name="Straight Connector 77">
            <a:extLst>
              <a:ext uri="{FF2B5EF4-FFF2-40B4-BE49-F238E27FC236}">
                <a16:creationId xmlns:a16="http://schemas.microsoft.com/office/drawing/2014/main" id="{5EABBD73-C087-E440-DD8F-527ED1108033}"/>
              </a:ext>
            </a:extLst>
          </p:cNvPr>
          <p:cNvCxnSpPr>
            <a:cxnSpLocks/>
          </p:cNvCxnSpPr>
          <p:nvPr/>
        </p:nvCxnSpPr>
        <p:spPr>
          <a:xfrm>
            <a:off x="7818120" y="3901440"/>
            <a:ext cx="29921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38B95099-AAA6-0EC3-DA10-0DC56325536D}"/>
              </a:ext>
            </a:extLst>
          </p:cNvPr>
          <p:cNvCxnSpPr>
            <a:cxnSpLocks/>
          </p:cNvCxnSpPr>
          <p:nvPr/>
        </p:nvCxnSpPr>
        <p:spPr>
          <a:xfrm>
            <a:off x="7432040" y="5639796"/>
            <a:ext cx="378460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Alternate Process 79">
            <a:extLst>
              <a:ext uri="{FF2B5EF4-FFF2-40B4-BE49-F238E27FC236}">
                <a16:creationId xmlns:a16="http://schemas.microsoft.com/office/drawing/2014/main" id="{7FD78F9B-21DD-015E-FAA9-DFAF1761B412}"/>
              </a:ext>
            </a:extLst>
          </p:cNvPr>
          <p:cNvSpPr/>
          <p:nvPr/>
        </p:nvSpPr>
        <p:spPr>
          <a:xfrm>
            <a:off x="8729638"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Alternate Process 80">
            <a:extLst>
              <a:ext uri="{FF2B5EF4-FFF2-40B4-BE49-F238E27FC236}">
                <a16:creationId xmlns:a16="http://schemas.microsoft.com/office/drawing/2014/main" id="{16F078A6-0859-28C6-DB28-3334A1323E7C}"/>
              </a:ext>
            </a:extLst>
          </p:cNvPr>
          <p:cNvSpPr/>
          <p:nvPr/>
        </p:nvSpPr>
        <p:spPr>
          <a:xfrm>
            <a:off x="9393192"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Alternate Process 81">
            <a:extLst>
              <a:ext uri="{FF2B5EF4-FFF2-40B4-BE49-F238E27FC236}">
                <a16:creationId xmlns:a16="http://schemas.microsoft.com/office/drawing/2014/main" id="{7682B092-06EA-9505-64F9-286E31E4178C}"/>
              </a:ext>
            </a:extLst>
          </p:cNvPr>
          <p:cNvSpPr/>
          <p:nvPr/>
        </p:nvSpPr>
        <p:spPr>
          <a:xfrm>
            <a:off x="10056745" y="4040696"/>
            <a:ext cx="476970"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Alternate Process 82">
            <a:extLst>
              <a:ext uri="{FF2B5EF4-FFF2-40B4-BE49-F238E27FC236}">
                <a16:creationId xmlns:a16="http://schemas.microsoft.com/office/drawing/2014/main" id="{5651155B-1B19-1050-8A1B-33D0FA256DE8}"/>
              </a:ext>
            </a:extLst>
          </p:cNvPr>
          <p:cNvSpPr/>
          <p:nvPr/>
        </p:nvSpPr>
        <p:spPr>
          <a:xfrm>
            <a:off x="8066084" y="4040696"/>
            <a:ext cx="476971" cy="1391920"/>
          </a:xfrm>
          <a:prstGeom prst="flowChartAlternate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05EE81E2-1440-52FA-541B-973E0160FA7C}"/>
              </a:ext>
            </a:extLst>
          </p:cNvPr>
          <p:cNvSpPr txBox="1"/>
          <p:nvPr/>
        </p:nvSpPr>
        <p:spPr>
          <a:xfrm>
            <a:off x="7818120" y="5792834"/>
            <a:ext cx="451248" cy="369332"/>
          </a:xfrm>
          <a:prstGeom prst="rect">
            <a:avLst/>
          </a:prstGeom>
          <a:noFill/>
        </p:spPr>
        <p:txBody>
          <a:bodyPr wrap="square" rtlCol="0">
            <a:spAutoFit/>
          </a:bodyPr>
          <a:lstStyle/>
          <a:p>
            <a:r>
              <a:rPr lang="en-US" dirty="0"/>
              <a:t>pa</a:t>
            </a:r>
          </a:p>
        </p:txBody>
      </p:sp>
      <p:sp>
        <p:nvSpPr>
          <p:cNvPr id="85" name="TextBox 84">
            <a:extLst>
              <a:ext uri="{FF2B5EF4-FFF2-40B4-BE49-F238E27FC236}">
                <a16:creationId xmlns:a16="http://schemas.microsoft.com/office/drawing/2014/main" id="{055CBB3A-12E8-529C-391D-0DE13F97202D}"/>
              </a:ext>
            </a:extLst>
          </p:cNvPr>
          <p:cNvSpPr txBox="1"/>
          <p:nvPr/>
        </p:nvSpPr>
        <p:spPr>
          <a:xfrm>
            <a:off x="8584874" y="5792834"/>
            <a:ext cx="451248" cy="369332"/>
          </a:xfrm>
          <a:prstGeom prst="rect">
            <a:avLst/>
          </a:prstGeom>
          <a:noFill/>
        </p:spPr>
        <p:txBody>
          <a:bodyPr wrap="square" rtlCol="0">
            <a:spAutoFit/>
          </a:bodyPr>
          <a:lstStyle/>
          <a:p>
            <a:r>
              <a:rPr lang="en-US" dirty="0"/>
              <a:t>pa</a:t>
            </a:r>
          </a:p>
        </p:txBody>
      </p:sp>
      <p:sp>
        <p:nvSpPr>
          <p:cNvPr id="86" name="TextBox 85">
            <a:extLst>
              <a:ext uri="{FF2B5EF4-FFF2-40B4-BE49-F238E27FC236}">
                <a16:creationId xmlns:a16="http://schemas.microsoft.com/office/drawing/2014/main" id="{A8DA08EC-10B6-8DB9-12CA-7E39CCE4DF03}"/>
              </a:ext>
            </a:extLst>
          </p:cNvPr>
          <p:cNvSpPr txBox="1"/>
          <p:nvPr/>
        </p:nvSpPr>
        <p:spPr>
          <a:xfrm>
            <a:off x="9949453" y="5798039"/>
            <a:ext cx="451248" cy="369332"/>
          </a:xfrm>
          <a:prstGeom prst="rect">
            <a:avLst/>
          </a:prstGeom>
          <a:noFill/>
        </p:spPr>
        <p:txBody>
          <a:bodyPr wrap="square" rtlCol="0">
            <a:spAutoFit/>
          </a:bodyPr>
          <a:lstStyle/>
          <a:p>
            <a:r>
              <a:rPr lang="en-US" dirty="0"/>
              <a:t>pa</a:t>
            </a:r>
          </a:p>
        </p:txBody>
      </p:sp>
      <p:sp>
        <p:nvSpPr>
          <p:cNvPr id="87" name="TextBox 86">
            <a:extLst>
              <a:ext uri="{FF2B5EF4-FFF2-40B4-BE49-F238E27FC236}">
                <a16:creationId xmlns:a16="http://schemas.microsoft.com/office/drawing/2014/main" id="{55F48479-062D-72E8-4C0A-F675394342D4}"/>
              </a:ext>
            </a:extLst>
          </p:cNvPr>
          <p:cNvSpPr txBox="1"/>
          <p:nvPr/>
        </p:nvSpPr>
        <p:spPr>
          <a:xfrm>
            <a:off x="9313922" y="5779914"/>
            <a:ext cx="279340" cy="369332"/>
          </a:xfrm>
          <a:prstGeom prst="rect">
            <a:avLst/>
          </a:prstGeom>
          <a:noFill/>
        </p:spPr>
        <p:txBody>
          <a:bodyPr wrap="square" rtlCol="0">
            <a:spAutoFit/>
          </a:bodyPr>
          <a:lstStyle/>
          <a:p>
            <a:r>
              <a:rPr lang="en-US" dirty="0"/>
              <a:t>…</a:t>
            </a:r>
          </a:p>
        </p:txBody>
      </p:sp>
      <p:sp>
        <p:nvSpPr>
          <p:cNvPr id="88" name="TextBox 87">
            <a:extLst>
              <a:ext uri="{FF2B5EF4-FFF2-40B4-BE49-F238E27FC236}">
                <a16:creationId xmlns:a16="http://schemas.microsoft.com/office/drawing/2014/main" id="{C0F37DEE-F7F6-F7B0-65E6-67D94A0756EB}"/>
              </a:ext>
            </a:extLst>
          </p:cNvPr>
          <p:cNvSpPr txBox="1"/>
          <p:nvPr/>
        </p:nvSpPr>
        <p:spPr>
          <a:xfrm rot="5400000">
            <a:off x="7698225" y="4543264"/>
            <a:ext cx="1212140" cy="369332"/>
          </a:xfrm>
          <a:prstGeom prst="rect">
            <a:avLst/>
          </a:prstGeom>
          <a:noFill/>
        </p:spPr>
        <p:txBody>
          <a:bodyPr wrap="square" rtlCol="0">
            <a:spAutoFit/>
          </a:bodyPr>
          <a:lstStyle/>
          <a:p>
            <a:r>
              <a:rPr lang="en-US" dirty="0"/>
              <a:t>L4 Table</a:t>
            </a:r>
          </a:p>
        </p:txBody>
      </p:sp>
      <p:sp>
        <p:nvSpPr>
          <p:cNvPr id="89" name="TextBox 88">
            <a:extLst>
              <a:ext uri="{FF2B5EF4-FFF2-40B4-BE49-F238E27FC236}">
                <a16:creationId xmlns:a16="http://schemas.microsoft.com/office/drawing/2014/main" id="{CF474765-B05E-853A-4A6E-40D8352272B0}"/>
              </a:ext>
            </a:extLst>
          </p:cNvPr>
          <p:cNvSpPr txBox="1"/>
          <p:nvPr/>
        </p:nvSpPr>
        <p:spPr>
          <a:xfrm rot="5400000">
            <a:off x="8358625" y="4573744"/>
            <a:ext cx="1212140" cy="369332"/>
          </a:xfrm>
          <a:prstGeom prst="rect">
            <a:avLst/>
          </a:prstGeom>
          <a:noFill/>
        </p:spPr>
        <p:txBody>
          <a:bodyPr wrap="square" rtlCol="0">
            <a:spAutoFit/>
          </a:bodyPr>
          <a:lstStyle/>
          <a:p>
            <a:r>
              <a:rPr lang="en-US" dirty="0"/>
              <a:t>L3 Table</a:t>
            </a:r>
          </a:p>
        </p:txBody>
      </p:sp>
      <p:sp>
        <p:nvSpPr>
          <p:cNvPr id="90" name="TextBox 89">
            <a:extLst>
              <a:ext uri="{FF2B5EF4-FFF2-40B4-BE49-F238E27FC236}">
                <a16:creationId xmlns:a16="http://schemas.microsoft.com/office/drawing/2014/main" id="{7FB929D5-0E66-1906-967C-DFAB4A3D6939}"/>
              </a:ext>
            </a:extLst>
          </p:cNvPr>
          <p:cNvSpPr txBox="1"/>
          <p:nvPr/>
        </p:nvSpPr>
        <p:spPr>
          <a:xfrm rot="5400000">
            <a:off x="9029185" y="4604224"/>
            <a:ext cx="1212140" cy="369332"/>
          </a:xfrm>
          <a:prstGeom prst="rect">
            <a:avLst/>
          </a:prstGeom>
          <a:noFill/>
        </p:spPr>
        <p:txBody>
          <a:bodyPr wrap="square" rtlCol="0">
            <a:spAutoFit/>
          </a:bodyPr>
          <a:lstStyle/>
          <a:p>
            <a:r>
              <a:rPr lang="en-US" dirty="0"/>
              <a:t>L2 Table</a:t>
            </a:r>
          </a:p>
        </p:txBody>
      </p:sp>
      <p:sp>
        <p:nvSpPr>
          <p:cNvPr id="91" name="TextBox 90">
            <a:extLst>
              <a:ext uri="{FF2B5EF4-FFF2-40B4-BE49-F238E27FC236}">
                <a16:creationId xmlns:a16="http://schemas.microsoft.com/office/drawing/2014/main" id="{56DE27A5-E4AC-46B9-FA7E-4A13A9488584}"/>
              </a:ext>
            </a:extLst>
          </p:cNvPr>
          <p:cNvSpPr txBox="1"/>
          <p:nvPr/>
        </p:nvSpPr>
        <p:spPr>
          <a:xfrm rot="5400000">
            <a:off x="9699745" y="4604224"/>
            <a:ext cx="1212140" cy="369332"/>
          </a:xfrm>
          <a:prstGeom prst="rect">
            <a:avLst/>
          </a:prstGeom>
          <a:noFill/>
        </p:spPr>
        <p:txBody>
          <a:bodyPr wrap="square" rtlCol="0">
            <a:spAutoFit/>
          </a:bodyPr>
          <a:lstStyle/>
          <a:p>
            <a:r>
              <a:rPr lang="en-US" dirty="0"/>
              <a:t>L1 Table</a:t>
            </a:r>
          </a:p>
        </p:txBody>
      </p:sp>
      <p:cxnSp>
        <p:nvCxnSpPr>
          <p:cNvPr id="92" name="Straight Arrow Connector 91">
            <a:extLst>
              <a:ext uri="{FF2B5EF4-FFF2-40B4-BE49-F238E27FC236}">
                <a16:creationId xmlns:a16="http://schemas.microsoft.com/office/drawing/2014/main" id="{56E4BB22-8BEE-6D67-F52C-762537E04F2C}"/>
              </a:ext>
            </a:extLst>
          </p:cNvPr>
          <p:cNvCxnSpPr>
            <a:cxnSpLocks/>
          </p:cNvCxnSpPr>
          <p:nvPr/>
        </p:nvCxnSpPr>
        <p:spPr>
          <a:xfrm flipH="1">
            <a:off x="9271000" y="3619368"/>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6707C90-1667-290E-0880-16BAA435957B}"/>
              </a:ext>
            </a:extLst>
          </p:cNvPr>
          <p:cNvCxnSpPr>
            <a:cxnSpLocks/>
          </p:cNvCxnSpPr>
          <p:nvPr/>
        </p:nvCxnSpPr>
        <p:spPr>
          <a:xfrm flipH="1">
            <a:off x="10001596" y="3635800"/>
            <a:ext cx="217764" cy="2812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118D9634-A5AB-2F14-8FD5-CA8215986039}"/>
              </a:ext>
            </a:extLst>
          </p:cNvPr>
          <p:cNvCxnSpPr>
            <a:cxnSpLocks/>
            <a:endCxn id="84" idx="0"/>
          </p:cNvCxnSpPr>
          <p:nvPr/>
        </p:nvCxnSpPr>
        <p:spPr>
          <a:xfrm flipH="1">
            <a:off x="8043744" y="5639795"/>
            <a:ext cx="1016178" cy="1530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A03D888-661D-AC94-5312-BDF1A6B7159C}"/>
              </a:ext>
            </a:extLst>
          </p:cNvPr>
          <p:cNvCxnSpPr>
            <a:cxnSpLocks/>
            <a:endCxn id="86" idx="0"/>
          </p:cNvCxnSpPr>
          <p:nvPr/>
        </p:nvCxnSpPr>
        <p:spPr>
          <a:xfrm>
            <a:off x="8915818" y="5639794"/>
            <a:ext cx="1259259" cy="158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6" name="Process 95">
            <a:extLst>
              <a:ext uri="{FF2B5EF4-FFF2-40B4-BE49-F238E27FC236}">
                <a16:creationId xmlns:a16="http://schemas.microsoft.com/office/drawing/2014/main" id="{7DEF7900-BB35-FD29-262A-828B9A697DB8}"/>
              </a:ext>
            </a:extLst>
          </p:cNvPr>
          <p:cNvSpPr/>
          <p:nvPr/>
        </p:nvSpPr>
        <p:spPr>
          <a:xfrm>
            <a:off x="918464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Process 96">
            <a:extLst>
              <a:ext uri="{FF2B5EF4-FFF2-40B4-BE49-F238E27FC236}">
                <a16:creationId xmlns:a16="http://schemas.microsoft.com/office/drawing/2014/main" id="{0C1AAE5A-A0D0-B361-AFAB-A442B8075C31}"/>
              </a:ext>
            </a:extLst>
          </p:cNvPr>
          <p:cNvSpPr/>
          <p:nvPr/>
        </p:nvSpPr>
        <p:spPr>
          <a:xfrm>
            <a:off x="9936480" y="3180623"/>
            <a:ext cx="559458" cy="464584"/>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Arrow Connector 97">
            <a:extLst>
              <a:ext uri="{FF2B5EF4-FFF2-40B4-BE49-F238E27FC236}">
                <a16:creationId xmlns:a16="http://schemas.microsoft.com/office/drawing/2014/main" id="{2EE0A53A-2929-C2D5-A7D8-E3CD65C5A685}"/>
              </a:ext>
            </a:extLst>
          </p:cNvPr>
          <p:cNvCxnSpPr>
            <a:cxnSpLocks/>
          </p:cNvCxnSpPr>
          <p:nvPr/>
        </p:nvCxnSpPr>
        <p:spPr>
          <a:xfrm>
            <a:off x="8401644" y="3660008"/>
            <a:ext cx="0" cy="2570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1" name="TextBox 100">
            <a:extLst>
              <a:ext uri="{FF2B5EF4-FFF2-40B4-BE49-F238E27FC236}">
                <a16:creationId xmlns:a16="http://schemas.microsoft.com/office/drawing/2014/main" id="{39437AD6-5C51-B436-9FC9-B40088D0C11E}"/>
              </a:ext>
            </a:extLst>
          </p:cNvPr>
          <p:cNvSpPr txBox="1"/>
          <p:nvPr/>
        </p:nvSpPr>
        <p:spPr>
          <a:xfrm>
            <a:off x="4803623" y="3577524"/>
            <a:ext cx="2128725" cy="523220"/>
          </a:xfrm>
          <a:prstGeom prst="rect">
            <a:avLst/>
          </a:prstGeom>
          <a:noFill/>
        </p:spPr>
        <p:txBody>
          <a:bodyPr wrap="square" rtlCol="0">
            <a:spAutoFit/>
          </a:bodyPr>
          <a:lstStyle/>
          <a:p>
            <a:r>
              <a:rPr lang="en-US" sz="2800" dirty="0"/>
              <a:t>mov cr3 a1 </a:t>
            </a:r>
          </a:p>
        </p:txBody>
      </p:sp>
      <p:cxnSp>
        <p:nvCxnSpPr>
          <p:cNvPr id="102" name="Straight Arrow Connector 101">
            <a:extLst>
              <a:ext uri="{FF2B5EF4-FFF2-40B4-BE49-F238E27FC236}">
                <a16:creationId xmlns:a16="http://schemas.microsoft.com/office/drawing/2014/main" id="{5F395F44-E86B-FF34-5DA0-641D053868C9}"/>
              </a:ext>
            </a:extLst>
          </p:cNvPr>
          <p:cNvCxnSpPr>
            <a:cxnSpLocks/>
          </p:cNvCxnSpPr>
          <p:nvPr/>
        </p:nvCxnSpPr>
        <p:spPr>
          <a:xfrm>
            <a:off x="5781985" y="1616214"/>
            <a:ext cx="3497530" cy="704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8681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5"/>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2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5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67"/>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8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90"/>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1"/>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9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8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8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3"/>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78"/>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7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94"/>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85"/>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87"/>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95"/>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1"/>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86"/>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3"/>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97"/>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93"/>
                                        </p:tgtEl>
                                        <p:attrNameLst>
                                          <p:attrName>style.visibility</p:attrName>
                                        </p:attrNameLst>
                                      </p:cBhvr>
                                      <p:to>
                                        <p:strVal val="visible"/>
                                      </p:to>
                                    </p:set>
                                  </p:childTnLst>
                                </p:cTn>
                              </p:par>
                              <p:par>
                                <p:cTn id="121" presetID="1" presetClass="entr" presetSubtype="0" fill="hold" nodeType="withEffect">
                                  <p:stCondLst>
                                    <p:cond delay="0"/>
                                  </p:stCondLst>
                                  <p:childTnLst>
                                    <p:set>
                                      <p:cBhvr>
                                        <p:cTn id="122" dur="1" fill="hold">
                                          <p:stCondLst>
                                            <p:cond delay="0"/>
                                          </p:stCondLst>
                                        </p:cTn>
                                        <p:tgtEl>
                                          <p:spTgt spid="92"/>
                                        </p:tgtEl>
                                        <p:attrNameLst>
                                          <p:attrName>style.visibility</p:attrName>
                                        </p:attrNameLst>
                                      </p:cBhvr>
                                      <p:to>
                                        <p:strVal val="visible"/>
                                      </p:to>
                                    </p:set>
                                  </p:childTnLst>
                                </p:cTn>
                              </p:par>
                              <p:par>
                                <p:cTn id="123" presetID="1" presetClass="entr" presetSubtype="0" fill="hold" nodeType="withEffect">
                                  <p:stCondLst>
                                    <p:cond delay="0"/>
                                  </p:stCondLst>
                                  <p:childTnLst>
                                    <p:set>
                                      <p:cBhvr>
                                        <p:cTn id="124" dur="1" fill="hold">
                                          <p:stCondLst>
                                            <p:cond delay="0"/>
                                          </p:stCondLst>
                                        </p:cTn>
                                        <p:tgtEl>
                                          <p:spTgt spid="98"/>
                                        </p:tgtEl>
                                        <p:attrNameLst>
                                          <p:attrName>style.visibility</p:attrName>
                                        </p:attrNameLst>
                                      </p:cBhvr>
                                      <p:to>
                                        <p:strVal val="visible"/>
                                      </p:to>
                                    </p:set>
                                  </p:childTnLst>
                                </p:cTn>
                              </p:par>
                              <p:par>
                                <p:cTn id="125" presetID="1" presetClass="entr" presetSubtype="0" fill="hold" grpId="1" nodeType="withEffect">
                                  <p:stCondLst>
                                    <p:cond delay="0"/>
                                  </p:stCondLst>
                                  <p:childTnLst>
                                    <p:set>
                                      <p:cBhvr>
                                        <p:cTn id="126" dur="1" fill="hold">
                                          <p:stCondLst>
                                            <p:cond delay="0"/>
                                          </p:stCondLst>
                                        </p:cTn>
                                        <p:tgtEl>
                                          <p:spTgt spid="74"/>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96"/>
                                        </p:tgtEl>
                                        <p:attrNameLst>
                                          <p:attrName>style.visibility</p:attrName>
                                        </p:attrNameLst>
                                      </p:cBhvr>
                                      <p:to>
                                        <p:strVal val="visible"/>
                                      </p:to>
                                    </p:set>
                                  </p:childTnLst>
                                </p:cTn>
                              </p:par>
                              <p:par>
                                <p:cTn id="129" presetID="1" presetClass="entr" presetSubtype="0" fill="hold" grpId="2" nodeType="withEffect">
                                  <p:stCondLst>
                                    <p:cond delay="0"/>
                                  </p:stCondLst>
                                  <p:childTnLst>
                                    <p:set>
                                      <p:cBhvr>
                                        <p:cTn id="130" dur="1" fill="hold">
                                          <p:stCondLst>
                                            <p:cond delay="0"/>
                                          </p:stCondLst>
                                        </p:cTn>
                                        <p:tgtEl>
                                          <p:spTgt spid="74"/>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79"/>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73"/>
                                        </p:tgtEl>
                                        <p:attrNameLst>
                                          <p:attrName>style.visibility</p:attrName>
                                        </p:attrNameLst>
                                      </p:cBhvr>
                                      <p:to>
                                        <p:strVal val="visible"/>
                                      </p:to>
                                    </p:set>
                                  </p:childTnLst>
                                </p:cTn>
                              </p:par>
                            </p:childTnLst>
                          </p:cTn>
                        </p:par>
                      </p:childTnLst>
                    </p:cTn>
                  </p:par>
                  <p:par>
                    <p:cTn id="135" fill="hold">
                      <p:stCondLst>
                        <p:cond delay="indefinite"/>
                      </p:stCondLst>
                      <p:childTnLst>
                        <p:par>
                          <p:cTn id="136" fill="hold">
                            <p:stCondLst>
                              <p:cond delay="0"/>
                            </p:stCondLst>
                            <p:childTnLst>
                              <p:par>
                                <p:cTn id="137" presetID="1" presetClass="exit" presetSubtype="0" fill="hold" nodeType="clickEffect">
                                  <p:stCondLst>
                                    <p:cond delay="0"/>
                                  </p:stCondLst>
                                  <p:childTnLst>
                                    <p:set>
                                      <p:cBhvr>
                                        <p:cTn id="138" dur="1" fill="hold">
                                          <p:stCondLst>
                                            <p:cond delay="0"/>
                                          </p:stCondLst>
                                        </p:cTn>
                                        <p:tgtEl>
                                          <p:spTgt spid="15"/>
                                        </p:tgtEl>
                                        <p:attrNameLst>
                                          <p:attrName>style.visibility</p:attrName>
                                        </p:attrNameLst>
                                      </p:cBhvr>
                                      <p:to>
                                        <p:strVal val="hidden"/>
                                      </p:to>
                                    </p:set>
                                  </p:childTnLst>
                                </p:cTn>
                              </p:par>
                              <p:par>
                                <p:cTn id="139" presetID="1" presetClass="entr" presetSubtype="0" fill="hold" grpId="0" nodeType="withEffect">
                                  <p:stCondLst>
                                    <p:cond delay="0"/>
                                  </p:stCondLst>
                                  <p:childTnLst>
                                    <p:set>
                                      <p:cBhvr>
                                        <p:cTn id="140" dur="1" fill="hold">
                                          <p:stCondLst>
                                            <p:cond delay="0"/>
                                          </p:stCondLst>
                                        </p:cTn>
                                        <p:tgtEl>
                                          <p:spTgt spid="101"/>
                                        </p:tgtEl>
                                        <p:attrNameLst>
                                          <p:attrName>style.visibility</p:attrName>
                                        </p:attrNameLst>
                                      </p:cBhvr>
                                      <p:to>
                                        <p:strVal val="visible"/>
                                      </p:to>
                                    </p:set>
                                  </p:childTnLst>
                                </p:cTn>
                              </p:par>
                              <p:par>
                                <p:cTn id="141" presetID="1" presetClass="entr" presetSubtype="0" fill="hold" nodeType="withEffect">
                                  <p:stCondLst>
                                    <p:cond delay="0"/>
                                  </p:stCondLst>
                                  <p:childTnLst>
                                    <p:set>
                                      <p:cBhvr>
                                        <p:cTn id="142" dur="1" fill="hold">
                                          <p:stCondLst>
                                            <p:cond delay="0"/>
                                          </p:stCondLst>
                                        </p:cTn>
                                        <p:tgtEl>
                                          <p:spTgt spid="1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1" animBg="1"/>
      <p:bldP spid="11" grpId="0" animBg="1"/>
      <p:bldP spid="12" grpId="0"/>
      <p:bldP spid="13" grpId="0"/>
      <p:bldP spid="16" grpId="0" animBg="1"/>
      <p:bldP spid="18" grpId="0"/>
      <p:bldP spid="20" grpId="0" animBg="1"/>
      <p:bldP spid="21" grpId="0" animBg="1"/>
      <p:bldP spid="22" grpId="0" animBg="1"/>
      <p:bldP spid="24" grpId="0"/>
      <p:bldP spid="28" grpId="0"/>
      <p:bldP spid="29" grpId="0"/>
      <p:bldP spid="30" grpId="0"/>
      <p:bldP spid="37" grpId="0" animBg="1"/>
      <p:bldP spid="38" grpId="0" animBg="1"/>
      <p:bldP spid="39" grpId="0" animBg="1"/>
      <p:bldP spid="41" grpId="0" animBg="1"/>
      <p:bldP spid="42" grpId="0"/>
      <p:bldP spid="43" grpId="0"/>
      <p:bldP spid="45" grpId="0"/>
      <p:bldP spid="46" grpId="0"/>
      <p:bldP spid="47" grpId="0"/>
      <p:bldP spid="48" grpId="0"/>
      <p:bldP spid="49" grpId="0"/>
      <p:bldP spid="50" grpId="0"/>
      <p:bldP spid="72" grpId="0" animBg="1"/>
      <p:bldP spid="73" grpId="0" animBg="1"/>
      <p:bldP spid="74" grpId="0"/>
      <p:bldP spid="74" grpId="1"/>
      <p:bldP spid="74" grpId="2"/>
      <p:bldP spid="75" grpId="0"/>
      <p:bldP spid="76" grpId="0"/>
      <p:bldP spid="77" grpId="0"/>
      <p:bldP spid="80" grpId="0" animBg="1"/>
      <p:bldP spid="81" grpId="0" animBg="1"/>
      <p:bldP spid="82" grpId="0" animBg="1"/>
      <p:bldP spid="83" grpId="0" animBg="1"/>
      <p:bldP spid="84" grpId="0"/>
      <p:bldP spid="85" grpId="0"/>
      <p:bldP spid="86" grpId="0"/>
      <p:bldP spid="87" grpId="0"/>
      <p:bldP spid="88" grpId="0"/>
      <p:bldP spid="89" grpId="0"/>
      <p:bldP spid="90" grpId="0"/>
      <p:bldP spid="91" grpId="0"/>
      <p:bldP spid="96" grpId="0" animBg="1"/>
      <p:bldP spid="97" grpId="0" animBg="1"/>
      <p:bldP spid="10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27438</TotalTime>
  <Words>1727</Words>
  <Application>Microsoft Macintosh PowerPoint</Application>
  <PresentationFormat>Widescreen</PresentationFormat>
  <Paragraphs>284</Paragraphs>
  <Slides>24</Slides>
  <Notes>20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Cambria Math</vt:lpstr>
      <vt:lpstr>LinLibertineT</vt:lpstr>
      <vt:lpstr>LinLibertineTI</vt:lpstr>
      <vt:lpstr>Office Theme</vt:lpstr>
      <vt:lpstr>Modal Abstractions for Memory Virtualization</vt:lpstr>
      <vt:lpstr>Talk</vt:lpstr>
      <vt:lpstr>The System of Memory Virtualization</vt:lpstr>
      <vt:lpstr>PowerPoint Presentation</vt:lpstr>
      <vt:lpstr>Memory Location Virtualization</vt:lpstr>
      <vt:lpstr>Memory Location Virtualization: Abstraction</vt:lpstr>
      <vt:lpstr>Memory Location Virtualization: Mechanism</vt:lpstr>
      <vt:lpstr>Mechanism: L4_L1 Page Table Walk</vt:lpstr>
      <vt:lpstr>Virtual Memory Managers </vt:lpstr>
      <vt:lpstr>PowerPoint Presentation</vt:lpstr>
      <vt:lpstr>Separation Logic</vt:lpstr>
      <vt:lpstr>Program Logic: Points-to Relations</vt:lpstr>
      <vt:lpstr>Mechanism: L4_L1 Page Table Walk</vt:lpstr>
      <vt:lpstr>Restoring Soundness</vt:lpstr>
      <vt:lpstr>Virtual Memory Managers </vt:lpstr>
      <vt:lpstr>Modal Logic: Contingency</vt:lpstr>
      <vt:lpstr>Virtual Points-tos as Modal Context Resource</vt:lpstr>
      <vt:lpstr>Pure Facts on Address Space</vt:lpstr>
      <vt:lpstr>Switching Address-Spaces</vt:lpstr>
      <vt:lpstr>Virtual Memory Managers </vt:lpstr>
      <vt:lpstr>More Experiments</vt:lpstr>
      <vt:lpstr>Current Status for x64Iris</vt:lpstr>
      <vt:lpstr>PowerPoint Presentation</vt:lpstr>
      <vt:lpstr>Program Logic: Defining Virtual Points-to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Modal Abstractions for Virtualizing Memory Addresses  </dc:title>
  <dc:creator>Kuru,Ismail</dc:creator>
  <cp:lastModifiedBy>Kuru,Ismail</cp:lastModifiedBy>
  <cp:revision>202</cp:revision>
  <cp:lastPrinted>2024-02-24T18:03:06Z</cp:lastPrinted>
  <dcterms:created xsi:type="dcterms:W3CDTF">2023-04-28T17:43:58Z</dcterms:created>
  <dcterms:modified xsi:type="dcterms:W3CDTF">2024-04-19T17:51:29Z</dcterms:modified>
</cp:coreProperties>
</file>