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77" r:id="rId4"/>
    <p:sldId id="260" r:id="rId5"/>
    <p:sldId id="273" r:id="rId6"/>
    <p:sldId id="272" r:id="rId7"/>
    <p:sldId id="279" r:id="rId8"/>
    <p:sldId id="259" r:id="rId9"/>
    <p:sldId id="261" r:id="rId10"/>
    <p:sldId id="274" r:id="rId11"/>
    <p:sldId id="262" r:id="rId12"/>
    <p:sldId id="275" r:id="rId13"/>
    <p:sldId id="263" r:id="rId14"/>
    <p:sldId id="269" r:id="rId15"/>
    <p:sldId id="276" r:id="rId16"/>
    <p:sldId id="28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29"/>
    <p:restoredTop sz="87703"/>
  </p:normalViewPr>
  <p:slideViewPr>
    <p:cSldViewPr snapToGrid="0">
      <p:cViewPr varScale="1">
        <p:scale>
          <a:sx n="166" d="100"/>
          <a:sy n="166" d="100"/>
        </p:scale>
        <p:origin x="208" y="9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text , </a:t>
            </a:r>
          </a:p>
          <a:p>
            <a:r>
              <a:rPr lang="en-US" dirty="0"/>
              <a:t>we define all of our assertions relative to the address-space </a:t>
            </a:r>
          </a:p>
          <a:p>
            <a:r>
              <a:rPr lang="en-US" dirty="0" err="1"/>
              <a:t>vProp</a:t>
            </a:r>
            <a:endParaRPr lang="en-US" dirty="0"/>
          </a:p>
          <a:p>
            <a:r>
              <a:rPr lang="en-US" dirty="0"/>
              <a:t>lift all the bi stuff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</a:t>
            </a:r>
            <a:r>
              <a:rPr lang="en-US" dirty="0">
                <a:effectLst/>
              </a:rPr>
              <a:t>hat is, assertions are not explicitly tagged with their address space validity </a:t>
            </a:r>
          </a:p>
          <a:p>
            <a:endParaRPr lang="en-US" dirty="0"/>
          </a:p>
          <a:p>
            <a:r>
              <a:rPr lang="en-US" dirty="0">
                <a:effectLst/>
              </a:rPr>
              <a:t>, in the sense that their truth depends on which address space they are used in, due to the need to support virtual points-to assertions.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text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LinLibertineT"/>
              </a:rPr>
              <a:t> switching from one address-space to another logically becomes a simultaneous introduction-and-elimination of a pair of modal assertions (for different address spaces)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access an address when you access an address page-fault.</a:t>
            </a:r>
          </a:p>
          <a:p>
            <a:endParaRPr lang="en-US" dirty="0"/>
          </a:p>
          <a:p>
            <a:r>
              <a:rPr lang="en-US" dirty="0"/>
              <a:t>Different address-spaces </a:t>
            </a:r>
            <a:r>
              <a:rPr lang="en-US" dirty="0" err="1"/>
              <a:t>dont's</a:t>
            </a:r>
            <a:r>
              <a:rPr lang="en-US" dirty="0"/>
              <a:t> touch each others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might want to defrag / compress page tables </a:t>
            </a:r>
          </a:p>
          <a:p>
            <a:r>
              <a:rPr lang="en-US" dirty="0"/>
              <a:t>changes internal page-tables would violate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6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effectLst/>
                <a:latin typeface="+mn-lt"/>
              </a:rPr>
              <a:t>Modal Abstractions for Virtualizing Memory Addresses 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r>
              <a:rPr lang="en-US" dirty="0"/>
              <a:t> &amp; Colin S. Gordon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D92F494-F192-AFB4-5078-F1FB00D8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294842" y="3368801"/>
            <a:ext cx="5762465" cy="1008826"/>
          </a:xfrm>
          <a:prstGeom prst="rect">
            <a:avLst/>
          </a:prstGeom>
        </p:spPr>
      </p:pic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B5F1570F-4EDE-DF48-F3C0-B727778DEFEC}"/>
              </a:ext>
            </a:extLst>
          </p:cNvPr>
          <p:cNvSpPr/>
          <p:nvPr/>
        </p:nvSpPr>
        <p:spPr>
          <a:xfrm>
            <a:off x="2413676" y="2348778"/>
            <a:ext cx="8463330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D4E397-D9F1-7414-4D13-52589E5929BF}"/>
              </a:ext>
            </a:extLst>
          </p:cNvPr>
          <p:cNvSpPr txBox="1"/>
          <p:nvPr/>
        </p:nvSpPr>
        <p:spPr>
          <a:xfrm>
            <a:off x="5391409" y="247135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F8C8-7199-2E31-B355-11262FAAF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4531" cy="552323"/>
          </a:xfrm>
        </p:spPr>
        <p:txBody>
          <a:bodyPr/>
          <a:lstStyle/>
          <a:p>
            <a:r>
              <a:rPr lang="en-US" dirty="0"/>
              <a:t>Adding a new page requires an update to L1 table:  call ensure_L1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8AC330-2B5D-E876-D694-CE03C5F19386}"/>
              </a:ext>
            </a:extLst>
          </p:cNvPr>
          <p:cNvCxnSpPr>
            <a:cxnSpLocks/>
          </p:cNvCxnSpPr>
          <p:nvPr/>
        </p:nvCxnSpPr>
        <p:spPr>
          <a:xfrm>
            <a:off x="1872490" y="1690688"/>
            <a:ext cx="579821" cy="68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9D09E452-3D37-E10E-14BF-5D5AF5ABE0BA}"/>
              </a:ext>
            </a:extLst>
          </p:cNvPr>
          <p:cNvSpPr/>
          <p:nvPr/>
        </p:nvSpPr>
        <p:spPr>
          <a:xfrm>
            <a:off x="1515291" y="2979487"/>
            <a:ext cx="10258698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13AAFF07-6ABA-CF96-CFED-3CD241163566}"/>
              </a:ext>
            </a:extLst>
          </p:cNvPr>
          <p:cNvSpPr/>
          <p:nvPr/>
        </p:nvSpPr>
        <p:spPr>
          <a:xfrm>
            <a:off x="3612611" y="3015158"/>
            <a:ext cx="1099485" cy="464584"/>
          </a:xfrm>
          <a:prstGeom prst="flowChartProcess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9C4AB0-5FCD-E37C-C5BF-20B4B013926F}"/>
              </a:ext>
            </a:extLst>
          </p:cNvPr>
          <p:cNvSpPr txBox="1"/>
          <p:nvPr/>
        </p:nvSpPr>
        <p:spPr>
          <a:xfrm>
            <a:off x="3620762" y="3046299"/>
            <a:ext cx="4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7DB67E-88DF-F7FE-D1E0-1DBB78D6B12F}"/>
              </a:ext>
            </a:extLst>
          </p:cNvPr>
          <p:cNvCxnSpPr>
            <a:cxnSpLocks/>
          </p:cNvCxnSpPr>
          <p:nvPr/>
        </p:nvCxnSpPr>
        <p:spPr>
          <a:xfrm>
            <a:off x="2272937" y="3765001"/>
            <a:ext cx="7149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BC6EB0-2319-F128-9837-06EF9308A1CF}"/>
              </a:ext>
            </a:extLst>
          </p:cNvPr>
          <p:cNvCxnSpPr>
            <a:cxnSpLocks/>
          </p:cNvCxnSpPr>
          <p:nvPr/>
        </p:nvCxnSpPr>
        <p:spPr>
          <a:xfrm>
            <a:off x="1715589" y="6008460"/>
            <a:ext cx="9884228" cy="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D1D69372-224C-DFE5-C705-2C0E65921B32}"/>
              </a:ext>
            </a:extLst>
          </p:cNvPr>
          <p:cNvSpPr/>
          <p:nvPr/>
        </p:nvSpPr>
        <p:spPr>
          <a:xfrm rot="16200000">
            <a:off x="4624907" y="3571339"/>
            <a:ext cx="476971" cy="111719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4AE55BA3-46C9-A59D-CE51-7C95615C88A7}"/>
              </a:ext>
            </a:extLst>
          </p:cNvPr>
          <p:cNvSpPr/>
          <p:nvPr/>
        </p:nvSpPr>
        <p:spPr>
          <a:xfrm rot="16200000">
            <a:off x="6386369" y="3553941"/>
            <a:ext cx="476971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402947DC-CFCC-1BA2-164D-7DD4F2D6A2ED}"/>
              </a:ext>
            </a:extLst>
          </p:cNvPr>
          <p:cNvSpPr/>
          <p:nvPr/>
        </p:nvSpPr>
        <p:spPr>
          <a:xfrm rot="16200000">
            <a:off x="8199457" y="3569410"/>
            <a:ext cx="476970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647CD071-7BCC-0A7E-6A8C-7A0BCC1BDA4B}"/>
              </a:ext>
            </a:extLst>
          </p:cNvPr>
          <p:cNvSpPr/>
          <p:nvPr/>
        </p:nvSpPr>
        <p:spPr>
          <a:xfrm rot="16200000">
            <a:off x="2858515" y="3563520"/>
            <a:ext cx="476971" cy="11171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CCFED-BA21-CFAF-0BAA-F83BC7EC9EEF}"/>
              </a:ext>
            </a:extLst>
          </p:cNvPr>
          <p:cNvSpPr txBox="1"/>
          <p:nvPr/>
        </p:nvSpPr>
        <p:spPr>
          <a:xfrm>
            <a:off x="11148569" y="62581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BC741-8747-D0AC-72D4-282C8019D339}"/>
              </a:ext>
            </a:extLst>
          </p:cNvPr>
          <p:cNvSpPr txBox="1"/>
          <p:nvPr/>
        </p:nvSpPr>
        <p:spPr>
          <a:xfrm>
            <a:off x="2616780" y="3928727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A9C5-32E9-CA7E-4B8C-1062CE604FEC}"/>
              </a:ext>
            </a:extLst>
          </p:cNvPr>
          <p:cNvSpPr txBox="1"/>
          <p:nvPr/>
        </p:nvSpPr>
        <p:spPr>
          <a:xfrm>
            <a:off x="4391879" y="3958338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DB37F-5E96-2783-9352-269457E3AE8F}"/>
              </a:ext>
            </a:extLst>
          </p:cNvPr>
          <p:cNvSpPr txBox="1"/>
          <p:nvPr/>
        </p:nvSpPr>
        <p:spPr>
          <a:xfrm>
            <a:off x="6159722" y="394527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F9147-8BA5-5C7B-EDD1-9C2DACEF5E3D}"/>
              </a:ext>
            </a:extLst>
          </p:cNvPr>
          <p:cNvSpPr txBox="1"/>
          <p:nvPr/>
        </p:nvSpPr>
        <p:spPr>
          <a:xfrm>
            <a:off x="7979817" y="395203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99D4E90F-F140-DAF6-858A-8B946D07B2C4}"/>
              </a:ext>
            </a:extLst>
          </p:cNvPr>
          <p:cNvSpPr/>
          <p:nvPr/>
        </p:nvSpPr>
        <p:spPr>
          <a:xfrm rot="16200000">
            <a:off x="234503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1D0ED686-D88A-32F7-E0E7-23C01CF7167F}"/>
              </a:ext>
            </a:extLst>
          </p:cNvPr>
          <p:cNvSpPr/>
          <p:nvPr/>
        </p:nvSpPr>
        <p:spPr>
          <a:xfrm rot="16200000">
            <a:off x="1321320" y="1206723"/>
            <a:ext cx="545723" cy="5659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9BD97-B973-1DBD-F879-D40BCD014526}"/>
              </a:ext>
            </a:extLst>
          </p:cNvPr>
          <p:cNvSpPr txBox="1"/>
          <p:nvPr/>
        </p:nvSpPr>
        <p:spPr>
          <a:xfrm>
            <a:off x="1311220" y="1283669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3" name="Alternate Process 72">
            <a:extLst>
              <a:ext uri="{FF2B5EF4-FFF2-40B4-BE49-F238E27FC236}">
                <a16:creationId xmlns:a16="http://schemas.microsoft.com/office/drawing/2014/main" id="{5C48B830-9BAB-C5C3-0F54-D93CE5502E46}"/>
              </a:ext>
            </a:extLst>
          </p:cNvPr>
          <p:cNvSpPr/>
          <p:nvPr/>
        </p:nvSpPr>
        <p:spPr>
          <a:xfrm rot="16200000">
            <a:off x="4117260" y="4428378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>
            <a:extLst>
              <a:ext uri="{FF2B5EF4-FFF2-40B4-BE49-F238E27FC236}">
                <a16:creationId xmlns:a16="http://schemas.microsoft.com/office/drawing/2014/main" id="{FE8667A6-F77B-4F86-9298-A07D9F6D891D}"/>
              </a:ext>
            </a:extLst>
          </p:cNvPr>
          <p:cNvSpPr/>
          <p:nvPr/>
        </p:nvSpPr>
        <p:spPr>
          <a:xfrm rot="16200000">
            <a:off x="588921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lternate Process 74">
            <a:extLst>
              <a:ext uri="{FF2B5EF4-FFF2-40B4-BE49-F238E27FC236}">
                <a16:creationId xmlns:a16="http://schemas.microsoft.com/office/drawing/2014/main" id="{B8FEF9EC-70AB-5E61-7E1A-9ABD4D3D8588}"/>
              </a:ext>
            </a:extLst>
          </p:cNvPr>
          <p:cNvSpPr/>
          <p:nvPr/>
        </p:nvSpPr>
        <p:spPr>
          <a:xfrm rot="16200000">
            <a:off x="7684885" y="4437774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lternate Process 75">
            <a:extLst>
              <a:ext uri="{FF2B5EF4-FFF2-40B4-BE49-F238E27FC236}">
                <a16:creationId xmlns:a16="http://schemas.microsoft.com/office/drawing/2014/main" id="{B82D6278-5007-04BD-AB1E-2CE63BA8C803}"/>
              </a:ext>
            </a:extLst>
          </p:cNvPr>
          <p:cNvSpPr/>
          <p:nvPr/>
        </p:nvSpPr>
        <p:spPr>
          <a:xfrm rot="16200000">
            <a:off x="2924970" y="4079602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37719B44-2501-F538-7E91-A38A45A73209}"/>
              </a:ext>
            </a:extLst>
          </p:cNvPr>
          <p:cNvSpPr/>
          <p:nvPr/>
        </p:nvSpPr>
        <p:spPr>
          <a:xfrm rot="16200000">
            <a:off x="4697198" y="4536030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C484A7DD-3A34-85A5-1FEF-54E333E0E4B4}"/>
              </a:ext>
            </a:extLst>
          </p:cNvPr>
          <p:cNvSpPr/>
          <p:nvPr/>
        </p:nvSpPr>
        <p:spPr>
          <a:xfrm rot="16200000">
            <a:off x="6469151" y="4090819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97DCD7F7-DA02-5522-F245-8164FA8C6739}"/>
              </a:ext>
            </a:extLst>
          </p:cNvPr>
          <p:cNvSpPr/>
          <p:nvPr/>
        </p:nvSpPr>
        <p:spPr>
          <a:xfrm rot="16200000">
            <a:off x="8264823" y="4770905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76E3A3-85FD-16F3-5187-CFDCFBE8BB0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002974" y="3247450"/>
            <a:ext cx="160963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81FC76-8DED-44B2-FFE7-A2FBD00CDA85}"/>
              </a:ext>
            </a:extLst>
          </p:cNvPr>
          <p:cNvCxnSpPr>
            <a:cxnSpLocks/>
          </p:cNvCxnSpPr>
          <p:nvPr/>
        </p:nvCxnSpPr>
        <p:spPr>
          <a:xfrm>
            <a:off x="2002974" y="3247450"/>
            <a:ext cx="0" cy="14638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49F59F-BB57-852B-F7BC-B92E9C2D51C6}"/>
              </a:ext>
            </a:extLst>
          </p:cNvPr>
          <p:cNvCxnSpPr>
            <a:cxnSpLocks/>
          </p:cNvCxnSpPr>
          <p:nvPr/>
        </p:nvCxnSpPr>
        <p:spPr>
          <a:xfrm>
            <a:off x="2002974" y="4706489"/>
            <a:ext cx="401993" cy="11261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12098-4685-0F0C-3B1D-B5F381502EBA}"/>
              </a:ext>
            </a:extLst>
          </p:cNvPr>
          <p:cNvSpPr txBox="1"/>
          <p:nvPr/>
        </p:nvSpPr>
        <p:spPr>
          <a:xfrm>
            <a:off x="2813101" y="4557298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C3AA6B-42BB-1EF4-B23B-B80F1B76F068}"/>
              </a:ext>
            </a:extLst>
          </p:cNvPr>
          <p:cNvSpPr txBox="1"/>
          <p:nvPr/>
        </p:nvSpPr>
        <p:spPr>
          <a:xfrm>
            <a:off x="4594551" y="502278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112534-CB9A-FA90-B4DA-3C767B38711B}"/>
              </a:ext>
            </a:extLst>
          </p:cNvPr>
          <p:cNvSpPr txBox="1"/>
          <p:nvPr/>
        </p:nvSpPr>
        <p:spPr>
          <a:xfrm>
            <a:off x="6352898" y="457293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2FD47-6FCB-53FF-059F-25ADEC9EAA0A}"/>
              </a:ext>
            </a:extLst>
          </p:cNvPr>
          <p:cNvSpPr txBox="1"/>
          <p:nvPr/>
        </p:nvSpPr>
        <p:spPr>
          <a:xfrm>
            <a:off x="8139045" y="528603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7" name="Alternate Process 96">
            <a:extLst>
              <a:ext uri="{FF2B5EF4-FFF2-40B4-BE49-F238E27FC236}">
                <a16:creationId xmlns:a16="http://schemas.microsoft.com/office/drawing/2014/main" id="{D782951D-778B-1404-FC36-6D3D584DE4BB}"/>
              </a:ext>
            </a:extLst>
          </p:cNvPr>
          <p:cNvSpPr/>
          <p:nvPr/>
        </p:nvSpPr>
        <p:spPr>
          <a:xfrm rot="16200000">
            <a:off x="10072408" y="3475071"/>
            <a:ext cx="476970" cy="13145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26717D-1D5A-FC6C-0A33-7FDA657B2BDB}"/>
              </a:ext>
            </a:extLst>
          </p:cNvPr>
          <p:cNvSpPr txBox="1"/>
          <p:nvPr/>
        </p:nvSpPr>
        <p:spPr>
          <a:xfrm>
            <a:off x="9795556" y="3956386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99" name="Alternate Process 98">
            <a:extLst>
              <a:ext uri="{FF2B5EF4-FFF2-40B4-BE49-F238E27FC236}">
                <a16:creationId xmlns:a16="http://schemas.microsoft.com/office/drawing/2014/main" id="{566DD27C-4278-9003-F033-A56033A44295}"/>
              </a:ext>
            </a:extLst>
          </p:cNvPr>
          <p:cNvSpPr/>
          <p:nvPr/>
        </p:nvSpPr>
        <p:spPr>
          <a:xfrm rot="16200000">
            <a:off x="9561584" y="4442127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lternate Process 100">
            <a:extLst>
              <a:ext uri="{FF2B5EF4-FFF2-40B4-BE49-F238E27FC236}">
                <a16:creationId xmlns:a16="http://schemas.microsoft.com/office/drawing/2014/main" id="{C7F852B3-ADAF-EC71-71A6-9808F26D8CC5}"/>
              </a:ext>
            </a:extLst>
          </p:cNvPr>
          <p:cNvSpPr/>
          <p:nvPr/>
        </p:nvSpPr>
        <p:spPr>
          <a:xfrm rot="16200000">
            <a:off x="10147477" y="4790401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6C9711-B1BD-62DC-DAB7-170967382E29}"/>
              </a:ext>
            </a:extLst>
          </p:cNvPr>
          <p:cNvSpPr txBox="1"/>
          <p:nvPr/>
        </p:nvSpPr>
        <p:spPr>
          <a:xfrm>
            <a:off x="9925903" y="5305533"/>
            <a:ext cx="9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paddr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A3461E-8010-EBBB-DC8B-C09C08FF1615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805596" y="4775562"/>
            <a:ext cx="380308" cy="45642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01DE95-B69E-B874-AB7E-1AB304BDF3B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V="1">
            <a:off x="5577824" y="4786779"/>
            <a:ext cx="380033" cy="445211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A52CFD-6BBF-4609-CCCA-2F4903148B3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349777" y="4786779"/>
            <a:ext cx="403752" cy="68008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4B51A9A-83F1-A210-5F3A-1316B4BD5589}"/>
              </a:ext>
            </a:extLst>
          </p:cNvPr>
          <p:cNvCxnSpPr>
            <a:cxnSpLocks/>
            <a:stCxn id="79" idx="2"/>
            <a:endCxn id="101" idx="0"/>
          </p:cNvCxnSpPr>
          <p:nvPr/>
        </p:nvCxnSpPr>
        <p:spPr>
          <a:xfrm>
            <a:off x="9145449" y="5466865"/>
            <a:ext cx="490734" cy="1949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BE8080-940D-FF40-FC3D-A8C8CE577CD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1013330" y="5471900"/>
            <a:ext cx="360863" cy="78621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5D234D-04C6-76A5-D01B-03872A399927}"/>
              </a:ext>
            </a:extLst>
          </p:cNvPr>
          <p:cNvSpPr txBox="1"/>
          <p:nvPr/>
        </p:nvSpPr>
        <p:spPr>
          <a:xfrm rot="16200000">
            <a:off x="1506154" y="3734715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52/12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7C998-0604-FDE4-16F2-0C6C271DEF54}"/>
              </a:ext>
            </a:extLst>
          </p:cNvPr>
          <p:cNvSpPr txBox="1"/>
          <p:nvPr/>
        </p:nvSpPr>
        <p:spPr>
          <a:xfrm rot="16200000">
            <a:off x="1490868" y="4059598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F600CD7-879F-96CD-3DAB-9BF3ED15E1DE}"/>
              </a:ext>
            </a:extLst>
          </p:cNvPr>
          <p:cNvSpPr txBox="1"/>
          <p:nvPr/>
        </p:nvSpPr>
        <p:spPr>
          <a:xfrm rot="16200000">
            <a:off x="1580170" y="4836351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52/12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78F7409-EE5E-0755-4807-641F66D77F1E}"/>
              </a:ext>
            </a:extLst>
          </p:cNvPr>
          <p:cNvSpPr txBox="1"/>
          <p:nvPr/>
        </p:nvSpPr>
        <p:spPr>
          <a:xfrm rot="16200000">
            <a:off x="1573593" y="5317990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vanew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73" name="Picture 172" descr="A black arrow pointing to the right&#10;&#10;Description automatically generated with low confidence">
            <a:extLst>
              <a:ext uri="{FF2B5EF4-FFF2-40B4-BE49-F238E27FC236}">
                <a16:creationId xmlns:a16="http://schemas.microsoft.com/office/drawing/2014/main" id="{AC5A9290-61CF-F446-98F0-89431FB3E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676" y="3167213"/>
            <a:ext cx="319971" cy="210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69EA203-AAE0-E412-1BDC-7D403AE17316}"/>
              </a:ext>
            </a:extLst>
          </p:cNvPr>
          <p:cNvSpPr txBox="1"/>
          <p:nvPr/>
        </p:nvSpPr>
        <p:spPr>
          <a:xfrm>
            <a:off x="4289313" y="30488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175" name="Oval Callout 174">
            <a:extLst>
              <a:ext uri="{FF2B5EF4-FFF2-40B4-BE49-F238E27FC236}">
                <a16:creationId xmlns:a16="http://schemas.microsoft.com/office/drawing/2014/main" id="{8E38B795-277C-EC71-8644-3C3294701564}"/>
              </a:ext>
            </a:extLst>
          </p:cNvPr>
          <p:cNvSpPr/>
          <p:nvPr/>
        </p:nvSpPr>
        <p:spPr>
          <a:xfrm>
            <a:off x="2413434" y="1237775"/>
            <a:ext cx="4611161" cy="1833463"/>
          </a:xfrm>
          <a:prstGeom prst="wedgeEllipseCallout">
            <a:avLst>
              <a:gd name="adj1" fmla="val -56905"/>
              <a:gd name="adj2" fmla="val 609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B52A5A4-0034-EFD0-655F-F0828C85D7A9}"/>
              </a:ext>
            </a:extLst>
          </p:cNvPr>
          <p:cNvSpPr txBox="1"/>
          <p:nvPr/>
        </p:nvSpPr>
        <p:spPr>
          <a:xfrm>
            <a:off x="3282134" y="1437325"/>
            <a:ext cx="315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432933-A350-6A5B-BCF1-C45E6C602F86}"/>
              </a:ext>
            </a:extLst>
          </p:cNvPr>
          <p:cNvSpPr/>
          <p:nvPr/>
        </p:nvSpPr>
        <p:spPr>
          <a:xfrm>
            <a:off x="1150422" y="2254540"/>
            <a:ext cx="505518" cy="4437384"/>
          </a:xfrm>
          <a:prstGeom prst="rightBrace">
            <a:avLst>
              <a:gd name="adj1" fmla="val 57979"/>
              <a:gd name="adj2" fmla="val 45405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AF7066CA-A2AC-DB30-C3FA-9D4C1E8DC8E7}"/>
              </a:ext>
            </a:extLst>
          </p:cNvPr>
          <p:cNvSpPr/>
          <p:nvPr/>
        </p:nvSpPr>
        <p:spPr>
          <a:xfrm rot="16200000">
            <a:off x="7285692" y="2646921"/>
            <a:ext cx="491416" cy="2930289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C872B37C-536F-5CDE-3473-FFD7E9A8B214}"/>
              </a:ext>
            </a:extLst>
          </p:cNvPr>
          <p:cNvSpPr/>
          <p:nvPr/>
        </p:nvSpPr>
        <p:spPr>
          <a:xfrm rot="16200000">
            <a:off x="6790423" y="3540672"/>
            <a:ext cx="1522458" cy="3187593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4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7" grpId="0"/>
      <p:bldP spid="57" grpId="1"/>
      <p:bldP spid="3" grpId="0" build="p"/>
      <p:bldP spid="3" grpId="1" build="p"/>
      <p:bldP spid="32" grpId="0" animBg="1"/>
      <p:bldP spid="33" grpId="0" animBg="1"/>
      <p:bldP spid="36" grpId="0"/>
      <p:bldP spid="42" grpId="0" animBg="1"/>
      <p:bldP spid="43" grpId="0" animBg="1"/>
      <p:bldP spid="44" grpId="0" animBg="1"/>
      <p:bldP spid="45" grpId="0" animBg="1"/>
      <p:bldP spid="50" grpId="0"/>
      <p:bldP spid="51" grpId="0"/>
      <p:bldP spid="52" grpId="0"/>
      <p:bldP spid="53" grpId="0"/>
      <p:bldP spid="61" grpId="0" animBg="1"/>
      <p:bldP spid="66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/>
      <p:bldP spid="93" grpId="0"/>
      <p:bldP spid="94" grpId="0"/>
      <p:bldP spid="95" grpId="0"/>
      <p:bldP spid="97" grpId="0" animBg="1"/>
      <p:bldP spid="98" grpId="0"/>
      <p:bldP spid="99" grpId="0" animBg="1"/>
      <p:bldP spid="101" grpId="0" animBg="1"/>
      <p:bldP spid="102" grpId="0"/>
      <p:bldP spid="120" grpId="0"/>
      <p:bldP spid="121" grpId="0"/>
      <p:bldP spid="168" grpId="0"/>
      <p:bldP spid="169" grpId="0"/>
      <p:bldP spid="174" grpId="0"/>
      <p:bldP spid="175" grpId="0" animBg="1"/>
      <p:bldP spid="176" grpId="0"/>
      <p:bldP spid="6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015ED1-2E83-CF5C-B99D-E35E8BA2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81" y="4036904"/>
            <a:ext cx="9360905" cy="841808"/>
          </a:xfrm>
          <a:prstGeom prst="rect">
            <a:avLst/>
          </a:prstGeom>
        </p:spPr>
      </p:pic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10634" y="2375540"/>
            <a:ext cx="1667796" cy="43957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4309" y="2383313"/>
            <a:ext cx="1805781" cy="1383993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1170" y="2214881"/>
            <a:ext cx="2120900" cy="14605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3653" y="4801345"/>
            <a:ext cx="2882900" cy="482600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92601"/>
              <a:gd name="adj2" fmla="val -552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4418404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048966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3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  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	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  <a:p>
            <a:r>
              <a:rPr lang="en-US" dirty="0"/>
              <a:t>What is the abstraction for virtualizing memory location in OSes?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69" y="2400435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8723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109" y="2369955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63605" y="2388243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800" dirty="0"/>
              <a:t>		     (Sharing &amp; Contingency)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799785E-5E7D-1A00-C5B5-60AA0BC4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3" y="3708239"/>
            <a:ext cx="8621608" cy="146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2A7A-3621-ECEE-DC75-0C2385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" y="2224250"/>
            <a:ext cx="9032623" cy="631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85574"/>
            <a:ext cx="5874755" cy="2846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144" y="3365404"/>
            <a:ext cx="254000" cy="304800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686660" y="4580650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695451" y="4588699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148524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045948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A8E236EE-62DF-3A25-E722-5B871BD81B0D}"/>
              </a:ext>
            </a:extLst>
          </p:cNvPr>
          <p:cNvSpPr/>
          <p:nvPr/>
        </p:nvSpPr>
        <p:spPr>
          <a:xfrm>
            <a:off x="7388352" y="4736592"/>
            <a:ext cx="3362513" cy="1365709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CF585-70C5-CD7C-8660-0720372EB885}"/>
              </a:ext>
            </a:extLst>
          </p:cNvPr>
          <p:cNvSpPr txBox="1"/>
          <p:nvPr/>
        </p:nvSpPr>
        <p:spPr>
          <a:xfrm>
            <a:off x="7985636" y="5038344"/>
            <a:ext cx="237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definition under updated page-tables?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3775577" y="2400700"/>
            <a:ext cx="4210059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3" grpId="0" animBg="1"/>
      <p:bldP spid="34" grpId="0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9502</TotalTime>
  <Words>722</Words>
  <Application>Microsoft Macintosh PowerPoint</Application>
  <PresentationFormat>Widescreen</PresentationFormat>
  <Paragraphs>176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LinLibertineT</vt:lpstr>
      <vt:lpstr>LinLibertineTI</vt:lpstr>
      <vt:lpstr>Office Theme</vt:lpstr>
      <vt:lpstr>  Modal Abstractions for Virtualizing Memory Addresses  </vt:lpstr>
      <vt:lpstr>PowerPoint Presentation</vt:lpstr>
      <vt:lpstr>Memory Location &amp; Virtualization</vt:lpstr>
      <vt:lpstr>L4_L1 Page Table Walk</vt:lpstr>
      <vt:lpstr>Virtual Memory Managers </vt:lpstr>
      <vt:lpstr>The System of Memory Virtualization</vt:lpstr>
      <vt:lpstr>PowerPoint Presentation</vt:lpstr>
      <vt:lpstr>Program Logic: Points-to Relations</vt:lpstr>
      <vt:lpstr>Program Logic: Defining Virtual Points-to </vt:lpstr>
      <vt:lpstr>Program Logic: Sharing under Page-Table Update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PowerPoint Presentation</vt:lpstr>
      <vt:lpstr>Pure Facts on Address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100</cp:revision>
  <dcterms:created xsi:type="dcterms:W3CDTF">2023-04-28T17:43:58Z</dcterms:created>
  <dcterms:modified xsi:type="dcterms:W3CDTF">2023-05-16T21:49:48Z</dcterms:modified>
</cp:coreProperties>
</file>