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8" r:id="rId3"/>
    <p:sldId id="277" r:id="rId4"/>
    <p:sldId id="260" r:id="rId5"/>
    <p:sldId id="273" r:id="rId6"/>
    <p:sldId id="272" r:id="rId7"/>
    <p:sldId id="279" r:id="rId8"/>
    <p:sldId id="259" r:id="rId9"/>
    <p:sldId id="261" r:id="rId10"/>
    <p:sldId id="274" r:id="rId11"/>
    <p:sldId id="262" r:id="rId12"/>
    <p:sldId id="275" r:id="rId13"/>
    <p:sldId id="263" r:id="rId14"/>
    <p:sldId id="269" r:id="rId15"/>
    <p:sldId id="276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/>
    <p:restoredTop sz="94629"/>
  </p:normalViewPr>
  <p:slideViewPr>
    <p:cSldViewPr snapToGrid="0">
      <p:cViewPr varScale="1">
        <p:scale>
          <a:sx n="145" d="100"/>
          <a:sy n="145" d="100"/>
        </p:scale>
        <p:origin x="1200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text , </a:t>
            </a:r>
          </a:p>
          <a:p>
            <a:r>
              <a:rPr lang="en-US" dirty="0"/>
              <a:t>we define all of our assertions relative to the address-space </a:t>
            </a:r>
          </a:p>
          <a:p>
            <a:r>
              <a:rPr lang="en-US" dirty="0" err="1"/>
              <a:t>vProp</a:t>
            </a:r>
            <a:endParaRPr lang="en-US" dirty="0"/>
          </a:p>
          <a:p>
            <a:r>
              <a:rPr lang="en-US" dirty="0"/>
              <a:t>lift all the bi stuff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2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3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backup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3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access an address when you access an address page-fault.</a:t>
            </a:r>
          </a:p>
          <a:p>
            <a:endParaRPr lang="en-US" dirty="0"/>
          </a:p>
          <a:p>
            <a:r>
              <a:rPr lang="en-US" dirty="0"/>
              <a:t>Different address-spaces </a:t>
            </a:r>
            <a:r>
              <a:rPr lang="en-US" dirty="0" err="1"/>
              <a:t>dont's</a:t>
            </a:r>
            <a:r>
              <a:rPr lang="en-US" dirty="0"/>
              <a:t> touch each others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1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6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8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8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might want to defrag / compress page tables </a:t>
            </a:r>
          </a:p>
          <a:p>
            <a:r>
              <a:rPr lang="en-US" dirty="0"/>
              <a:t>changes internal page-tables would violate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66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1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5/14/23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3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+mn-lt"/>
              </a:rPr>
              <a:t>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effectLst/>
                <a:latin typeface="+mn-lt"/>
              </a:rPr>
              <a:t>Modal Abstractions for Virtualizing Memory Addresses </a:t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r>
              <a:rPr lang="en-US" dirty="0"/>
              <a:t> &amp; Colin S. Gordon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B5F1570F-4EDE-DF48-F3C0-B727778DEFEC}"/>
              </a:ext>
            </a:extLst>
          </p:cNvPr>
          <p:cNvSpPr/>
          <p:nvPr/>
        </p:nvSpPr>
        <p:spPr>
          <a:xfrm>
            <a:off x="2413676" y="2348778"/>
            <a:ext cx="8463330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D4E397-D9F1-7414-4D13-52589E5929BF}"/>
              </a:ext>
            </a:extLst>
          </p:cNvPr>
          <p:cNvSpPr txBox="1"/>
          <p:nvPr/>
        </p:nvSpPr>
        <p:spPr>
          <a:xfrm>
            <a:off x="5391409" y="247135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F8C8-7199-2E31-B355-11262FAAF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74531" cy="552323"/>
          </a:xfrm>
        </p:spPr>
        <p:txBody>
          <a:bodyPr/>
          <a:lstStyle/>
          <a:p>
            <a:r>
              <a:rPr lang="en-US" dirty="0"/>
              <a:t>Adding a new page requires an update to L1 table:  call ensure_L1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8AC330-2B5D-E876-D694-CE03C5F19386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1254034" y="2665466"/>
            <a:ext cx="1159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9D09E452-3D37-E10E-14BF-5D5AF5ABE0BA}"/>
              </a:ext>
            </a:extLst>
          </p:cNvPr>
          <p:cNvSpPr/>
          <p:nvPr/>
        </p:nvSpPr>
        <p:spPr>
          <a:xfrm>
            <a:off x="1515291" y="2979487"/>
            <a:ext cx="10258698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13AAFF07-6ABA-CF96-CFED-3CD241163566}"/>
              </a:ext>
            </a:extLst>
          </p:cNvPr>
          <p:cNvSpPr/>
          <p:nvPr/>
        </p:nvSpPr>
        <p:spPr>
          <a:xfrm>
            <a:off x="3612611" y="3015158"/>
            <a:ext cx="1099485" cy="464584"/>
          </a:xfrm>
          <a:prstGeom prst="flowChartProcess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5" name="Process 34">
            <a:extLst>
              <a:ext uri="{FF2B5EF4-FFF2-40B4-BE49-F238E27FC236}">
                <a16:creationId xmlns:a16="http://schemas.microsoft.com/office/drawing/2014/main" id="{60C08970-FA6E-31DF-3411-EE0A8036488E}"/>
              </a:ext>
            </a:extLst>
          </p:cNvPr>
          <p:cNvSpPr/>
          <p:nvPr/>
        </p:nvSpPr>
        <p:spPr>
          <a:xfrm>
            <a:off x="7131126" y="3081135"/>
            <a:ext cx="1099488" cy="426720"/>
          </a:xfrm>
          <a:prstGeom prst="flowChart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9C4AB0-5FCD-E37C-C5BF-20B4B013926F}"/>
              </a:ext>
            </a:extLst>
          </p:cNvPr>
          <p:cNvSpPr txBox="1"/>
          <p:nvPr/>
        </p:nvSpPr>
        <p:spPr>
          <a:xfrm>
            <a:off x="3620762" y="3046299"/>
            <a:ext cx="47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7DB67E-88DF-F7FE-D1E0-1DBB78D6B12F}"/>
              </a:ext>
            </a:extLst>
          </p:cNvPr>
          <p:cNvCxnSpPr>
            <a:cxnSpLocks/>
          </p:cNvCxnSpPr>
          <p:nvPr/>
        </p:nvCxnSpPr>
        <p:spPr>
          <a:xfrm>
            <a:off x="2272937" y="3765001"/>
            <a:ext cx="71497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BC6EB0-2319-F128-9837-06EF9308A1CF}"/>
              </a:ext>
            </a:extLst>
          </p:cNvPr>
          <p:cNvCxnSpPr>
            <a:cxnSpLocks/>
          </p:cNvCxnSpPr>
          <p:nvPr/>
        </p:nvCxnSpPr>
        <p:spPr>
          <a:xfrm>
            <a:off x="1715589" y="6008460"/>
            <a:ext cx="9884228" cy="1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lternate Process 41">
            <a:extLst>
              <a:ext uri="{FF2B5EF4-FFF2-40B4-BE49-F238E27FC236}">
                <a16:creationId xmlns:a16="http://schemas.microsoft.com/office/drawing/2014/main" id="{D1D69372-224C-DFE5-C705-2C0E65921B32}"/>
              </a:ext>
            </a:extLst>
          </p:cNvPr>
          <p:cNvSpPr/>
          <p:nvPr/>
        </p:nvSpPr>
        <p:spPr>
          <a:xfrm rot="16200000">
            <a:off x="4624907" y="3571339"/>
            <a:ext cx="476971" cy="111719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4AE55BA3-46C9-A59D-CE51-7C95615C88A7}"/>
              </a:ext>
            </a:extLst>
          </p:cNvPr>
          <p:cNvSpPr/>
          <p:nvPr/>
        </p:nvSpPr>
        <p:spPr>
          <a:xfrm rot="16200000">
            <a:off x="6386369" y="3553941"/>
            <a:ext cx="476971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lternate Process 43">
            <a:extLst>
              <a:ext uri="{FF2B5EF4-FFF2-40B4-BE49-F238E27FC236}">
                <a16:creationId xmlns:a16="http://schemas.microsoft.com/office/drawing/2014/main" id="{402947DC-CFCC-1BA2-164D-7DD4F2D6A2ED}"/>
              </a:ext>
            </a:extLst>
          </p:cNvPr>
          <p:cNvSpPr/>
          <p:nvPr/>
        </p:nvSpPr>
        <p:spPr>
          <a:xfrm rot="16200000">
            <a:off x="8199457" y="3569410"/>
            <a:ext cx="476970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lternate Process 44">
            <a:extLst>
              <a:ext uri="{FF2B5EF4-FFF2-40B4-BE49-F238E27FC236}">
                <a16:creationId xmlns:a16="http://schemas.microsoft.com/office/drawing/2014/main" id="{647CD071-7BCC-0A7E-6A8C-7A0BCC1BDA4B}"/>
              </a:ext>
            </a:extLst>
          </p:cNvPr>
          <p:cNvSpPr/>
          <p:nvPr/>
        </p:nvSpPr>
        <p:spPr>
          <a:xfrm rot="16200000">
            <a:off x="2858515" y="3563520"/>
            <a:ext cx="476971" cy="111719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CCFED-BA21-CFAF-0BAA-F83BC7EC9EEF}"/>
              </a:ext>
            </a:extLst>
          </p:cNvPr>
          <p:cNvSpPr txBox="1"/>
          <p:nvPr/>
        </p:nvSpPr>
        <p:spPr>
          <a:xfrm>
            <a:off x="11148569" y="62581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EBC741-8747-D0AC-72D4-282C8019D339}"/>
              </a:ext>
            </a:extLst>
          </p:cNvPr>
          <p:cNvSpPr txBox="1"/>
          <p:nvPr/>
        </p:nvSpPr>
        <p:spPr>
          <a:xfrm>
            <a:off x="2616780" y="3928727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CA9C5-32E9-CA7E-4B8C-1062CE604FEC}"/>
              </a:ext>
            </a:extLst>
          </p:cNvPr>
          <p:cNvSpPr txBox="1"/>
          <p:nvPr/>
        </p:nvSpPr>
        <p:spPr>
          <a:xfrm>
            <a:off x="4391879" y="3958338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FDB37F-5E96-2783-9352-269457E3AE8F}"/>
              </a:ext>
            </a:extLst>
          </p:cNvPr>
          <p:cNvSpPr txBox="1"/>
          <p:nvPr/>
        </p:nvSpPr>
        <p:spPr>
          <a:xfrm>
            <a:off x="6159722" y="394527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F9147-8BA5-5C7B-EDD1-9C2DACEF5E3D}"/>
              </a:ext>
            </a:extLst>
          </p:cNvPr>
          <p:cNvSpPr txBox="1"/>
          <p:nvPr/>
        </p:nvSpPr>
        <p:spPr>
          <a:xfrm>
            <a:off x="7979817" y="395203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99D4E90F-F140-DAF6-858A-8B946D07B2C4}"/>
              </a:ext>
            </a:extLst>
          </p:cNvPr>
          <p:cNvSpPr/>
          <p:nvPr/>
        </p:nvSpPr>
        <p:spPr>
          <a:xfrm rot="16200000">
            <a:off x="234503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1D0ED686-D88A-32F7-E0E7-23C01CF7167F}"/>
              </a:ext>
            </a:extLst>
          </p:cNvPr>
          <p:cNvSpPr/>
          <p:nvPr/>
        </p:nvSpPr>
        <p:spPr>
          <a:xfrm rot="16200000">
            <a:off x="661066" y="2390473"/>
            <a:ext cx="545723" cy="56592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49BD97-B973-1DBD-F879-D40BCD014526}"/>
              </a:ext>
            </a:extLst>
          </p:cNvPr>
          <p:cNvSpPr txBox="1"/>
          <p:nvPr/>
        </p:nvSpPr>
        <p:spPr>
          <a:xfrm>
            <a:off x="650966" y="2467419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3" name="Alternate Process 72">
            <a:extLst>
              <a:ext uri="{FF2B5EF4-FFF2-40B4-BE49-F238E27FC236}">
                <a16:creationId xmlns:a16="http://schemas.microsoft.com/office/drawing/2014/main" id="{5C48B830-9BAB-C5C3-0F54-D93CE5502E46}"/>
              </a:ext>
            </a:extLst>
          </p:cNvPr>
          <p:cNvSpPr/>
          <p:nvPr/>
        </p:nvSpPr>
        <p:spPr>
          <a:xfrm rot="16200000">
            <a:off x="4117260" y="4428378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lternate Process 73">
            <a:extLst>
              <a:ext uri="{FF2B5EF4-FFF2-40B4-BE49-F238E27FC236}">
                <a16:creationId xmlns:a16="http://schemas.microsoft.com/office/drawing/2014/main" id="{FE8667A6-F77B-4F86-9298-A07D9F6D891D}"/>
              </a:ext>
            </a:extLst>
          </p:cNvPr>
          <p:cNvSpPr/>
          <p:nvPr/>
        </p:nvSpPr>
        <p:spPr>
          <a:xfrm rot="16200000">
            <a:off x="588921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lternate Process 74">
            <a:extLst>
              <a:ext uri="{FF2B5EF4-FFF2-40B4-BE49-F238E27FC236}">
                <a16:creationId xmlns:a16="http://schemas.microsoft.com/office/drawing/2014/main" id="{B8FEF9EC-70AB-5E61-7E1A-9ABD4D3D8588}"/>
              </a:ext>
            </a:extLst>
          </p:cNvPr>
          <p:cNvSpPr/>
          <p:nvPr/>
        </p:nvSpPr>
        <p:spPr>
          <a:xfrm rot="16200000">
            <a:off x="7684885" y="4437774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lternate Process 75">
            <a:extLst>
              <a:ext uri="{FF2B5EF4-FFF2-40B4-BE49-F238E27FC236}">
                <a16:creationId xmlns:a16="http://schemas.microsoft.com/office/drawing/2014/main" id="{B82D6278-5007-04BD-AB1E-2CE63BA8C803}"/>
              </a:ext>
            </a:extLst>
          </p:cNvPr>
          <p:cNvSpPr/>
          <p:nvPr/>
        </p:nvSpPr>
        <p:spPr>
          <a:xfrm rot="16200000">
            <a:off x="2924970" y="4079602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37719B44-2501-F538-7E91-A38A45A73209}"/>
              </a:ext>
            </a:extLst>
          </p:cNvPr>
          <p:cNvSpPr/>
          <p:nvPr/>
        </p:nvSpPr>
        <p:spPr>
          <a:xfrm rot="16200000">
            <a:off x="4697198" y="4536030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C484A7DD-3A34-85A5-1FEF-54E333E0E4B4}"/>
              </a:ext>
            </a:extLst>
          </p:cNvPr>
          <p:cNvSpPr/>
          <p:nvPr/>
        </p:nvSpPr>
        <p:spPr>
          <a:xfrm rot="16200000">
            <a:off x="6469151" y="4090819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lternate Process 78">
            <a:extLst>
              <a:ext uri="{FF2B5EF4-FFF2-40B4-BE49-F238E27FC236}">
                <a16:creationId xmlns:a16="http://schemas.microsoft.com/office/drawing/2014/main" id="{97DCD7F7-DA02-5522-F245-8164FA8C6739}"/>
              </a:ext>
            </a:extLst>
          </p:cNvPr>
          <p:cNvSpPr/>
          <p:nvPr/>
        </p:nvSpPr>
        <p:spPr>
          <a:xfrm rot="16200000">
            <a:off x="8264823" y="4770905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176E3A3-85FD-16F3-5187-CFDCFBE8BB0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002974" y="3247450"/>
            <a:ext cx="160963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E81FC76-8DED-44B2-FFE7-A2FBD00CDA85}"/>
              </a:ext>
            </a:extLst>
          </p:cNvPr>
          <p:cNvCxnSpPr>
            <a:cxnSpLocks/>
          </p:cNvCxnSpPr>
          <p:nvPr/>
        </p:nvCxnSpPr>
        <p:spPr>
          <a:xfrm>
            <a:off x="2002974" y="3247450"/>
            <a:ext cx="0" cy="14638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949F59F-BB57-852B-F7BC-B92E9C2D51C6}"/>
              </a:ext>
            </a:extLst>
          </p:cNvPr>
          <p:cNvCxnSpPr>
            <a:cxnSpLocks/>
          </p:cNvCxnSpPr>
          <p:nvPr/>
        </p:nvCxnSpPr>
        <p:spPr>
          <a:xfrm>
            <a:off x="2002974" y="4706489"/>
            <a:ext cx="401993" cy="11261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AF12098-4685-0F0C-3B1D-B5F381502EBA}"/>
              </a:ext>
            </a:extLst>
          </p:cNvPr>
          <p:cNvSpPr txBox="1"/>
          <p:nvPr/>
        </p:nvSpPr>
        <p:spPr>
          <a:xfrm>
            <a:off x="2813101" y="4557298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3C3AA6B-42BB-1EF4-B23B-B80F1B76F068}"/>
              </a:ext>
            </a:extLst>
          </p:cNvPr>
          <p:cNvSpPr txBox="1"/>
          <p:nvPr/>
        </p:nvSpPr>
        <p:spPr>
          <a:xfrm>
            <a:off x="4594551" y="502278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112534-CB9A-FA90-B4DA-3C767B38711B}"/>
              </a:ext>
            </a:extLst>
          </p:cNvPr>
          <p:cNvSpPr txBox="1"/>
          <p:nvPr/>
        </p:nvSpPr>
        <p:spPr>
          <a:xfrm>
            <a:off x="6352898" y="457293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42FD47-6FCB-53FF-059F-25ADEC9EAA0A}"/>
              </a:ext>
            </a:extLst>
          </p:cNvPr>
          <p:cNvSpPr txBox="1"/>
          <p:nvPr/>
        </p:nvSpPr>
        <p:spPr>
          <a:xfrm>
            <a:off x="8139045" y="528603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7" name="Alternate Process 96">
            <a:extLst>
              <a:ext uri="{FF2B5EF4-FFF2-40B4-BE49-F238E27FC236}">
                <a16:creationId xmlns:a16="http://schemas.microsoft.com/office/drawing/2014/main" id="{D782951D-778B-1404-FC36-6D3D584DE4BB}"/>
              </a:ext>
            </a:extLst>
          </p:cNvPr>
          <p:cNvSpPr/>
          <p:nvPr/>
        </p:nvSpPr>
        <p:spPr>
          <a:xfrm rot="16200000">
            <a:off x="10072408" y="3475071"/>
            <a:ext cx="476970" cy="131458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A26717D-1D5A-FC6C-0A33-7FDA657B2BDB}"/>
              </a:ext>
            </a:extLst>
          </p:cNvPr>
          <p:cNvSpPr txBox="1"/>
          <p:nvPr/>
        </p:nvSpPr>
        <p:spPr>
          <a:xfrm>
            <a:off x="9795556" y="3956386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99" name="Alternate Process 98">
            <a:extLst>
              <a:ext uri="{FF2B5EF4-FFF2-40B4-BE49-F238E27FC236}">
                <a16:creationId xmlns:a16="http://schemas.microsoft.com/office/drawing/2014/main" id="{566DD27C-4278-9003-F033-A56033A44295}"/>
              </a:ext>
            </a:extLst>
          </p:cNvPr>
          <p:cNvSpPr/>
          <p:nvPr/>
        </p:nvSpPr>
        <p:spPr>
          <a:xfrm rot="16200000">
            <a:off x="9561584" y="4442127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lternate Process 100">
            <a:extLst>
              <a:ext uri="{FF2B5EF4-FFF2-40B4-BE49-F238E27FC236}">
                <a16:creationId xmlns:a16="http://schemas.microsoft.com/office/drawing/2014/main" id="{C7F852B3-ADAF-EC71-71A6-9808F26D8CC5}"/>
              </a:ext>
            </a:extLst>
          </p:cNvPr>
          <p:cNvSpPr/>
          <p:nvPr/>
        </p:nvSpPr>
        <p:spPr>
          <a:xfrm rot="16200000">
            <a:off x="10147477" y="4790401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C6C9711-B1BD-62DC-DAB7-170967382E29}"/>
              </a:ext>
            </a:extLst>
          </p:cNvPr>
          <p:cNvSpPr txBox="1"/>
          <p:nvPr/>
        </p:nvSpPr>
        <p:spPr>
          <a:xfrm>
            <a:off x="9925903" y="5305533"/>
            <a:ext cx="9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paddr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EA3461E-8010-EBBB-DC8B-C09C08FF1615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3805596" y="4775562"/>
            <a:ext cx="380308" cy="45642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801DE95-B69E-B874-AB7E-1AB304BDF3BC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V="1">
            <a:off x="5577824" y="4786779"/>
            <a:ext cx="380033" cy="445211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6A52CFD-6BBF-4609-CCCA-2F4903148B3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7349777" y="4786779"/>
            <a:ext cx="403752" cy="68008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4B51A9A-83F1-A210-5F3A-1316B4BD5589}"/>
              </a:ext>
            </a:extLst>
          </p:cNvPr>
          <p:cNvCxnSpPr>
            <a:cxnSpLocks/>
            <a:stCxn id="79" idx="2"/>
            <a:endCxn id="101" idx="0"/>
          </p:cNvCxnSpPr>
          <p:nvPr/>
        </p:nvCxnSpPr>
        <p:spPr>
          <a:xfrm>
            <a:off x="9145449" y="5466865"/>
            <a:ext cx="490734" cy="1949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7BE8080-940D-FF40-FC3D-A8C8CE577CD3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1013330" y="5471900"/>
            <a:ext cx="360863" cy="78621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55D234D-04C6-76A5-D01B-03872A399927}"/>
              </a:ext>
            </a:extLst>
          </p:cNvPr>
          <p:cNvSpPr txBox="1"/>
          <p:nvPr/>
        </p:nvSpPr>
        <p:spPr>
          <a:xfrm rot="16200000">
            <a:off x="1506154" y="3734715"/>
            <a:ext cx="61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52/12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07C998-0604-FDE4-16F2-0C6C271DEF54}"/>
              </a:ext>
            </a:extLst>
          </p:cNvPr>
          <p:cNvSpPr txBox="1"/>
          <p:nvPr/>
        </p:nvSpPr>
        <p:spPr>
          <a:xfrm rot="16200000">
            <a:off x="1490868" y="4059598"/>
            <a:ext cx="59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</a:t>
            </a:r>
            <a:r>
              <a:rPr lang="en-US" sz="1200" baseline="-25000" dirty="0"/>
              <a:t>0</a:t>
            </a:r>
            <a:endParaRPr lang="en-US" sz="1200" dirty="0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11280D4-FEB5-4E71-59B4-61DE149F7F2C}"/>
              </a:ext>
            </a:extLst>
          </p:cNvPr>
          <p:cNvCxnSpPr>
            <a:cxnSpLocks/>
          </p:cNvCxnSpPr>
          <p:nvPr/>
        </p:nvCxnSpPr>
        <p:spPr>
          <a:xfrm flipH="1">
            <a:off x="6096000" y="3296173"/>
            <a:ext cx="1018180" cy="17187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72696739-AF68-264D-175C-686A43D0E2AB}"/>
              </a:ext>
            </a:extLst>
          </p:cNvPr>
          <p:cNvCxnSpPr>
            <a:cxnSpLocks/>
          </p:cNvCxnSpPr>
          <p:nvPr/>
        </p:nvCxnSpPr>
        <p:spPr>
          <a:xfrm>
            <a:off x="6104709" y="3294123"/>
            <a:ext cx="0" cy="413199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D3B60EF-AA27-D285-E886-6816AD535282}"/>
              </a:ext>
            </a:extLst>
          </p:cNvPr>
          <p:cNvCxnSpPr>
            <a:cxnSpLocks/>
          </p:cNvCxnSpPr>
          <p:nvPr/>
        </p:nvCxnSpPr>
        <p:spPr>
          <a:xfrm flipH="1" flipV="1">
            <a:off x="2092651" y="3695617"/>
            <a:ext cx="4012058" cy="11705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D0BF17-F09F-BFB6-5BBE-3419E984E37F}"/>
              </a:ext>
            </a:extLst>
          </p:cNvPr>
          <p:cNvCxnSpPr>
            <a:cxnSpLocks/>
          </p:cNvCxnSpPr>
          <p:nvPr/>
        </p:nvCxnSpPr>
        <p:spPr>
          <a:xfrm flipH="1">
            <a:off x="2067215" y="3695549"/>
            <a:ext cx="25436" cy="1955982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6079658-E932-5635-AF27-CBC6C8372D18}"/>
              </a:ext>
            </a:extLst>
          </p:cNvPr>
          <p:cNvCxnSpPr>
            <a:cxnSpLocks/>
          </p:cNvCxnSpPr>
          <p:nvPr/>
        </p:nvCxnSpPr>
        <p:spPr>
          <a:xfrm flipV="1">
            <a:off x="2067214" y="5413753"/>
            <a:ext cx="337753" cy="237778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7A18C4D9-EB47-5A1D-05BB-B63DE51731BB}"/>
              </a:ext>
            </a:extLst>
          </p:cNvPr>
          <p:cNvSpPr txBox="1"/>
          <p:nvPr/>
        </p:nvSpPr>
        <p:spPr>
          <a:xfrm>
            <a:off x="2694686" y="5232216"/>
            <a:ext cx="78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ptel4e</a:t>
            </a:r>
          </a:p>
        </p:txBody>
      </p:sp>
      <p:sp>
        <p:nvSpPr>
          <p:cNvPr id="142" name="Alternate Process 141">
            <a:extLst>
              <a:ext uri="{FF2B5EF4-FFF2-40B4-BE49-F238E27FC236}">
                <a16:creationId xmlns:a16="http://schemas.microsoft.com/office/drawing/2014/main" id="{D2C02A63-A38F-2F81-D46E-D259DEBFFE16}"/>
              </a:ext>
            </a:extLst>
          </p:cNvPr>
          <p:cNvSpPr/>
          <p:nvPr/>
        </p:nvSpPr>
        <p:spPr>
          <a:xfrm rot="16200000">
            <a:off x="2919760" y="4739599"/>
            <a:ext cx="369331" cy="1391920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00113C85-BE91-DA83-8CDD-ABCC9ECF7479}"/>
              </a:ext>
            </a:extLst>
          </p:cNvPr>
          <p:cNvSpPr txBox="1"/>
          <p:nvPr/>
        </p:nvSpPr>
        <p:spPr>
          <a:xfrm>
            <a:off x="4466883" y="4539879"/>
            <a:ext cx="78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ptel3e</a:t>
            </a:r>
          </a:p>
        </p:txBody>
      </p:sp>
      <p:sp>
        <p:nvSpPr>
          <p:cNvPr id="145" name="Alternate Process 144">
            <a:extLst>
              <a:ext uri="{FF2B5EF4-FFF2-40B4-BE49-F238E27FC236}">
                <a16:creationId xmlns:a16="http://schemas.microsoft.com/office/drawing/2014/main" id="{FE4E6A07-78FE-5071-00C6-458FEB12ABFD}"/>
              </a:ext>
            </a:extLst>
          </p:cNvPr>
          <p:cNvSpPr/>
          <p:nvPr/>
        </p:nvSpPr>
        <p:spPr>
          <a:xfrm rot="16200000">
            <a:off x="4691957" y="4047262"/>
            <a:ext cx="369331" cy="1391920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FD6D8D4-627B-395B-9619-361EB42D9744}"/>
              </a:ext>
            </a:extLst>
          </p:cNvPr>
          <p:cNvSpPr txBox="1"/>
          <p:nvPr/>
        </p:nvSpPr>
        <p:spPr>
          <a:xfrm>
            <a:off x="6234732" y="5219151"/>
            <a:ext cx="78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ptel2e</a:t>
            </a:r>
          </a:p>
        </p:txBody>
      </p:sp>
      <p:sp>
        <p:nvSpPr>
          <p:cNvPr id="147" name="Alternate Process 146">
            <a:extLst>
              <a:ext uri="{FF2B5EF4-FFF2-40B4-BE49-F238E27FC236}">
                <a16:creationId xmlns:a16="http://schemas.microsoft.com/office/drawing/2014/main" id="{679B7BA7-CC5B-D156-58E6-C1C166B36E54}"/>
              </a:ext>
            </a:extLst>
          </p:cNvPr>
          <p:cNvSpPr/>
          <p:nvPr/>
        </p:nvSpPr>
        <p:spPr>
          <a:xfrm rot="16200000">
            <a:off x="6459806" y="4726534"/>
            <a:ext cx="369331" cy="1391920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12F1103-3B17-BBA7-A377-C6CF1E61269B}"/>
              </a:ext>
            </a:extLst>
          </p:cNvPr>
          <p:cNvCxnSpPr>
            <a:cxnSpLocks/>
            <a:endCxn id="145" idx="0"/>
          </p:cNvCxnSpPr>
          <p:nvPr/>
        </p:nvCxnSpPr>
        <p:spPr>
          <a:xfrm flipV="1">
            <a:off x="3778447" y="4743222"/>
            <a:ext cx="402216" cy="701733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AF1F65FC-2DDE-3C6C-2644-B71E1D201568}"/>
              </a:ext>
            </a:extLst>
          </p:cNvPr>
          <p:cNvCxnSpPr>
            <a:cxnSpLocks/>
            <a:stCxn id="147" idx="0"/>
          </p:cNvCxnSpPr>
          <p:nvPr/>
        </p:nvCxnSpPr>
        <p:spPr>
          <a:xfrm flipH="1" flipV="1">
            <a:off x="5577522" y="4720761"/>
            <a:ext cx="370990" cy="701733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67E1AFA-FD88-D8C0-20B0-957FC1F6A8B5}"/>
              </a:ext>
            </a:extLst>
          </p:cNvPr>
          <p:cNvCxnSpPr>
            <a:cxnSpLocks/>
          </p:cNvCxnSpPr>
          <p:nvPr/>
        </p:nvCxnSpPr>
        <p:spPr>
          <a:xfrm flipH="1">
            <a:off x="7340129" y="4673540"/>
            <a:ext cx="399120" cy="740213"/>
          </a:xfrm>
          <a:prstGeom prst="line">
            <a:avLst/>
          </a:prstGeom>
          <a:ln w="412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Alternate Process 160">
            <a:extLst>
              <a:ext uri="{FF2B5EF4-FFF2-40B4-BE49-F238E27FC236}">
                <a16:creationId xmlns:a16="http://schemas.microsoft.com/office/drawing/2014/main" id="{11B91489-4670-2F5B-C48F-0F7931E4909C}"/>
              </a:ext>
            </a:extLst>
          </p:cNvPr>
          <p:cNvSpPr/>
          <p:nvPr/>
        </p:nvSpPr>
        <p:spPr>
          <a:xfrm rot="16200000">
            <a:off x="8258124" y="4034198"/>
            <a:ext cx="369331" cy="1391920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3753048-FBDB-9D11-3354-BE883767BE62}"/>
              </a:ext>
            </a:extLst>
          </p:cNvPr>
          <p:cNvSpPr txBox="1"/>
          <p:nvPr/>
        </p:nvSpPr>
        <p:spPr>
          <a:xfrm>
            <a:off x="8054544" y="4527107"/>
            <a:ext cx="78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ptel1e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37599419-CC94-8CEA-C2A6-F0EC8D184936}"/>
              </a:ext>
            </a:extLst>
          </p:cNvPr>
          <p:cNvSpPr txBox="1"/>
          <p:nvPr/>
        </p:nvSpPr>
        <p:spPr>
          <a:xfrm>
            <a:off x="7318489" y="3117443"/>
            <a:ext cx="69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vnew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F600CD7-879F-96CD-3DAB-9BF3ED15E1DE}"/>
              </a:ext>
            </a:extLst>
          </p:cNvPr>
          <p:cNvSpPr txBox="1"/>
          <p:nvPr/>
        </p:nvSpPr>
        <p:spPr>
          <a:xfrm rot="16200000">
            <a:off x="1580170" y="4836351"/>
            <a:ext cx="61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52/12 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178F7409-EE5E-0755-4807-641F66D77F1E}"/>
              </a:ext>
            </a:extLst>
          </p:cNvPr>
          <p:cNvSpPr txBox="1"/>
          <p:nvPr/>
        </p:nvSpPr>
        <p:spPr>
          <a:xfrm rot="16200000">
            <a:off x="1573593" y="5317990"/>
            <a:ext cx="59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vanew</a:t>
            </a:r>
            <a:endParaRPr lang="en-US" sz="1200" dirty="0">
              <a:solidFill>
                <a:srgbClr val="FF0000"/>
              </a:solidFill>
            </a:endParaRPr>
          </a:p>
        </p:txBody>
      </p:sp>
      <p:pic>
        <p:nvPicPr>
          <p:cNvPr id="173" name="Picture 172" descr="A black arrow pointing to the right&#10;&#10;Description automatically generated with low confidence">
            <a:extLst>
              <a:ext uri="{FF2B5EF4-FFF2-40B4-BE49-F238E27FC236}">
                <a16:creationId xmlns:a16="http://schemas.microsoft.com/office/drawing/2014/main" id="{AC5A9290-61CF-F446-98F0-89431FB3E3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676" y="3167213"/>
            <a:ext cx="319971" cy="210507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F69EA203-AAE0-E412-1BDC-7D403AE17316}"/>
              </a:ext>
            </a:extLst>
          </p:cNvPr>
          <p:cNvSpPr txBox="1"/>
          <p:nvPr/>
        </p:nvSpPr>
        <p:spPr>
          <a:xfrm>
            <a:off x="4289313" y="30488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175" name="Oval Callout 174">
            <a:extLst>
              <a:ext uri="{FF2B5EF4-FFF2-40B4-BE49-F238E27FC236}">
                <a16:creationId xmlns:a16="http://schemas.microsoft.com/office/drawing/2014/main" id="{8E38B795-277C-EC71-8644-3C3294701564}"/>
              </a:ext>
            </a:extLst>
          </p:cNvPr>
          <p:cNvSpPr/>
          <p:nvPr/>
        </p:nvSpPr>
        <p:spPr>
          <a:xfrm>
            <a:off x="2413434" y="1237775"/>
            <a:ext cx="4611161" cy="1833463"/>
          </a:xfrm>
          <a:prstGeom prst="wedgeEllipseCallout">
            <a:avLst>
              <a:gd name="adj1" fmla="val -56905"/>
              <a:gd name="adj2" fmla="val 60924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B52A5A4-0034-EFD0-655F-F0828C85D7A9}"/>
              </a:ext>
            </a:extLst>
          </p:cNvPr>
          <p:cNvSpPr txBox="1"/>
          <p:nvPr/>
        </p:nvSpPr>
        <p:spPr>
          <a:xfrm>
            <a:off x="3282134" y="1437325"/>
            <a:ext cx="3156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Opss</a:t>
            </a:r>
            <a:r>
              <a:rPr lang="en-US" dirty="0"/>
              <a:t>! The tables are no longer the ones va</a:t>
            </a:r>
            <a:r>
              <a:rPr lang="en-US" baseline="-25000" dirty="0"/>
              <a:t>0</a:t>
            </a:r>
            <a:r>
              <a:rPr lang="en-US" dirty="0"/>
              <a:t>  know! Invalid L4_L1 path for va</a:t>
            </a:r>
            <a:r>
              <a:rPr lang="en-US" baseline="-25000" dirty="0"/>
              <a:t>0 </a:t>
            </a:r>
            <a:r>
              <a:rPr lang="en-US" dirty="0"/>
              <a:t>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4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7" grpId="0"/>
      <p:bldP spid="57" grpId="1"/>
      <p:bldP spid="3" grpId="0" build="p"/>
      <p:bldP spid="3" grpId="1" build="p"/>
      <p:bldP spid="32" grpId="0" animBg="1"/>
      <p:bldP spid="33" grpId="0" animBg="1"/>
      <p:bldP spid="35" grpId="0" animBg="1"/>
      <p:bldP spid="36" grpId="0"/>
      <p:bldP spid="42" grpId="0" animBg="1"/>
      <p:bldP spid="43" grpId="0" animBg="1"/>
      <p:bldP spid="44" grpId="0" animBg="1"/>
      <p:bldP spid="45" grpId="0" animBg="1"/>
      <p:bldP spid="50" grpId="0"/>
      <p:bldP spid="51" grpId="0"/>
      <p:bldP spid="52" grpId="0"/>
      <p:bldP spid="53" grpId="0"/>
      <p:bldP spid="61" grpId="0" animBg="1"/>
      <p:bldP spid="66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92" grpId="0"/>
      <p:bldP spid="93" grpId="0"/>
      <p:bldP spid="94" grpId="0"/>
      <p:bldP spid="95" grpId="0"/>
      <p:bldP spid="97" grpId="0" animBg="1"/>
      <p:bldP spid="98" grpId="0"/>
      <p:bldP spid="99" grpId="0" animBg="1"/>
      <p:bldP spid="101" grpId="0" animBg="1"/>
      <p:bldP spid="102" grpId="0"/>
      <p:bldP spid="120" grpId="0"/>
      <p:bldP spid="121" grpId="0"/>
      <p:bldP spid="141" grpId="0"/>
      <p:bldP spid="142" grpId="0" animBg="1"/>
      <p:bldP spid="144" grpId="0"/>
      <p:bldP spid="145" grpId="0" animBg="1"/>
      <p:bldP spid="146" grpId="0"/>
      <p:bldP spid="147" grpId="0" animBg="1"/>
      <p:bldP spid="161" grpId="0" animBg="1"/>
      <p:bldP spid="163" grpId="0"/>
      <p:bldP spid="164" grpId="0"/>
      <p:bldP spid="168" grpId="0"/>
      <p:bldP spid="169" grpId="0"/>
      <p:bldP spid="174" grpId="0"/>
      <p:bldP spid="175" grpId="0" animBg="1"/>
      <p:bldP spid="17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40130" y="2383314"/>
            <a:ext cx="1638300" cy="43180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6" y="110570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310" y="2383314"/>
            <a:ext cx="1739900" cy="1333500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1170" y="2214881"/>
            <a:ext cx="2120900" cy="146050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61080" y="2092581"/>
            <a:ext cx="1021080" cy="1021080"/>
          </a:xfrm>
          <a:prstGeom prst="rect">
            <a:avLst/>
          </a:prstGeom>
        </p:spPr>
      </p:pic>
      <p:pic>
        <p:nvPicPr>
          <p:cNvPr id="21" name="Picture 20" descr="A picture containing logo&#10;&#10;Description automatically generated">
            <a:extLst>
              <a:ext uri="{FF2B5EF4-FFF2-40B4-BE49-F238E27FC236}">
                <a16:creationId xmlns:a16="http://schemas.microsoft.com/office/drawing/2014/main" id="{CD4E1F76-4D57-8DA7-4509-FAAF7CFAAD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5980" y="4372610"/>
            <a:ext cx="2006600" cy="368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01D611-21B4-0888-9ADD-6AEFBC8F9C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5685" y="4409440"/>
            <a:ext cx="9271906" cy="541701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13653" y="4801345"/>
            <a:ext cx="2882900" cy="482600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5035550" y="1057751"/>
            <a:ext cx="6869938" cy="1325563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104410" y="4951140"/>
            <a:ext cx="4902806" cy="1660717"/>
          </a:xfrm>
          <a:prstGeom prst="wedgeEllipseCallout">
            <a:avLst>
              <a:gd name="adj1" fmla="val 92601"/>
              <a:gd name="adj2" fmla="val -552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BC137-FBD3-0EEB-9C8F-AEE557DFE0C7}"/>
              </a:ext>
            </a:extLst>
          </p:cNvPr>
          <p:cNvSpPr txBox="1"/>
          <p:nvPr/>
        </p:nvSpPr>
        <p:spPr>
          <a:xfrm>
            <a:off x="5970868" y="1308371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(Fragmental Ownership of the ghost map)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33CC06-6073-FD80-53D5-C6F8ECB7117A}"/>
              </a:ext>
            </a:extLst>
          </p:cNvPr>
          <p:cNvSpPr txBox="1"/>
          <p:nvPr/>
        </p:nvSpPr>
        <p:spPr>
          <a:xfrm>
            <a:off x="658428" y="5194679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full ownership of the ghost map which is required to update the page tables</a:t>
            </a:r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address-space, but it does not represent this knowledge of its address-space. </a:t>
            </a:r>
          </a:p>
          <a:p>
            <a:pPr lvl="1"/>
            <a:r>
              <a:rPr lang="en-US" dirty="0"/>
              <a:t>t</a:t>
            </a:r>
            <a:r>
              <a:rPr lang="en-US" dirty="0">
                <a:effectLst/>
              </a:rPr>
              <a:t>hat is, assertions are not explicitly tagged with their address space validity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>
                <a:effectLst/>
              </a:rPr>
              <a:t>assertions in our logic are context-dependent, in the sense that their truth depends on which address space they are used in, due to the need to support virtual points-to assertions. 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47" y="5025443"/>
            <a:ext cx="70612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509" y="5398002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Switching from one address-space to another logically becomes a simultaneous introduction-and-elimination of a pair of modal assertions (for different address spaces)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5007225" y="3864317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baseline="-25000" dirty="0"/>
              <a:t> ; </a:t>
            </a:r>
            <a:endParaRPr lang="en-US" sz="2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>
            <a:off x="2775093" y="3221663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3425181" y="41259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55656" y="409777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EF90B-6273-FF8E-F838-639EB93C4F86}"/>
              </a:ext>
            </a:extLst>
          </p:cNvPr>
          <p:cNvCxnSpPr>
            <a:cxnSpLocks/>
          </p:cNvCxnSpPr>
          <p:nvPr/>
        </p:nvCxnSpPr>
        <p:spPr>
          <a:xfrm>
            <a:off x="9528576" y="1254099"/>
            <a:ext cx="0" cy="10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F1187-2A2E-1A17-6F2E-8BDE5B5DB3B8}"/>
              </a:ext>
            </a:extLst>
          </p:cNvPr>
          <p:cNvSpPr txBox="1"/>
          <p:nvPr/>
        </p:nvSpPr>
        <p:spPr>
          <a:xfrm>
            <a:off x="9528576" y="1567579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A2128831-BB3A-EAF8-15DB-AEEAA4C08C9D}"/>
              </a:ext>
            </a:extLst>
          </p:cNvPr>
          <p:cNvSpPr/>
          <p:nvPr/>
        </p:nvSpPr>
        <p:spPr>
          <a:xfrm>
            <a:off x="9088487" y="597659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11BF1-763B-F80A-392D-3D066F83FEFA}"/>
              </a:ext>
            </a:extLst>
          </p:cNvPr>
          <p:cNvSpPr txBox="1"/>
          <p:nvPr/>
        </p:nvSpPr>
        <p:spPr>
          <a:xfrm>
            <a:off x="9358600" y="733157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B9456B-EDB3-727E-48DF-6122ED6F2B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293847" y="941035"/>
            <a:ext cx="5794640" cy="15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9CAD4C-A0B1-6C2C-F2C0-9E28E2DF80BE}"/>
              </a:ext>
            </a:extLst>
          </p:cNvPr>
          <p:cNvSpPr txBox="1"/>
          <p:nvPr/>
        </p:nvSpPr>
        <p:spPr>
          <a:xfrm>
            <a:off x="4406620" y="187834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E8454632-B223-A41D-17BD-A875450A8AB3}"/>
              </a:ext>
            </a:extLst>
          </p:cNvPr>
          <p:cNvSpPr/>
          <p:nvPr/>
        </p:nvSpPr>
        <p:spPr>
          <a:xfrm>
            <a:off x="555592" y="20102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0855859-B268-3F53-F303-78E3E5E47695}"/>
              </a:ext>
            </a:extLst>
          </p:cNvPr>
          <p:cNvSpPr/>
          <p:nvPr/>
        </p:nvSpPr>
        <p:spPr>
          <a:xfrm>
            <a:off x="3465511" y="20058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9EE8E7F9-E323-AEDF-ABDD-70221B890F54}"/>
              </a:ext>
            </a:extLst>
          </p:cNvPr>
          <p:cNvSpPr/>
          <p:nvPr/>
        </p:nvSpPr>
        <p:spPr>
          <a:xfrm>
            <a:off x="7714875" y="21626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F4B3423D-A5EE-AE16-D759-791BEC686FED}"/>
              </a:ext>
            </a:extLst>
          </p:cNvPr>
          <p:cNvSpPr/>
          <p:nvPr/>
        </p:nvSpPr>
        <p:spPr>
          <a:xfrm>
            <a:off x="10624794" y="21582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6AD16-6DA8-6DB2-6696-70F8BD691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769" y="3958260"/>
            <a:ext cx="464754" cy="375378"/>
          </a:xfrm>
          <a:prstGeom prst="rect">
            <a:avLst/>
          </a:prstGeom>
        </p:spPr>
      </p:pic>
      <p:pic>
        <p:nvPicPr>
          <p:cNvPr id="22" name="Picture 21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E209869D-5892-A490-AEB9-1A9B5125D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394" y="5479989"/>
            <a:ext cx="5401251" cy="10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36" grpId="2"/>
      <p:bldP spid="40" grpId="0"/>
      <p:bldP spid="59" grpId="0"/>
      <p:bldP spid="8" grpId="0" animBg="1"/>
      <p:bldP spid="17" grpId="0"/>
      <p:bldP spid="20" grpId="0" animBg="1"/>
      <p:bldP spid="21" grpId="2"/>
      <p:bldP spid="30" grpId="0"/>
      <p:bldP spid="30" grpId="1"/>
      <p:bldP spid="30" grpId="2"/>
      <p:bldP spid="35" grpId="0" animBg="1"/>
      <p:bldP spid="41" grpId="0"/>
      <p:bldP spid="43" grpId="0"/>
      <p:bldP spid="47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D919-CB97-01ED-BAB4-2E9822E9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48" y="81978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      </a:t>
            </a:r>
            <a:r>
              <a:rPr lang="en-US" sz="4800" dirty="0"/>
              <a:t>SYSTEM</a:t>
            </a:r>
          </a:p>
          <a:p>
            <a:pPr marL="0" indent="0">
              <a:buNone/>
            </a:pPr>
            <a:r>
              <a:rPr lang="en-US" sz="4800" dirty="0"/>
              <a:t>		(Translation &amp; Management)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299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94B1-6BD0-0E36-4B5F-DBBF84D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&amp;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991-70A6-459B-46DF-5D381F42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virtualizing a memory location?</a:t>
            </a:r>
          </a:p>
          <a:p>
            <a:pPr lvl="1"/>
            <a:r>
              <a:rPr lang="en-US" dirty="0"/>
              <a:t>realizing a mechanism to address more memory locations than you physically (actually) have</a:t>
            </a:r>
          </a:p>
          <a:p>
            <a:r>
              <a:rPr lang="en-US" dirty="0"/>
              <a:t>What is the abstraction for virtualizing memory location in OSes?</a:t>
            </a:r>
          </a:p>
          <a:p>
            <a:pPr lvl="1"/>
            <a:r>
              <a:rPr lang="en-US" dirty="0"/>
              <a:t>an </a:t>
            </a:r>
            <a:r>
              <a:rPr lang="en-US" b="1" i="1" dirty="0"/>
              <a:t>address-space of a process </a:t>
            </a:r>
            <a:r>
              <a:rPr lang="en-US" dirty="0"/>
              <a:t>is a container of virtual-addresses used for memory referencing</a:t>
            </a:r>
          </a:p>
          <a:p>
            <a:r>
              <a:rPr lang="en-US" dirty="0"/>
              <a:t>How do we implement memory-location virtualization?</a:t>
            </a:r>
          </a:p>
          <a:p>
            <a:pPr lvl="1"/>
            <a:r>
              <a:rPr lang="en-US" b="1" i="1" dirty="0"/>
              <a:t>address-translation</a:t>
            </a:r>
            <a:r>
              <a:rPr lang="en-US" dirty="0"/>
              <a:t>: by using per-address-space page-tables – a tree like structure</a:t>
            </a:r>
          </a:p>
        </p:txBody>
      </p:sp>
    </p:spTree>
    <p:extLst>
      <p:ext uri="{BB962C8B-B14F-4D97-AF65-F5344CB8AC3E}">
        <p14:creationId xmlns:p14="http://schemas.microsoft.com/office/powerpoint/2010/main" val="25709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394432" y="2384760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69" y="2400435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8723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109" y="2369955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63605" y="2388243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717" y="-298761"/>
            <a:ext cx="10515600" cy="1325563"/>
          </a:xfrm>
        </p:spPr>
        <p:txBody>
          <a:bodyPr/>
          <a:lstStyle/>
          <a:p>
            <a:r>
              <a:rPr lang="en-US" dirty="0"/>
              <a:t>L4_L1 Page Table Walk</a:t>
            </a:r>
          </a:p>
        </p:txBody>
      </p:sp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18344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20912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of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8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4800" dirty="0"/>
              <a:t>		     (Sharing &amp; Contingency)</a:t>
            </a:r>
          </a:p>
        </p:txBody>
      </p:sp>
    </p:spTree>
    <p:extLst>
      <p:ext uri="{BB962C8B-B14F-4D97-AF65-F5344CB8AC3E}">
        <p14:creationId xmlns:p14="http://schemas.microsoft.com/office/powerpoint/2010/main" val="295821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Physical Memory Map</a:t>
            </a:r>
          </a:p>
          <a:p>
            <a:pPr lvl="1"/>
            <a:r>
              <a:rPr lang="en-US" dirty="0"/>
              <a:t>Register Map</a:t>
            </a:r>
          </a:p>
          <a:p>
            <a:r>
              <a:rPr lang="en-US" dirty="0"/>
              <a:t>Ownership on Physical State:</a:t>
            </a:r>
          </a:p>
          <a:p>
            <a:pPr lvl="1"/>
            <a:r>
              <a:rPr lang="en-US" dirty="0"/>
              <a:t>A physical points-to assertion (resource): </a:t>
            </a:r>
            <a:r>
              <a:rPr lang="en-US" i="1" dirty="0"/>
              <a:t>                  </a:t>
            </a:r>
          </a:p>
          <a:p>
            <a:pPr lvl="1"/>
            <a:r>
              <a:rPr lang="en-US" dirty="0"/>
              <a:t>A register points-to (resource):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34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02" y="3995988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11" y="2740819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65" y="2317751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terms of each physical points-to for a Page-Table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physical</a:t>
            </a:r>
            <a:r>
              <a:rPr lang="en-US" dirty="0"/>
              <a:t> L4_L1 page-table walk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D935EB13-3FA7-B30B-2F54-F9B03875D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256" y="3794273"/>
            <a:ext cx="9032624" cy="15336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85574"/>
            <a:ext cx="5874755" cy="284630"/>
          </a:xfrm>
          <a:prstGeom prst="rect">
            <a:avLst/>
          </a:prstGeom>
        </p:spPr>
      </p:pic>
      <p:pic>
        <p:nvPicPr>
          <p:cNvPr id="17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9CA77666-1192-EB47-7403-B4C1BC09D9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98" y="2328758"/>
            <a:ext cx="1430895" cy="3771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F11444-5365-779F-22CC-A36E7BE197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7587" y="2328759"/>
            <a:ext cx="2540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144" y="3365404"/>
            <a:ext cx="254000" cy="304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B378D27-45F4-EA83-6D4A-763AD380E8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8375" y="2379593"/>
            <a:ext cx="7580128" cy="27712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521E24-9577-2BCD-7FD8-6F03A2A1679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69627" y="2389915"/>
            <a:ext cx="1457970" cy="248165"/>
          </a:xfrm>
          <a:prstGeom prst="rect">
            <a:avLst/>
          </a:prstGeom>
        </p:spPr>
      </p:pic>
      <p:sp>
        <p:nvSpPr>
          <p:cNvPr id="28" name="Right Brace 27">
            <a:extLst>
              <a:ext uri="{FF2B5EF4-FFF2-40B4-BE49-F238E27FC236}">
                <a16:creationId xmlns:a16="http://schemas.microsoft.com/office/drawing/2014/main" id="{0D712138-AC12-CEF9-28B2-6F6A9BB3B59E}"/>
              </a:ext>
            </a:extLst>
          </p:cNvPr>
          <p:cNvSpPr/>
          <p:nvPr/>
        </p:nvSpPr>
        <p:spPr>
          <a:xfrm rot="5400000">
            <a:off x="1888649" y="4674998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F9A784BA-6BB9-1CCB-D08F-7085DBBBE31F}"/>
              </a:ext>
            </a:extLst>
          </p:cNvPr>
          <p:cNvSpPr/>
          <p:nvPr/>
        </p:nvSpPr>
        <p:spPr>
          <a:xfrm rot="5400000">
            <a:off x="3951089" y="4726223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C320B-3F36-D667-438F-1CB198A3D733}"/>
              </a:ext>
            </a:extLst>
          </p:cNvPr>
          <p:cNvSpPr txBox="1"/>
          <p:nvPr/>
        </p:nvSpPr>
        <p:spPr>
          <a:xfrm>
            <a:off x="1239146" y="5849750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3074FA-945F-0B3C-AFC9-98346E3A297B}"/>
              </a:ext>
            </a:extLst>
          </p:cNvPr>
          <p:cNvSpPr txBox="1"/>
          <p:nvPr/>
        </p:nvSpPr>
        <p:spPr>
          <a:xfrm>
            <a:off x="3482830" y="5842339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Entry Offset</a:t>
            </a:r>
          </a:p>
        </p:txBody>
      </p: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A8E236EE-62DF-3A25-E722-5B871BD81B0D}"/>
              </a:ext>
            </a:extLst>
          </p:cNvPr>
          <p:cNvSpPr/>
          <p:nvPr/>
        </p:nvSpPr>
        <p:spPr>
          <a:xfrm>
            <a:off x="7388352" y="4736592"/>
            <a:ext cx="3362513" cy="1365709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CF585-70C5-CD7C-8660-0720372EB885}"/>
              </a:ext>
            </a:extLst>
          </p:cNvPr>
          <p:cNvSpPr txBox="1"/>
          <p:nvPr/>
        </p:nvSpPr>
        <p:spPr>
          <a:xfrm>
            <a:off x="7985636" y="5038344"/>
            <a:ext cx="237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definition under updated page-tables?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240FDD-06C5-F3FB-AB40-0210C3537DA3}"/>
              </a:ext>
            </a:extLst>
          </p:cNvPr>
          <p:cNvSpPr/>
          <p:nvPr/>
        </p:nvSpPr>
        <p:spPr>
          <a:xfrm>
            <a:off x="5100779" y="2224250"/>
            <a:ext cx="4715428" cy="518945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209ED4-4B37-E4FD-8573-E69338690E5E}"/>
              </a:ext>
            </a:extLst>
          </p:cNvPr>
          <p:cNvSpPr txBox="1"/>
          <p:nvPr/>
        </p:nvSpPr>
        <p:spPr>
          <a:xfrm>
            <a:off x="10360151" y="6409508"/>
            <a:ext cx="1387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TYPO HERE</a:t>
            </a:r>
          </a:p>
        </p:txBody>
      </p:sp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3" grpId="0" animBg="1"/>
      <p:bldP spid="34" grpId="0"/>
      <p:bldP spid="37" grpId="0" animBg="1"/>
      <p:bldP spid="4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9119</TotalTime>
  <Words>730</Words>
  <Application>Microsoft Macintosh PowerPoint</Application>
  <PresentationFormat>Widescreen</PresentationFormat>
  <Paragraphs>177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LinLibertineT</vt:lpstr>
      <vt:lpstr>LinLibertineTI</vt:lpstr>
      <vt:lpstr>Office Theme</vt:lpstr>
      <vt:lpstr>  Modal Abstractions for Virtualizing Memory Addresses  </vt:lpstr>
      <vt:lpstr>PowerPoint Presentation</vt:lpstr>
      <vt:lpstr>Memory Location &amp; Virtualization</vt:lpstr>
      <vt:lpstr>L4_L1 Page Table Walk</vt:lpstr>
      <vt:lpstr>Virtual Memory Managers </vt:lpstr>
      <vt:lpstr>The System of Memory Virtualization</vt:lpstr>
      <vt:lpstr>PowerPoint Presentation</vt:lpstr>
      <vt:lpstr>Program Logic: Points-to Relations</vt:lpstr>
      <vt:lpstr>Program Logic: Defining Virtual Points-to </vt:lpstr>
      <vt:lpstr>Program Logic: Sharing under Page-Table Update</vt:lpstr>
      <vt:lpstr>Program Logic: Abstracting Page-Table Walk</vt:lpstr>
      <vt:lpstr>Virtual Memory Managers </vt:lpstr>
      <vt:lpstr>Virtual Points-Tos as Modal Context Resource</vt:lpstr>
      <vt:lpstr>Switching Address-Spaces</vt:lpstr>
      <vt:lpstr>Virtual Memory Managers </vt:lpstr>
      <vt:lpstr>Pure Facts on Address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92</cp:revision>
  <dcterms:created xsi:type="dcterms:W3CDTF">2023-04-28T17:43:58Z</dcterms:created>
  <dcterms:modified xsi:type="dcterms:W3CDTF">2023-05-16T15:27:03Z</dcterms:modified>
</cp:coreProperties>
</file>