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16" r:id="rId3"/>
    <p:sldId id="329" r:id="rId4"/>
    <p:sldId id="331" r:id="rId5"/>
    <p:sldId id="338" r:id="rId6"/>
    <p:sldId id="322" r:id="rId7"/>
    <p:sldId id="317" r:id="rId8"/>
    <p:sldId id="334" r:id="rId9"/>
    <p:sldId id="321" r:id="rId10"/>
    <p:sldId id="284" r:id="rId11"/>
    <p:sldId id="314" r:id="rId12"/>
    <p:sldId id="315" r:id="rId13"/>
    <p:sldId id="335" r:id="rId14"/>
    <p:sldId id="336" r:id="rId15"/>
    <p:sldId id="337" r:id="rId16"/>
    <p:sldId id="339" r:id="rId17"/>
    <p:sldId id="328" r:id="rId18"/>
    <p:sldId id="333" r:id="rId19"/>
    <p:sldId id="28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66FF"/>
    <a:srgbClr val="FF66FF"/>
    <a:srgbClr val="FF9933"/>
    <a:srgbClr val="FFFFFF"/>
    <a:srgbClr val="DCB750"/>
    <a:srgbClr val="E4BF88"/>
    <a:srgbClr val="A7E3B5"/>
    <a:srgbClr val="00FF99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507" autoAdjust="0"/>
  </p:normalViewPr>
  <p:slideViewPr>
    <p:cSldViewPr snapToGrid="0">
      <p:cViewPr varScale="1">
        <p:scale>
          <a:sx n="83" d="100"/>
          <a:sy n="83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E0A63-0067-4002-9986-DD81227EB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E0A63-0067-4002-9986-DD81227EB7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E0A63-0067-4002-9986-DD81227EB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E0A63-0067-4002-9986-DD81227EB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E0A63-0067-4002-9986-DD81227EB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E0A63-0067-4002-9986-DD81227EB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E0A63-0067-4002-9986-DD81227EB7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30426"/>
            <a:ext cx="10363200" cy="14700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7"/>
          </a:xfrm>
          <a:prstGeom prst="rect">
            <a:avLst/>
          </a:prstGeom>
        </p:spPr>
        <p:txBody>
          <a:bodyPr anchor="t"/>
          <a:lstStyle>
            <a:lvl1pPr>
              <a:defRPr sz="3000" cap="all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100"/>
            </a:lvl1pPr>
            <a:lvl2pPr marL="592915" indent="-250024">
              <a:spcBef>
                <a:spcPts val="500"/>
              </a:spcBef>
              <a:defRPr sz="2100"/>
            </a:lvl2pPr>
            <a:lvl3pPr marL="925806" indent="-240024">
              <a:spcBef>
                <a:spcPts val="500"/>
              </a:spcBef>
              <a:defRPr sz="2100"/>
            </a:lvl3pPr>
            <a:lvl4pPr marL="1305626" indent="-276951">
              <a:spcBef>
                <a:spcPts val="500"/>
              </a:spcBef>
              <a:defRPr sz="2100"/>
            </a:lvl4pPr>
            <a:lvl5pPr marL="1648517" indent="-276951">
              <a:spcBef>
                <a:spcPts val="500"/>
              </a:spcBef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1" y="1535112"/>
            <a:ext cx="5386917" cy="6397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1800" b="1"/>
            </a:lvl1pPr>
            <a:lvl2pPr marL="0" indent="0">
              <a:spcBef>
                <a:spcPts val="400"/>
              </a:spcBef>
              <a:buSzTx/>
              <a:buNone/>
              <a:defRPr sz="1800" b="1"/>
            </a:lvl2pPr>
            <a:lvl3pPr marL="0" indent="0">
              <a:spcBef>
                <a:spcPts val="400"/>
              </a:spcBef>
              <a:buSzTx/>
              <a:buNone/>
              <a:defRPr sz="1800" b="1"/>
            </a:lvl3pPr>
            <a:lvl4pPr marL="0" indent="0">
              <a:spcBef>
                <a:spcPts val="400"/>
              </a:spcBef>
              <a:buSzTx/>
              <a:buNone/>
              <a:defRPr sz="1800" b="1"/>
            </a:lvl4pPr>
            <a:lvl5pPr marL="0" indent="0">
              <a:spcBef>
                <a:spcPts val="400"/>
              </a:spcBef>
              <a:buSz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69" y="1535112"/>
            <a:ext cx="5389036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>
              <a:defRPr sz="15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8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587813" indent="-244921">
              <a:spcBef>
                <a:spcPts val="500"/>
              </a:spcBef>
              <a:defRPr sz="2400"/>
            </a:lvl2pPr>
            <a:lvl3pPr marL="914377" indent="-228593">
              <a:spcBef>
                <a:spcPts val="500"/>
              </a:spcBef>
              <a:defRPr sz="2400"/>
            </a:lvl3pPr>
            <a:lvl4pPr marL="1302988" indent="-274313">
              <a:spcBef>
                <a:spcPts val="500"/>
              </a:spcBef>
              <a:defRPr sz="2400"/>
            </a:lvl4pPr>
            <a:lvl5pPr marL="1645878" indent="-274313">
              <a:spcBef>
                <a:spcPts val="5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599" y="1435102"/>
            <a:ext cx="4011087" cy="469106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2389715" y="4800600"/>
            <a:ext cx="7315202" cy="566741"/>
          </a:xfrm>
          <a:prstGeom prst="rect">
            <a:avLst/>
          </a:prstGeom>
        </p:spPr>
        <p:txBody>
          <a:bodyPr anchor="b"/>
          <a:lstStyle>
            <a:lvl1pPr>
              <a:defRPr sz="15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5" y="612775"/>
            <a:ext cx="73152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5" y="5367337"/>
            <a:ext cx="7315202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000"/>
            </a:lvl1pPr>
            <a:lvl2pPr marL="0" indent="0">
              <a:spcBef>
                <a:spcPts val="200"/>
              </a:spcBef>
              <a:buSzTx/>
              <a:buNone/>
              <a:defRPr sz="1000"/>
            </a:lvl2pPr>
            <a:lvl3pPr marL="0" indent="0">
              <a:spcBef>
                <a:spcPts val="200"/>
              </a:spcBef>
              <a:buSzTx/>
              <a:buNone/>
              <a:defRPr sz="1000"/>
            </a:lvl3pPr>
            <a:lvl4pPr marL="0" indent="0">
              <a:spcBef>
                <a:spcPts val="200"/>
              </a:spcBef>
              <a:buSzTx/>
              <a:buNone/>
              <a:defRPr sz="1000"/>
            </a:lvl4pPr>
            <a:lvl5pPr marL="0" indent="0">
              <a:spcBef>
                <a:spcPts val="200"/>
              </a:spcBef>
              <a:buSzTx/>
              <a:buNone/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57167" marR="0" indent="-25716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1pPr>
      <a:lvl2pPr marL="557198" marR="0" indent="-21430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2pPr>
      <a:lvl3pPr marL="857228" marR="0" indent="-171446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3pPr>
      <a:lvl4pPr marL="1200121" marR="0" indent="-171446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4pPr>
      <a:lvl5pPr marL="1543012" marR="0" indent="-171446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5pPr>
      <a:lvl6pPr marL="1885904" marR="0" indent="-17144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6pPr>
      <a:lvl7pPr marL="2228793" marR="0" indent="-17144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7pPr>
      <a:lvl8pPr marL="2571686" marR="0" indent="-17144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8pPr>
      <a:lvl9pPr marL="2914576" marR="0" indent="-17144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61"/>
          <p:cNvSpPr txBox="1">
            <a:spLocks noGrp="1"/>
          </p:cNvSpPr>
          <p:nvPr>
            <p:ph type="ctrTitle"/>
          </p:nvPr>
        </p:nvSpPr>
        <p:spPr>
          <a:xfrm>
            <a:off x="1387875" y="445639"/>
            <a:ext cx="9362983" cy="1946545"/>
          </a:xfrm>
          <a:prstGeom prst="rect">
            <a:avLst/>
          </a:prstGeom>
        </p:spPr>
        <p:txBody>
          <a:bodyPr lIns="91423" tIns="91423" rIns="91423" bIns="91423"/>
          <a:lstStyle>
            <a:lvl1pPr algn="ctr">
              <a:defRPr sz="2800" b="0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Sign Language Recognition Based Word Prediction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14" name="Shape 62"/>
          <p:cNvSpPr txBox="1">
            <a:spLocks noGrp="1"/>
          </p:cNvSpPr>
          <p:nvPr>
            <p:ph type="subTitle" sz="quarter" idx="1"/>
          </p:nvPr>
        </p:nvSpPr>
        <p:spPr>
          <a:xfrm>
            <a:off x="2206612" y="2250890"/>
            <a:ext cx="7725507" cy="664368"/>
          </a:xfrm>
          <a:prstGeom prst="rect">
            <a:avLst/>
          </a:prstGeom>
        </p:spPr>
        <p:txBody>
          <a:bodyPr lIns="91423" tIns="91423" rIns="91423" bIns="91423">
            <a:normAutofit/>
          </a:bodyPr>
          <a:lstStyle/>
          <a:p>
            <a:pPr defTabSz="832103">
              <a:spcBef>
                <a:spcPts val="0"/>
              </a:spcBef>
              <a:defRPr sz="1600">
                <a:solidFill>
                  <a:schemeClr val="accent2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Mohamed </a:t>
            </a:r>
            <a:r>
              <a:rPr lang="en-US" dirty="0" err="1">
                <a:solidFill>
                  <a:schemeClr val="tx1"/>
                </a:solidFill>
              </a:rPr>
              <a:t>Ragab</a:t>
            </a:r>
            <a:r>
              <a:rPr lang="en-US" dirty="0">
                <a:solidFill>
                  <a:schemeClr val="tx1"/>
                </a:solidFill>
              </a:rPr>
              <a:t>, Abhay M S Aradhya, </a:t>
            </a:r>
            <a:r>
              <a:rPr lang="en-US" dirty="0" err="1">
                <a:solidFill>
                  <a:schemeClr val="tx1"/>
                </a:solidFill>
              </a:rPr>
              <a:t>Andri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Ashfahani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Shubham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Pateria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ÙØªÙØ¬Ø© Ø¨Ø­Ø« Ø§ÙØµÙØ± Ø¹Ù âªdeaf communicationâ¬â">
            <a:extLst>
              <a:ext uri="{FF2B5EF4-FFF2-40B4-BE49-F238E27FC236}">
                <a16:creationId xmlns:a16="http://schemas.microsoft.com/office/drawing/2014/main" id="{B35A0CAF-38A4-5B48-A94B-DA7E2C4A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73" y="3161444"/>
            <a:ext cx="4422183" cy="26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3"/>
            <a:ext cx="10972800" cy="1143001"/>
          </a:xfrm>
        </p:spPr>
        <p:txBody>
          <a:bodyPr>
            <a:norm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Convolutional LSTM (CLSTM)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913605"/>
            <a:ext cx="7362825" cy="58989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9088" y="2671287"/>
            <a:ext cx="36346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End to End Model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No need for embedding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Pass the feature vector directly to the LSTM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More robust than decoupled model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380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3"/>
            <a:ext cx="10972800" cy="1143001"/>
          </a:xfrm>
        </p:spPr>
        <p:txBody>
          <a:bodyPr>
            <a:norm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CLSTM + Sequence to sequence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69903" y="5958607"/>
            <a:ext cx="8988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References: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https://neurology.msu.edu/CoGeNT/lab/fmri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153684"/>
            <a:ext cx="5077092" cy="40676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56" y="1790700"/>
            <a:ext cx="6373361" cy="32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947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4915B-07E1-4C67-A381-E0280C76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8" y="943117"/>
            <a:ext cx="8956292" cy="5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247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692AE-140F-4258-9495-A4414549B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66"/>
          <a:stretch/>
        </p:blipFill>
        <p:spPr>
          <a:xfrm>
            <a:off x="942818" y="1009650"/>
            <a:ext cx="10516883" cy="2419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3A692-609F-44D5-B6EC-EA4959892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41" b="4758"/>
          <a:stretch/>
        </p:blipFill>
        <p:spPr>
          <a:xfrm>
            <a:off x="1250133" y="3600450"/>
            <a:ext cx="10332267" cy="23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877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26EFC-FC05-4042-9A07-1A809EDD2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22"/>
          <a:stretch/>
        </p:blipFill>
        <p:spPr>
          <a:xfrm>
            <a:off x="969577" y="1016513"/>
            <a:ext cx="9774624" cy="24585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D551B-F31D-462A-8706-0408B024F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51" b="6129"/>
          <a:stretch/>
        </p:blipFill>
        <p:spPr>
          <a:xfrm>
            <a:off x="609600" y="3475014"/>
            <a:ext cx="9953625" cy="24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40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88957-0B5E-4715-ABAA-1D75AD1B9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8" t="2216"/>
          <a:stretch/>
        </p:blipFill>
        <p:spPr>
          <a:xfrm>
            <a:off x="2554014" y="930166"/>
            <a:ext cx="7299434" cy="5419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55898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3CD06-53F2-48E4-8FCE-44757B61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6" y="1144257"/>
            <a:ext cx="10039350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9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" y="1605258"/>
            <a:ext cx="1094994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implemented our own scrapper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applied data cleaning and augmentation procedures to improve the training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tried different data visualization techniques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implemented 4 different models and possessed comprehensive performance comparison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achieved an outstanding accuracy up to 99%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Our models are robust can be generalized on different  sequence data and different application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Not the end!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are aiming to try bigger samples with different modalities to justify our performance</a:t>
            </a:r>
          </a:p>
        </p:txBody>
      </p:sp>
    </p:spTree>
    <p:extLst>
      <p:ext uri="{BB962C8B-B14F-4D97-AF65-F5344CB8AC3E}">
        <p14:creationId xmlns:p14="http://schemas.microsoft.com/office/powerpoint/2010/main" val="20455867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Assignment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940" y="1633514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9111" y="2137122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1511" y="2289522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111" y="4114973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4596" y="3676112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8396" y="2204445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3911" y="2441922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985800-B3AE-46E8-A61F-72D1C4349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29851"/>
              </p:ext>
            </p:extLst>
          </p:nvPr>
        </p:nvGraphicFramePr>
        <p:xfrm>
          <a:off x="838200" y="1818178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26490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5218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Task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9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Data Scrapper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Ragab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Data Augmentation and 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Abhay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Shubham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CNN +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Andri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9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CNN + Sequence to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Ragab, </a:t>
                      </a:r>
                      <a:r>
                        <a:rPr lang="en-US" sz="1600" dirty="0" err="1"/>
                        <a:t>Andri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7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Abhay, Shubham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Model evaluation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Abhay, Shubham, Ragab, </a:t>
                      </a:r>
                      <a:r>
                        <a:rPr lang="en-US" sz="1600" dirty="0" err="1"/>
                        <a:t>Andri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6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300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xfrm>
            <a:off x="609602" y="1178294"/>
            <a:ext cx="10972800" cy="34497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sz="3200" dirty="0">
                <a:solidFill>
                  <a:schemeClr val="accent1">
                    <a:lumMod val="50000"/>
                  </a:schemeClr>
                </a:solidFill>
              </a:rPr>
              <a:t>Thank You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/>
              <a:t> </a:t>
            </a:r>
            <a:endParaRPr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609600" y="10734"/>
            <a:ext cx="10972800" cy="9409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24" name="Shape 70"/>
          <p:cNvSpPr txBox="1">
            <a:spLocks noGrp="1"/>
          </p:cNvSpPr>
          <p:nvPr>
            <p:ph type="body" idx="1"/>
          </p:nvPr>
        </p:nvSpPr>
        <p:spPr>
          <a:xfrm>
            <a:off x="609600" y="1053165"/>
            <a:ext cx="10972800" cy="4256487"/>
          </a:xfrm>
          <a:prstGeom prst="rect">
            <a:avLst/>
          </a:prstGeom>
        </p:spPr>
        <p:txBody>
          <a:bodyPr lIns="68567" tIns="68567" rIns="68567" bIns="68567">
            <a:normAutofit fontScale="85000" lnSpcReduction="10000"/>
          </a:bodyPr>
          <a:lstStyle/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 sz="1800">
                <a:solidFill>
                  <a:srgbClr val="80808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and Pre-Processing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 sz="1800">
                <a:solidFill>
                  <a:srgbClr val="80808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CNN (Baseline)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 sz="1800">
                <a:solidFill>
                  <a:srgbClr val="808080"/>
                </a:solidFill>
              </a:defRPr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+ LSTM (Decoupled)</a:t>
            </a:r>
            <a:endParaRPr sz="19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19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+ Sequence to sequence (Decoupled)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19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LSTM (CLSTM)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1900" b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CLSTM + Sequence to sequence 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392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88720-88EB-44E7-8DD1-CEDFBB4ECE1D}"/>
              </a:ext>
            </a:extLst>
          </p:cNvPr>
          <p:cNvSpPr/>
          <p:nvPr/>
        </p:nvSpPr>
        <p:spPr>
          <a:xfrm>
            <a:off x="2638824" y="5999001"/>
            <a:ext cx="2048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1. https://wfdeaf.org/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56E0B3-7E57-413E-9471-EC7B65009D49}"/>
                  </a:ext>
                </a:extLst>
              </p:cNvPr>
              <p:cNvSpPr txBox="1"/>
              <p:nvPr/>
            </p:nvSpPr>
            <p:spPr>
              <a:xfrm>
                <a:off x="619126" y="2153986"/>
                <a:ext cx="5476874" cy="2081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About 70 Million people in the world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Segoe UI Symbol" panose="020B0502040204020203" pitchFamily="34" charset="0"/>
                            <a:cs typeface="Times New Roman" panose="02020603050405020304" pitchFamily="18" charset="0"/>
                          </a:rPr>
                          <m:t>deaf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emilight" panose="020B0402040204020203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  <a:cs typeface="Segoe UI Semilight" panose="020B0402040204020203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emilight" panose="020B0402040204020203" pitchFamily="34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Segoe UI Symbol" panose="020B0502040204020203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Video translation for automatic subscript generation.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Segoe UI Symbol" panose="020B0502040204020203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More inclusive and specially abled friendly environment.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56E0B3-7E57-413E-9471-EC7B6500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6" y="2153986"/>
                <a:ext cx="5476874" cy="2081083"/>
              </a:xfrm>
              <a:prstGeom prst="rect">
                <a:avLst/>
              </a:prstGeom>
              <a:blipFill>
                <a:blip r:embed="rId2"/>
                <a:stretch>
                  <a:fillRect l="-1114" t="-1754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ÙØªÙØ¬Ø© Ø¨Ø­Ø« Ø§ÙØµÙØ± Ø¹Ù âªdeaf communicationâ¬â">
            <a:extLst>
              <a:ext uri="{FF2B5EF4-FFF2-40B4-BE49-F238E27FC236}">
                <a16:creationId xmlns:a16="http://schemas.microsoft.com/office/drawing/2014/main" id="{2CC83B28-62DC-4BD7-A032-4C386955C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547999"/>
            <a:ext cx="5495925" cy="32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5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2" y="-158979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 Acquisition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162677" y="1149030"/>
            <a:ext cx="0" cy="450992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wn Arrow 17"/>
          <p:cNvSpPr/>
          <p:nvPr/>
        </p:nvSpPr>
        <p:spPr>
          <a:xfrm>
            <a:off x="3051810" y="3373654"/>
            <a:ext cx="160112" cy="176429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8265" y="3609072"/>
            <a:ext cx="2103481" cy="36932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Crawler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049950" y="4037390"/>
            <a:ext cx="160112" cy="194036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5" y="1314038"/>
            <a:ext cx="5588556" cy="2022829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3906"/>
              </p:ext>
            </p:extLst>
          </p:nvPr>
        </p:nvGraphicFramePr>
        <p:xfrm>
          <a:off x="531329" y="4268213"/>
          <a:ext cx="5202460" cy="14848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0615">
                  <a:extLst>
                    <a:ext uri="{9D8B030D-6E8A-4147-A177-3AD203B41FA5}">
                      <a16:colId xmlns:a16="http://schemas.microsoft.com/office/drawing/2014/main" val="132583795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2931425596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3051080764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4272714557"/>
                    </a:ext>
                  </a:extLst>
                </a:gridCol>
              </a:tblGrid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Index</a:t>
                      </a:r>
                      <a:endParaRPr lang="en-US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Character</a:t>
                      </a:r>
                      <a:endParaRPr lang="en-US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Misspelled Word</a:t>
                      </a:r>
                      <a:endParaRPr lang="en-US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Label/Correct</a:t>
                      </a:r>
                      <a:endParaRPr lang="en-US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876085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0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bberan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abberant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300453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1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bberatio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abberation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507601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2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bbrieviate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abbrieviated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61645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3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bbriviate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abbriviated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820765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4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bbriviatio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abbriviation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92921"/>
                  </a:ext>
                </a:extLst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66" y="1314039"/>
            <a:ext cx="4699854" cy="45326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09815" y="904875"/>
            <a:ext cx="558855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Wikipedia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91566" y="964366"/>
            <a:ext cx="558855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Sign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Language MNIST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1149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 Augmentation and Pre-Processing</a:t>
            </a:r>
          </a:p>
        </p:txBody>
      </p:sp>
      <p:sp>
        <p:nvSpPr>
          <p:cNvPr id="34" name="AutoShape 2" descr="blob:https://web.whatsapp.com/30b54631-f298-4776-b9cf-0330cd5dd40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961D2-275F-449B-8715-2C8F9962C5F8}"/>
              </a:ext>
            </a:extLst>
          </p:cNvPr>
          <p:cNvSpPr/>
          <p:nvPr/>
        </p:nvSpPr>
        <p:spPr>
          <a:xfrm>
            <a:off x="609599" y="1981200"/>
            <a:ext cx="1507067" cy="28956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5C60B-9CEB-4DE2-88B9-E0ED7A89D05A}"/>
              </a:ext>
            </a:extLst>
          </p:cNvPr>
          <p:cNvSpPr txBox="1"/>
          <p:nvPr/>
        </p:nvSpPr>
        <p:spPr>
          <a:xfrm>
            <a:off x="96156" y="3228947"/>
            <a:ext cx="253395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b="1" dirty="0"/>
              <a:t>Dictionary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32AE05E-0373-463A-A818-8BC7B57CE933}"/>
              </a:ext>
            </a:extLst>
          </p:cNvPr>
          <p:cNvSpPr/>
          <p:nvPr/>
        </p:nvSpPr>
        <p:spPr>
          <a:xfrm>
            <a:off x="2218267" y="3228947"/>
            <a:ext cx="812800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BF792E-5EC5-4AD5-9DC6-C3919D3DAEDC}"/>
              </a:ext>
            </a:extLst>
          </p:cNvPr>
          <p:cNvSpPr/>
          <p:nvPr/>
        </p:nvSpPr>
        <p:spPr>
          <a:xfrm>
            <a:off x="3132668" y="1981199"/>
            <a:ext cx="1058330" cy="28956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F07B5D-0BD2-481A-ABC1-2399C022A462}"/>
              </a:ext>
            </a:extLst>
          </p:cNvPr>
          <p:cNvSpPr txBox="1"/>
          <p:nvPr/>
        </p:nvSpPr>
        <p:spPr>
          <a:xfrm>
            <a:off x="3143551" y="3072084"/>
            <a:ext cx="1221613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b="1" dirty="0"/>
              <a:t>Data Cleaning</a:t>
            </a:r>
          </a:p>
          <a:p>
            <a:pPr algn="ctr"/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4B57D05-8B53-417D-BD59-D96E7CB64294}"/>
              </a:ext>
            </a:extLst>
          </p:cNvPr>
          <p:cNvSpPr/>
          <p:nvPr/>
        </p:nvSpPr>
        <p:spPr>
          <a:xfrm>
            <a:off x="4356088" y="3228947"/>
            <a:ext cx="812800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02C64C-0944-4F4F-B946-F746C652A622}"/>
              </a:ext>
            </a:extLst>
          </p:cNvPr>
          <p:cNvSpPr/>
          <p:nvPr/>
        </p:nvSpPr>
        <p:spPr>
          <a:xfrm>
            <a:off x="5286203" y="1981199"/>
            <a:ext cx="1507067" cy="28956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2E9AB-47EE-4E97-A154-21B383F06AC5}"/>
              </a:ext>
            </a:extLst>
          </p:cNvPr>
          <p:cNvSpPr txBox="1"/>
          <p:nvPr/>
        </p:nvSpPr>
        <p:spPr>
          <a:xfrm>
            <a:off x="5354523" y="3105835"/>
            <a:ext cx="1438747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Mis</a:t>
            </a:r>
            <a:r>
              <a:rPr lang="en-US" b="1" dirty="0"/>
              <a:t>spelling</a:t>
            </a:r>
          </a:p>
          <a:p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Generator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5FCF388-3D04-4D0F-B5D9-A3809CAF0A67}"/>
              </a:ext>
            </a:extLst>
          </p:cNvPr>
          <p:cNvSpPr/>
          <p:nvPr/>
        </p:nvSpPr>
        <p:spPr>
          <a:xfrm>
            <a:off x="6910584" y="2268893"/>
            <a:ext cx="3300215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93D40C-CE03-43BF-B1AB-254719AF41A4}"/>
              </a:ext>
            </a:extLst>
          </p:cNvPr>
          <p:cNvSpPr/>
          <p:nvPr/>
        </p:nvSpPr>
        <p:spPr>
          <a:xfrm>
            <a:off x="7637071" y="2954866"/>
            <a:ext cx="1507067" cy="1921933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368E57-9E5B-4B53-AECB-E71382D3B861}"/>
              </a:ext>
            </a:extLst>
          </p:cNvPr>
          <p:cNvSpPr txBox="1"/>
          <p:nvPr/>
        </p:nvSpPr>
        <p:spPr>
          <a:xfrm>
            <a:off x="7671230" y="3454169"/>
            <a:ext cx="1438747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MNIST Index Generator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124B6B1-59D5-4EB9-A131-E3A950AC46FC}"/>
              </a:ext>
            </a:extLst>
          </p:cNvPr>
          <p:cNvSpPr/>
          <p:nvPr/>
        </p:nvSpPr>
        <p:spPr>
          <a:xfrm rot="5400000">
            <a:off x="8166234" y="2565398"/>
            <a:ext cx="400107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EEE8426-B432-47B3-90D4-4398EDFCC368}"/>
              </a:ext>
            </a:extLst>
          </p:cNvPr>
          <p:cNvSpPr/>
          <p:nvPr/>
        </p:nvSpPr>
        <p:spPr>
          <a:xfrm>
            <a:off x="9178296" y="3629052"/>
            <a:ext cx="1032503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8F60B0-BBFA-485A-A349-16D79A6F3DC5}"/>
              </a:ext>
            </a:extLst>
          </p:cNvPr>
          <p:cNvSpPr txBox="1"/>
          <p:nvPr/>
        </p:nvSpPr>
        <p:spPr>
          <a:xfrm>
            <a:off x="10244957" y="3644440"/>
            <a:ext cx="18097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CLSTM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A89B17-A2CA-4F72-9A31-397A3095D516}"/>
              </a:ext>
            </a:extLst>
          </p:cNvPr>
          <p:cNvSpPr txBox="1"/>
          <p:nvPr/>
        </p:nvSpPr>
        <p:spPr>
          <a:xfrm>
            <a:off x="10210799" y="2268893"/>
            <a:ext cx="18097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LSTM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00D3B7-5B7D-4F09-8D1D-A3F2970296E1}"/>
              </a:ext>
            </a:extLst>
          </p:cNvPr>
          <p:cNvCxnSpPr/>
          <p:nvPr/>
        </p:nvCxnSpPr>
        <p:spPr>
          <a:xfrm>
            <a:off x="5630333" y="1515533"/>
            <a:ext cx="0" cy="465666"/>
          </a:xfrm>
          <a:prstGeom prst="straightConnector1">
            <a:avLst/>
          </a:prstGeom>
          <a:noFill/>
          <a:ln w="38100" cap="flat">
            <a:solidFill>
              <a:schemeClr val="accent1">
                <a:lumMod val="50000"/>
              </a:schemeClr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7F35BE-07C4-4FBB-BB66-8FD5802719FE}"/>
              </a:ext>
            </a:extLst>
          </p:cNvPr>
          <p:cNvCxnSpPr/>
          <p:nvPr/>
        </p:nvCxnSpPr>
        <p:spPr>
          <a:xfrm>
            <a:off x="6417733" y="1515533"/>
            <a:ext cx="0" cy="465666"/>
          </a:xfrm>
          <a:prstGeom prst="straightConnector1">
            <a:avLst/>
          </a:prstGeom>
          <a:noFill/>
          <a:ln w="38100" cap="flat">
            <a:solidFill>
              <a:schemeClr val="accent1">
                <a:lumMod val="50000"/>
              </a:schemeClr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5C564A-DDFC-4B62-9BAE-BAF1393D96F7}"/>
              </a:ext>
            </a:extLst>
          </p:cNvPr>
          <p:cNvSpPr txBox="1"/>
          <p:nvPr/>
        </p:nvSpPr>
        <p:spPr>
          <a:xfrm>
            <a:off x="4185534" y="1238538"/>
            <a:ext cx="1640830" cy="27699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mutations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212CA7-0F0A-4E42-B5D9-CF705C912B36}"/>
              </a:ext>
            </a:extLst>
          </p:cNvPr>
          <p:cNvSpPr txBox="1"/>
          <p:nvPr/>
        </p:nvSpPr>
        <p:spPr>
          <a:xfrm>
            <a:off x="6096000" y="1227435"/>
            <a:ext cx="2197072" cy="27699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misspelled</a:t>
            </a:r>
            <a:r>
              <a:rPr kumimoji="0" lang="en-US" sz="12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words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42A14EE3-9E0F-4B64-A1AC-5628BF4DC0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79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Basic CNN (Baseline)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1" y="1553833"/>
            <a:ext cx="6538220" cy="33610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470654" y="2518786"/>
            <a:ext cx="363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Basic CNN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Accuracy of 69%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Kaggle data set </a:t>
            </a:r>
          </a:p>
        </p:txBody>
      </p:sp>
    </p:spTree>
    <p:extLst>
      <p:ext uri="{BB962C8B-B14F-4D97-AF65-F5344CB8AC3E}">
        <p14:creationId xmlns:p14="http://schemas.microsoft.com/office/powerpoint/2010/main" val="17179853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CNN + LSTM (Decoupled)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50464" y="2163527"/>
            <a:ext cx="924288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 Light" panose="020F0302020204030204" pitchFamily="34" charset="0"/>
                <a:sym typeface="Arial"/>
              </a:rPr>
              <a:t>Hidden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 Light" panose="020F0302020204030204" pitchFamily="34" charset="0"/>
                <a:sym typeface="Arial"/>
              </a:rPr>
              <a:t>Transformation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 Light" panose="020F0302020204030204" pitchFamily="34" charset="0"/>
                <a:sym typeface="Arial"/>
              </a:rPr>
              <a:t>Layer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bg1"/>
                </a:solidFill>
                <a:latin typeface="Calibri Light" panose="020F0302020204030204" pitchFamily="34" charset="0"/>
              </a:rPr>
              <a:t>(HTL)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 Light" panose="020F0302020204030204" pitchFamily="34" charset="0"/>
              <a:sym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295266"/>
            <a:ext cx="6038851" cy="4458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89315" y="2808776"/>
            <a:ext cx="363468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Works on CNN’s output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Character Embedding Layer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Bidirectional LSTM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40808942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CNN + Sequence to sequence (Decoupled)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681"/>
            <a:ext cx="9024750" cy="3604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0375" y="3060236"/>
            <a:ext cx="363468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Character Embedding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Deeper Architecture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Consider the whole context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More robust  to number of Mutations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Predicted to achieve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146438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CNN + Sequence to sequence (Decoupled)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71" y="1144257"/>
            <a:ext cx="6637604" cy="46990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26146" y="2778202"/>
            <a:ext cx="363468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Teacher Forcing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Improve training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Exhibit some instability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Used with specific ratio</a:t>
            </a:r>
          </a:p>
        </p:txBody>
      </p:sp>
    </p:spTree>
    <p:extLst>
      <p:ext uri="{BB962C8B-B14F-4D97-AF65-F5344CB8AC3E}">
        <p14:creationId xmlns:p14="http://schemas.microsoft.com/office/powerpoint/2010/main" val="39353920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owerpoint Template May 06">
  <a:themeElements>
    <a:clrScheme name="Powerpoint Template May 0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owerpoint Template May 06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Powerpoint Template May 0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owerpoint Template May 06">
  <a:themeElements>
    <a:clrScheme name="Powerpoint Template May 0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owerpoint Template May 06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Powerpoint Template May 0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437</Words>
  <Application>Microsoft Macintosh PowerPoint</Application>
  <PresentationFormat>Widescreen</PresentationFormat>
  <Paragraphs>148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 Light</vt:lpstr>
      <vt:lpstr>Cambria Math</vt:lpstr>
      <vt:lpstr>Segoe UI Semilight</vt:lpstr>
      <vt:lpstr>Segoe UI Symbol</vt:lpstr>
      <vt:lpstr>Times New Roman</vt:lpstr>
      <vt:lpstr>Wingdings</vt:lpstr>
      <vt:lpstr>Powerpoint Template May 06</vt:lpstr>
      <vt:lpstr>Sign Language Recognition Based Word Prediction</vt:lpstr>
      <vt:lpstr>Outline</vt:lpstr>
      <vt:lpstr>Problem Statement</vt:lpstr>
      <vt:lpstr>Data Acquisition</vt:lpstr>
      <vt:lpstr>Data Augmentation and Pre-Processing</vt:lpstr>
      <vt:lpstr>Basic CNN (Baseline)</vt:lpstr>
      <vt:lpstr>CNN + LSTM (Decoupled)</vt:lpstr>
      <vt:lpstr>CNN + Sequence to sequence (Decoupled)</vt:lpstr>
      <vt:lpstr>CNN + Sequence to sequence (Decoupled)</vt:lpstr>
      <vt:lpstr>Convolutional LSTM (CLSTM)</vt:lpstr>
      <vt:lpstr>CLSTM + Sequence to sequence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</vt:lpstr>
      <vt:lpstr>Task Assignment</vt:lpstr>
      <vt:lpstr>   Thank You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Synthesis by Non-parametric Sampling</dc:title>
  <dc:creator>Mohamed Ragab</dc:creator>
  <cp:lastModifiedBy>Xavier Bresson (Assoc Prof)</cp:lastModifiedBy>
  <cp:revision>149</cp:revision>
  <dcterms:modified xsi:type="dcterms:W3CDTF">2019-09-18T08:27:56Z</dcterms:modified>
</cp:coreProperties>
</file>