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731" r:id="rId6"/>
    <p:sldId id="733" r:id="rId7"/>
    <p:sldId id="732" r:id="rId8"/>
    <p:sldId id="726" r:id="rId9"/>
    <p:sldId id="730" r:id="rId10"/>
    <p:sldId id="734" r:id="rId11"/>
    <p:sldId id="735" r:id="rId12"/>
    <p:sldId id="736" r:id="rId13"/>
    <p:sldId id="737" r:id="rId14"/>
    <p:sldId id="738" r:id="rId15"/>
    <p:sldId id="739" r:id="rId16"/>
    <p:sldId id="740" r:id="rId17"/>
    <p:sldId id="741" r:id="rId18"/>
    <p:sldId id="742" r:id="rId19"/>
    <p:sldId id="744" r:id="rId20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B29"/>
    <a:srgbClr val="003478"/>
    <a:srgbClr val="C60C30"/>
    <a:srgbClr val="000099"/>
    <a:srgbClr val="0000CC"/>
    <a:srgbClr val="D9D9D9"/>
    <a:srgbClr val="1A2B5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4" autoAdjust="0"/>
    <p:restoredTop sz="93805" autoAdjust="0"/>
  </p:normalViewPr>
  <p:slideViewPr>
    <p:cSldViewPr>
      <p:cViewPr varScale="1">
        <p:scale>
          <a:sx n="106" d="100"/>
          <a:sy n="106" d="100"/>
        </p:scale>
        <p:origin x="21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8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pPr>
              <a:defRPr/>
            </a:pPr>
            <a:fld id="{C16799F9-4D8F-463E-B3C9-07709BECA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pPr>
              <a:defRPr/>
            </a:pPr>
            <a:fld id="{525D7153-1260-473E-B605-FF93F27BF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F5CBEE-026E-4072-8746-7DCC98019AD0}" type="slidenum">
              <a:rPr lang="en-US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 smtClean="0">
              <a:cs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4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>
              <a:latin typeface="Arial" panose="020B0604020202020204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12E538-A942-47F7-BC32-0A37160441DA}" type="slidenum">
              <a:rPr lang="en-US" altLang="en-US" sz="1300" baseline="0" smtClean="0"/>
              <a:pPr/>
              <a:t>4</a:t>
            </a:fld>
            <a:endParaRPr lang="en-US" altLang="en-US" sz="1300" baseline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dirty="0" smtClean="0">
              <a:latin typeface="Arial" panose="020B0604020202020204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12E538-A942-47F7-BC32-0A37160441DA}" type="slidenum">
              <a:rPr lang="en-US" altLang="en-US" sz="1300" baseline="0" smtClean="0"/>
              <a:pPr/>
              <a:t>5</a:t>
            </a:fld>
            <a:endParaRPr lang="en-US" altLang="en-US" sz="1300" baseline="0" smtClean="0"/>
          </a:p>
        </p:txBody>
      </p:sp>
    </p:spTree>
    <p:extLst>
      <p:ext uri="{BB962C8B-B14F-4D97-AF65-F5344CB8AC3E}">
        <p14:creationId xmlns:p14="http://schemas.microsoft.com/office/powerpoint/2010/main" val="344042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7C438-FFF5-49B2-99D1-67523FE5D90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4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F5CBEE-026E-4072-8746-7DCC98019AD0}" type="slidenum">
              <a:rPr lang="en-US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300" smtClean="0">
              <a:cs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5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177E4-56B4-4281-B301-63BB0D387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8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FF623-7598-485A-9AF0-6D9103BA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3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86E6D-F30B-4703-9ABE-6680C73D4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97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8560D-57AD-4B2B-8E63-5946FD5FF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2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D1089-888B-4E55-8488-665916E42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2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E2BE3-EDFC-426E-B515-D3ECB0AB8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5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DFDE7-81BE-4D6F-B68F-76053B7CF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5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A2DC5-B3FB-4AC0-8198-EBB5AA269C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97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07ECF-12F1-42CB-8FB8-B3563BF1FA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4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0476-8211-4784-BF90-7C964CF3D7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61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C14CC-ED03-4CFB-B886-6F71DE659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9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latin typeface="Helvetica Neue Ligh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447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latin typeface="Helvetica Neue Ligh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6400" y="6248400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Helvetica Neue Light"/>
              </a:defRPr>
            </a:lvl1pPr>
          </a:lstStyle>
          <a:p>
            <a:pPr>
              <a:defRPr/>
            </a:pPr>
            <a:fld id="{5E692521-8495-4E08-BDF0-9D5AAFD7F4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9" descr="http://www3.ntu.edu.sg/cits2/maintenance/img/logo/logo_bw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1" b="21794"/>
          <a:stretch>
            <a:fillRect/>
          </a:stretch>
        </p:blipFill>
        <p:spPr bwMode="auto">
          <a:xfrm>
            <a:off x="9983788" y="6165850"/>
            <a:ext cx="1724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lEDSFC-dgQ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>
          <a:xfrm>
            <a:off x="119063" y="2852738"/>
            <a:ext cx="10585450" cy="1143000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chemeClr val="accent1"/>
                </a:solidFill>
                <a:latin typeface="Verdana" panose="020B0604030504040204" pitchFamily="34" charset="0"/>
              </a:rPr>
              <a:t/>
            </a:r>
            <a:br>
              <a:rPr lang="en-US" altLang="zh-CN" smtClean="0">
                <a:solidFill>
                  <a:schemeClr val="accent1"/>
                </a:solidFill>
                <a:latin typeface="Verdana" panose="020B0604030504040204" pitchFamily="34" charset="0"/>
              </a:rPr>
            </a:br>
            <a:r>
              <a:rPr lang="en-US" altLang="zh-CN" smtClean="0">
                <a:solidFill>
                  <a:schemeClr val="accent1"/>
                </a:solidFill>
                <a:latin typeface="Verdana" panose="020B0604030504040204" pitchFamily="34" charset="0"/>
              </a:rPr>
              <a:t/>
            </a:r>
            <a:br>
              <a:rPr lang="en-US" altLang="zh-CN" smtClean="0">
                <a:solidFill>
                  <a:schemeClr val="accent1"/>
                </a:solidFill>
                <a:latin typeface="Verdana" panose="020B0604030504040204" pitchFamily="34" charset="0"/>
              </a:rPr>
            </a:br>
            <a:endParaRPr lang="en-US" altLang="en-US" smtClean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pic>
        <p:nvPicPr>
          <p:cNvPr id="4099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623888" y="260350"/>
            <a:ext cx="2819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033588" y="1930278"/>
            <a:ext cx="83058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9pPr>
          </a:lstStyle>
          <a:p>
            <a:pPr algn="ctr">
              <a:defRPr/>
            </a:pPr>
            <a:r>
              <a:rPr lang="en-SG" sz="4800" kern="0" baseline="0" dirty="0" smtClean="0">
                <a:solidFill>
                  <a:srgbClr val="C00000"/>
                </a:solidFill>
                <a:cs typeface="Arial" panose="020B0604020202020204" pitchFamily="34" charset="0"/>
              </a:rPr>
              <a:t>3D Pose of Human Faces</a:t>
            </a:r>
            <a:endParaRPr lang="en-US" sz="4800" kern="0" baseline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101" name="Rectangle 6"/>
          <p:cNvSpPr txBox="1">
            <a:spLocks noChangeArrowheads="1"/>
          </p:cNvSpPr>
          <p:nvPr/>
        </p:nvSpPr>
        <p:spPr bwMode="auto">
          <a:xfrm>
            <a:off x="2120578" y="3400303"/>
            <a:ext cx="8131820" cy="112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Group </a:t>
            </a:r>
            <a:r>
              <a:rPr lang="en-US" altLang="en-US" sz="2800" baseline="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Cai</a:t>
            </a:r>
            <a:r>
              <a:rPr lang="en-US" altLang="en-US" sz="2800" baseline="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baseline="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Yujun</a:t>
            </a:r>
            <a:r>
              <a:rPr lang="en-US" altLang="en-US" sz="2800" baseline="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Song </a:t>
            </a:r>
            <a:r>
              <a:rPr lang="en-US" altLang="en-US" sz="2800" baseline="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Guoxian</a:t>
            </a:r>
            <a:r>
              <a:rPr lang="en-US" altLang="en-US" sz="2800" baseline="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Zhang </a:t>
            </a:r>
            <a:r>
              <a:rPr lang="en-US" altLang="en-US" sz="2800" baseline="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Zhijie</a:t>
            </a:r>
            <a:endParaRPr lang="en-US" altLang="en-US" sz="2800" baseline="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36105" y="1779475"/>
                <a:ext cx="10363200" cy="4114800"/>
              </a:xfrm>
            </p:spPr>
            <p:txBody>
              <a:bodyPr/>
              <a:lstStyle/>
              <a:p>
                <a:r>
                  <a:rPr lang="en-US" sz="2400" dirty="0" smtClean="0"/>
                  <a:t>Projection loss(consistent with landmark)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00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𝑃𝑟𝑜𝑗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𝑙𝑎𝑛𝑑𝑚𝑎𝑟𝑘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𝑃𝑟𝑜𝑗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𝑃𝑟𝑒𝑑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400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𝑟𝑜𝑡𝑎𝑡𝑖𝑜𝑛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h𝑢𝑚𝑎𝑛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𝑚𝑜𝑑𝑒𝑙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𝑆𝑐𝑎𝑙𝑒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𝑡𝑟𝑎𝑛𝑠𝑙𝑎𝑡𝑖𝑜𝑛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2400" dirty="0"/>
                  <a:t>R</a:t>
                </a:r>
                <a:r>
                  <a:rPr lang="en-US" sz="2400" dirty="0" smtClean="0"/>
                  <a:t>egression loss</a:t>
                </a:r>
              </a:p>
              <a:p>
                <a:pPr marL="400050" lvl="1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L2 loss for output parameters</a:t>
                </a:r>
              </a:p>
              <a:p>
                <a:pPr marL="0" indent="0">
                  <a:buNone/>
                </a:pPr>
                <a:endParaRPr lang="en-SG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105" y="1779475"/>
                <a:ext cx="10363200" cy="4114800"/>
              </a:xfrm>
              <a:blipFill>
                <a:blip r:embed="rId2"/>
                <a:stretch>
                  <a:fillRect l="-824" t="-10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loss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89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Quantities Result</a:t>
            </a:r>
          </a:p>
          <a:p>
            <a:pPr lvl="1"/>
            <a:r>
              <a:rPr lang="en-US" altLang="en-US" smtClean="0"/>
              <a:t>5000 test image with pose labels</a:t>
            </a:r>
          </a:p>
          <a:p>
            <a:pPr lvl="2"/>
            <a:r>
              <a:rPr lang="en-US" altLang="en-US" smtClean="0"/>
              <a:t>Eular : mean absolute error 0.089</a:t>
            </a:r>
          </a:p>
          <a:p>
            <a:pPr lvl="2"/>
            <a:r>
              <a:rPr lang="en-US" altLang="en-US" smtClean="0"/>
              <a:t>Translation: 7.31 pixels</a:t>
            </a:r>
          </a:p>
          <a:p>
            <a:pPr lvl="2"/>
            <a:r>
              <a:rPr lang="en-US" altLang="en-US" smtClean="0"/>
              <a:t>Scale: 5.21e-05</a:t>
            </a: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Result</a:t>
            </a: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1781175"/>
            <a:ext cx="47640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0560050" y="4529138"/>
            <a:ext cx="1223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3D pose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7967663" y="4498975"/>
            <a:ext cx="1223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Test image</a:t>
            </a:r>
          </a:p>
        </p:txBody>
      </p:sp>
    </p:spTree>
    <p:extLst>
      <p:ext uri="{BB962C8B-B14F-4D97-AF65-F5344CB8AC3E}">
        <p14:creationId xmlns:p14="http://schemas.microsoft.com/office/powerpoint/2010/main" val="4856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Visual result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484313"/>
            <a:ext cx="38401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3644900"/>
            <a:ext cx="37449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497013"/>
            <a:ext cx="3579813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3733800"/>
            <a:ext cx="3449637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63" y="1700213"/>
            <a:ext cx="31400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3" y="3729038"/>
            <a:ext cx="34575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>
          <a:xfrm>
            <a:off x="914400" y="620713"/>
            <a:ext cx="10363200" cy="1143000"/>
          </a:xfrm>
        </p:spPr>
        <p:txBody>
          <a:bodyPr/>
          <a:lstStyle/>
          <a:p>
            <a:r>
              <a:rPr lang="en-US" altLang="en-US" smtClean="0"/>
              <a:t>Our face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28775"/>
            <a:ext cx="302895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4"/>
          <a:stretch>
            <a:fillRect/>
          </a:stretch>
        </p:blipFill>
        <p:spPr bwMode="auto">
          <a:xfrm>
            <a:off x="4367213" y="1612900"/>
            <a:ext cx="37988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97025"/>
            <a:ext cx="35687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 bwMode="auto">
          <a:xfrm>
            <a:off x="914400" y="362267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9pPr>
          </a:lstStyle>
          <a:p>
            <a:pPr>
              <a:defRPr/>
            </a:pPr>
            <a:r>
              <a:rPr lang="en-US" kern="0" baseline="0" dirty="0" smtClean="0"/>
              <a:t>limitation</a:t>
            </a:r>
          </a:p>
          <a:p>
            <a:pPr>
              <a:defRPr/>
            </a:pPr>
            <a:endParaRPr lang="en-US" kern="0" baseline="0" dirty="0"/>
          </a:p>
        </p:txBody>
      </p:sp>
      <p:sp>
        <p:nvSpPr>
          <p:cNvPr id="13319" name="Content Placeholder 1"/>
          <p:cNvSpPr>
            <a:spLocks noGrp="1"/>
          </p:cNvSpPr>
          <p:nvPr>
            <p:ph idx="1"/>
          </p:nvPr>
        </p:nvSpPr>
        <p:spPr>
          <a:xfrm>
            <a:off x="1084263" y="4194175"/>
            <a:ext cx="10363200" cy="4114800"/>
          </a:xfrm>
        </p:spPr>
        <p:txBody>
          <a:bodyPr/>
          <a:lstStyle/>
          <a:p>
            <a:r>
              <a:rPr lang="en-US" altLang="zh-CN" sz="2800" smtClean="0"/>
              <a:t>Pose shake</a:t>
            </a:r>
          </a:p>
          <a:p>
            <a:pPr lvl="1"/>
            <a:r>
              <a:rPr lang="en-US" altLang="zh-CN" sz="2400" smtClean="0"/>
              <a:t>Frame based regression.</a:t>
            </a:r>
          </a:p>
          <a:p>
            <a:r>
              <a:rPr lang="en-US" altLang="en-US" sz="2800" smtClean="0"/>
              <a:t>Wrong prediction</a:t>
            </a:r>
          </a:p>
          <a:p>
            <a:pPr lvl="1"/>
            <a:r>
              <a:rPr lang="en-US" altLang="en-US" sz="2400" smtClean="0"/>
              <a:t>Our face and record environment is different from train data</a:t>
            </a:r>
          </a:p>
        </p:txBody>
      </p:sp>
    </p:spTree>
    <p:extLst>
      <p:ext uri="{BB962C8B-B14F-4D97-AF65-F5344CB8AC3E}">
        <p14:creationId xmlns:p14="http://schemas.microsoft.com/office/powerpoint/2010/main" val="11050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Video Result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7488" y="5949280"/>
            <a:ext cx="2911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https://youtu.be/-lEDSFC-dgQ</a:t>
            </a:r>
          </a:p>
        </p:txBody>
      </p:sp>
      <p:pic>
        <p:nvPicPr>
          <p:cNvPr id="3" name="-lEDSFC-dg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47528" y="1916832"/>
            <a:ext cx="6984776" cy="39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>
          <a:xfrm>
            <a:off x="119063" y="2852738"/>
            <a:ext cx="10585450" cy="1143000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chemeClr val="accent1"/>
                </a:solidFill>
                <a:latin typeface="Verdana" panose="020B0604030504040204" pitchFamily="34" charset="0"/>
              </a:rPr>
              <a:t/>
            </a:r>
            <a:br>
              <a:rPr lang="en-US" altLang="zh-CN" smtClean="0">
                <a:solidFill>
                  <a:schemeClr val="accent1"/>
                </a:solidFill>
                <a:latin typeface="Verdana" panose="020B0604030504040204" pitchFamily="34" charset="0"/>
              </a:rPr>
            </a:br>
            <a:r>
              <a:rPr lang="en-US" altLang="zh-CN" smtClean="0">
                <a:solidFill>
                  <a:schemeClr val="accent1"/>
                </a:solidFill>
                <a:latin typeface="Verdana" panose="020B0604030504040204" pitchFamily="34" charset="0"/>
              </a:rPr>
              <a:t/>
            </a:r>
            <a:br>
              <a:rPr lang="en-US" altLang="zh-CN" smtClean="0">
                <a:solidFill>
                  <a:schemeClr val="accent1"/>
                </a:solidFill>
                <a:latin typeface="Verdana" panose="020B0604030504040204" pitchFamily="34" charset="0"/>
              </a:rPr>
            </a:br>
            <a:endParaRPr lang="en-US" altLang="en-US" smtClean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pic>
        <p:nvPicPr>
          <p:cNvPr id="4099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623888" y="260350"/>
            <a:ext cx="2819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033588" y="1930278"/>
            <a:ext cx="83058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Helvetica Neue" pitchFamily="64" charset="0"/>
                <a:ea typeface="ＭＳ Ｐゴシック" pitchFamily="64" charset="-128"/>
              </a:defRPr>
            </a:lvl9pPr>
          </a:lstStyle>
          <a:p>
            <a:pPr algn="ctr">
              <a:defRPr/>
            </a:pPr>
            <a:r>
              <a:rPr lang="en-SG" sz="6000" kern="0" baseline="0" dirty="0" smtClean="0">
                <a:solidFill>
                  <a:srgbClr val="C00000"/>
                </a:solidFill>
                <a:cs typeface="Arial" panose="020B0604020202020204" pitchFamily="34" charset="0"/>
              </a:rPr>
              <a:t>Thanks! </a:t>
            </a:r>
          </a:p>
          <a:p>
            <a:pPr algn="ctr">
              <a:defRPr/>
            </a:pPr>
            <a:r>
              <a:rPr lang="en-SG" sz="4800" kern="0" baseline="0" dirty="0" smtClean="0">
                <a:solidFill>
                  <a:srgbClr val="C00000"/>
                </a:solidFill>
                <a:cs typeface="Arial" panose="020B0604020202020204" pitchFamily="34" charset="0"/>
              </a:rPr>
              <a:t>Q&amp;A</a:t>
            </a:r>
            <a:endParaRPr lang="en-US" sz="4800" kern="0" baseline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101" name="Rectangle 6"/>
          <p:cNvSpPr txBox="1">
            <a:spLocks noChangeArrowheads="1"/>
          </p:cNvSpPr>
          <p:nvPr/>
        </p:nvSpPr>
        <p:spPr bwMode="auto">
          <a:xfrm>
            <a:off x="1784034" y="4007384"/>
            <a:ext cx="8804908" cy="112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SG" altLang="en-US" sz="2000" baseline="0" dirty="0" smtClean="0">
                <a:latin typeface="+mj-lt"/>
                <a:cs typeface="Arial" panose="020B0604020202020204" pitchFamily="34" charset="0"/>
              </a:rPr>
              <a:t>This project is available at GitHub and Google Drive: </a:t>
            </a:r>
          </a:p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SG" altLang="en-US" sz="1600" baseline="0" dirty="0">
                <a:latin typeface="+mj-lt"/>
                <a:cs typeface="Arial" panose="020B0604020202020204" pitchFamily="34" charset="0"/>
              </a:rPr>
              <a:t>GitHub</a:t>
            </a:r>
            <a:r>
              <a:rPr lang="en-SG" altLang="en-US" sz="1600" baseline="0" dirty="0" smtClean="0">
                <a:latin typeface="+mj-lt"/>
                <a:cs typeface="Arial" panose="020B0604020202020204" pitchFamily="34" charset="0"/>
              </a:rPr>
              <a:t>: https</a:t>
            </a:r>
            <a:r>
              <a:rPr lang="en-SG" altLang="en-US" sz="1600" baseline="0" dirty="0">
                <a:latin typeface="+mj-lt"/>
                <a:cs typeface="Arial" panose="020B0604020202020204" pitchFamily="34" charset="0"/>
              </a:rPr>
              <a:t>://github.com/GuoxianSong/Course_porject_face</a:t>
            </a:r>
          </a:p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1600" baseline="0" dirty="0" smtClean="0">
                <a:latin typeface="+mj-lt"/>
                <a:cs typeface="Arial" panose="020B0604020202020204" pitchFamily="34" charset="0"/>
              </a:rPr>
              <a:t>Google Drive: https</a:t>
            </a:r>
            <a:r>
              <a:rPr lang="en-US" altLang="en-US" sz="1600" baseline="0" dirty="0">
                <a:latin typeface="+mj-lt"/>
                <a:cs typeface="Arial" panose="020B0604020202020204" pitchFamily="34" charset="0"/>
              </a:rPr>
              <a:t>://</a:t>
            </a:r>
            <a:r>
              <a:rPr lang="en-US" altLang="en-US" sz="1600" baseline="0" dirty="0" smtClean="0">
                <a:latin typeface="+mj-lt"/>
                <a:cs typeface="Arial" panose="020B0604020202020204" pitchFamily="34" charset="0"/>
              </a:rPr>
              <a:t>drive.google.com/drive/folders/19mRFcO5IIvzsHl4d_a_RdsTiMJz62NbB </a:t>
            </a:r>
            <a:endParaRPr lang="en-US" altLang="en-US" sz="1600" baseline="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914400" y="1789113"/>
            <a:ext cx="10363200" cy="4114800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3D pose of human faces </a:t>
            </a:r>
            <a:r>
              <a:rPr lang="en-US" altLang="en-US" sz="2800" dirty="0" smtClean="0">
                <a:latin typeface="+mj-lt"/>
              </a:rPr>
              <a:t>has rich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applications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SG" altLang="en-US" sz="2800" dirty="0" smtClean="0">
                <a:latin typeface="+mj-lt"/>
              </a:rPr>
              <a:t>in computer vision and graphics</a:t>
            </a:r>
            <a:r>
              <a:rPr lang="en-US" altLang="en-US" sz="2800" dirty="0" smtClean="0">
                <a:latin typeface="+mj-lt"/>
              </a:rPr>
              <a:t>.</a:t>
            </a:r>
          </a:p>
          <a:p>
            <a:r>
              <a:rPr lang="en-US" altLang="en-US" sz="2800" dirty="0" smtClean="0">
                <a:latin typeface="+mj-lt"/>
              </a:rPr>
              <a:t>Traditional methods requires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advanced deceives</a:t>
            </a:r>
            <a:r>
              <a:rPr lang="en-US" altLang="en-US" sz="2800" dirty="0" smtClean="0">
                <a:latin typeface="+mj-lt"/>
              </a:rPr>
              <a:t> and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significant user intervention</a:t>
            </a:r>
            <a:r>
              <a:rPr lang="en-US" altLang="en-US" sz="2800" dirty="0" smtClean="0">
                <a:latin typeface="+mj-lt"/>
              </a:rPr>
              <a:t>. </a:t>
            </a:r>
          </a:p>
          <a:p>
            <a:r>
              <a:rPr lang="en-SG" altLang="en-US" sz="2800" dirty="0" smtClean="0">
                <a:latin typeface="+mj-lt"/>
              </a:rPr>
              <a:t>We tend to use </a:t>
            </a:r>
            <a:r>
              <a:rPr lang="en-SG" altLang="en-US" sz="2800" dirty="0" smtClean="0">
                <a:solidFill>
                  <a:srgbClr val="C00000"/>
                </a:solidFill>
                <a:latin typeface="+mj-lt"/>
              </a:rPr>
              <a:t>simple RGB image </a:t>
            </a:r>
            <a:r>
              <a:rPr lang="en-SG" altLang="en-US" sz="2800" dirty="0" smtClean="0">
                <a:latin typeface="+mj-lt"/>
              </a:rPr>
              <a:t>to recovery 3D face pose. </a:t>
            </a:r>
            <a:endParaRPr lang="en-US" altLang="en-US" sz="2800" dirty="0" smtClean="0">
              <a:latin typeface="+mj-lt"/>
            </a:endParaRPr>
          </a:p>
          <a:p>
            <a:endParaRPr lang="en-SG" altLang="en-US" sz="3600" dirty="0" smtClean="0">
              <a:latin typeface="+mj-lt"/>
            </a:endParaRPr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Motivation and Description</a:t>
            </a:r>
            <a:endParaRPr lang="en-SG" altLang="en-US" dirty="0" smtClean="0"/>
          </a:p>
        </p:txBody>
      </p:sp>
      <p:pic>
        <p:nvPicPr>
          <p:cNvPr id="6148" name="Picture 2" descr="â3D face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13" y="4337666"/>
            <a:ext cx="4680520" cy="205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3"/>
          <p:cNvSpPr txBox="1">
            <a:spLocks noChangeArrowheads="1"/>
          </p:cNvSpPr>
          <p:nvPr/>
        </p:nvSpPr>
        <p:spPr bwMode="auto">
          <a:xfrm>
            <a:off x="6240016" y="5396081"/>
            <a:ext cx="38877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2000" baseline="0" dirty="0" smtClean="0">
                <a:latin typeface="+mj-lt"/>
              </a:rPr>
              <a:t>Fig. Lifelike 3D Face Scanning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SG" altLang="en-US" sz="2000" baseline="0" dirty="0" smtClean="0">
                <a:latin typeface="+mj-lt"/>
              </a:rPr>
              <a:t>from Mobile Devices. https://www.bellus3d.com/</a:t>
            </a:r>
            <a:endParaRPr lang="en-SG" altLang="en-US" sz="2000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7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914400" y="1789113"/>
            <a:ext cx="10363200" cy="4114800"/>
          </a:xfrm>
        </p:spPr>
        <p:txBody>
          <a:bodyPr/>
          <a:lstStyle/>
          <a:p>
            <a:r>
              <a:rPr lang="en-SG" altLang="en-US" sz="2800" dirty="0" smtClean="0">
                <a:solidFill>
                  <a:srgbClr val="C00000"/>
                </a:solidFill>
                <a:latin typeface="+mj-lt"/>
              </a:rPr>
              <a:t>aim</a:t>
            </a:r>
            <a:r>
              <a:rPr lang="en-SG" altLang="en-US" sz="2800" dirty="0" smtClean="0">
                <a:latin typeface="+mj-lt"/>
              </a:rPr>
              <a:t> at utilizing a powerful convolutional neural networks (CNN) for facial pose regression</a:t>
            </a:r>
          </a:p>
          <a:p>
            <a:r>
              <a:rPr lang="en-SG" altLang="en-US" sz="2800" dirty="0" smtClean="0">
                <a:latin typeface="+mj-lt"/>
              </a:rPr>
              <a:t>tries to regress the </a:t>
            </a:r>
            <a:r>
              <a:rPr lang="en-SG" altLang="en-US" sz="2800" dirty="0" smtClean="0">
                <a:solidFill>
                  <a:srgbClr val="C00000"/>
                </a:solidFill>
                <a:latin typeface="+mj-lt"/>
              </a:rPr>
              <a:t>translation, rotation and scale</a:t>
            </a:r>
            <a:r>
              <a:rPr lang="en-SG" altLang="en-US" sz="2800" dirty="0" smtClean="0">
                <a:latin typeface="+mj-lt"/>
              </a:rPr>
              <a:t> information of the target face.</a:t>
            </a:r>
            <a:endParaRPr lang="en-US" altLang="en-US" sz="2800" dirty="0" smtClean="0">
              <a:latin typeface="+mj-lt"/>
            </a:endParaRPr>
          </a:p>
          <a:p>
            <a:endParaRPr lang="en-SG" altLang="en-US" sz="3600" dirty="0" smtClean="0">
              <a:latin typeface="+mj-lt"/>
            </a:endParaRPr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Motivation and Description</a:t>
            </a:r>
            <a:endParaRPr lang="en-SG" altLang="en-US" dirty="0" smtClean="0"/>
          </a:p>
        </p:txBody>
      </p:sp>
      <p:pic>
        <p:nvPicPr>
          <p:cNvPr id="6" name="Picture 5" descr="https://lh3.googleusercontent.com/RTlG2TuIau5S2GMhvmpkvNuBlRAPBVoGqZ9wV9c3mUCd6NCPqjsHGi_2-1kKNnQMKeJ8FuuQlfzwSVd_ktj6-gF7jY4qNT0u_hYG6G6ebVHxvXuK5Nm25G0-MZk_C5Ynwf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3929751"/>
            <a:ext cx="3959225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https://lh5.googleusercontent.com/2G8AaO-kWpK-YUbKZ-azwFK4jFeEwftjNZFAwBorKpfazAUUexxYowi8DJndhP_mDb_43p6MpudvC3qex7n2f_0FpDaDNhJaZpOA0XUZICV3wuUT7yZz9KwjaOhuEKp40-y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11" y="3932593"/>
            <a:ext cx="3959225" cy="202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7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752600"/>
            <a:ext cx="10363200" cy="4114800"/>
          </a:xfrm>
        </p:spPr>
        <p:txBody>
          <a:bodyPr/>
          <a:lstStyle/>
          <a:p>
            <a:pPr>
              <a:defRPr/>
            </a:pPr>
            <a:r>
              <a:rPr lang="en-SG" sz="2800" dirty="0" smtClean="0"/>
              <a:t>includes </a:t>
            </a:r>
            <a:r>
              <a:rPr lang="en-SG" sz="2800" dirty="0" smtClean="0">
                <a:solidFill>
                  <a:srgbClr val="C00000"/>
                </a:solidFill>
              </a:rPr>
              <a:t>3,131 </a:t>
            </a:r>
            <a:r>
              <a:rPr lang="en-SG" sz="2800" dirty="0">
                <a:solidFill>
                  <a:srgbClr val="C00000"/>
                </a:solidFill>
              </a:rPr>
              <a:t>subjects </a:t>
            </a:r>
            <a:r>
              <a:rPr lang="en-SG" sz="2800" dirty="0" smtClean="0"/>
              <a:t>in different environments </a:t>
            </a:r>
            <a:r>
              <a:rPr lang="en-SG" sz="2800" dirty="0"/>
              <a:t>and </a:t>
            </a:r>
            <a:r>
              <a:rPr lang="en-SG" sz="2800" dirty="0" smtClean="0"/>
              <a:t>with different expressions. </a:t>
            </a:r>
          </a:p>
          <a:p>
            <a:pPr>
              <a:defRPr/>
            </a:pPr>
            <a:r>
              <a:rPr lang="en-SG" sz="2800" dirty="0" smtClean="0">
                <a:solidFill>
                  <a:srgbClr val="C00000"/>
                </a:solidFill>
              </a:rPr>
              <a:t>66,336</a:t>
            </a:r>
            <a:r>
              <a:rPr lang="en-SG" sz="2800" dirty="0" smtClean="0"/>
              <a:t> images for training </a:t>
            </a:r>
            <a:r>
              <a:rPr lang="en-SG" sz="2800" dirty="0"/>
              <a:t>and </a:t>
            </a:r>
            <a:r>
              <a:rPr lang="en-SG" sz="2800" dirty="0" smtClean="0">
                <a:solidFill>
                  <a:srgbClr val="C00000"/>
                </a:solidFill>
              </a:rPr>
              <a:t>5,000</a:t>
            </a:r>
            <a:r>
              <a:rPr lang="en-SG" sz="2800" dirty="0" smtClean="0"/>
              <a:t> for testing.</a:t>
            </a:r>
          </a:p>
          <a:p>
            <a:pPr>
              <a:defRPr/>
            </a:pPr>
            <a:r>
              <a:rPr lang="en-SG" sz="2800" dirty="0"/>
              <a:t>l</a:t>
            </a:r>
            <a:r>
              <a:rPr lang="en-SG" sz="2800" dirty="0" smtClean="0"/>
              <a:t>abelled with</a:t>
            </a:r>
            <a:r>
              <a:rPr lang="en-SG" sz="2800" dirty="0"/>
              <a:t> </a:t>
            </a:r>
            <a:r>
              <a:rPr lang="en-SG" sz="2800" dirty="0" smtClean="0"/>
              <a:t>translation, rotation and scale. </a:t>
            </a:r>
            <a:endParaRPr lang="en-SG" dirty="0"/>
          </a:p>
          <a:p>
            <a:pPr>
              <a:defRPr/>
            </a:pPr>
            <a:r>
              <a:rPr lang="en-SG" sz="2800" dirty="0" smtClean="0"/>
              <a:t>is augmented from original image</a:t>
            </a:r>
            <a:r>
              <a:rPr lang="en-SG" sz="2800" dirty="0"/>
              <a:t>: </a:t>
            </a:r>
            <a:r>
              <a:rPr lang="en-SG" sz="2800" dirty="0" smtClean="0"/>
              <a:t>using a </a:t>
            </a:r>
            <a:r>
              <a:rPr lang="en-SG" sz="2800" dirty="0"/>
              <a:t>3D model to fit the original images, and </a:t>
            </a:r>
            <a:r>
              <a:rPr lang="en-SG" sz="2800" dirty="0" smtClean="0"/>
              <a:t>changing </a:t>
            </a:r>
            <a:r>
              <a:rPr lang="en-SG" sz="2800" dirty="0"/>
              <a:t>its expression in 3D </a:t>
            </a:r>
            <a:r>
              <a:rPr lang="en-SG" sz="2800" dirty="0" smtClean="0"/>
              <a:t>space and </a:t>
            </a:r>
            <a:r>
              <a:rPr lang="en-SG" sz="2800" dirty="0"/>
              <a:t>image wrap into 2D space</a:t>
            </a:r>
            <a:r>
              <a:rPr lang="en-SG" sz="2800" dirty="0" smtClean="0"/>
              <a:t>.</a:t>
            </a:r>
            <a:endParaRPr lang="en-SG" sz="2800" dirty="0"/>
          </a:p>
          <a:p>
            <a:pPr marL="0" indent="0">
              <a:buFontTx/>
              <a:buNone/>
              <a:defRPr/>
            </a:pPr>
            <a:endParaRPr lang="en-SG" sz="2800" dirty="0" smtClean="0"/>
          </a:p>
          <a:p>
            <a:pPr marL="0" indent="0">
              <a:buFontTx/>
              <a:buNone/>
              <a:defRPr/>
            </a:pPr>
            <a:endParaRPr lang="en-SG" sz="2800" dirty="0" smtClean="0"/>
          </a:p>
          <a:p>
            <a:pPr marL="0" indent="0">
              <a:buFontTx/>
              <a:buNone/>
              <a:defRPr/>
            </a:pPr>
            <a:r>
              <a:rPr lang="en-SG" sz="2000" dirty="0" smtClean="0"/>
              <a:t>[1] https://github.com/Juyong/3DFace</a:t>
            </a: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 smtClean="0"/>
              <a:t>Dataset: </a:t>
            </a:r>
            <a:r>
              <a:rPr lang="en-SG" altLang="en-US" dirty="0" err="1" smtClean="0">
                <a:solidFill>
                  <a:srgbClr val="003478"/>
                </a:solidFill>
              </a:rPr>
              <a:t>CoarseData</a:t>
            </a:r>
            <a:r>
              <a:rPr lang="en-SG" altLang="en-US" baseline="30000" dirty="0" smtClean="0">
                <a:solidFill>
                  <a:srgbClr val="003478"/>
                </a:solidFill>
              </a:rPr>
              <a:t>[1]</a:t>
            </a:r>
            <a:endParaRPr lang="en-SG" alt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02432"/>
            <a:ext cx="10363200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SG" sz="2800" dirty="0" smtClean="0"/>
              <a:t>Normalize the facial images into the same size and put the face in the middle. </a:t>
            </a:r>
          </a:p>
          <a:p>
            <a:pPr marL="0" indent="0">
              <a:buNone/>
              <a:defRPr/>
            </a:pPr>
            <a:endParaRPr lang="en-SG" sz="1200" dirty="0" smtClean="0"/>
          </a:p>
          <a:p>
            <a:pPr>
              <a:defRPr/>
            </a:pPr>
            <a:r>
              <a:rPr lang="en-SG" sz="2800" dirty="0" smtClean="0"/>
              <a:t>use </a:t>
            </a:r>
            <a:r>
              <a:rPr lang="en-SG" sz="28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dlib</a:t>
            </a:r>
            <a:r>
              <a:rPr lang="en-SG" sz="2800" dirty="0" smtClean="0"/>
              <a:t> library to detect the face </a:t>
            </a:r>
            <a:r>
              <a:rPr lang="en-SG" sz="2800" dirty="0" smtClean="0">
                <a:solidFill>
                  <a:srgbClr val="C00000"/>
                </a:solidFill>
              </a:rPr>
              <a:t>location</a:t>
            </a:r>
            <a:r>
              <a:rPr lang="en-SG" sz="2800" dirty="0" smtClean="0"/>
              <a:t> and 68 facial </a:t>
            </a:r>
            <a:r>
              <a:rPr lang="en-SG" sz="2800" dirty="0" smtClean="0">
                <a:solidFill>
                  <a:srgbClr val="C00000"/>
                </a:solidFill>
              </a:rPr>
              <a:t>landmarks</a:t>
            </a:r>
          </a:p>
          <a:p>
            <a:pPr>
              <a:defRPr/>
            </a:pPr>
            <a:r>
              <a:rPr lang="en-SG" sz="2800" dirty="0" smtClean="0"/>
              <a:t>compute the face </a:t>
            </a:r>
            <a:r>
              <a:rPr lang="en-SG" sz="2800" dirty="0" smtClean="0">
                <a:solidFill>
                  <a:srgbClr val="C00000"/>
                </a:solidFill>
              </a:rPr>
              <a:t>size</a:t>
            </a:r>
            <a:r>
              <a:rPr lang="en-SG" sz="2800" dirty="0" smtClean="0"/>
              <a:t> from the landmarks</a:t>
            </a:r>
          </a:p>
          <a:p>
            <a:pPr>
              <a:defRPr/>
            </a:pPr>
            <a:r>
              <a:rPr lang="en-SG" sz="2800" dirty="0" smtClean="0"/>
              <a:t>use </a:t>
            </a:r>
            <a:r>
              <a:rPr lang="en-SG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cv2.resize</a:t>
            </a:r>
            <a:r>
              <a:rPr lang="en-SG" sz="2800" dirty="0" smtClean="0"/>
              <a:t> to </a:t>
            </a:r>
            <a:r>
              <a:rPr lang="en-SG" sz="2800" dirty="0" smtClean="0">
                <a:solidFill>
                  <a:srgbClr val="C00000"/>
                </a:solidFill>
              </a:rPr>
              <a:t>scale</a:t>
            </a:r>
            <a:r>
              <a:rPr lang="en-SG" sz="2800" dirty="0" smtClean="0"/>
              <a:t> the input image and then </a:t>
            </a:r>
            <a:r>
              <a:rPr lang="en-SG" sz="2800" dirty="0" smtClean="0">
                <a:solidFill>
                  <a:srgbClr val="C00000"/>
                </a:solidFill>
              </a:rPr>
              <a:t>crop</a:t>
            </a:r>
            <a:r>
              <a:rPr lang="en-SG" sz="2800" dirty="0" smtClean="0"/>
              <a:t> it into 224   224 size</a:t>
            </a:r>
          </a:p>
          <a:p>
            <a:pPr>
              <a:defRPr/>
            </a:pPr>
            <a:r>
              <a:rPr lang="en-SG" sz="2800" dirty="0" smtClean="0">
                <a:solidFill>
                  <a:srgbClr val="C00000"/>
                </a:solidFill>
              </a:rPr>
              <a:t>normalize</a:t>
            </a:r>
            <a:r>
              <a:rPr lang="en-SG" sz="2800" dirty="0" smtClean="0"/>
              <a:t> and </a:t>
            </a:r>
            <a:r>
              <a:rPr lang="en-SG" sz="2800" dirty="0" smtClean="0">
                <a:solidFill>
                  <a:srgbClr val="C00000"/>
                </a:solidFill>
              </a:rPr>
              <a:t>scale</a:t>
            </a:r>
            <a:r>
              <a:rPr lang="en-SG" sz="2800" dirty="0" smtClean="0"/>
              <a:t> data</a:t>
            </a:r>
            <a:endParaRPr lang="en-SG" sz="2800" dirty="0"/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 smtClean="0"/>
              <a:t>Data Pre-process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23709" y="4437112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2800" baseline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709" y="4437112"/>
                <a:ext cx="35586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47928" y="4941168"/>
                <a:ext cx="26916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8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SG" sz="28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r>
                        <a:rPr lang="en-SG" sz="28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)/225</m:t>
                      </m:r>
                    </m:oMath>
                  </m:oMathPara>
                </a14:m>
                <a:endParaRPr lang="en-SG" sz="2800" baseline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4941168"/>
                <a:ext cx="269169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9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hoose Network Architecture</a:t>
            </a:r>
          </a:p>
          <a:p>
            <a:r>
              <a:rPr lang="en-US" altLang="zh-CN" dirty="0" smtClean="0"/>
              <a:t>Training Details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raining Process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0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popular networks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060848"/>
            <a:ext cx="6430272" cy="1981477"/>
          </a:xfrm>
        </p:spPr>
      </p:pic>
      <p:sp>
        <p:nvSpPr>
          <p:cNvPr id="7" name="TextBox 6"/>
          <p:cNvSpPr txBox="1"/>
          <p:nvPr/>
        </p:nvSpPr>
        <p:spPr>
          <a:xfrm>
            <a:off x="983432" y="18915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Lenet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581128"/>
            <a:ext cx="6068272" cy="20862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4984" y="424257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Alexnet</a:t>
            </a:r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1"/>
          <a:stretch/>
        </p:blipFill>
        <p:spPr>
          <a:xfrm>
            <a:off x="7187827" y="2276872"/>
            <a:ext cx="4896544" cy="27245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08168" y="18915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Vggnet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57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761720"/>
            <a:ext cx="10363200" cy="4114800"/>
          </a:xfrm>
        </p:spPr>
        <p:txBody>
          <a:bodyPr/>
          <a:lstStyle/>
          <a:p>
            <a:r>
              <a:rPr lang="en-SG" dirty="0"/>
              <a:t>R</a:t>
            </a:r>
            <a:r>
              <a:rPr lang="en-SG" dirty="0" smtClean="0"/>
              <a:t>esidual </a:t>
            </a:r>
            <a:r>
              <a:rPr lang="en-SG" dirty="0"/>
              <a:t>learning block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</a:t>
            </a:r>
            <a:r>
              <a:rPr lang="en-US" dirty="0" err="1" smtClean="0"/>
              <a:t>Resnet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924944"/>
            <a:ext cx="683990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16832"/>
            <a:ext cx="10363200" cy="24591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04664"/>
            <a:ext cx="10363200" cy="1143000"/>
          </a:xfrm>
        </p:spPr>
        <p:txBody>
          <a:bodyPr/>
          <a:lstStyle/>
          <a:p>
            <a:r>
              <a:rPr lang="en-US" dirty="0" smtClean="0"/>
              <a:t>Proposed Model Resnet18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881842" y="4758556"/>
            <a:ext cx="4104456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Input</a:t>
            </a:r>
            <a:r>
              <a:rPr lang="zh-CN" altLang="en-US" sz="2800" dirty="0" smtClean="0">
                <a:latin typeface="+mn-lt"/>
              </a:rPr>
              <a:t>：</a:t>
            </a:r>
            <a:endParaRPr lang="en-US" altLang="zh-CN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Cropped </a:t>
            </a:r>
            <a:r>
              <a:rPr lang="en-US" altLang="zh-CN" sz="2800" dirty="0">
                <a:latin typeface="+mn-lt"/>
              </a:rPr>
              <a:t>images in size 224</a:t>
            </a:r>
            <a:r>
              <a:rPr lang="zh-CN" altLang="en-US" sz="2800" dirty="0">
                <a:latin typeface="+mn-lt"/>
              </a:rPr>
              <a:t>*</a:t>
            </a:r>
            <a:r>
              <a:rPr lang="en-US" altLang="zh-CN" sz="2800" dirty="0">
                <a:latin typeface="+mn-lt"/>
              </a:rPr>
              <a:t>224</a:t>
            </a:r>
          </a:p>
          <a:p>
            <a:endParaRPr lang="en-US" altLang="zh-CN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B</a:t>
            </a:r>
            <a:r>
              <a:rPr lang="en-US" altLang="zh-CN" sz="2800" dirty="0">
                <a:latin typeface="+mn-lt"/>
              </a:rPr>
              <a:t>atchsize:256</a:t>
            </a:r>
          </a:p>
          <a:p>
            <a:endParaRPr lang="en-US" altLang="zh-CN" sz="2800" dirty="0">
              <a:latin typeface="+mn-lt"/>
            </a:endParaRPr>
          </a:p>
          <a:p>
            <a:r>
              <a:rPr lang="en-US" altLang="zh-CN" sz="2800" dirty="0">
                <a:latin typeface="+mn-lt"/>
              </a:rPr>
              <a:t>Learning rate:5E-5</a:t>
            </a:r>
          </a:p>
          <a:p>
            <a:endParaRPr lang="en-US" altLang="zh-CN" sz="2800" dirty="0">
              <a:latin typeface="+mn-lt"/>
            </a:endParaRPr>
          </a:p>
          <a:p>
            <a:endParaRPr lang="en-SG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981" y="4745177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Output: </a:t>
            </a:r>
          </a:p>
          <a:p>
            <a:r>
              <a:rPr lang="en-US" sz="2800" dirty="0">
                <a:latin typeface="+mn-lt"/>
              </a:rPr>
              <a:t>Translation(2 parameters)</a:t>
            </a:r>
          </a:p>
          <a:p>
            <a:endParaRPr 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Rotation(3 parameters)</a:t>
            </a:r>
          </a:p>
          <a:p>
            <a:endParaRPr lang="en-SG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Scale(1 parameter)</a:t>
            </a:r>
            <a:endParaRPr lang="en-SG" altLang="en-US" sz="2800" dirty="0">
              <a:latin typeface="+mn-lt"/>
            </a:endParaRPr>
          </a:p>
          <a:p>
            <a:endParaRPr lang="en-US" alt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48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TUPowerpointTemplate_Aug2010">
  <a:themeElements>
    <a:clrScheme name="NTU Corp Colors (Deep Red)">
      <a:dk1>
        <a:srgbClr val="262626"/>
      </a:dk1>
      <a:lt1>
        <a:sysClr val="window" lastClr="FFFFFF"/>
      </a:lt1>
      <a:dk2>
        <a:srgbClr val="1F497D"/>
      </a:dk2>
      <a:lt2>
        <a:srgbClr val="C7C7C7"/>
      </a:lt2>
      <a:accent1>
        <a:srgbClr val="C60C30"/>
      </a:accent1>
      <a:accent2>
        <a:srgbClr val="003478"/>
      </a:accent2>
      <a:accent3>
        <a:srgbClr val="C49000"/>
      </a:accent3>
      <a:accent4>
        <a:srgbClr val="7A071E"/>
      </a:accent4>
      <a:accent5>
        <a:srgbClr val="0055C4"/>
      </a:accent5>
      <a:accent6>
        <a:srgbClr val="786C00"/>
      </a:accent6>
      <a:hlink>
        <a:srgbClr val="FFFF00"/>
      </a:hlink>
      <a:folHlink>
        <a:srgbClr val="002060"/>
      </a:folHlink>
    </a:clrScheme>
    <a:fontScheme name="Blank Presentation">
      <a:majorFont>
        <a:latin typeface="Helvetica Neue"/>
        <a:ea typeface="ＭＳ Ｐゴシック"/>
        <a:cs typeface=""/>
      </a:majorFont>
      <a:minorFont>
        <a:latin typeface="Helvetica Neue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51AFD8D42D094280B5291EE2515BF0" ma:contentTypeVersion="2" ma:contentTypeDescription="Create a new document." ma:contentTypeScope="" ma:versionID="50ab9c9b0d1504f0b943fc68fc17f5cf">
  <xsd:schema xmlns:xsd="http://www.w3.org/2001/XMLSchema" xmlns:xs="http://www.w3.org/2001/XMLSchema" xmlns:p="http://schemas.microsoft.com/office/2006/metadata/properties" xmlns:ns2="9b08206d-f8ab-4d7f-991b-5b0cac93b493" targetNamespace="http://schemas.microsoft.com/office/2006/metadata/properties" ma:root="true" ma:fieldsID="ec18e337122cf9f17f4e77c413e487ec" ns2:_="">
    <xsd:import namespace="9b08206d-f8ab-4d7f-991b-5b0cac93b4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8206d-f8ab-4d7f-991b-5b0cac93b4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E1455E7-074D-4C75-A0A0-3484874E9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08206d-f8ab-4d7f-991b-5b0cac93b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A55819-6C2E-4382-84A2-56BEE56359FB}">
  <ds:schemaRefs>
    <ds:schemaRef ds:uri="http://purl.org/dc/terms/"/>
    <ds:schemaRef ds:uri="http://www.w3.org/XML/1998/namespace"/>
    <ds:schemaRef ds:uri="9b08206d-f8ab-4d7f-991b-5b0cac93b493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D513317-DDA6-445F-81DF-2586A692211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F66393E-27DA-4F94-AE15-5872A813E063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NTUPowerpointTemplate_Aug2010</Template>
  <TotalTime>86556</TotalTime>
  <Words>328</Words>
  <Application>Microsoft Office PowerPoint</Application>
  <PresentationFormat>Widescreen</PresentationFormat>
  <Paragraphs>91</Paragraphs>
  <Slides>15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Helvetica Neue</vt:lpstr>
      <vt:lpstr>Helvetica Neue Light</vt:lpstr>
      <vt:lpstr>ＭＳ Ｐゴシック</vt:lpstr>
      <vt:lpstr>ＭＳ Ｐゴシック</vt:lpstr>
      <vt:lpstr>Arial</vt:lpstr>
      <vt:lpstr>Cambria Math</vt:lpstr>
      <vt:lpstr>Consolas</vt:lpstr>
      <vt:lpstr>Verdana</vt:lpstr>
      <vt:lpstr>NTUPowerpointTemplate_Aug2010</vt:lpstr>
      <vt:lpstr>  </vt:lpstr>
      <vt:lpstr>Motivation and Description</vt:lpstr>
      <vt:lpstr>Motivation and Description</vt:lpstr>
      <vt:lpstr>Dataset: CoarseData[1]</vt:lpstr>
      <vt:lpstr>Data Pre-process </vt:lpstr>
      <vt:lpstr>Training Process</vt:lpstr>
      <vt:lpstr>Some popular networks</vt:lpstr>
      <vt:lpstr>Advantage of Resnet</vt:lpstr>
      <vt:lpstr>Proposed Model Resnet18</vt:lpstr>
      <vt:lpstr>Training loss</vt:lpstr>
      <vt:lpstr>Result</vt:lpstr>
      <vt:lpstr>Visual result</vt:lpstr>
      <vt:lpstr>Our face</vt:lpstr>
      <vt:lpstr>Video Result</vt:lpstr>
      <vt:lpstr>  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(Verdana font size 28, bold)</dc:title>
  <dc:creator>marni</dc:creator>
  <cp:lastModifiedBy>IMI-Phd-ZhiJie</cp:lastModifiedBy>
  <cp:revision>361</cp:revision>
  <dcterms:created xsi:type="dcterms:W3CDTF">2011-09-18T23:58:31Z</dcterms:created>
  <dcterms:modified xsi:type="dcterms:W3CDTF">2018-11-15T03:52:16Z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0x0101005FACAA0B73F149448271D63BB03AD730</vt:lpwstr>
  </property>
  <property fmtid="{D5CDD505-2E9C-101B-9397-08002B2CF9AE}" pid="4" name="PublishingExpirationDate">
    <vt:lpwstr/>
  </property>
  <property fmtid="{D5CDD505-2E9C-101B-9397-08002B2CF9AE}" pid="5" name="PublishingStartDate">
    <vt:lpwstr/>
  </property>
</Properties>
</file>