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7" r:id="rId6"/>
    <p:sldId id="364" r:id="rId7"/>
    <p:sldId id="316" r:id="rId8"/>
    <p:sldId id="343" r:id="rId9"/>
    <p:sldId id="380" r:id="rId10"/>
    <p:sldId id="345" r:id="rId11"/>
    <p:sldId id="299" r:id="rId12"/>
    <p:sldId id="409" r:id="rId13"/>
    <p:sldId id="410" r:id="rId14"/>
    <p:sldId id="273" r:id="rId15"/>
    <p:sldId id="296" r:id="rId16"/>
    <p:sldId id="346" r:id="rId17"/>
    <p:sldId id="348" r:id="rId18"/>
    <p:sldId id="327" r:id="rId19"/>
    <p:sldId id="368" r:id="rId20"/>
    <p:sldId id="371" r:id="rId21"/>
    <p:sldId id="375" r:id="rId22"/>
    <p:sldId id="304" r:id="rId23"/>
    <p:sldId id="370" r:id="rId24"/>
    <p:sldId id="374" r:id="rId25"/>
    <p:sldId id="339" r:id="rId26"/>
    <p:sldId id="292" r:id="rId27"/>
    <p:sldId id="291" r:id="rId28"/>
    <p:sldId id="325" r:id="rId29"/>
    <p:sldId id="307" r:id="rId30"/>
    <p:sldId id="388" r:id="rId31"/>
    <p:sldId id="401" r:id="rId32"/>
    <p:sldId id="411" r:id="rId33"/>
    <p:sldId id="322" r:id="rId34"/>
    <p:sldId id="382" r:id="rId35"/>
    <p:sldId id="376" r:id="rId36"/>
    <p:sldId id="381" r:id="rId37"/>
    <p:sldId id="378" r:id="rId38"/>
    <p:sldId id="385" r:id="rId39"/>
    <p:sldId id="337" r:id="rId40"/>
    <p:sldId id="326" r:id="rId41"/>
    <p:sldId id="312" r:id="rId42"/>
    <p:sldId id="341" r:id="rId43"/>
    <p:sldId id="349" r:id="rId44"/>
    <p:sldId id="412" r:id="rId45"/>
    <p:sldId id="351" r:id="rId46"/>
    <p:sldId id="354" r:id="rId47"/>
    <p:sldId id="377" r:id="rId48"/>
    <p:sldId id="414" r:id="rId49"/>
    <p:sldId id="405" r:id="rId50"/>
    <p:sldId id="413" r:id="rId51"/>
    <p:sldId id="415" r:id="rId52"/>
    <p:sldId id="361" r:id="rId53"/>
    <p:sldId id="344" r:id="rId54"/>
    <p:sldId id="258" r:id="rId55"/>
    <p:sldId id="407" r:id="rId56"/>
    <p:sldId id="259" r:id="rId57"/>
    <p:sldId id="315" r:id="rId58"/>
    <p:sldId id="408" r:id="rId59"/>
    <p:sldId id="283" r:id="rId60"/>
    <p:sldId id="305" r:id="rId6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56D14F6-E8B5-4964-98F7-45F962BECD49}">
          <p14:sldIdLst>
            <p14:sldId id="256"/>
            <p14:sldId id="317"/>
          </p14:sldIdLst>
        </p14:section>
        <p14:section name="Overview" id="{13F69FE1-2C66-4518-BC58-30C6EF4D1EBF}">
          <p14:sldIdLst>
            <p14:sldId id="364"/>
            <p14:sldId id="316"/>
            <p14:sldId id="343"/>
            <p14:sldId id="380"/>
          </p14:sldIdLst>
        </p14:section>
        <p14:section name="Data flows" id="{668ED597-3750-42FE-A79D-764780C92822}">
          <p14:sldIdLst>
            <p14:sldId id="345"/>
            <p14:sldId id="299"/>
            <p14:sldId id="409"/>
            <p14:sldId id="410"/>
            <p14:sldId id="273"/>
            <p14:sldId id="296"/>
            <p14:sldId id="346"/>
            <p14:sldId id="348"/>
          </p14:sldIdLst>
        </p14:section>
        <p14:section name="Multi Tenancy" id="{683A01A9-EEEB-4CAD-BE06-BD5B5CBDE779}">
          <p14:sldIdLst>
            <p14:sldId id="327"/>
            <p14:sldId id="368"/>
            <p14:sldId id="371"/>
            <p14:sldId id="375"/>
            <p14:sldId id="304"/>
            <p14:sldId id="370"/>
            <p14:sldId id="374"/>
            <p14:sldId id="339"/>
            <p14:sldId id="292"/>
            <p14:sldId id="291"/>
          </p14:sldIdLst>
        </p14:section>
        <p14:section name="End user access" id="{13B30285-AC69-4CB0-8212-D35A3476A9C8}">
          <p14:sldIdLst>
            <p14:sldId id="325"/>
            <p14:sldId id="307"/>
            <p14:sldId id="388"/>
            <p14:sldId id="401"/>
            <p14:sldId id="411"/>
            <p14:sldId id="322"/>
            <p14:sldId id="382"/>
            <p14:sldId id="376"/>
            <p14:sldId id="381"/>
            <p14:sldId id="378"/>
            <p14:sldId id="385"/>
            <p14:sldId id="337"/>
          </p14:sldIdLst>
        </p14:section>
        <p14:section name="Tenant access" id="{F81AE9E9-B45E-498B-B53D-5B5022975A76}">
          <p14:sldIdLst>
            <p14:sldId id="326"/>
            <p14:sldId id="312"/>
            <p14:sldId id="341"/>
          </p14:sldIdLst>
        </p14:section>
        <p14:section name="Internal access" id="{99A38961-0C72-47B8-8688-312C87EF2B68}">
          <p14:sldIdLst>
            <p14:sldId id="349"/>
            <p14:sldId id="412"/>
          </p14:sldIdLst>
        </p14:section>
        <p14:section name="Demo POC" id="{00E282D3-448E-4A12-A9C2-08C7981F24BB}">
          <p14:sldIdLst>
            <p14:sldId id="351"/>
            <p14:sldId id="354"/>
          </p14:sldIdLst>
        </p14:section>
        <p14:section name="Todos" id="{5BB5C45B-3817-4431-9442-D746049F4C58}">
          <p14:sldIdLst>
            <p14:sldId id="377"/>
            <p14:sldId id="414"/>
            <p14:sldId id="405"/>
            <p14:sldId id="413"/>
            <p14:sldId id="415"/>
            <p14:sldId id="361"/>
          </p14:sldIdLst>
        </p14:section>
        <p14:section name="References" id="{3BA94B19-C6FA-4DB8-A4BB-A5EBC306F78F}">
          <p14:sldIdLst>
            <p14:sldId id="344"/>
            <p14:sldId id="258"/>
            <p14:sldId id="407"/>
            <p14:sldId id="259"/>
            <p14:sldId id="315"/>
            <p14:sldId id="408"/>
            <p14:sldId id="283"/>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911FF6-4AF3-48BC-B260-3F1C536B8725}" v="98" dt="2024-05-19T19:47:05.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1" d="100"/>
          <a:sy n="111" d="100"/>
        </p:scale>
        <p:origin x="6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3BDD72-11E1-98E9-2E9A-F133D2E314A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725458E0-0910-04E5-69E0-8F2C1FA25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AFA4B9E2-F9A4-D1B3-704B-9984A5BA3189}"/>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5E1D4F1B-DB67-5961-BB96-36C95E6AAE9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9F701B22-33DE-DDCC-463C-58B3F4FE3E14}"/>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378719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4E6526-B6F5-27A6-6192-311C3B162FBB}"/>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86544930-F3D8-A59F-0ACC-2B6232EA99A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682856D-B7CC-A1B4-2189-09F27CD6FD5C}"/>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53462D4E-78CB-C2A5-77E0-3F0010EEAF54}"/>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54EA330-8B8C-01FF-0BA3-FD76507286D8}"/>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218197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8EC4D96-DFD8-829C-16E6-467C319642BD}"/>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CA91D840-50D3-84D0-94A8-056B0647A9F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5BD44D19-A2D6-7C6E-5D09-9AF4C2583F05}"/>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4408ADC2-8734-D283-DBE6-C9BE068021E1}"/>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EF163CC-FE41-CD10-65B7-BBBCA4AE496F}"/>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160926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8D6B9-6478-0337-8AC6-BDB6F08F6419}"/>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E18C00ED-30E0-1024-895E-09667A965375}"/>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7C332DB-6EC5-762A-4B92-436BB2E39B5B}"/>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345440F3-98C9-A491-557E-713F470EE74F}"/>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0A95260E-3982-6C05-2B51-23D1E5AA4009}"/>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190416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E0033-EC87-F0EC-CBF1-00C6C9FCE68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3300625F-2721-B820-1C75-7B579CDB14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C034EC9-6E49-367F-B407-21F7BCC1261D}"/>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F03899D2-8E56-543F-8B90-9077A084F489}"/>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30170129-AA39-258A-1C40-B7AB2CBF69C6}"/>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105493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164F0-684B-3211-952A-75B7AFDCC85B}"/>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3D39B3FE-03EE-E26E-4E7C-908624385EB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76984226-95B8-C741-C29B-E5C0C0C2D46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C3B56C27-DC56-D1B6-524B-C10CF37F1AA8}"/>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6" name="Tijdelijke aanduiding voor voettekst 5">
            <a:extLst>
              <a:ext uri="{FF2B5EF4-FFF2-40B4-BE49-F238E27FC236}">
                <a16:creationId xmlns:a16="http://schemas.microsoft.com/office/drawing/2014/main" id="{DA88232B-58C5-A684-97C5-D2D991463360}"/>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BB496C94-1545-3B20-5618-1174427ADBE7}"/>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122241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099C8-EE9A-3248-A60D-9A92ADDD2482}"/>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1D843029-8828-AB2B-B322-DC7A4B205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F84CB562-B939-03CB-E67E-57F0077AFFB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65F71EE9-F49C-3AF8-FBDE-5CF14364F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3019F97-9703-F03A-E2AA-04F2BA4C0EB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D542379C-7A3B-8987-7B2C-4D9F5CA5F77D}"/>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8" name="Tijdelijke aanduiding voor voettekst 7">
            <a:extLst>
              <a:ext uri="{FF2B5EF4-FFF2-40B4-BE49-F238E27FC236}">
                <a16:creationId xmlns:a16="http://schemas.microsoft.com/office/drawing/2014/main" id="{9997688F-292A-9CD2-6445-5E32F6354D54}"/>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9F122A08-E079-44F3-C35E-D6A19B3E77F2}"/>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61889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1E57A-323B-56B5-C98D-C45898FB6341}"/>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FF8E4A0F-B14B-1026-C8EC-F83BC5B39334}"/>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4" name="Tijdelijke aanduiding voor voettekst 3">
            <a:extLst>
              <a:ext uri="{FF2B5EF4-FFF2-40B4-BE49-F238E27FC236}">
                <a16:creationId xmlns:a16="http://schemas.microsoft.com/office/drawing/2014/main" id="{E8F81B7D-B3F7-1A8D-DF3C-23738ACEBBA3}"/>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9D9950CA-16C0-84A6-D5E5-E9CE748F179B}"/>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4882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40A524B-FC43-A295-4828-1F2CBD6718E1}"/>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3" name="Tijdelijke aanduiding voor voettekst 2">
            <a:extLst>
              <a:ext uri="{FF2B5EF4-FFF2-40B4-BE49-F238E27FC236}">
                <a16:creationId xmlns:a16="http://schemas.microsoft.com/office/drawing/2014/main" id="{BB0A9178-03B6-205E-0B21-58A7AF56C953}"/>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20DEDEED-AEF4-E58A-CC50-C615829A98CF}"/>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7608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7F49C-364C-42CA-0FD0-6E02F532DE1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94999F09-95EB-634E-3CB5-1352BB030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2DA8EEE-DC59-E0D6-8507-FFEE4BE5B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E61291F-DA93-A653-763B-3F063DCCA4A3}"/>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6" name="Tijdelijke aanduiding voor voettekst 5">
            <a:extLst>
              <a:ext uri="{FF2B5EF4-FFF2-40B4-BE49-F238E27FC236}">
                <a16:creationId xmlns:a16="http://schemas.microsoft.com/office/drawing/2014/main" id="{4BC8087C-4F8E-83E0-8945-343881724DF5}"/>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AF1E0981-FA4F-FF52-DD0B-3F9BA6CC2FFC}"/>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90027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E62F42-8363-C3C0-8268-14403D43EBA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F74B347C-BE76-D977-9F46-16E797BAC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25BD5291-D31C-10DA-0001-17B7BF158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17EA681-2264-6D2A-A2CB-9B53B8506819}"/>
              </a:ext>
            </a:extLst>
          </p:cNvPr>
          <p:cNvSpPr>
            <a:spLocks noGrp="1"/>
          </p:cNvSpPr>
          <p:nvPr>
            <p:ph type="dt" sz="half" idx="10"/>
          </p:nvPr>
        </p:nvSpPr>
        <p:spPr/>
        <p:txBody>
          <a:bodyPr/>
          <a:lstStyle/>
          <a:p>
            <a:fld id="{8F2CD204-C164-4271-A8A2-E03ECFEC60D0}" type="datetimeFigureOut">
              <a:rPr lang="LID4096" smtClean="0"/>
              <a:t>01/20/2025</a:t>
            </a:fld>
            <a:endParaRPr lang="LID4096"/>
          </a:p>
        </p:txBody>
      </p:sp>
      <p:sp>
        <p:nvSpPr>
          <p:cNvPr id="6" name="Tijdelijke aanduiding voor voettekst 5">
            <a:extLst>
              <a:ext uri="{FF2B5EF4-FFF2-40B4-BE49-F238E27FC236}">
                <a16:creationId xmlns:a16="http://schemas.microsoft.com/office/drawing/2014/main" id="{4F2F31C2-39CA-3396-47B7-FD7F9785B70E}"/>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24B37FE1-7374-53B6-309A-9AC8863BE0A0}"/>
              </a:ext>
            </a:extLst>
          </p:cNvPr>
          <p:cNvSpPr>
            <a:spLocks noGrp="1"/>
          </p:cNvSpPr>
          <p:nvPr>
            <p:ph type="sldNum" sz="quarter" idx="12"/>
          </p:nvPr>
        </p:nvSpPr>
        <p:spPr/>
        <p:txBody>
          <a:bodyPr/>
          <a:lstStyle/>
          <a:p>
            <a:fld id="{C4228C02-E89F-4908-AF09-CCB6AA5D7F16}" type="slidenum">
              <a:rPr lang="LID4096" smtClean="0"/>
              <a:t>‹nr.›</a:t>
            </a:fld>
            <a:endParaRPr lang="LID4096"/>
          </a:p>
        </p:txBody>
      </p:sp>
    </p:spTree>
    <p:extLst>
      <p:ext uri="{BB962C8B-B14F-4D97-AF65-F5344CB8AC3E}">
        <p14:creationId xmlns:p14="http://schemas.microsoft.com/office/powerpoint/2010/main" val="327842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CD6C35C-FB01-7E92-CCEB-C1C27E939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558C93EE-5DEA-D374-3F85-36C621581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40DF810E-104F-EE30-71D4-4EF3E65A3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2CD204-C164-4271-A8A2-E03ECFEC60D0}" type="datetimeFigureOut">
              <a:rPr lang="LID4096" smtClean="0"/>
              <a:t>01/20/2025</a:t>
            </a:fld>
            <a:endParaRPr lang="LID4096"/>
          </a:p>
        </p:txBody>
      </p:sp>
      <p:sp>
        <p:nvSpPr>
          <p:cNvPr id="5" name="Tijdelijke aanduiding voor voettekst 4">
            <a:extLst>
              <a:ext uri="{FF2B5EF4-FFF2-40B4-BE49-F238E27FC236}">
                <a16:creationId xmlns:a16="http://schemas.microsoft.com/office/drawing/2014/main" id="{89C8246A-FD7D-AD7F-74F7-62E57D5AD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Tijdelijke aanduiding voor dianummer 5">
            <a:extLst>
              <a:ext uri="{FF2B5EF4-FFF2-40B4-BE49-F238E27FC236}">
                <a16:creationId xmlns:a16="http://schemas.microsoft.com/office/drawing/2014/main" id="{1ECC2D97-314E-D697-3AD3-FD58D7343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228C02-E89F-4908-AF09-CCB6AA5D7F16}" type="slidenum">
              <a:rPr lang="LID4096" smtClean="0"/>
              <a:t>‹nr.›</a:t>
            </a:fld>
            <a:endParaRPr lang="LID4096"/>
          </a:p>
        </p:txBody>
      </p:sp>
    </p:spTree>
    <p:extLst>
      <p:ext uri="{BB962C8B-B14F-4D97-AF65-F5344CB8AC3E}">
        <p14:creationId xmlns:p14="http://schemas.microsoft.com/office/powerpoint/2010/main" val="37509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eycloak/keycloak/issues/30180" TargetMode="External"/><Relationship Id="rId2" Type="http://schemas.openxmlformats.org/officeDocument/2006/relationships/hyperlink" Target="https://github.com/keycloak/keycloak/discussions/2394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7.xml"/><Relationship Id="rId7"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5.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2-inc/keycloak-org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y.sh/" TargetMode="External"/><Relationship Id="rId2" Type="http://schemas.openxmlformats.org/officeDocument/2006/relationships/hyperlink" Target="https://www.keycloak.org/" TargetMode="External"/><Relationship Id="rId1" Type="http://schemas.openxmlformats.org/officeDocument/2006/relationships/slideLayout" Target="../slideLayouts/slideLayout2.xml"/><Relationship Id="rId4" Type="http://schemas.openxmlformats.org/officeDocument/2006/relationships/hyperlink" Target="https://zitadel.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www.youtube.com/watch?v=Tcvsefz5DmA" TargetMode="External"/><Relationship Id="rId3" Type="http://schemas.openxmlformats.org/officeDocument/2006/relationships/hyperlink" Target="https://www.youtube.com/watch?v=996OiexHze0" TargetMode="External"/><Relationship Id="rId7" Type="http://schemas.openxmlformats.org/officeDocument/2006/relationships/hyperlink" Target="https://github.com/rvalentini/tresor/blob/master/src/routes/oidc.rs" TargetMode="External"/><Relationship Id="rId2" Type="http://schemas.openxmlformats.org/officeDocument/2006/relationships/hyperlink" Target="https://www.youtube.com/watch?v=rTzlF-U9Y6Y" TargetMode="External"/><Relationship Id="rId1" Type="http://schemas.openxmlformats.org/officeDocument/2006/relationships/slideLayout" Target="../slideLayouts/slideLayout2.xml"/><Relationship Id="rId6" Type="http://schemas.openxmlformats.org/officeDocument/2006/relationships/hyperlink" Target="https://danielfett.de/2020/05/16/pkce-vs-nonce-equivalent-or-not/" TargetMode="External"/><Relationship Id="rId5" Type="http://schemas.openxmlformats.org/officeDocument/2006/relationships/hyperlink" Target="https://openid.net/developers/how-connect-works/" TargetMode="External"/><Relationship Id="rId10" Type="http://schemas.openxmlformats.org/officeDocument/2006/relationships/hyperlink" Target="https://curity.io/resources/neo-security/" TargetMode="External"/><Relationship Id="rId4" Type="http://schemas.openxmlformats.org/officeDocument/2006/relationships/hyperlink" Target="https://www.youtube.com/watch?v=ObWSeNYkh8s" TargetMode="External"/><Relationship Id="rId9" Type="http://schemas.openxmlformats.org/officeDocument/2006/relationships/hyperlink" Target="https://www.youtube.com/watch?v=5uNifnVlBy4"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ZjPF8yZ83Wo" TargetMode="External"/><Relationship Id="rId2" Type="http://schemas.openxmlformats.org/officeDocument/2006/relationships/hyperlink" Target="https://www.youtube.com/watch?v=n-3J6RuL9Gk" TargetMode="External"/><Relationship Id="rId1" Type="http://schemas.openxmlformats.org/officeDocument/2006/relationships/slideLayout" Target="../slideLayouts/slideLayout2.xml"/><Relationship Id="rId6" Type="http://schemas.openxmlformats.org/officeDocument/2006/relationships/hyperlink" Target="https://www.criipto.com/blog/jwt-validation-guide" TargetMode="External"/><Relationship Id="rId5" Type="http://schemas.openxmlformats.org/officeDocument/2006/relationships/hyperlink" Target="https://cloudentity.com/developers/blog/adding-oauth-proxy-bff-component-to-spa/" TargetMode="External"/><Relationship Id="rId4" Type="http://schemas.openxmlformats.org/officeDocument/2006/relationships/hyperlink" Target="https://www.youtube.com/watch?v=FyVHNJNriUQ"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www.keycloak.org/docs-api/latest/rest-api/index.html" TargetMode="External"/><Relationship Id="rId3" Type="http://schemas.openxmlformats.org/officeDocument/2006/relationships/hyperlink" Target="https://www.youtube.com/watch?v=O0quO2D2d-E" TargetMode="External"/><Relationship Id="rId7" Type="http://schemas.openxmlformats.org/officeDocument/2006/relationships/hyperlink" Target="https://www.keycloak.org/docs/latest/authorization_services/" TargetMode="External"/><Relationship Id="rId2" Type="http://schemas.openxmlformats.org/officeDocument/2006/relationships/hyperlink" Target="https://www.youtube.com/watch?v=V1hqS2Kb3Cw&amp;list=PLRTM7OTAxy3OcmFEZeIcRgyYBjFR9yNyT&amp;index=0" TargetMode="External"/><Relationship Id="rId1" Type="http://schemas.openxmlformats.org/officeDocument/2006/relationships/slideLayout" Target="../slideLayouts/slideLayout2.xml"/><Relationship Id="rId6" Type="http://schemas.openxmlformats.org/officeDocument/2006/relationships/hyperlink" Target="https://www.keycloak.org/docs/latest/server_admin/index.html" TargetMode="External"/><Relationship Id="rId11" Type="http://schemas.openxmlformats.org/officeDocument/2006/relationships/hyperlink" Target="https://www.youtube.com/watch?v=w2T-NmnOaTE" TargetMode="External"/><Relationship Id="rId5" Type="http://schemas.openxmlformats.org/officeDocument/2006/relationships/hyperlink" Target="https://www.keycloak.org/docs/latest/securing_apps/index.html" TargetMode="External"/><Relationship Id="rId10" Type="http://schemas.openxmlformats.org/officeDocument/2006/relationships/hyperlink" Target="https://stackoverflow.com/questions/52040265/how-to-specify-refresh-tokens-lifespan-in-keycloak/67624190#67624190" TargetMode="External"/><Relationship Id="rId4" Type="http://schemas.openxmlformats.org/officeDocument/2006/relationships/hyperlink" Target="https://www.youtube.com/watch?v=-m8FUNX1DP0" TargetMode="External"/><Relationship Id="rId9" Type="http://schemas.openxmlformats.org/officeDocument/2006/relationships/hyperlink" Target="https://www.keycloak.org/docs/24.0.3/server_development"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DNq51wWw3F4" TargetMode="External"/><Relationship Id="rId2" Type="http://schemas.openxmlformats.org/officeDocument/2006/relationships/hyperlink" Target="https://www.youtube.com/watch?v=ZTFlc-3pG1M" TargetMode="External"/><Relationship Id="rId1" Type="http://schemas.openxmlformats.org/officeDocument/2006/relationships/slideLayout" Target="../slideLayouts/slideLayout2.xml"/><Relationship Id="rId5" Type="http://schemas.openxmlformats.org/officeDocument/2006/relationships/hyperlink" Target="https://github.com/p2-inc/keycloak-orgs" TargetMode="External"/><Relationship Id="rId4" Type="http://schemas.openxmlformats.org/officeDocument/2006/relationships/hyperlink" Target="https://github.com/keycloak/keycloak/discussions/23948"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plugins.traefik.io/plugins/641c627baef219d3834c2cad/cookie-value-extractor" TargetMode="External"/><Relationship Id="rId2" Type="http://schemas.openxmlformats.org/officeDocument/2006/relationships/hyperlink" Target="https://plugins.traefik.io/plugins/64e78597f55a32789ebfbd82/dynamic-jwt-validation-middlewar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opensearch.org/docs/latest/security/configuration/multi-auth/" TargetMode="External"/><Relationship Id="rId2" Type="http://schemas.openxmlformats.org/officeDocument/2006/relationships/hyperlink" Target="https://opensearch.org/docs/latest/security/authentication-backends/authc-index/" TargetMode="External"/><Relationship Id="rId1" Type="http://schemas.openxmlformats.org/officeDocument/2006/relationships/slideLayout" Target="../slideLayouts/slideLayout2.xml"/><Relationship Id="rId5" Type="http://schemas.openxmlformats.org/officeDocument/2006/relationships/hyperlink" Target="https://grafana.com/docs/grafana/latest/setup-grafana/configure-security/configure-authentication/" TargetMode="External"/><Relationship Id="rId4" Type="http://schemas.openxmlformats.org/officeDocument/2006/relationships/hyperlink" Target="https://grafana.com/docs/grafana/latest/setup-grafana/configure-security/planning-iam-strategy/"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opensearch.org/docs/latest/security/authentication-backends/client-auth/" TargetMode="External"/><Relationship Id="rId2" Type="http://schemas.openxmlformats.org/officeDocument/2006/relationships/hyperlink" Target="https://www.jaegertracing.io/docs/1.46/security/" TargetMode="External"/><Relationship Id="rId1" Type="http://schemas.openxmlformats.org/officeDocument/2006/relationships/slideLayout" Target="../slideLayouts/slideLayout2.xml"/><Relationship Id="rId4" Type="http://schemas.openxmlformats.org/officeDocument/2006/relationships/hyperlink" Target="https://cortexmetrics.io/docs/guides/aut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2F6FCE-EB5A-CEE0-3892-6A1054892F47}"/>
              </a:ext>
            </a:extLst>
          </p:cNvPr>
          <p:cNvSpPr>
            <a:spLocks noGrp="1"/>
          </p:cNvSpPr>
          <p:nvPr>
            <p:ph type="ctrTitle"/>
          </p:nvPr>
        </p:nvSpPr>
        <p:spPr/>
        <p:txBody>
          <a:bodyPr/>
          <a:lstStyle/>
          <a:p>
            <a:r>
              <a:rPr lang="nl-BE" dirty="0" err="1"/>
              <a:t>Authentication</a:t>
            </a:r>
            <a:r>
              <a:rPr lang="nl-BE" dirty="0"/>
              <a:t> &amp; </a:t>
            </a:r>
            <a:r>
              <a:rPr lang="nl-BE" dirty="0" err="1"/>
              <a:t>Authorization</a:t>
            </a:r>
            <a:endParaRPr lang="LID4096" dirty="0"/>
          </a:p>
        </p:txBody>
      </p:sp>
      <p:sp>
        <p:nvSpPr>
          <p:cNvPr id="3" name="Ondertitel 2">
            <a:extLst>
              <a:ext uri="{FF2B5EF4-FFF2-40B4-BE49-F238E27FC236}">
                <a16:creationId xmlns:a16="http://schemas.microsoft.com/office/drawing/2014/main" id="{58C874B2-2DF7-F272-4C9D-251AB9303599}"/>
              </a:ext>
            </a:extLst>
          </p:cNvPr>
          <p:cNvSpPr>
            <a:spLocks noGrp="1"/>
          </p:cNvSpPr>
          <p:nvPr>
            <p:ph type="subTitle" idx="1"/>
          </p:nvPr>
        </p:nvSpPr>
        <p:spPr/>
        <p:txBody>
          <a:bodyPr/>
          <a:lstStyle/>
          <a:p>
            <a:endParaRPr lang="LID4096" dirty="0"/>
          </a:p>
        </p:txBody>
      </p:sp>
    </p:spTree>
    <p:extLst>
      <p:ext uri="{BB962C8B-B14F-4D97-AF65-F5344CB8AC3E}">
        <p14:creationId xmlns:p14="http://schemas.microsoft.com/office/powerpoint/2010/main" val="176008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9FD2B5-DC00-4F4F-918F-F334E4BBC28C}"/>
              </a:ext>
            </a:extLst>
          </p:cNvPr>
          <p:cNvSpPr>
            <a:spLocks noGrp="1"/>
          </p:cNvSpPr>
          <p:nvPr>
            <p:ph type="title"/>
          </p:nvPr>
        </p:nvSpPr>
        <p:spPr/>
        <p:txBody>
          <a:bodyPr/>
          <a:lstStyle/>
          <a:p>
            <a:r>
              <a:rPr lang="nl-NL" dirty="0"/>
              <a:t>Access </a:t>
            </a:r>
            <a:r>
              <a:rPr lang="nl-NL" dirty="0" err="1"/>
              <a:t>to</a:t>
            </a:r>
            <a:r>
              <a:rPr lang="nl-NL" dirty="0"/>
              <a:t> a </a:t>
            </a:r>
            <a:r>
              <a:rPr lang="nl-NL" dirty="0" err="1"/>
              <a:t>pod</a:t>
            </a:r>
            <a:r>
              <a:rPr lang="nl-NL" dirty="0"/>
              <a:t> via a public IP</a:t>
            </a:r>
            <a:endParaRPr lang="nl-BE" dirty="0"/>
          </a:p>
        </p:txBody>
      </p:sp>
      <p:sp>
        <p:nvSpPr>
          <p:cNvPr id="3" name="Tijdelijke aanduiding voor inhoud 2">
            <a:extLst>
              <a:ext uri="{FF2B5EF4-FFF2-40B4-BE49-F238E27FC236}">
                <a16:creationId xmlns:a16="http://schemas.microsoft.com/office/drawing/2014/main" id="{AB5BEBA5-78EB-4F42-B145-C76B5BFB6920}"/>
              </a:ext>
            </a:extLst>
          </p:cNvPr>
          <p:cNvSpPr>
            <a:spLocks noGrp="1"/>
          </p:cNvSpPr>
          <p:nvPr>
            <p:ph idx="1"/>
          </p:nvPr>
        </p:nvSpPr>
        <p:spPr/>
        <p:txBody>
          <a:bodyPr/>
          <a:lstStyle/>
          <a:p>
            <a:r>
              <a:rPr lang="nl-BE" dirty="0"/>
              <a:t>A </a:t>
            </a:r>
            <a:r>
              <a:rPr lang="nl-BE" dirty="0" err="1"/>
              <a:t>cloud</a:t>
            </a:r>
            <a:r>
              <a:rPr lang="nl-BE" dirty="0"/>
              <a:t> control manager (</a:t>
            </a:r>
            <a:r>
              <a:rPr lang="nl-BE" dirty="0" err="1"/>
              <a:t>azure</a:t>
            </a:r>
            <a:r>
              <a:rPr lang="nl-BE" dirty="0"/>
              <a:t>, </a:t>
            </a:r>
            <a:r>
              <a:rPr lang="nl-BE" dirty="0" err="1"/>
              <a:t>aws</a:t>
            </a:r>
            <a:r>
              <a:rPr lang="nl-BE" dirty="0"/>
              <a:t>,..):</a:t>
            </a:r>
          </a:p>
          <a:p>
            <a:pPr lvl="1"/>
            <a:r>
              <a:rPr lang="nl-BE" dirty="0" err="1"/>
              <a:t>Configure</a:t>
            </a:r>
            <a:r>
              <a:rPr lang="nl-BE" dirty="0"/>
              <a:t> </a:t>
            </a:r>
            <a:r>
              <a:rPr lang="nl-BE" dirty="0" err="1"/>
              <a:t>their</a:t>
            </a:r>
            <a:r>
              <a:rPr lang="nl-BE" dirty="0"/>
              <a:t> </a:t>
            </a:r>
            <a:r>
              <a:rPr lang="nl-BE" dirty="0" err="1"/>
              <a:t>external</a:t>
            </a:r>
            <a:r>
              <a:rPr lang="nl-BE" dirty="0"/>
              <a:t> </a:t>
            </a:r>
            <a:r>
              <a:rPr lang="nl-BE" dirty="0" err="1"/>
              <a:t>loadbalancer</a:t>
            </a:r>
            <a:r>
              <a:rPr lang="nl-BE" dirty="0"/>
              <a:t> </a:t>
            </a:r>
            <a:r>
              <a:rPr lang="nl-BE" dirty="0" err="1"/>
              <a:t>to</a:t>
            </a:r>
            <a:r>
              <a:rPr lang="nl-BE" dirty="0"/>
              <a:t> </a:t>
            </a:r>
            <a:r>
              <a:rPr lang="nl-BE" dirty="0" err="1"/>
              <a:t>expose</a:t>
            </a:r>
            <a:r>
              <a:rPr lang="nl-BE" dirty="0"/>
              <a:t> </a:t>
            </a:r>
            <a:r>
              <a:rPr lang="nl-BE" dirty="0" err="1"/>
              <a:t>the</a:t>
            </a:r>
            <a:r>
              <a:rPr lang="nl-BE" dirty="0"/>
              <a:t> </a:t>
            </a:r>
            <a:r>
              <a:rPr lang="nl-BE" dirty="0" err="1"/>
              <a:t>kubernetes</a:t>
            </a:r>
            <a:r>
              <a:rPr lang="nl-BE" dirty="0"/>
              <a:t> cluster </a:t>
            </a:r>
            <a:r>
              <a:rPr lang="nl-BE" dirty="0" err="1"/>
              <a:t>by</a:t>
            </a:r>
            <a:r>
              <a:rPr lang="nl-BE" dirty="0"/>
              <a:t> </a:t>
            </a:r>
            <a:r>
              <a:rPr lang="nl-BE" dirty="0" err="1"/>
              <a:t>pointing</a:t>
            </a:r>
            <a:r>
              <a:rPr lang="nl-BE" dirty="0"/>
              <a:t> a public IP </a:t>
            </a:r>
            <a:r>
              <a:rPr lang="nl-BE" dirty="0" err="1"/>
              <a:t>to</a:t>
            </a:r>
            <a:r>
              <a:rPr lang="nl-BE" dirty="0"/>
              <a:t> </a:t>
            </a:r>
            <a:r>
              <a:rPr lang="nl-BE" dirty="0" err="1"/>
              <a:t>the</a:t>
            </a:r>
            <a:r>
              <a:rPr lang="nl-BE" dirty="0"/>
              <a:t> </a:t>
            </a:r>
            <a:r>
              <a:rPr lang="nl-BE" dirty="0" err="1"/>
              <a:t>exposed</a:t>
            </a:r>
            <a:r>
              <a:rPr lang="nl-BE" dirty="0"/>
              <a:t> node </a:t>
            </a:r>
            <a:r>
              <a:rPr lang="nl-BE" dirty="0" err="1"/>
              <a:t>ports</a:t>
            </a:r>
            <a:endParaRPr lang="nl-BE" dirty="0"/>
          </a:p>
          <a:p>
            <a:pPr lvl="1"/>
            <a:r>
              <a:rPr lang="nl-BE" dirty="0"/>
              <a:t>The </a:t>
            </a:r>
            <a:r>
              <a:rPr lang="nl-BE" dirty="0" err="1"/>
              <a:t>external</a:t>
            </a:r>
            <a:r>
              <a:rPr lang="nl-BE" dirty="0"/>
              <a:t> </a:t>
            </a:r>
            <a:r>
              <a:rPr lang="nl-BE" dirty="0" err="1"/>
              <a:t>loadbalancer</a:t>
            </a:r>
            <a:r>
              <a:rPr lang="nl-BE" dirty="0"/>
              <a:t> handles </a:t>
            </a:r>
            <a:r>
              <a:rPr lang="nl-BE" dirty="0" err="1"/>
              <a:t>the</a:t>
            </a:r>
            <a:r>
              <a:rPr lang="nl-BE" dirty="0"/>
              <a:t> </a:t>
            </a:r>
            <a:r>
              <a:rPr lang="nl-BE" dirty="0" err="1"/>
              <a:t>loadbalancing</a:t>
            </a:r>
            <a:r>
              <a:rPr lang="nl-BE" dirty="0"/>
              <a:t> </a:t>
            </a:r>
            <a:r>
              <a:rPr lang="nl-BE" dirty="0" err="1"/>
              <a:t>to</a:t>
            </a:r>
            <a:r>
              <a:rPr lang="nl-BE" dirty="0"/>
              <a:t> </a:t>
            </a:r>
            <a:r>
              <a:rPr lang="nl-BE" dirty="0" err="1"/>
              <a:t>the</a:t>
            </a:r>
            <a:r>
              <a:rPr lang="nl-BE" dirty="0"/>
              <a:t> </a:t>
            </a:r>
            <a:r>
              <a:rPr lang="nl-BE" dirty="0" err="1"/>
              <a:t>nodes</a:t>
            </a:r>
            <a:endParaRPr lang="nl-BE" dirty="0"/>
          </a:p>
          <a:p>
            <a:r>
              <a:rPr lang="nl-BE" dirty="0"/>
              <a:t>We </a:t>
            </a:r>
            <a:r>
              <a:rPr lang="nl-BE" dirty="0" err="1"/>
              <a:t>configure</a:t>
            </a:r>
            <a:r>
              <a:rPr lang="nl-BE" dirty="0"/>
              <a:t> </a:t>
            </a:r>
            <a:r>
              <a:rPr lang="nl-BE" dirty="0" err="1"/>
              <a:t>ingress</a:t>
            </a:r>
            <a:r>
              <a:rPr lang="nl-BE" dirty="0"/>
              <a:t> </a:t>
            </a:r>
            <a:r>
              <a:rPr lang="nl-BE" dirty="0" err="1"/>
              <a:t>to</a:t>
            </a:r>
            <a:r>
              <a:rPr lang="nl-BE" dirty="0"/>
              <a:t> point </a:t>
            </a:r>
            <a:r>
              <a:rPr lang="nl-BE" dirty="0" err="1"/>
              <a:t>to</a:t>
            </a:r>
            <a:r>
              <a:rPr lang="nl-BE" dirty="0"/>
              <a:t> </a:t>
            </a:r>
            <a:r>
              <a:rPr lang="nl-BE" dirty="0" err="1"/>
              <a:t>the</a:t>
            </a:r>
            <a:r>
              <a:rPr lang="nl-BE" dirty="0"/>
              <a:t> app service cluster IP. The </a:t>
            </a:r>
            <a:r>
              <a:rPr lang="nl-BE" dirty="0" err="1"/>
              <a:t>Traefik</a:t>
            </a:r>
            <a:r>
              <a:rPr lang="nl-BE" dirty="0"/>
              <a:t> </a:t>
            </a:r>
            <a:r>
              <a:rPr lang="nl-BE" dirty="0" err="1"/>
              <a:t>pods</a:t>
            </a:r>
            <a:r>
              <a:rPr lang="nl-BE" dirty="0"/>
              <a:t> </a:t>
            </a:r>
            <a:r>
              <a:rPr lang="nl-BE" dirty="0" err="1"/>
              <a:t>will</a:t>
            </a:r>
            <a:r>
              <a:rPr lang="nl-BE" dirty="0"/>
              <a:t> </a:t>
            </a:r>
            <a:r>
              <a:rPr lang="nl-BE" dirty="0" err="1"/>
              <a:t>then</a:t>
            </a:r>
            <a:r>
              <a:rPr lang="nl-BE" dirty="0"/>
              <a:t> </a:t>
            </a:r>
            <a:r>
              <a:rPr lang="nl-BE" dirty="0" err="1"/>
              <a:t>send</a:t>
            </a:r>
            <a:r>
              <a:rPr lang="nl-BE" dirty="0"/>
              <a:t> </a:t>
            </a:r>
            <a:r>
              <a:rPr lang="nl-BE" dirty="0" err="1"/>
              <a:t>incomming</a:t>
            </a:r>
            <a:r>
              <a:rPr lang="nl-BE" dirty="0"/>
              <a:t> </a:t>
            </a:r>
            <a:r>
              <a:rPr lang="nl-BE" dirty="0" err="1"/>
              <a:t>trafic</a:t>
            </a:r>
            <a:r>
              <a:rPr lang="nl-BE" dirty="0"/>
              <a:t> </a:t>
            </a:r>
            <a:r>
              <a:rPr lang="nl-BE" dirty="0" err="1"/>
              <a:t>to</a:t>
            </a:r>
            <a:r>
              <a:rPr lang="nl-BE" dirty="0"/>
              <a:t> </a:t>
            </a:r>
            <a:r>
              <a:rPr lang="nl-BE" dirty="0" err="1"/>
              <a:t>the</a:t>
            </a:r>
            <a:r>
              <a:rPr lang="nl-BE" dirty="0"/>
              <a:t> correct app service cluster IP</a:t>
            </a:r>
          </a:p>
        </p:txBody>
      </p:sp>
    </p:spTree>
    <p:extLst>
      <p:ext uri="{BB962C8B-B14F-4D97-AF65-F5344CB8AC3E}">
        <p14:creationId xmlns:p14="http://schemas.microsoft.com/office/powerpoint/2010/main" val="35700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9E95C-C1DB-6D06-6B7F-B6AB5E814045}"/>
              </a:ext>
            </a:extLst>
          </p:cNvPr>
          <p:cNvSpPr>
            <a:spLocks noGrp="1"/>
          </p:cNvSpPr>
          <p:nvPr>
            <p:ph type="title"/>
          </p:nvPr>
        </p:nvSpPr>
        <p:spPr/>
        <p:txBody>
          <a:bodyPr/>
          <a:lstStyle/>
          <a:p>
            <a:r>
              <a:rPr lang="nl-NL" dirty="0"/>
              <a:t>Component level access</a:t>
            </a:r>
            <a:endParaRPr lang="LID4096" dirty="0"/>
          </a:p>
        </p:txBody>
      </p:sp>
      <p:sp>
        <p:nvSpPr>
          <p:cNvPr id="11" name="Rechthoek 10">
            <a:extLst>
              <a:ext uri="{FF2B5EF4-FFF2-40B4-BE49-F238E27FC236}">
                <a16:creationId xmlns:a16="http://schemas.microsoft.com/office/drawing/2014/main" id="{186E6354-F330-4D17-B7F5-D4F386000B46}"/>
              </a:ext>
            </a:extLst>
          </p:cNvPr>
          <p:cNvSpPr/>
          <p:nvPr/>
        </p:nvSpPr>
        <p:spPr>
          <a:xfrm>
            <a:off x="46648" y="2311879"/>
            <a:ext cx="8676606" cy="4462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2" name="Tekstvak 11">
            <a:extLst>
              <a:ext uri="{FF2B5EF4-FFF2-40B4-BE49-F238E27FC236}">
                <a16:creationId xmlns:a16="http://schemas.microsoft.com/office/drawing/2014/main" id="{D9D420D8-CF49-41C6-A7EA-591E741C4277}"/>
              </a:ext>
            </a:extLst>
          </p:cNvPr>
          <p:cNvSpPr txBox="1"/>
          <p:nvPr/>
        </p:nvSpPr>
        <p:spPr>
          <a:xfrm>
            <a:off x="576938" y="2309883"/>
            <a:ext cx="511679" cy="369332"/>
          </a:xfrm>
          <a:prstGeom prst="rect">
            <a:avLst/>
          </a:prstGeom>
          <a:noFill/>
        </p:spPr>
        <p:txBody>
          <a:bodyPr wrap="none" rtlCol="0">
            <a:spAutoFit/>
          </a:bodyPr>
          <a:lstStyle/>
          <a:p>
            <a:r>
              <a:rPr lang="nl-NL" dirty="0"/>
              <a:t>K8s</a:t>
            </a:r>
            <a:endParaRPr lang="nl-BE" dirty="0"/>
          </a:p>
        </p:txBody>
      </p:sp>
      <p:sp>
        <p:nvSpPr>
          <p:cNvPr id="37" name="Rechthoek 36">
            <a:extLst>
              <a:ext uri="{FF2B5EF4-FFF2-40B4-BE49-F238E27FC236}">
                <a16:creationId xmlns:a16="http://schemas.microsoft.com/office/drawing/2014/main" id="{63B71B6D-4330-4B59-9052-8008E7DA8AF5}"/>
              </a:ext>
            </a:extLst>
          </p:cNvPr>
          <p:cNvSpPr/>
          <p:nvPr/>
        </p:nvSpPr>
        <p:spPr>
          <a:xfrm>
            <a:off x="5540644" y="4935549"/>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Frontend</a:t>
            </a:r>
            <a:endParaRPr lang="LID4096" sz="1200" dirty="0"/>
          </a:p>
        </p:txBody>
      </p:sp>
      <p:sp>
        <p:nvSpPr>
          <p:cNvPr id="39" name="Rechthoek 38">
            <a:extLst>
              <a:ext uri="{FF2B5EF4-FFF2-40B4-BE49-F238E27FC236}">
                <a16:creationId xmlns:a16="http://schemas.microsoft.com/office/drawing/2014/main" id="{C5E398D5-57E2-4219-985D-67E624DE2963}"/>
              </a:ext>
            </a:extLst>
          </p:cNvPr>
          <p:cNvSpPr/>
          <p:nvPr/>
        </p:nvSpPr>
        <p:spPr>
          <a:xfrm>
            <a:off x="5547258" y="4191280"/>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Relationgraph</a:t>
            </a:r>
            <a:endParaRPr lang="LID4096" sz="1200" dirty="0"/>
          </a:p>
        </p:txBody>
      </p:sp>
      <p:sp>
        <p:nvSpPr>
          <p:cNvPr id="40" name="Rechthoek 39">
            <a:extLst>
              <a:ext uri="{FF2B5EF4-FFF2-40B4-BE49-F238E27FC236}">
                <a16:creationId xmlns:a16="http://schemas.microsoft.com/office/drawing/2014/main" id="{F79050E6-2B1A-4440-B024-747E003A5186}"/>
              </a:ext>
            </a:extLst>
          </p:cNvPr>
          <p:cNvSpPr/>
          <p:nvPr/>
        </p:nvSpPr>
        <p:spPr>
          <a:xfrm>
            <a:off x="7146416" y="529120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 </a:t>
            </a:r>
            <a:r>
              <a:rPr lang="nl-NL" sz="1200" dirty="0" err="1"/>
              <a:t>discovery</a:t>
            </a:r>
            <a:endParaRPr lang="LID4096" sz="1200" dirty="0"/>
          </a:p>
        </p:txBody>
      </p:sp>
      <p:sp>
        <p:nvSpPr>
          <p:cNvPr id="41" name="Rechthoek 40">
            <a:extLst>
              <a:ext uri="{FF2B5EF4-FFF2-40B4-BE49-F238E27FC236}">
                <a16:creationId xmlns:a16="http://schemas.microsoft.com/office/drawing/2014/main" id="{C9BBFC42-1803-45CE-8CCD-AB7AA69A1CE1}"/>
              </a:ext>
            </a:extLst>
          </p:cNvPr>
          <p:cNvSpPr/>
          <p:nvPr/>
        </p:nvSpPr>
        <p:spPr>
          <a:xfrm>
            <a:off x="3741270" y="3442705"/>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DBdaemon</a:t>
            </a:r>
            <a:endParaRPr lang="LID4096" sz="1200" dirty="0"/>
          </a:p>
        </p:txBody>
      </p:sp>
      <p:sp>
        <p:nvSpPr>
          <p:cNvPr id="42" name="Rechthoek 41">
            <a:extLst>
              <a:ext uri="{FF2B5EF4-FFF2-40B4-BE49-F238E27FC236}">
                <a16:creationId xmlns:a16="http://schemas.microsoft.com/office/drawing/2014/main" id="{0E05D0AB-C370-4A6C-BB07-DC930771B8C3}"/>
              </a:ext>
            </a:extLst>
          </p:cNvPr>
          <p:cNvSpPr/>
          <p:nvPr/>
        </p:nvSpPr>
        <p:spPr>
          <a:xfrm>
            <a:off x="1829581" y="4186011"/>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a:t>
            </a:r>
            <a:endParaRPr lang="LID4096" sz="1200" dirty="0"/>
          </a:p>
        </p:txBody>
      </p:sp>
      <p:sp>
        <p:nvSpPr>
          <p:cNvPr id="43" name="Rechthoek 42">
            <a:extLst>
              <a:ext uri="{FF2B5EF4-FFF2-40B4-BE49-F238E27FC236}">
                <a16:creationId xmlns:a16="http://schemas.microsoft.com/office/drawing/2014/main" id="{DDA0A959-9196-456A-810C-29694ACB3D78}"/>
              </a:ext>
            </a:extLst>
          </p:cNvPr>
          <p:cNvSpPr/>
          <p:nvPr/>
        </p:nvSpPr>
        <p:spPr>
          <a:xfrm>
            <a:off x="3086786" y="492960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Grafana</a:t>
            </a:r>
            <a:endParaRPr lang="LID4096" sz="1200" dirty="0"/>
          </a:p>
        </p:txBody>
      </p:sp>
      <p:sp>
        <p:nvSpPr>
          <p:cNvPr id="44" name="Rechthoek 43">
            <a:extLst>
              <a:ext uri="{FF2B5EF4-FFF2-40B4-BE49-F238E27FC236}">
                <a16:creationId xmlns:a16="http://schemas.microsoft.com/office/drawing/2014/main" id="{FDFE4D8E-ED0F-4A59-AD77-1DD3D9DAD3C6}"/>
              </a:ext>
            </a:extLst>
          </p:cNvPr>
          <p:cNvSpPr/>
          <p:nvPr/>
        </p:nvSpPr>
        <p:spPr>
          <a:xfrm>
            <a:off x="4339429" y="492554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Prometheus</a:t>
            </a:r>
            <a:endParaRPr lang="LID4096" sz="1200" dirty="0"/>
          </a:p>
        </p:txBody>
      </p:sp>
      <p:sp>
        <p:nvSpPr>
          <p:cNvPr id="46" name="Rechthoek 45">
            <a:extLst>
              <a:ext uri="{FF2B5EF4-FFF2-40B4-BE49-F238E27FC236}">
                <a16:creationId xmlns:a16="http://schemas.microsoft.com/office/drawing/2014/main" id="{3AB5B491-0D1C-4F78-895F-7F93C77607A8}"/>
              </a:ext>
            </a:extLst>
          </p:cNvPr>
          <p:cNvSpPr/>
          <p:nvPr/>
        </p:nvSpPr>
        <p:spPr>
          <a:xfrm>
            <a:off x="592678" y="493554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a:t>
            </a:r>
            <a:endParaRPr lang="LID4096" sz="1200" dirty="0"/>
          </a:p>
        </p:txBody>
      </p:sp>
      <p:sp>
        <p:nvSpPr>
          <p:cNvPr id="15" name="Tekstvak 14">
            <a:extLst>
              <a:ext uri="{FF2B5EF4-FFF2-40B4-BE49-F238E27FC236}">
                <a16:creationId xmlns:a16="http://schemas.microsoft.com/office/drawing/2014/main" id="{9A4A65D6-4713-D886-EE5E-ED8CFDBDB8A6}"/>
              </a:ext>
            </a:extLst>
          </p:cNvPr>
          <p:cNvSpPr txBox="1"/>
          <p:nvPr/>
        </p:nvSpPr>
        <p:spPr>
          <a:xfrm>
            <a:off x="576938" y="3115501"/>
            <a:ext cx="1770806" cy="369332"/>
          </a:xfrm>
          <a:prstGeom prst="rect">
            <a:avLst/>
          </a:prstGeom>
          <a:noFill/>
        </p:spPr>
        <p:txBody>
          <a:bodyPr wrap="none" rtlCol="0">
            <a:spAutoFit/>
          </a:bodyPr>
          <a:lstStyle/>
          <a:p>
            <a:r>
              <a:rPr lang="nl-BE" dirty="0"/>
              <a:t>Tenant C9C app</a:t>
            </a:r>
          </a:p>
        </p:txBody>
      </p:sp>
      <p:sp>
        <p:nvSpPr>
          <p:cNvPr id="16" name="Rechthoek 15">
            <a:extLst>
              <a:ext uri="{FF2B5EF4-FFF2-40B4-BE49-F238E27FC236}">
                <a16:creationId xmlns:a16="http://schemas.microsoft.com/office/drawing/2014/main" id="{8ECAC0F0-D8B3-ECA9-5578-4644F85D53A7}"/>
              </a:ext>
            </a:extLst>
          </p:cNvPr>
          <p:cNvSpPr/>
          <p:nvPr/>
        </p:nvSpPr>
        <p:spPr>
          <a:xfrm>
            <a:off x="335898" y="2928627"/>
            <a:ext cx="8273352" cy="32202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24" name="Rechthoek 23">
            <a:extLst>
              <a:ext uri="{FF2B5EF4-FFF2-40B4-BE49-F238E27FC236}">
                <a16:creationId xmlns:a16="http://schemas.microsoft.com/office/drawing/2014/main" id="{B8BE9FAE-5F99-71EA-C1B9-C8947DC41D0D}"/>
              </a:ext>
            </a:extLst>
          </p:cNvPr>
          <p:cNvSpPr/>
          <p:nvPr/>
        </p:nvSpPr>
        <p:spPr>
          <a:xfrm>
            <a:off x="1829581" y="492727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 dashboard</a:t>
            </a:r>
            <a:endParaRPr lang="LID4096" sz="1200" dirty="0"/>
          </a:p>
        </p:txBody>
      </p:sp>
      <p:cxnSp>
        <p:nvCxnSpPr>
          <p:cNvPr id="25" name="Rechte verbindingslijn 24">
            <a:extLst>
              <a:ext uri="{FF2B5EF4-FFF2-40B4-BE49-F238E27FC236}">
                <a16:creationId xmlns:a16="http://schemas.microsoft.com/office/drawing/2014/main" id="{2E07CE6C-A102-3196-B39E-41635701B91B}"/>
              </a:ext>
            </a:extLst>
          </p:cNvPr>
          <p:cNvCxnSpPr>
            <a:cxnSpLocks/>
          </p:cNvCxnSpPr>
          <p:nvPr/>
        </p:nvCxnSpPr>
        <p:spPr>
          <a:xfrm>
            <a:off x="9046769" y="1254858"/>
            <a:ext cx="0" cy="542601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4CABA28B-994A-5901-6D0B-B278D87CD8F3}"/>
              </a:ext>
            </a:extLst>
          </p:cNvPr>
          <p:cNvSpPr txBox="1"/>
          <p:nvPr/>
        </p:nvSpPr>
        <p:spPr>
          <a:xfrm>
            <a:off x="9046769" y="1407380"/>
            <a:ext cx="1560271" cy="369332"/>
          </a:xfrm>
          <a:prstGeom prst="rect">
            <a:avLst/>
          </a:prstGeom>
          <a:noFill/>
        </p:spPr>
        <p:txBody>
          <a:bodyPr wrap="square" rtlCol="0">
            <a:spAutoFit/>
          </a:bodyPr>
          <a:lstStyle/>
          <a:p>
            <a:r>
              <a:rPr lang="nl-NL" dirty="0"/>
              <a:t>Customer</a:t>
            </a:r>
          </a:p>
        </p:txBody>
      </p:sp>
      <p:sp>
        <p:nvSpPr>
          <p:cNvPr id="28" name="Rechthoek 27">
            <a:extLst>
              <a:ext uri="{FF2B5EF4-FFF2-40B4-BE49-F238E27FC236}">
                <a16:creationId xmlns:a16="http://schemas.microsoft.com/office/drawing/2014/main" id="{899C0A31-301C-1DF0-B6A7-1BFD3EA83E75}"/>
              </a:ext>
            </a:extLst>
          </p:cNvPr>
          <p:cNvSpPr/>
          <p:nvPr/>
        </p:nvSpPr>
        <p:spPr>
          <a:xfrm>
            <a:off x="9831318" y="4127544"/>
            <a:ext cx="1085744" cy="607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K8s </a:t>
            </a:r>
            <a:r>
              <a:rPr lang="nl-NL" sz="1200" dirty="0" err="1"/>
              <a:t>discovery</a:t>
            </a:r>
            <a:r>
              <a:rPr lang="nl-NL" sz="1200" dirty="0"/>
              <a:t> agent</a:t>
            </a:r>
            <a:endParaRPr lang="LID4096" sz="1200" dirty="0"/>
          </a:p>
        </p:txBody>
      </p:sp>
      <p:sp>
        <p:nvSpPr>
          <p:cNvPr id="29" name="Rechthoek 28">
            <a:extLst>
              <a:ext uri="{FF2B5EF4-FFF2-40B4-BE49-F238E27FC236}">
                <a16:creationId xmlns:a16="http://schemas.microsoft.com/office/drawing/2014/main" id="{C9F0A7A1-62D2-6A82-C18A-79CC737A8B5D}"/>
              </a:ext>
            </a:extLst>
          </p:cNvPr>
          <p:cNvSpPr/>
          <p:nvPr/>
        </p:nvSpPr>
        <p:spPr>
          <a:xfrm>
            <a:off x="9325827" y="3718865"/>
            <a:ext cx="2027973" cy="1266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31" name="Tekstvak 30">
            <a:extLst>
              <a:ext uri="{FF2B5EF4-FFF2-40B4-BE49-F238E27FC236}">
                <a16:creationId xmlns:a16="http://schemas.microsoft.com/office/drawing/2014/main" id="{FD858E58-0665-0868-1C4C-0921FB0C9B19}"/>
              </a:ext>
            </a:extLst>
          </p:cNvPr>
          <p:cNvSpPr txBox="1"/>
          <p:nvPr/>
        </p:nvSpPr>
        <p:spPr>
          <a:xfrm>
            <a:off x="9289544" y="3758212"/>
            <a:ext cx="2064256" cy="369332"/>
          </a:xfrm>
          <a:prstGeom prst="rect">
            <a:avLst/>
          </a:prstGeom>
          <a:noFill/>
        </p:spPr>
        <p:txBody>
          <a:bodyPr wrap="square">
            <a:spAutoFit/>
          </a:bodyPr>
          <a:lstStyle/>
          <a:p>
            <a:r>
              <a:rPr lang="nl-NL" dirty="0"/>
              <a:t>K8s customer</a:t>
            </a:r>
            <a:endParaRPr lang="nl-BE" dirty="0"/>
          </a:p>
        </p:txBody>
      </p:sp>
      <p:sp>
        <p:nvSpPr>
          <p:cNvPr id="32" name="Rechthoek 31">
            <a:extLst>
              <a:ext uri="{FF2B5EF4-FFF2-40B4-BE49-F238E27FC236}">
                <a16:creationId xmlns:a16="http://schemas.microsoft.com/office/drawing/2014/main" id="{5BF7DD39-325A-989E-E469-D308E086ED76}"/>
              </a:ext>
            </a:extLst>
          </p:cNvPr>
          <p:cNvSpPr/>
          <p:nvPr/>
        </p:nvSpPr>
        <p:spPr>
          <a:xfrm>
            <a:off x="9806257" y="555884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Web browser</a:t>
            </a:r>
            <a:endParaRPr lang="LID4096" sz="1200" dirty="0"/>
          </a:p>
        </p:txBody>
      </p:sp>
      <p:cxnSp>
        <p:nvCxnSpPr>
          <p:cNvPr id="52" name="Verbindingslijn: gebogen 51">
            <a:extLst>
              <a:ext uri="{FF2B5EF4-FFF2-40B4-BE49-F238E27FC236}">
                <a16:creationId xmlns:a16="http://schemas.microsoft.com/office/drawing/2014/main" id="{1C138C7E-DBA2-93E4-25CD-3012CCCEABC4}"/>
              </a:ext>
            </a:extLst>
          </p:cNvPr>
          <p:cNvCxnSpPr>
            <a:cxnSpLocks/>
            <a:stCxn id="32" idx="1"/>
            <a:endCxn id="37" idx="2"/>
          </p:cNvCxnSpPr>
          <p:nvPr/>
        </p:nvCxnSpPr>
        <p:spPr>
          <a:xfrm rot="10800000">
            <a:off x="6083517" y="5383112"/>
            <a:ext cx="3722741" cy="39951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Verbindingslijn: gebogen 52">
            <a:extLst>
              <a:ext uri="{FF2B5EF4-FFF2-40B4-BE49-F238E27FC236}">
                <a16:creationId xmlns:a16="http://schemas.microsoft.com/office/drawing/2014/main" id="{A9E13AD3-0FCD-C7CB-38FA-8993E340FFC9}"/>
              </a:ext>
            </a:extLst>
          </p:cNvPr>
          <p:cNvCxnSpPr>
            <a:cxnSpLocks/>
            <a:stCxn id="32" idx="1"/>
            <a:endCxn id="44" idx="2"/>
          </p:cNvCxnSpPr>
          <p:nvPr/>
        </p:nvCxnSpPr>
        <p:spPr>
          <a:xfrm rot="10800000">
            <a:off x="4882301" y="5373108"/>
            <a:ext cx="4923956" cy="40952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Verbindingslijn: gebogen 55">
            <a:extLst>
              <a:ext uri="{FF2B5EF4-FFF2-40B4-BE49-F238E27FC236}">
                <a16:creationId xmlns:a16="http://schemas.microsoft.com/office/drawing/2014/main" id="{B51B067F-4FC2-736F-A334-D9423A10430E}"/>
              </a:ext>
            </a:extLst>
          </p:cNvPr>
          <p:cNvCxnSpPr>
            <a:cxnSpLocks/>
            <a:stCxn id="32" idx="1"/>
            <a:endCxn id="43" idx="2"/>
          </p:cNvCxnSpPr>
          <p:nvPr/>
        </p:nvCxnSpPr>
        <p:spPr>
          <a:xfrm rot="10800000">
            <a:off x="3629659" y="5377172"/>
            <a:ext cx="6176599" cy="40545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Verbindingslijn: gebogen 58">
            <a:extLst>
              <a:ext uri="{FF2B5EF4-FFF2-40B4-BE49-F238E27FC236}">
                <a16:creationId xmlns:a16="http://schemas.microsoft.com/office/drawing/2014/main" id="{3D2A034F-F50F-0FD4-9BCB-0AF20C14AF7B}"/>
              </a:ext>
            </a:extLst>
          </p:cNvPr>
          <p:cNvCxnSpPr>
            <a:cxnSpLocks/>
            <a:stCxn id="32" idx="1"/>
            <a:endCxn id="24" idx="2"/>
          </p:cNvCxnSpPr>
          <p:nvPr/>
        </p:nvCxnSpPr>
        <p:spPr>
          <a:xfrm rot="10800000">
            <a:off x="2372453" y="5374840"/>
            <a:ext cx="7433804" cy="40779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Verbindingslijn: gebogen 61">
            <a:extLst>
              <a:ext uri="{FF2B5EF4-FFF2-40B4-BE49-F238E27FC236}">
                <a16:creationId xmlns:a16="http://schemas.microsoft.com/office/drawing/2014/main" id="{9FA8ED69-5B36-BC9C-49E7-0E130F039D24}"/>
              </a:ext>
            </a:extLst>
          </p:cNvPr>
          <p:cNvCxnSpPr>
            <a:cxnSpLocks/>
            <a:stCxn id="32" idx="1"/>
            <a:endCxn id="46" idx="2"/>
          </p:cNvCxnSpPr>
          <p:nvPr/>
        </p:nvCxnSpPr>
        <p:spPr>
          <a:xfrm rot="10800000">
            <a:off x="1135551" y="5383112"/>
            <a:ext cx="8670707" cy="39951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Rechte verbindingslijn met pijl 67">
            <a:extLst>
              <a:ext uri="{FF2B5EF4-FFF2-40B4-BE49-F238E27FC236}">
                <a16:creationId xmlns:a16="http://schemas.microsoft.com/office/drawing/2014/main" id="{5491E797-6AE5-562F-98A5-F8E0E6B0963B}"/>
              </a:ext>
            </a:extLst>
          </p:cNvPr>
          <p:cNvCxnSpPr>
            <a:cxnSpLocks/>
            <a:stCxn id="24" idx="0"/>
            <a:endCxn id="42" idx="2"/>
          </p:cNvCxnSpPr>
          <p:nvPr/>
        </p:nvCxnSpPr>
        <p:spPr>
          <a:xfrm flipV="1">
            <a:off x="2372453" y="4633574"/>
            <a:ext cx="0" cy="29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hthoek 73">
            <a:extLst>
              <a:ext uri="{FF2B5EF4-FFF2-40B4-BE49-F238E27FC236}">
                <a16:creationId xmlns:a16="http://schemas.microsoft.com/office/drawing/2014/main" id="{F985EF28-2A19-15A9-3170-A8562C67D33A}"/>
              </a:ext>
            </a:extLst>
          </p:cNvPr>
          <p:cNvSpPr/>
          <p:nvPr/>
        </p:nvSpPr>
        <p:spPr>
          <a:xfrm>
            <a:off x="4339429" y="240861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Cortex</a:t>
            </a:r>
            <a:endParaRPr lang="LID4096" sz="1200" dirty="0"/>
          </a:p>
        </p:txBody>
      </p:sp>
      <p:cxnSp>
        <p:nvCxnSpPr>
          <p:cNvPr id="75" name="Verbindingslijn: gebogen 74">
            <a:extLst>
              <a:ext uri="{FF2B5EF4-FFF2-40B4-BE49-F238E27FC236}">
                <a16:creationId xmlns:a16="http://schemas.microsoft.com/office/drawing/2014/main" id="{71AE6C07-5DAC-3C4D-10B4-FB4246B2B00F}"/>
              </a:ext>
            </a:extLst>
          </p:cNvPr>
          <p:cNvCxnSpPr>
            <a:cxnSpLocks/>
            <a:stCxn id="43" idx="0"/>
            <a:endCxn id="74" idx="1"/>
          </p:cNvCxnSpPr>
          <p:nvPr/>
        </p:nvCxnSpPr>
        <p:spPr>
          <a:xfrm rot="5400000" flipH="1" flipV="1">
            <a:off x="2835937" y="3426117"/>
            <a:ext cx="2297212" cy="709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Rechte verbindingslijn met pijl 82">
            <a:extLst>
              <a:ext uri="{FF2B5EF4-FFF2-40B4-BE49-F238E27FC236}">
                <a16:creationId xmlns:a16="http://schemas.microsoft.com/office/drawing/2014/main" id="{A29F0DE5-9731-8152-8D81-2E4917A701BF}"/>
              </a:ext>
            </a:extLst>
          </p:cNvPr>
          <p:cNvCxnSpPr>
            <a:stCxn id="44" idx="0"/>
            <a:endCxn id="74" idx="2"/>
          </p:cNvCxnSpPr>
          <p:nvPr/>
        </p:nvCxnSpPr>
        <p:spPr>
          <a:xfrm flipV="1">
            <a:off x="4882301" y="2856177"/>
            <a:ext cx="0" cy="2069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Rechte verbindingslijn met pijl 97">
            <a:extLst>
              <a:ext uri="{FF2B5EF4-FFF2-40B4-BE49-F238E27FC236}">
                <a16:creationId xmlns:a16="http://schemas.microsoft.com/office/drawing/2014/main" id="{EAC6DE9A-E7F3-CB86-6AF8-7B00EC05E0E0}"/>
              </a:ext>
            </a:extLst>
          </p:cNvPr>
          <p:cNvCxnSpPr>
            <a:stCxn id="39" idx="1"/>
            <a:endCxn id="42" idx="3"/>
          </p:cNvCxnSpPr>
          <p:nvPr/>
        </p:nvCxnSpPr>
        <p:spPr>
          <a:xfrm flipH="1" flipV="1">
            <a:off x="2915325" y="4409793"/>
            <a:ext cx="2631933" cy="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Verbindingslijn: gebogen 98">
            <a:extLst>
              <a:ext uri="{FF2B5EF4-FFF2-40B4-BE49-F238E27FC236}">
                <a16:creationId xmlns:a16="http://schemas.microsoft.com/office/drawing/2014/main" id="{79D9168E-A8F4-5DAE-23DE-E9213EA00C70}"/>
              </a:ext>
            </a:extLst>
          </p:cNvPr>
          <p:cNvCxnSpPr>
            <a:cxnSpLocks/>
            <a:stCxn id="39" idx="0"/>
            <a:endCxn id="41" idx="3"/>
          </p:cNvCxnSpPr>
          <p:nvPr/>
        </p:nvCxnSpPr>
        <p:spPr>
          <a:xfrm rot="16200000" flipV="1">
            <a:off x="5196176" y="3297326"/>
            <a:ext cx="524793" cy="12631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Verbindingslijn: gebogen 101">
            <a:extLst>
              <a:ext uri="{FF2B5EF4-FFF2-40B4-BE49-F238E27FC236}">
                <a16:creationId xmlns:a16="http://schemas.microsoft.com/office/drawing/2014/main" id="{A715AC60-F17D-C338-6A65-E39445F861F0}"/>
              </a:ext>
            </a:extLst>
          </p:cNvPr>
          <p:cNvCxnSpPr>
            <a:cxnSpLocks/>
            <a:stCxn id="41" idx="1"/>
            <a:endCxn id="42" idx="3"/>
          </p:cNvCxnSpPr>
          <p:nvPr/>
        </p:nvCxnSpPr>
        <p:spPr>
          <a:xfrm rot="10800000" flipV="1">
            <a:off x="2915326" y="3666487"/>
            <a:ext cx="825945" cy="7433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Rechte verbindingslijn met pijl 104">
            <a:extLst>
              <a:ext uri="{FF2B5EF4-FFF2-40B4-BE49-F238E27FC236}">
                <a16:creationId xmlns:a16="http://schemas.microsoft.com/office/drawing/2014/main" id="{B369C0B9-C52B-02A1-5087-E5190CC10AB4}"/>
              </a:ext>
            </a:extLst>
          </p:cNvPr>
          <p:cNvCxnSpPr>
            <a:cxnSpLocks/>
            <a:stCxn id="28" idx="1"/>
            <a:endCxn id="39" idx="3"/>
          </p:cNvCxnSpPr>
          <p:nvPr/>
        </p:nvCxnSpPr>
        <p:spPr>
          <a:xfrm flipH="1" flipV="1">
            <a:off x="6633002" y="4415062"/>
            <a:ext cx="3198316" cy="16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Verbindingslijn: gebogen 107">
            <a:extLst>
              <a:ext uri="{FF2B5EF4-FFF2-40B4-BE49-F238E27FC236}">
                <a16:creationId xmlns:a16="http://schemas.microsoft.com/office/drawing/2014/main" id="{311BFA2A-F7B7-3018-C68E-760A38C572C5}"/>
              </a:ext>
            </a:extLst>
          </p:cNvPr>
          <p:cNvCxnSpPr>
            <a:cxnSpLocks/>
            <a:stCxn id="39" idx="0"/>
            <a:endCxn id="74" idx="3"/>
          </p:cNvCxnSpPr>
          <p:nvPr/>
        </p:nvCxnSpPr>
        <p:spPr>
          <a:xfrm rot="16200000" flipV="1">
            <a:off x="4978210" y="3079359"/>
            <a:ext cx="1558884" cy="6649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Verbindingslijn: gebogen 110">
            <a:extLst>
              <a:ext uri="{FF2B5EF4-FFF2-40B4-BE49-F238E27FC236}">
                <a16:creationId xmlns:a16="http://schemas.microsoft.com/office/drawing/2014/main" id="{32B74F5A-513E-61AB-3E04-870BD55899C6}"/>
              </a:ext>
            </a:extLst>
          </p:cNvPr>
          <p:cNvCxnSpPr>
            <a:cxnSpLocks/>
            <a:stCxn id="43" idx="1"/>
            <a:endCxn id="42" idx="3"/>
          </p:cNvCxnSpPr>
          <p:nvPr/>
        </p:nvCxnSpPr>
        <p:spPr>
          <a:xfrm rot="10800000">
            <a:off x="2915326" y="4409794"/>
            <a:ext cx="171461" cy="7435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76D9C9F1-E911-3836-68CF-0248431CEF44}"/>
              </a:ext>
            </a:extLst>
          </p:cNvPr>
          <p:cNvSpPr/>
          <p:nvPr/>
        </p:nvSpPr>
        <p:spPr>
          <a:xfrm>
            <a:off x="9824545" y="2343610"/>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Prometheus </a:t>
            </a:r>
            <a:r>
              <a:rPr lang="nl-NL" sz="1200" dirty="0" err="1"/>
              <a:t>exporter</a:t>
            </a:r>
            <a:endParaRPr lang="LID4096" sz="1200" dirty="0"/>
          </a:p>
        </p:txBody>
      </p:sp>
      <p:cxnSp>
        <p:nvCxnSpPr>
          <p:cNvPr id="115" name="Verbindingslijn: gebogen 114">
            <a:extLst>
              <a:ext uri="{FF2B5EF4-FFF2-40B4-BE49-F238E27FC236}">
                <a16:creationId xmlns:a16="http://schemas.microsoft.com/office/drawing/2014/main" id="{C1B8C6AC-7A32-D435-3FD2-6B18B8CD373C}"/>
              </a:ext>
            </a:extLst>
          </p:cNvPr>
          <p:cNvCxnSpPr>
            <a:cxnSpLocks/>
            <a:stCxn id="114" idx="0"/>
            <a:endCxn id="74" idx="0"/>
          </p:cNvCxnSpPr>
          <p:nvPr/>
        </p:nvCxnSpPr>
        <p:spPr>
          <a:xfrm rot="16200000" flipH="1" flipV="1">
            <a:off x="7592357" y="-366446"/>
            <a:ext cx="65004" cy="5485116"/>
          </a:xfrm>
          <a:prstGeom prst="bentConnector3">
            <a:avLst>
              <a:gd name="adj1" fmla="val -351671"/>
            </a:avLst>
          </a:prstGeom>
          <a:ln>
            <a:tailEnd type="triangle"/>
          </a:ln>
        </p:spPr>
        <p:style>
          <a:lnRef idx="1">
            <a:schemeClr val="dk1"/>
          </a:lnRef>
          <a:fillRef idx="0">
            <a:schemeClr val="dk1"/>
          </a:fillRef>
          <a:effectRef idx="0">
            <a:schemeClr val="dk1"/>
          </a:effectRef>
          <a:fontRef idx="minor">
            <a:schemeClr val="tx1"/>
          </a:fontRef>
        </p:style>
      </p:cxnSp>
      <p:cxnSp>
        <p:nvCxnSpPr>
          <p:cNvPr id="124" name="Verbindingslijn: gebogen 123">
            <a:extLst>
              <a:ext uri="{FF2B5EF4-FFF2-40B4-BE49-F238E27FC236}">
                <a16:creationId xmlns:a16="http://schemas.microsoft.com/office/drawing/2014/main" id="{61A43C60-5F6C-F171-80FE-FFB88ACD2C49}"/>
              </a:ext>
            </a:extLst>
          </p:cNvPr>
          <p:cNvCxnSpPr>
            <a:cxnSpLocks/>
            <a:stCxn id="40" idx="0"/>
          </p:cNvCxnSpPr>
          <p:nvPr/>
        </p:nvCxnSpPr>
        <p:spPr>
          <a:xfrm rot="16200000" flipV="1">
            <a:off x="6808700" y="4410619"/>
            <a:ext cx="704891" cy="1056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echthoek 132">
            <a:extLst>
              <a:ext uri="{FF2B5EF4-FFF2-40B4-BE49-F238E27FC236}">
                <a16:creationId xmlns:a16="http://schemas.microsoft.com/office/drawing/2014/main" id="{59488930-348A-2C33-6D4D-5EAEEBDD13C6}"/>
              </a:ext>
            </a:extLst>
          </p:cNvPr>
          <p:cNvSpPr/>
          <p:nvPr/>
        </p:nvSpPr>
        <p:spPr>
          <a:xfrm>
            <a:off x="9824545" y="3013789"/>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Clients app</a:t>
            </a:r>
            <a:endParaRPr lang="LID4096" sz="1200" dirty="0"/>
          </a:p>
        </p:txBody>
      </p:sp>
      <p:sp>
        <p:nvSpPr>
          <p:cNvPr id="137" name="Rechthoek 136">
            <a:extLst>
              <a:ext uri="{FF2B5EF4-FFF2-40B4-BE49-F238E27FC236}">
                <a16:creationId xmlns:a16="http://schemas.microsoft.com/office/drawing/2014/main" id="{05594EFC-DCFB-0A2B-D697-E1403EB083AC}"/>
              </a:ext>
            </a:extLst>
          </p:cNvPr>
          <p:cNvSpPr/>
          <p:nvPr/>
        </p:nvSpPr>
        <p:spPr>
          <a:xfrm>
            <a:off x="7474382" y="3659829"/>
            <a:ext cx="1085744" cy="520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Opentelemetry</a:t>
            </a:r>
            <a:r>
              <a:rPr lang="nl-NL" sz="1200" dirty="0"/>
              <a:t> collector</a:t>
            </a:r>
            <a:endParaRPr lang="LID4096" sz="1200" dirty="0"/>
          </a:p>
        </p:txBody>
      </p:sp>
      <p:cxnSp>
        <p:nvCxnSpPr>
          <p:cNvPr id="138" name="Verbindingslijn: gebogen 137">
            <a:extLst>
              <a:ext uri="{FF2B5EF4-FFF2-40B4-BE49-F238E27FC236}">
                <a16:creationId xmlns:a16="http://schemas.microsoft.com/office/drawing/2014/main" id="{DB9238CD-FE79-4AC4-AD15-9548C1F76249}"/>
              </a:ext>
            </a:extLst>
          </p:cNvPr>
          <p:cNvCxnSpPr>
            <a:cxnSpLocks/>
            <a:stCxn id="133" idx="1"/>
            <a:endCxn id="137" idx="3"/>
          </p:cNvCxnSpPr>
          <p:nvPr/>
        </p:nvCxnSpPr>
        <p:spPr>
          <a:xfrm rot="10800000" flipV="1">
            <a:off x="8560127" y="3237570"/>
            <a:ext cx="1264419" cy="68268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3" name="Rechthoek 172">
            <a:extLst>
              <a:ext uri="{FF2B5EF4-FFF2-40B4-BE49-F238E27FC236}">
                <a16:creationId xmlns:a16="http://schemas.microsoft.com/office/drawing/2014/main" id="{468448BB-1AE0-5C09-E8B2-301B593320D4}"/>
              </a:ext>
            </a:extLst>
          </p:cNvPr>
          <p:cNvSpPr/>
          <p:nvPr/>
        </p:nvSpPr>
        <p:spPr>
          <a:xfrm>
            <a:off x="6236611" y="369749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 collector</a:t>
            </a:r>
            <a:endParaRPr lang="LID4096" sz="1200" dirty="0"/>
          </a:p>
        </p:txBody>
      </p:sp>
      <p:cxnSp>
        <p:nvCxnSpPr>
          <p:cNvPr id="193" name="Verbindingslijn: gebogen 192">
            <a:extLst>
              <a:ext uri="{FF2B5EF4-FFF2-40B4-BE49-F238E27FC236}">
                <a16:creationId xmlns:a16="http://schemas.microsoft.com/office/drawing/2014/main" id="{676BDCA9-4336-BFF3-716C-FA2B1D30A2A8}"/>
              </a:ext>
            </a:extLst>
          </p:cNvPr>
          <p:cNvCxnSpPr>
            <a:cxnSpLocks/>
            <a:stCxn id="40" idx="1"/>
            <a:endCxn id="42" idx="3"/>
          </p:cNvCxnSpPr>
          <p:nvPr/>
        </p:nvCxnSpPr>
        <p:spPr>
          <a:xfrm rot="10800000">
            <a:off x="2915326" y="4409793"/>
            <a:ext cx="4231091" cy="1105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Rechte verbindingslijn met pijl 199">
            <a:extLst>
              <a:ext uri="{FF2B5EF4-FFF2-40B4-BE49-F238E27FC236}">
                <a16:creationId xmlns:a16="http://schemas.microsoft.com/office/drawing/2014/main" id="{DF1A5452-C834-C33C-DC74-7A0A9CCED972}"/>
              </a:ext>
            </a:extLst>
          </p:cNvPr>
          <p:cNvCxnSpPr>
            <a:cxnSpLocks/>
            <a:stCxn id="137" idx="1"/>
            <a:endCxn id="173" idx="3"/>
          </p:cNvCxnSpPr>
          <p:nvPr/>
        </p:nvCxnSpPr>
        <p:spPr>
          <a:xfrm flipH="1">
            <a:off x="7322355" y="3920256"/>
            <a:ext cx="152027" cy="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Verbindingslijn: gebogen 202">
            <a:extLst>
              <a:ext uri="{FF2B5EF4-FFF2-40B4-BE49-F238E27FC236}">
                <a16:creationId xmlns:a16="http://schemas.microsoft.com/office/drawing/2014/main" id="{D88B5631-73BA-28AB-2AB0-C0DE8C96D71B}"/>
              </a:ext>
            </a:extLst>
          </p:cNvPr>
          <p:cNvCxnSpPr>
            <a:cxnSpLocks/>
            <a:stCxn id="137" idx="0"/>
            <a:endCxn id="74" idx="3"/>
          </p:cNvCxnSpPr>
          <p:nvPr/>
        </p:nvCxnSpPr>
        <p:spPr>
          <a:xfrm rot="16200000" flipV="1">
            <a:off x="6207498" y="1850072"/>
            <a:ext cx="1027433" cy="25920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Verbindingslijn: gebogen 205">
            <a:extLst>
              <a:ext uri="{FF2B5EF4-FFF2-40B4-BE49-F238E27FC236}">
                <a16:creationId xmlns:a16="http://schemas.microsoft.com/office/drawing/2014/main" id="{1E91F9B1-1F0F-4655-5F63-6EFE1577F4FC}"/>
              </a:ext>
            </a:extLst>
          </p:cNvPr>
          <p:cNvCxnSpPr>
            <a:cxnSpLocks/>
            <a:stCxn id="173" idx="1"/>
            <a:endCxn id="42" idx="3"/>
          </p:cNvCxnSpPr>
          <p:nvPr/>
        </p:nvCxnSpPr>
        <p:spPr>
          <a:xfrm rot="10800000" flipV="1">
            <a:off x="2915325" y="3921279"/>
            <a:ext cx="3321286" cy="488513"/>
          </a:xfrm>
          <a:prstGeom prst="bentConnector3">
            <a:avLst>
              <a:gd name="adj1" fmla="val 311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Verbindingslijn: gebogen 2">
            <a:extLst>
              <a:ext uri="{FF2B5EF4-FFF2-40B4-BE49-F238E27FC236}">
                <a16:creationId xmlns:a16="http://schemas.microsoft.com/office/drawing/2014/main" id="{2E9DA6F7-F1C6-D6F2-577B-564A77BE96F3}"/>
              </a:ext>
            </a:extLst>
          </p:cNvPr>
          <p:cNvCxnSpPr>
            <a:cxnSpLocks/>
            <a:stCxn id="46" idx="0"/>
            <a:endCxn id="42" idx="1"/>
          </p:cNvCxnSpPr>
          <p:nvPr/>
        </p:nvCxnSpPr>
        <p:spPr>
          <a:xfrm rot="5400000" flipH="1" flipV="1">
            <a:off x="1219688" y="4325656"/>
            <a:ext cx="525755" cy="694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Groep 3">
            <a:extLst>
              <a:ext uri="{FF2B5EF4-FFF2-40B4-BE49-F238E27FC236}">
                <a16:creationId xmlns:a16="http://schemas.microsoft.com/office/drawing/2014/main" id="{6860B3E5-B106-1DEA-A3C8-8D56FCD945E3}"/>
              </a:ext>
            </a:extLst>
          </p:cNvPr>
          <p:cNvGrpSpPr/>
          <p:nvPr/>
        </p:nvGrpSpPr>
        <p:grpSpPr>
          <a:xfrm>
            <a:off x="-13459" y="1254858"/>
            <a:ext cx="3247212" cy="1010596"/>
            <a:chOff x="-13459" y="1254858"/>
            <a:chExt cx="3247212" cy="1010596"/>
          </a:xfrm>
        </p:grpSpPr>
        <p:sp>
          <p:nvSpPr>
            <p:cNvPr id="5" name="Rechthoek 4">
              <a:extLst>
                <a:ext uri="{FF2B5EF4-FFF2-40B4-BE49-F238E27FC236}">
                  <a16:creationId xmlns:a16="http://schemas.microsoft.com/office/drawing/2014/main" id="{05F1A9C3-7B41-13C1-2CCE-DC88420386EC}"/>
                </a:ext>
              </a:extLst>
            </p:cNvPr>
            <p:cNvSpPr/>
            <p:nvPr/>
          </p:nvSpPr>
          <p:spPr>
            <a:xfrm>
              <a:off x="33994" y="1256616"/>
              <a:ext cx="3199759" cy="96447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6" name="Tekstvak 5">
              <a:extLst>
                <a:ext uri="{FF2B5EF4-FFF2-40B4-BE49-F238E27FC236}">
                  <a16:creationId xmlns:a16="http://schemas.microsoft.com/office/drawing/2014/main" id="{9FB20A81-5358-BFC8-B7A6-123CB8EFE375}"/>
                </a:ext>
              </a:extLst>
            </p:cNvPr>
            <p:cNvSpPr txBox="1"/>
            <p:nvPr/>
          </p:nvSpPr>
          <p:spPr>
            <a:xfrm>
              <a:off x="-13459" y="1254858"/>
              <a:ext cx="1093569" cy="369332"/>
            </a:xfrm>
            <a:prstGeom prst="rect">
              <a:avLst/>
            </a:prstGeom>
            <a:noFill/>
          </p:spPr>
          <p:txBody>
            <a:bodyPr wrap="square" rtlCol="0">
              <a:spAutoFit/>
            </a:bodyPr>
            <a:lstStyle/>
            <a:p>
              <a:r>
                <a:rPr lang="nl-NL" dirty="0"/>
                <a:t>Legend</a:t>
              </a:r>
            </a:p>
          </p:txBody>
        </p:sp>
        <p:cxnSp>
          <p:nvCxnSpPr>
            <p:cNvPr id="7" name="Rechte verbindingslijn met pijl 6">
              <a:extLst>
                <a:ext uri="{FF2B5EF4-FFF2-40B4-BE49-F238E27FC236}">
                  <a16:creationId xmlns:a16="http://schemas.microsoft.com/office/drawing/2014/main" id="{C429FCBD-D8E9-8E1B-7B51-C0D97C6E4499}"/>
                </a:ext>
              </a:extLst>
            </p:cNvPr>
            <p:cNvCxnSpPr>
              <a:cxnSpLocks/>
            </p:cNvCxnSpPr>
            <p:nvPr/>
          </p:nvCxnSpPr>
          <p:spPr>
            <a:xfrm>
              <a:off x="150359" y="1682174"/>
              <a:ext cx="37107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Rechte verbindingslijn met pijl 7">
              <a:extLst>
                <a:ext uri="{FF2B5EF4-FFF2-40B4-BE49-F238E27FC236}">
                  <a16:creationId xmlns:a16="http://schemas.microsoft.com/office/drawing/2014/main" id="{77585500-1604-FAC1-55D7-A0FE5D2361F8}"/>
                </a:ext>
              </a:extLst>
            </p:cNvPr>
            <p:cNvCxnSpPr>
              <a:cxnSpLocks/>
            </p:cNvCxnSpPr>
            <p:nvPr/>
          </p:nvCxnSpPr>
          <p:spPr>
            <a:xfrm>
              <a:off x="150359" y="1903585"/>
              <a:ext cx="371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a:extLst>
                <a:ext uri="{FF2B5EF4-FFF2-40B4-BE49-F238E27FC236}">
                  <a16:creationId xmlns:a16="http://schemas.microsoft.com/office/drawing/2014/main" id="{F0B05D30-AAB1-CC6F-CB21-4E27B370D479}"/>
                </a:ext>
              </a:extLst>
            </p:cNvPr>
            <p:cNvCxnSpPr>
              <a:cxnSpLocks/>
            </p:cNvCxnSpPr>
            <p:nvPr/>
          </p:nvCxnSpPr>
          <p:spPr>
            <a:xfrm>
              <a:off x="146951" y="2133622"/>
              <a:ext cx="371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182DB793-371E-E4F2-D54B-2E39B77BB23E}"/>
                </a:ext>
              </a:extLst>
            </p:cNvPr>
            <p:cNvSpPr txBox="1"/>
            <p:nvPr/>
          </p:nvSpPr>
          <p:spPr>
            <a:xfrm>
              <a:off x="584853" y="1776712"/>
              <a:ext cx="2456079" cy="276999"/>
            </a:xfrm>
            <a:prstGeom prst="rect">
              <a:avLst/>
            </a:prstGeom>
            <a:noFill/>
          </p:spPr>
          <p:txBody>
            <a:bodyPr wrap="square" rtlCol="0">
              <a:spAutoFit/>
            </a:bodyPr>
            <a:lstStyle/>
            <a:p>
              <a:r>
                <a:rPr lang="nl-NL" sz="1200" dirty="0"/>
                <a:t>Tenant access </a:t>
              </a:r>
            </a:p>
          </p:txBody>
        </p:sp>
        <p:sp>
          <p:nvSpPr>
            <p:cNvPr id="13" name="Tekstvak 12">
              <a:extLst>
                <a:ext uri="{FF2B5EF4-FFF2-40B4-BE49-F238E27FC236}">
                  <a16:creationId xmlns:a16="http://schemas.microsoft.com/office/drawing/2014/main" id="{034BFB9C-0731-6BDD-6F1F-933A513D87F4}"/>
                </a:ext>
              </a:extLst>
            </p:cNvPr>
            <p:cNvSpPr txBox="1"/>
            <p:nvPr/>
          </p:nvSpPr>
          <p:spPr>
            <a:xfrm>
              <a:off x="596741" y="1557731"/>
              <a:ext cx="2338920" cy="276999"/>
            </a:xfrm>
            <a:prstGeom prst="rect">
              <a:avLst/>
            </a:prstGeom>
            <a:noFill/>
          </p:spPr>
          <p:txBody>
            <a:bodyPr wrap="square" rtlCol="0">
              <a:spAutoFit/>
            </a:bodyPr>
            <a:lstStyle/>
            <a:p>
              <a:r>
                <a:rPr lang="nl-NL" sz="1200" dirty="0"/>
                <a:t>End-user access</a:t>
              </a:r>
            </a:p>
          </p:txBody>
        </p:sp>
        <p:sp>
          <p:nvSpPr>
            <p:cNvPr id="14" name="Tekstvak 13">
              <a:extLst>
                <a:ext uri="{FF2B5EF4-FFF2-40B4-BE49-F238E27FC236}">
                  <a16:creationId xmlns:a16="http://schemas.microsoft.com/office/drawing/2014/main" id="{687BFCF2-E0BD-EF98-09B0-57A1F2BF907C}"/>
                </a:ext>
              </a:extLst>
            </p:cNvPr>
            <p:cNvSpPr txBox="1"/>
            <p:nvPr/>
          </p:nvSpPr>
          <p:spPr>
            <a:xfrm>
              <a:off x="579653" y="1988455"/>
              <a:ext cx="2381367" cy="276999"/>
            </a:xfrm>
            <a:prstGeom prst="rect">
              <a:avLst/>
            </a:prstGeom>
            <a:noFill/>
          </p:spPr>
          <p:txBody>
            <a:bodyPr wrap="square" rtlCol="0">
              <a:spAutoFit/>
            </a:bodyPr>
            <a:lstStyle/>
            <a:p>
              <a:r>
                <a:rPr lang="nl-NL" sz="1200" dirty="0" err="1"/>
                <a:t>Internal</a:t>
              </a:r>
              <a:r>
                <a:rPr lang="nl-NL" sz="1200" dirty="0"/>
                <a:t> access</a:t>
              </a:r>
            </a:p>
          </p:txBody>
        </p:sp>
      </p:grpSp>
      <p:cxnSp>
        <p:nvCxnSpPr>
          <p:cNvPr id="60" name="Verbindingslijn: gebogen 59">
            <a:extLst>
              <a:ext uri="{FF2B5EF4-FFF2-40B4-BE49-F238E27FC236}">
                <a16:creationId xmlns:a16="http://schemas.microsoft.com/office/drawing/2014/main" id="{9D57CB44-DCA3-447E-AE94-9281F313B920}"/>
              </a:ext>
            </a:extLst>
          </p:cNvPr>
          <p:cNvCxnSpPr>
            <a:cxnSpLocks/>
            <a:stCxn id="133" idx="1"/>
            <a:endCxn id="42" idx="3"/>
          </p:cNvCxnSpPr>
          <p:nvPr/>
        </p:nvCxnSpPr>
        <p:spPr>
          <a:xfrm rot="10800000" flipV="1">
            <a:off x="2915325" y="3237571"/>
            <a:ext cx="6909220" cy="1172222"/>
          </a:xfrm>
          <a:prstGeom prst="bentConnector3">
            <a:avLst>
              <a:gd name="adj1" fmla="val 69322"/>
            </a:avLst>
          </a:prstGeom>
          <a:ln>
            <a:tailEnd type="triangle"/>
          </a:ln>
        </p:spPr>
        <p:style>
          <a:lnRef idx="1">
            <a:schemeClr val="dk1"/>
          </a:lnRef>
          <a:fillRef idx="0">
            <a:schemeClr val="dk1"/>
          </a:fillRef>
          <a:effectRef idx="0">
            <a:schemeClr val="dk1"/>
          </a:effectRef>
          <a:fontRef idx="minor">
            <a:schemeClr val="tx1"/>
          </a:fontRef>
        </p:style>
      </p:cxnSp>
      <p:cxnSp>
        <p:nvCxnSpPr>
          <p:cNvPr id="33" name="Verbindingslijn: gebogen 32">
            <a:extLst>
              <a:ext uri="{FF2B5EF4-FFF2-40B4-BE49-F238E27FC236}">
                <a16:creationId xmlns:a16="http://schemas.microsoft.com/office/drawing/2014/main" id="{177CB286-AAB6-8E39-1049-C965FD91AD85}"/>
              </a:ext>
            </a:extLst>
          </p:cNvPr>
          <p:cNvCxnSpPr>
            <a:cxnSpLocks/>
            <a:stCxn id="32" idx="0"/>
            <a:endCxn id="39" idx="2"/>
          </p:cNvCxnSpPr>
          <p:nvPr/>
        </p:nvCxnSpPr>
        <p:spPr>
          <a:xfrm rot="16200000" flipV="1">
            <a:off x="7759628" y="2969346"/>
            <a:ext cx="920005" cy="4258999"/>
          </a:xfrm>
          <a:prstGeom prst="bentConnector3">
            <a:avLst>
              <a:gd name="adj1" fmla="val 7484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92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9E95C-C1DB-6D06-6B7F-B6AB5E814045}"/>
              </a:ext>
            </a:extLst>
          </p:cNvPr>
          <p:cNvSpPr>
            <a:spLocks noGrp="1"/>
          </p:cNvSpPr>
          <p:nvPr>
            <p:ph type="title"/>
          </p:nvPr>
        </p:nvSpPr>
        <p:spPr/>
        <p:txBody>
          <a:bodyPr/>
          <a:lstStyle/>
          <a:p>
            <a:r>
              <a:rPr lang="en-US" dirty="0"/>
              <a:t>End user access</a:t>
            </a:r>
            <a:endParaRPr lang="LID4096" dirty="0"/>
          </a:p>
        </p:txBody>
      </p:sp>
      <p:sp>
        <p:nvSpPr>
          <p:cNvPr id="11" name="Rechthoek 10">
            <a:extLst>
              <a:ext uri="{FF2B5EF4-FFF2-40B4-BE49-F238E27FC236}">
                <a16:creationId xmlns:a16="http://schemas.microsoft.com/office/drawing/2014/main" id="{186E6354-F330-4D17-B7F5-D4F386000B46}"/>
              </a:ext>
            </a:extLst>
          </p:cNvPr>
          <p:cNvSpPr/>
          <p:nvPr/>
        </p:nvSpPr>
        <p:spPr>
          <a:xfrm>
            <a:off x="46648" y="2311879"/>
            <a:ext cx="8676606" cy="4462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2" name="Tekstvak 11">
            <a:extLst>
              <a:ext uri="{FF2B5EF4-FFF2-40B4-BE49-F238E27FC236}">
                <a16:creationId xmlns:a16="http://schemas.microsoft.com/office/drawing/2014/main" id="{D9D420D8-CF49-41C6-A7EA-591E741C4277}"/>
              </a:ext>
            </a:extLst>
          </p:cNvPr>
          <p:cNvSpPr txBox="1"/>
          <p:nvPr/>
        </p:nvSpPr>
        <p:spPr>
          <a:xfrm>
            <a:off x="576938" y="2309883"/>
            <a:ext cx="511679" cy="369332"/>
          </a:xfrm>
          <a:prstGeom prst="rect">
            <a:avLst/>
          </a:prstGeom>
          <a:noFill/>
        </p:spPr>
        <p:txBody>
          <a:bodyPr wrap="none" rtlCol="0">
            <a:spAutoFit/>
          </a:bodyPr>
          <a:lstStyle/>
          <a:p>
            <a:r>
              <a:rPr lang="nl-NL" dirty="0"/>
              <a:t>K8s</a:t>
            </a:r>
            <a:endParaRPr lang="nl-BE" dirty="0"/>
          </a:p>
        </p:txBody>
      </p:sp>
      <p:sp>
        <p:nvSpPr>
          <p:cNvPr id="37" name="Rechthoek 36">
            <a:extLst>
              <a:ext uri="{FF2B5EF4-FFF2-40B4-BE49-F238E27FC236}">
                <a16:creationId xmlns:a16="http://schemas.microsoft.com/office/drawing/2014/main" id="{63B71B6D-4330-4B59-9052-8008E7DA8AF5}"/>
              </a:ext>
            </a:extLst>
          </p:cNvPr>
          <p:cNvSpPr/>
          <p:nvPr/>
        </p:nvSpPr>
        <p:spPr>
          <a:xfrm>
            <a:off x="5540644" y="4935549"/>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Frontend</a:t>
            </a:r>
            <a:endParaRPr lang="LID4096" sz="1200" dirty="0"/>
          </a:p>
        </p:txBody>
      </p:sp>
      <p:sp>
        <p:nvSpPr>
          <p:cNvPr id="39" name="Rechthoek 38">
            <a:extLst>
              <a:ext uri="{FF2B5EF4-FFF2-40B4-BE49-F238E27FC236}">
                <a16:creationId xmlns:a16="http://schemas.microsoft.com/office/drawing/2014/main" id="{C5E398D5-57E2-4219-985D-67E624DE2963}"/>
              </a:ext>
            </a:extLst>
          </p:cNvPr>
          <p:cNvSpPr/>
          <p:nvPr/>
        </p:nvSpPr>
        <p:spPr>
          <a:xfrm>
            <a:off x="5547258" y="4191280"/>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Relationgraph</a:t>
            </a:r>
            <a:endParaRPr lang="LID4096" sz="1200" dirty="0"/>
          </a:p>
        </p:txBody>
      </p:sp>
      <p:sp>
        <p:nvSpPr>
          <p:cNvPr id="43" name="Rechthoek 42">
            <a:extLst>
              <a:ext uri="{FF2B5EF4-FFF2-40B4-BE49-F238E27FC236}">
                <a16:creationId xmlns:a16="http://schemas.microsoft.com/office/drawing/2014/main" id="{DDA0A959-9196-456A-810C-29694ACB3D78}"/>
              </a:ext>
            </a:extLst>
          </p:cNvPr>
          <p:cNvSpPr/>
          <p:nvPr/>
        </p:nvSpPr>
        <p:spPr>
          <a:xfrm>
            <a:off x="3086786" y="492960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Grafana</a:t>
            </a:r>
            <a:endParaRPr lang="LID4096" sz="1200" dirty="0"/>
          </a:p>
        </p:txBody>
      </p:sp>
      <p:sp>
        <p:nvSpPr>
          <p:cNvPr id="44" name="Rechthoek 43">
            <a:extLst>
              <a:ext uri="{FF2B5EF4-FFF2-40B4-BE49-F238E27FC236}">
                <a16:creationId xmlns:a16="http://schemas.microsoft.com/office/drawing/2014/main" id="{FDFE4D8E-ED0F-4A59-AD77-1DD3D9DAD3C6}"/>
              </a:ext>
            </a:extLst>
          </p:cNvPr>
          <p:cNvSpPr/>
          <p:nvPr/>
        </p:nvSpPr>
        <p:spPr>
          <a:xfrm>
            <a:off x="4339429" y="492554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Prometheus</a:t>
            </a:r>
            <a:endParaRPr lang="LID4096" sz="1200" dirty="0"/>
          </a:p>
        </p:txBody>
      </p:sp>
      <p:sp>
        <p:nvSpPr>
          <p:cNvPr id="46" name="Rechthoek 45">
            <a:extLst>
              <a:ext uri="{FF2B5EF4-FFF2-40B4-BE49-F238E27FC236}">
                <a16:creationId xmlns:a16="http://schemas.microsoft.com/office/drawing/2014/main" id="{3AB5B491-0D1C-4F78-895F-7F93C77607A8}"/>
              </a:ext>
            </a:extLst>
          </p:cNvPr>
          <p:cNvSpPr/>
          <p:nvPr/>
        </p:nvSpPr>
        <p:spPr>
          <a:xfrm>
            <a:off x="592678" y="493554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a:t>
            </a:r>
            <a:endParaRPr lang="LID4096" sz="1200" dirty="0"/>
          </a:p>
        </p:txBody>
      </p:sp>
      <p:sp>
        <p:nvSpPr>
          <p:cNvPr id="15" name="Tekstvak 14">
            <a:extLst>
              <a:ext uri="{FF2B5EF4-FFF2-40B4-BE49-F238E27FC236}">
                <a16:creationId xmlns:a16="http://schemas.microsoft.com/office/drawing/2014/main" id="{9A4A65D6-4713-D886-EE5E-ED8CFDBDB8A6}"/>
              </a:ext>
            </a:extLst>
          </p:cNvPr>
          <p:cNvSpPr txBox="1"/>
          <p:nvPr/>
        </p:nvSpPr>
        <p:spPr>
          <a:xfrm>
            <a:off x="576938" y="3115501"/>
            <a:ext cx="1770806" cy="369332"/>
          </a:xfrm>
          <a:prstGeom prst="rect">
            <a:avLst/>
          </a:prstGeom>
          <a:noFill/>
        </p:spPr>
        <p:txBody>
          <a:bodyPr wrap="none" rtlCol="0">
            <a:spAutoFit/>
          </a:bodyPr>
          <a:lstStyle/>
          <a:p>
            <a:r>
              <a:rPr lang="nl-BE" dirty="0"/>
              <a:t>Tenant C9C app</a:t>
            </a:r>
          </a:p>
        </p:txBody>
      </p:sp>
      <p:sp>
        <p:nvSpPr>
          <p:cNvPr id="16" name="Rechthoek 15">
            <a:extLst>
              <a:ext uri="{FF2B5EF4-FFF2-40B4-BE49-F238E27FC236}">
                <a16:creationId xmlns:a16="http://schemas.microsoft.com/office/drawing/2014/main" id="{8ECAC0F0-D8B3-ECA9-5578-4644F85D53A7}"/>
              </a:ext>
            </a:extLst>
          </p:cNvPr>
          <p:cNvSpPr/>
          <p:nvPr/>
        </p:nvSpPr>
        <p:spPr>
          <a:xfrm>
            <a:off x="335898" y="2928627"/>
            <a:ext cx="8273352" cy="32202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24" name="Rechthoek 23">
            <a:extLst>
              <a:ext uri="{FF2B5EF4-FFF2-40B4-BE49-F238E27FC236}">
                <a16:creationId xmlns:a16="http://schemas.microsoft.com/office/drawing/2014/main" id="{B8BE9FAE-5F99-71EA-C1B9-C8947DC41D0D}"/>
              </a:ext>
            </a:extLst>
          </p:cNvPr>
          <p:cNvSpPr/>
          <p:nvPr/>
        </p:nvSpPr>
        <p:spPr>
          <a:xfrm>
            <a:off x="1829581" y="492727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 dashboard</a:t>
            </a:r>
            <a:endParaRPr lang="LID4096" sz="1200" dirty="0"/>
          </a:p>
        </p:txBody>
      </p:sp>
      <p:cxnSp>
        <p:nvCxnSpPr>
          <p:cNvPr id="25" name="Rechte verbindingslijn 24">
            <a:extLst>
              <a:ext uri="{FF2B5EF4-FFF2-40B4-BE49-F238E27FC236}">
                <a16:creationId xmlns:a16="http://schemas.microsoft.com/office/drawing/2014/main" id="{2E07CE6C-A102-3196-B39E-41635701B91B}"/>
              </a:ext>
            </a:extLst>
          </p:cNvPr>
          <p:cNvCxnSpPr>
            <a:cxnSpLocks/>
          </p:cNvCxnSpPr>
          <p:nvPr/>
        </p:nvCxnSpPr>
        <p:spPr>
          <a:xfrm>
            <a:off x="9046769" y="1254858"/>
            <a:ext cx="0" cy="542601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4CABA28B-994A-5901-6D0B-B278D87CD8F3}"/>
              </a:ext>
            </a:extLst>
          </p:cNvPr>
          <p:cNvSpPr txBox="1"/>
          <p:nvPr/>
        </p:nvSpPr>
        <p:spPr>
          <a:xfrm>
            <a:off x="9046769" y="1407380"/>
            <a:ext cx="1448802" cy="369332"/>
          </a:xfrm>
          <a:prstGeom prst="rect">
            <a:avLst/>
          </a:prstGeom>
          <a:noFill/>
        </p:spPr>
        <p:txBody>
          <a:bodyPr wrap="square" rtlCol="0">
            <a:spAutoFit/>
          </a:bodyPr>
          <a:lstStyle/>
          <a:p>
            <a:r>
              <a:rPr lang="nl-NL" dirty="0"/>
              <a:t>Customer</a:t>
            </a:r>
          </a:p>
        </p:txBody>
      </p:sp>
      <p:sp>
        <p:nvSpPr>
          <p:cNvPr id="32" name="Rechthoek 31">
            <a:extLst>
              <a:ext uri="{FF2B5EF4-FFF2-40B4-BE49-F238E27FC236}">
                <a16:creationId xmlns:a16="http://schemas.microsoft.com/office/drawing/2014/main" id="{5BF7DD39-325A-989E-E469-D308E086ED76}"/>
              </a:ext>
            </a:extLst>
          </p:cNvPr>
          <p:cNvSpPr/>
          <p:nvPr/>
        </p:nvSpPr>
        <p:spPr>
          <a:xfrm>
            <a:off x="9806257" y="555884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Web browser</a:t>
            </a:r>
            <a:endParaRPr lang="LID4096" sz="1200" dirty="0"/>
          </a:p>
        </p:txBody>
      </p:sp>
      <p:cxnSp>
        <p:nvCxnSpPr>
          <p:cNvPr id="52" name="Verbindingslijn: gebogen 51">
            <a:extLst>
              <a:ext uri="{FF2B5EF4-FFF2-40B4-BE49-F238E27FC236}">
                <a16:creationId xmlns:a16="http://schemas.microsoft.com/office/drawing/2014/main" id="{1C138C7E-DBA2-93E4-25CD-3012CCCEABC4}"/>
              </a:ext>
            </a:extLst>
          </p:cNvPr>
          <p:cNvCxnSpPr>
            <a:cxnSpLocks/>
            <a:stCxn id="32" idx="1"/>
            <a:endCxn id="37" idx="2"/>
          </p:cNvCxnSpPr>
          <p:nvPr/>
        </p:nvCxnSpPr>
        <p:spPr>
          <a:xfrm rot="10800000">
            <a:off x="6083517" y="5383112"/>
            <a:ext cx="3722741" cy="39951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Verbindingslijn: gebogen 52">
            <a:extLst>
              <a:ext uri="{FF2B5EF4-FFF2-40B4-BE49-F238E27FC236}">
                <a16:creationId xmlns:a16="http://schemas.microsoft.com/office/drawing/2014/main" id="{A9E13AD3-0FCD-C7CB-38FA-8993E340FFC9}"/>
              </a:ext>
            </a:extLst>
          </p:cNvPr>
          <p:cNvCxnSpPr>
            <a:cxnSpLocks/>
            <a:stCxn id="32" idx="1"/>
            <a:endCxn id="44" idx="2"/>
          </p:cNvCxnSpPr>
          <p:nvPr/>
        </p:nvCxnSpPr>
        <p:spPr>
          <a:xfrm rot="10800000">
            <a:off x="4882301" y="5373108"/>
            <a:ext cx="4923956" cy="40952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Verbindingslijn: gebogen 55">
            <a:extLst>
              <a:ext uri="{FF2B5EF4-FFF2-40B4-BE49-F238E27FC236}">
                <a16:creationId xmlns:a16="http://schemas.microsoft.com/office/drawing/2014/main" id="{B51B067F-4FC2-736F-A334-D9423A10430E}"/>
              </a:ext>
            </a:extLst>
          </p:cNvPr>
          <p:cNvCxnSpPr>
            <a:cxnSpLocks/>
            <a:stCxn id="32" idx="1"/>
            <a:endCxn id="43" idx="2"/>
          </p:cNvCxnSpPr>
          <p:nvPr/>
        </p:nvCxnSpPr>
        <p:spPr>
          <a:xfrm rot="10800000">
            <a:off x="3629659" y="5377172"/>
            <a:ext cx="6176599" cy="40545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Verbindingslijn: gebogen 58">
            <a:extLst>
              <a:ext uri="{FF2B5EF4-FFF2-40B4-BE49-F238E27FC236}">
                <a16:creationId xmlns:a16="http://schemas.microsoft.com/office/drawing/2014/main" id="{3D2A034F-F50F-0FD4-9BCB-0AF20C14AF7B}"/>
              </a:ext>
            </a:extLst>
          </p:cNvPr>
          <p:cNvCxnSpPr>
            <a:cxnSpLocks/>
            <a:stCxn id="32" idx="1"/>
            <a:endCxn id="24" idx="2"/>
          </p:cNvCxnSpPr>
          <p:nvPr/>
        </p:nvCxnSpPr>
        <p:spPr>
          <a:xfrm rot="10800000">
            <a:off x="2372453" y="5374840"/>
            <a:ext cx="7433804" cy="40779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Verbindingslijn: gebogen 61">
            <a:extLst>
              <a:ext uri="{FF2B5EF4-FFF2-40B4-BE49-F238E27FC236}">
                <a16:creationId xmlns:a16="http://schemas.microsoft.com/office/drawing/2014/main" id="{9FA8ED69-5B36-BC9C-49E7-0E130F039D24}"/>
              </a:ext>
            </a:extLst>
          </p:cNvPr>
          <p:cNvCxnSpPr>
            <a:cxnSpLocks/>
            <a:stCxn id="32" idx="1"/>
            <a:endCxn id="46" idx="2"/>
          </p:cNvCxnSpPr>
          <p:nvPr/>
        </p:nvCxnSpPr>
        <p:spPr>
          <a:xfrm rot="10800000">
            <a:off x="1135551" y="5383112"/>
            <a:ext cx="8670707" cy="39951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Verbindingslijn: gebogen 22">
            <a:extLst>
              <a:ext uri="{FF2B5EF4-FFF2-40B4-BE49-F238E27FC236}">
                <a16:creationId xmlns:a16="http://schemas.microsoft.com/office/drawing/2014/main" id="{576491D9-E0CE-96C5-1DBA-3D05F818C2B7}"/>
              </a:ext>
            </a:extLst>
          </p:cNvPr>
          <p:cNvCxnSpPr>
            <a:cxnSpLocks/>
            <a:stCxn id="32" idx="0"/>
            <a:endCxn id="39" idx="2"/>
          </p:cNvCxnSpPr>
          <p:nvPr/>
        </p:nvCxnSpPr>
        <p:spPr>
          <a:xfrm rot="16200000" flipV="1">
            <a:off x="7759628" y="2969346"/>
            <a:ext cx="920005" cy="4258999"/>
          </a:xfrm>
          <a:prstGeom prst="bentConnector3">
            <a:avLst>
              <a:gd name="adj1" fmla="val 76836"/>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230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9E95C-C1DB-6D06-6B7F-B6AB5E814045}"/>
              </a:ext>
            </a:extLst>
          </p:cNvPr>
          <p:cNvSpPr>
            <a:spLocks noGrp="1"/>
          </p:cNvSpPr>
          <p:nvPr>
            <p:ph type="title"/>
          </p:nvPr>
        </p:nvSpPr>
        <p:spPr/>
        <p:txBody>
          <a:bodyPr/>
          <a:lstStyle/>
          <a:p>
            <a:r>
              <a:rPr lang="en-US" dirty="0"/>
              <a:t>Tenant access</a:t>
            </a:r>
            <a:endParaRPr lang="LID4096" dirty="0"/>
          </a:p>
        </p:txBody>
      </p:sp>
      <p:sp>
        <p:nvSpPr>
          <p:cNvPr id="11" name="Rechthoek 10">
            <a:extLst>
              <a:ext uri="{FF2B5EF4-FFF2-40B4-BE49-F238E27FC236}">
                <a16:creationId xmlns:a16="http://schemas.microsoft.com/office/drawing/2014/main" id="{186E6354-F330-4D17-B7F5-D4F386000B46}"/>
              </a:ext>
            </a:extLst>
          </p:cNvPr>
          <p:cNvSpPr/>
          <p:nvPr/>
        </p:nvSpPr>
        <p:spPr>
          <a:xfrm>
            <a:off x="46648" y="2311879"/>
            <a:ext cx="8676606" cy="4462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2" name="Tekstvak 11">
            <a:extLst>
              <a:ext uri="{FF2B5EF4-FFF2-40B4-BE49-F238E27FC236}">
                <a16:creationId xmlns:a16="http://schemas.microsoft.com/office/drawing/2014/main" id="{D9D420D8-CF49-41C6-A7EA-591E741C4277}"/>
              </a:ext>
            </a:extLst>
          </p:cNvPr>
          <p:cNvSpPr txBox="1"/>
          <p:nvPr/>
        </p:nvSpPr>
        <p:spPr>
          <a:xfrm>
            <a:off x="576938" y="2309883"/>
            <a:ext cx="511679" cy="369332"/>
          </a:xfrm>
          <a:prstGeom prst="rect">
            <a:avLst/>
          </a:prstGeom>
          <a:noFill/>
        </p:spPr>
        <p:txBody>
          <a:bodyPr wrap="none" rtlCol="0">
            <a:spAutoFit/>
          </a:bodyPr>
          <a:lstStyle/>
          <a:p>
            <a:r>
              <a:rPr lang="nl-NL" dirty="0"/>
              <a:t>K8s</a:t>
            </a:r>
            <a:endParaRPr lang="nl-BE" dirty="0"/>
          </a:p>
        </p:txBody>
      </p:sp>
      <p:sp>
        <p:nvSpPr>
          <p:cNvPr id="39" name="Rechthoek 38">
            <a:extLst>
              <a:ext uri="{FF2B5EF4-FFF2-40B4-BE49-F238E27FC236}">
                <a16:creationId xmlns:a16="http://schemas.microsoft.com/office/drawing/2014/main" id="{C5E398D5-57E2-4219-985D-67E624DE2963}"/>
              </a:ext>
            </a:extLst>
          </p:cNvPr>
          <p:cNvSpPr/>
          <p:nvPr/>
        </p:nvSpPr>
        <p:spPr>
          <a:xfrm>
            <a:off x="5547258" y="4191280"/>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Relationgraph</a:t>
            </a:r>
            <a:endParaRPr lang="LID4096" sz="1200" dirty="0"/>
          </a:p>
        </p:txBody>
      </p:sp>
      <p:sp>
        <p:nvSpPr>
          <p:cNvPr id="42" name="Rechthoek 41">
            <a:extLst>
              <a:ext uri="{FF2B5EF4-FFF2-40B4-BE49-F238E27FC236}">
                <a16:creationId xmlns:a16="http://schemas.microsoft.com/office/drawing/2014/main" id="{0E05D0AB-C370-4A6C-BB07-DC930771B8C3}"/>
              </a:ext>
            </a:extLst>
          </p:cNvPr>
          <p:cNvSpPr/>
          <p:nvPr/>
        </p:nvSpPr>
        <p:spPr>
          <a:xfrm>
            <a:off x="1829581" y="4186011"/>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a:t>
            </a:r>
            <a:endParaRPr lang="LID4096" sz="1200" dirty="0"/>
          </a:p>
        </p:txBody>
      </p:sp>
      <p:sp>
        <p:nvSpPr>
          <p:cNvPr id="15" name="Tekstvak 14">
            <a:extLst>
              <a:ext uri="{FF2B5EF4-FFF2-40B4-BE49-F238E27FC236}">
                <a16:creationId xmlns:a16="http://schemas.microsoft.com/office/drawing/2014/main" id="{9A4A65D6-4713-D886-EE5E-ED8CFDBDB8A6}"/>
              </a:ext>
            </a:extLst>
          </p:cNvPr>
          <p:cNvSpPr txBox="1"/>
          <p:nvPr/>
        </p:nvSpPr>
        <p:spPr>
          <a:xfrm>
            <a:off x="576938" y="3115501"/>
            <a:ext cx="1770806" cy="369332"/>
          </a:xfrm>
          <a:prstGeom prst="rect">
            <a:avLst/>
          </a:prstGeom>
          <a:noFill/>
        </p:spPr>
        <p:txBody>
          <a:bodyPr wrap="none" rtlCol="0">
            <a:spAutoFit/>
          </a:bodyPr>
          <a:lstStyle/>
          <a:p>
            <a:r>
              <a:rPr lang="nl-BE" dirty="0"/>
              <a:t>Tenant C9C app</a:t>
            </a:r>
          </a:p>
        </p:txBody>
      </p:sp>
      <p:sp>
        <p:nvSpPr>
          <p:cNvPr id="16" name="Rechthoek 15">
            <a:extLst>
              <a:ext uri="{FF2B5EF4-FFF2-40B4-BE49-F238E27FC236}">
                <a16:creationId xmlns:a16="http://schemas.microsoft.com/office/drawing/2014/main" id="{8ECAC0F0-D8B3-ECA9-5578-4644F85D53A7}"/>
              </a:ext>
            </a:extLst>
          </p:cNvPr>
          <p:cNvSpPr/>
          <p:nvPr/>
        </p:nvSpPr>
        <p:spPr>
          <a:xfrm>
            <a:off x="335898" y="2928627"/>
            <a:ext cx="8273352" cy="32202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cxnSp>
        <p:nvCxnSpPr>
          <p:cNvPr id="25" name="Rechte verbindingslijn 24">
            <a:extLst>
              <a:ext uri="{FF2B5EF4-FFF2-40B4-BE49-F238E27FC236}">
                <a16:creationId xmlns:a16="http://schemas.microsoft.com/office/drawing/2014/main" id="{2E07CE6C-A102-3196-B39E-41635701B91B}"/>
              </a:ext>
            </a:extLst>
          </p:cNvPr>
          <p:cNvCxnSpPr>
            <a:cxnSpLocks/>
          </p:cNvCxnSpPr>
          <p:nvPr/>
        </p:nvCxnSpPr>
        <p:spPr>
          <a:xfrm>
            <a:off x="9046769" y="1254858"/>
            <a:ext cx="0" cy="542601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4CABA28B-994A-5901-6D0B-B278D87CD8F3}"/>
              </a:ext>
            </a:extLst>
          </p:cNvPr>
          <p:cNvSpPr txBox="1"/>
          <p:nvPr/>
        </p:nvSpPr>
        <p:spPr>
          <a:xfrm>
            <a:off x="9046769" y="1407380"/>
            <a:ext cx="1448802" cy="369332"/>
          </a:xfrm>
          <a:prstGeom prst="rect">
            <a:avLst/>
          </a:prstGeom>
          <a:noFill/>
        </p:spPr>
        <p:txBody>
          <a:bodyPr wrap="square" rtlCol="0">
            <a:spAutoFit/>
          </a:bodyPr>
          <a:lstStyle/>
          <a:p>
            <a:r>
              <a:rPr lang="nl-NL" dirty="0"/>
              <a:t>Customer</a:t>
            </a:r>
          </a:p>
        </p:txBody>
      </p:sp>
      <p:sp>
        <p:nvSpPr>
          <p:cNvPr id="28" name="Rechthoek 27">
            <a:extLst>
              <a:ext uri="{FF2B5EF4-FFF2-40B4-BE49-F238E27FC236}">
                <a16:creationId xmlns:a16="http://schemas.microsoft.com/office/drawing/2014/main" id="{899C0A31-301C-1DF0-B6A7-1BFD3EA83E75}"/>
              </a:ext>
            </a:extLst>
          </p:cNvPr>
          <p:cNvSpPr/>
          <p:nvPr/>
        </p:nvSpPr>
        <p:spPr>
          <a:xfrm>
            <a:off x="9831318" y="4127543"/>
            <a:ext cx="1085744" cy="607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K8s </a:t>
            </a:r>
            <a:r>
              <a:rPr lang="nl-NL" sz="1200" dirty="0" err="1"/>
              <a:t>discovery</a:t>
            </a:r>
            <a:r>
              <a:rPr lang="nl-NL" sz="1200" dirty="0"/>
              <a:t> agent</a:t>
            </a:r>
            <a:endParaRPr lang="LID4096" sz="1200" dirty="0"/>
          </a:p>
        </p:txBody>
      </p:sp>
      <p:sp>
        <p:nvSpPr>
          <p:cNvPr id="29" name="Rechthoek 28">
            <a:extLst>
              <a:ext uri="{FF2B5EF4-FFF2-40B4-BE49-F238E27FC236}">
                <a16:creationId xmlns:a16="http://schemas.microsoft.com/office/drawing/2014/main" id="{C9F0A7A1-62D2-6A82-C18A-79CC737A8B5D}"/>
              </a:ext>
            </a:extLst>
          </p:cNvPr>
          <p:cNvSpPr/>
          <p:nvPr/>
        </p:nvSpPr>
        <p:spPr>
          <a:xfrm>
            <a:off x="9325827" y="3718865"/>
            <a:ext cx="2027971" cy="1266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31" name="Tekstvak 30">
            <a:extLst>
              <a:ext uri="{FF2B5EF4-FFF2-40B4-BE49-F238E27FC236}">
                <a16:creationId xmlns:a16="http://schemas.microsoft.com/office/drawing/2014/main" id="{FD858E58-0665-0868-1C4C-0921FB0C9B19}"/>
              </a:ext>
            </a:extLst>
          </p:cNvPr>
          <p:cNvSpPr txBox="1"/>
          <p:nvPr/>
        </p:nvSpPr>
        <p:spPr>
          <a:xfrm>
            <a:off x="9289544" y="3758212"/>
            <a:ext cx="1902515" cy="369332"/>
          </a:xfrm>
          <a:prstGeom prst="rect">
            <a:avLst/>
          </a:prstGeom>
          <a:noFill/>
        </p:spPr>
        <p:txBody>
          <a:bodyPr wrap="square">
            <a:spAutoFit/>
          </a:bodyPr>
          <a:lstStyle/>
          <a:p>
            <a:r>
              <a:rPr lang="nl-NL" dirty="0"/>
              <a:t>K8s customer</a:t>
            </a:r>
            <a:endParaRPr lang="nl-BE" dirty="0"/>
          </a:p>
        </p:txBody>
      </p:sp>
      <p:sp>
        <p:nvSpPr>
          <p:cNvPr id="74" name="Rechthoek 73">
            <a:extLst>
              <a:ext uri="{FF2B5EF4-FFF2-40B4-BE49-F238E27FC236}">
                <a16:creationId xmlns:a16="http://schemas.microsoft.com/office/drawing/2014/main" id="{F985EF28-2A19-15A9-3170-A8562C67D33A}"/>
              </a:ext>
            </a:extLst>
          </p:cNvPr>
          <p:cNvSpPr/>
          <p:nvPr/>
        </p:nvSpPr>
        <p:spPr>
          <a:xfrm>
            <a:off x="4339429" y="240861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Cortex</a:t>
            </a:r>
            <a:endParaRPr lang="LID4096" sz="1200" dirty="0"/>
          </a:p>
        </p:txBody>
      </p:sp>
      <p:cxnSp>
        <p:nvCxnSpPr>
          <p:cNvPr id="105" name="Rechte verbindingslijn met pijl 104">
            <a:extLst>
              <a:ext uri="{FF2B5EF4-FFF2-40B4-BE49-F238E27FC236}">
                <a16:creationId xmlns:a16="http://schemas.microsoft.com/office/drawing/2014/main" id="{B369C0B9-C52B-02A1-5087-E5190CC10AB4}"/>
              </a:ext>
            </a:extLst>
          </p:cNvPr>
          <p:cNvCxnSpPr>
            <a:cxnSpLocks/>
            <a:stCxn id="28" idx="1"/>
            <a:endCxn id="39" idx="3"/>
          </p:cNvCxnSpPr>
          <p:nvPr/>
        </p:nvCxnSpPr>
        <p:spPr>
          <a:xfrm flipH="1" flipV="1">
            <a:off x="6633002" y="4415062"/>
            <a:ext cx="3198316" cy="16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Rechthoek 113">
            <a:extLst>
              <a:ext uri="{FF2B5EF4-FFF2-40B4-BE49-F238E27FC236}">
                <a16:creationId xmlns:a16="http://schemas.microsoft.com/office/drawing/2014/main" id="{76D9C9F1-E911-3836-68CF-0248431CEF44}"/>
              </a:ext>
            </a:extLst>
          </p:cNvPr>
          <p:cNvSpPr/>
          <p:nvPr/>
        </p:nvSpPr>
        <p:spPr>
          <a:xfrm>
            <a:off x="9831318" y="2343899"/>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Prometheus </a:t>
            </a:r>
            <a:r>
              <a:rPr lang="nl-NL" sz="1200" dirty="0" err="1"/>
              <a:t>exporter</a:t>
            </a:r>
            <a:endParaRPr lang="LID4096" sz="1200" dirty="0"/>
          </a:p>
        </p:txBody>
      </p:sp>
      <p:cxnSp>
        <p:nvCxnSpPr>
          <p:cNvPr id="115" name="Verbindingslijn: gebogen 114">
            <a:extLst>
              <a:ext uri="{FF2B5EF4-FFF2-40B4-BE49-F238E27FC236}">
                <a16:creationId xmlns:a16="http://schemas.microsoft.com/office/drawing/2014/main" id="{C1B8C6AC-7A32-D435-3FD2-6B18B8CD373C}"/>
              </a:ext>
            </a:extLst>
          </p:cNvPr>
          <p:cNvCxnSpPr>
            <a:cxnSpLocks/>
            <a:stCxn id="114" idx="0"/>
            <a:endCxn id="74" idx="0"/>
          </p:cNvCxnSpPr>
          <p:nvPr/>
        </p:nvCxnSpPr>
        <p:spPr>
          <a:xfrm rot="16200000" flipH="1" flipV="1">
            <a:off x="7595888" y="-369689"/>
            <a:ext cx="64715" cy="5491889"/>
          </a:xfrm>
          <a:prstGeom prst="bentConnector3">
            <a:avLst>
              <a:gd name="adj1" fmla="val -353241"/>
            </a:avLst>
          </a:prstGeom>
          <a:ln>
            <a:tailEnd type="triangle"/>
          </a:ln>
        </p:spPr>
        <p:style>
          <a:lnRef idx="1">
            <a:schemeClr val="dk1"/>
          </a:lnRef>
          <a:fillRef idx="0">
            <a:schemeClr val="dk1"/>
          </a:fillRef>
          <a:effectRef idx="0">
            <a:schemeClr val="dk1"/>
          </a:effectRef>
          <a:fontRef idx="minor">
            <a:schemeClr val="tx1"/>
          </a:fontRef>
        </p:style>
      </p:cxnSp>
      <p:sp>
        <p:nvSpPr>
          <p:cNvPr id="133" name="Rechthoek 132">
            <a:extLst>
              <a:ext uri="{FF2B5EF4-FFF2-40B4-BE49-F238E27FC236}">
                <a16:creationId xmlns:a16="http://schemas.microsoft.com/office/drawing/2014/main" id="{59488930-348A-2C33-6D4D-5EAEEBDD13C6}"/>
              </a:ext>
            </a:extLst>
          </p:cNvPr>
          <p:cNvSpPr/>
          <p:nvPr/>
        </p:nvSpPr>
        <p:spPr>
          <a:xfrm>
            <a:off x="9831318" y="3018359"/>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Clients app</a:t>
            </a:r>
            <a:endParaRPr lang="LID4096" sz="1200" dirty="0"/>
          </a:p>
        </p:txBody>
      </p:sp>
      <p:sp>
        <p:nvSpPr>
          <p:cNvPr id="137" name="Rechthoek 136">
            <a:extLst>
              <a:ext uri="{FF2B5EF4-FFF2-40B4-BE49-F238E27FC236}">
                <a16:creationId xmlns:a16="http://schemas.microsoft.com/office/drawing/2014/main" id="{05594EFC-DCFB-0A2B-D697-E1403EB083AC}"/>
              </a:ext>
            </a:extLst>
          </p:cNvPr>
          <p:cNvSpPr/>
          <p:nvPr/>
        </p:nvSpPr>
        <p:spPr>
          <a:xfrm>
            <a:off x="7474382" y="3659829"/>
            <a:ext cx="1085744" cy="520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Opentelemetry</a:t>
            </a:r>
            <a:r>
              <a:rPr lang="nl-NL" sz="1200" dirty="0"/>
              <a:t> collector</a:t>
            </a:r>
            <a:endParaRPr lang="LID4096" sz="1200" dirty="0"/>
          </a:p>
        </p:txBody>
      </p:sp>
      <p:cxnSp>
        <p:nvCxnSpPr>
          <p:cNvPr id="138" name="Verbindingslijn: gebogen 137">
            <a:extLst>
              <a:ext uri="{FF2B5EF4-FFF2-40B4-BE49-F238E27FC236}">
                <a16:creationId xmlns:a16="http://schemas.microsoft.com/office/drawing/2014/main" id="{DB9238CD-FE79-4AC4-AD15-9548C1F76249}"/>
              </a:ext>
            </a:extLst>
          </p:cNvPr>
          <p:cNvCxnSpPr>
            <a:cxnSpLocks/>
            <a:stCxn id="133" idx="1"/>
            <a:endCxn id="137" idx="3"/>
          </p:cNvCxnSpPr>
          <p:nvPr/>
        </p:nvCxnSpPr>
        <p:spPr>
          <a:xfrm rot="10800000" flipV="1">
            <a:off x="8560126" y="3242140"/>
            <a:ext cx="1271192" cy="67811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5" name="Verbindingslijn: gebogen 44">
            <a:extLst>
              <a:ext uri="{FF2B5EF4-FFF2-40B4-BE49-F238E27FC236}">
                <a16:creationId xmlns:a16="http://schemas.microsoft.com/office/drawing/2014/main" id="{B0328B13-5FC7-45AC-9CD7-69722E609328}"/>
              </a:ext>
            </a:extLst>
          </p:cNvPr>
          <p:cNvCxnSpPr>
            <a:cxnSpLocks/>
            <a:stCxn id="133" idx="1"/>
            <a:endCxn id="42" idx="3"/>
          </p:cNvCxnSpPr>
          <p:nvPr/>
        </p:nvCxnSpPr>
        <p:spPr>
          <a:xfrm rot="10800000" flipV="1">
            <a:off x="2915326" y="3242141"/>
            <a:ext cx="6915993" cy="1167652"/>
          </a:xfrm>
          <a:prstGeom prst="bentConnector3">
            <a:avLst>
              <a:gd name="adj1" fmla="val 6943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551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9E95C-C1DB-6D06-6B7F-B6AB5E814045}"/>
              </a:ext>
            </a:extLst>
          </p:cNvPr>
          <p:cNvSpPr>
            <a:spLocks noGrp="1"/>
          </p:cNvSpPr>
          <p:nvPr>
            <p:ph type="title"/>
          </p:nvPr>
        </p:nvSpPr>
        <p:spPr/>
        <p:txBody>
          <a:bodyPr/>
          <a:lstStyle/>
          <a:p>
            <a:r>
              <a:rPr lang="en-US" dirty="0"/>
              <a:t>Internal access</a:t>
            </a:r>
            <a:endParaRPr lang="LID4096" dirty="0"/>
          </a:p>
        </p:txBody>
      </p:sp>
      <p:sp>
        <p:nvSpPr>
          <p:cNvPr id="11" name="Rechthoek 10">
            <a:extLst>
              <a:ext uri="{FF2B5EF4-FFF2-40B4-BE49-F238E27FC236}">
                <a16:creationId xmlns:a16="http://schemas.microsoft.com/office/drawing/2014/main" id="{186E6354-F330-4D17-B7F5-D4F386000B46}"/>
              </a:ext>
            </a:extLst>
          </p:cNvPr>
          <p:cNvSpPr/>
          <p:nvPr/>
        </p:nvSpPr>
        <p:spPr>
          <a:xfrm>
            <a:off x="46648" y="2311879"/>
            <a:ext cx="8676606" cy="4462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2" name="Tekstvak 11">
            <a:extLst>
              <a:ext uri="{FF2B5EF4-FFF2-40B4-BE49-F238E27FC236}">
                <a16:creationId xmlns:a16="http://schemas.microsoft.com/office/drawing/2014/main" id="{D9D420D8-CF49-41C6-A7EA-591E741C4277}"/>
              </a:ext>
            </a:extLst>
          </p:cNvPr>
          <p:cNvSpPr txBox="1"/>
          <p:nvPr/>
        </p:nvSpPr>
        <p:spPr>
          <a:xfrm>
            <a:off x="576938" y="2309883"/>
            <a:ext cx="511679" cy="369332"/>
          </a:xfrm>
          <a:prstGeom prst="rect">
            <a:avLst/>
          </a:prstGeom>
          <a:noFill/>
        </p:spPr>
        <p:txBody>
          <a:bodyPr wrap="none" rtlCol="0">
            <a:spAutoFit/>
          </a:bodyPr>
          <a:lstStyle/>
          <a:p>
            <a:r>
              <a:rPr lang="nl-NL" dirty="0"/>
              <a:t>K8s</a:t>
            </a:r>
            <a:endParaRPr lang="nl-BE" dirty="0"/>
          </a:p>
        </p:txBody>
      </p:sp>
      <p:sp>
        <p:nvSpPr>
          <p:cNvPr id="39" name="Rechthoek 38">
            <a:extLst>
              <a:ext uri="{FF2B5EF4-FFF2-40B4-BE49-F238E27FC236}">
                <a16:creationId xmlns:a16="http://schemas.microsoft.com/office/drawing/2014/main" id="{C5E398D5-57E2-4219-985D-67E624DE2963}"/>
              </a:ext>
            </a:extLst>
          </p:cNvPr>
          <p:cNvSpPr/>
          <p:nvPr/>
        </p:nvSpPr>
        <p:spPr>
          <a:xfrm>
            <a:off x="5547258" y="4191280"/>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Relationgraph</a:t>
            </a:r>
            <a:endParaRPr lang="LID4096" sz="1200" dirty="0"/>
          </a:p>
        </p:txBody>
      </p:sp>
      <p:sp>
        <p:nvSpPr>
          <p:cNvPr id="40" name="Rechthoek 39">
            <a:extLst>
              <a:ext uri="{FF2B5EF4-FFF2-40B4-BE49-F238E27FC236}">
                <a16:creationId xmlns:a16="http://schemas.microsoft.com/office/drawing/2014/main" id="{F79050E6-2B1A-4440-B024-747E003A5186}"/>
              </a:ext>
            </a:extLst>
          </p:cNvPr>
          <p:cNvSpPr/>
          <p:nvPr/>
        </p:nvSpPr>
        <p:spPr>
          <a:xfrm>
            <a:off x="7146416" y="529120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 </a:t>
            </a:r>
            <a:r>
              <a:rPr lang="nl-NL" sz="1200" dirty="0" err="1"/>
              <a:t>discovery</a:t>
            </a:r>
            <a:endParaRPr lang="LID4096" sz="1200" dirty="0"/>
          </a:p>
        </p:txBody>
      </p:sp>
      <p:sp>
        <p:nvSpPr>
          <p:cNvPr id="41" name="Rechthoek 40">
            <a:extLst>
              <a:ext uri="{FF2B5EF4-FFF2-40B4-BE49-F238E27FC236}">
                <a16:creationId xmlns:a16="http://schemas.microsoft.com/office/drawing/2014/main" id="{C9BBFC42-1803-45CE-8CCD-AB7AA69A1CE1}"/>
              </a:ext>
            </a:extLst>
          </p:cNvPr>
          <p:cNvSpPr/>
          <p:nvPr/>
        </p:nvSpPr>
        <p:spPr>
          <a:xfrm>
            <a:off x="3741270" y="3442705"/>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DBdaemon</a:t>
            </a:r>
            <a:endParaRPr lang="LID4096" sz="1200" dirty="0"/>
          </a:p>
        </p:txBody>
      </p:sp>
      <p:sp>
        <p:nvSpPr>
          <p:cNvPr id="42" name="Rechthoek 41">
            <a:extLst>
              <a:ext uri="{FF2B5EF4-FFF2-40B4-BE49-F238E27FC236}">
                <a16:creationId xmlns:a16="http://schemas.microsoft.com/office/drawing/2014/main" id="{0E05D0AB-C370-4A6C-BB07-DC930771B8C3}"/>
              </a:ext>
            </a:extLst>
          </p:cNvPr>
          <p:cNvSpPr/>
          <p:nvPr/>
        </p:nvSpPr>
        <p:spPr>
          <a:xfrm>
            <a:off x="1829581" y="4186011"/>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a:t>
            </a:r>
            <a:endParaRPr lang="LID4096" sz="1200" dirty="0"/>
          </a:p>
        </p:txBody>
      </p:sp>
      <p:sp>
        <p:nvSpPr>
          <p:cNvPr id="43" name="Rechthoek 42">
            <a:extLst>
              <a:ext uri="{FF2B5EF4-FFF2-40B4-BE49-F238E27FC236}">
                <a16:creationId xmlns:a16="http://schemas.microsoft.com/office/drawing/2014/main" id="{DDA0A959-9196-456A-810C-29694ACB3D78}"/>
              </a:ext>
            </a:extLst>
          </p:cNvPr>
          <p:cNvSpPr/>
          <p:nvPr/>
        </p:nvSpPr>
        <p:spPr>
          <a:xfrm>
            <a:off x="3086786" y="492960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Grafana</a:t>
            </a:r>
            <a:endParaRPr lang="LID4096" sz="1200" dirty="0"/>
          </a:p>
        </p:txBody>
      </p:sp>
      <p:sp>
        <p:nvSpPr>
          <p:cNvPr id="44" name="Rechthoek 43">
            <a:extLst>
              <a:ext uri="{FF2B5EF4-FFF2-40B4-BE49-F238E27FC236}">
                <a16:creationId xmlns:a16="http://schemas.microsoft.com/office/drawing/2014/main" id="{FDFE4D8E-ED0F-4A59-AD77-1DD3D9DAD3C6}"/>
              </a:ext>
            </a:extLst>
          </p:cNvPr>
          <p:cNvSpPr/>
          <p:nvPr/>
        </p:nvSpPr>
        <p:spPr>
          <a:xfrm>
            <a:off x="4339429" y="492554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Prometheus</a:t>
            </a:r>
            <a:endParaRPr lang="LID4096" sz="1200" dirty="0"/>
          </a:p>
        </p:txBody>
      </p:sp>
      <p:sp>
        <p:nvSpPr>
          <p:cNvPr id="46" name="Rechthoek 45">
            <a:extLst>
              <a:ext uri="{FF2B5EF4-FFF2-40B4-BE49-F238E27FC236}">
                <a16:creationId xmlns:a16="http://schemas.microsoft.com/office/drawing/2014/main" id="{3AB5B491-0D1C-4F78-895F-7F93C77607A8}"/>
              </a:ext>
            </a:extLst>
          </p:cNvPr>
          <p:cNvSpPr/>
          <p:nvPr/>
        </p:nvSpPr>
        <p:spPr>
          <a:xfrm>
            <a:off x="592678" y="493554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a:t>
            </a:r>
            <a:endParaRPr lang="LID4096" sz="1200" dirty="0"/>
          </a:p>
        </p:txBody>
      </p:sp>
      <p:sp>
        <p:nvSpPr>
          <p:cNvPr id="15" name="Tekstvak 14">
            <a:extLst>
              <a:ext uri="{FF2B5EF4-FFF2-40B4-BE49-F238E27FC236}">
                <a16:creationId xmlns:a16="http://schemas.microsoft.com/office/drawing/2014/main" id="{9A4A65D6-4713-D886-EE5E-ED8CFDBDB8A6}"/>
              </a:ext>
            </a:extLst>
          </p:cNvPr>
          <p:cNvSpPr txBox="1"/>
          <p:nvPr/>
        </p:nvSpPr>
        <p:spPr>
          <a:xfrm>
            <a:off x="576938" y="3115501"/>
            <a:ext cx="1770806" cy="369332"/>
          </a:xfrm>
          <a:prstGeom prst="rect">
            <a:avLst/>
          </a:prstGeom>
          <a:noFill/>
        </p:spPr>
        <p:txBody>
          <a:bodyPr wrap="none" rtlCol="0">
            <a:spAutoFit/>
          </a:bodyPr>
          <a:lstStyle/>
          <a:p>
            <a:r>
              <a:rPr lang="nl-BE" dirty="0"/>
              <a:t>Tenant C9C app</a:t>
            </a:r>
          </a:p>
        </p:txBody>
      </p:sp>
      <p:sp>
        <p:nvSpPr>
          <p:cNvPr id="16" name="Rechthoek 15">
            <a:extLst>
              <a:ext uri="{FF2B5EF4-FFF2-40B4-BE49-F238E27FC236}">
                <a16:creationId xmlns:a16="http://schemas.microsoft.com/office/drawing/2014/main" id="{8ECAC0F0-D8B3-ECA9-5578-4644F85D53A7}"/>
              </a:ext>
            </a:extLst>
          </p:cNvPr>
          <p:cNvSpPr/>
          <p:nvPr/>
        </p:nvSpPr>
        <p:spPr>
          <a:xfrm>
            <a:off x="335898" y="2928627"/>
            <a:ext cx="8273352" cy="32202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24" name="Rechthoek 23">
            <a:extLst>
              <a:ext uri="{FF2B5EF4-FFF2-40B4-BE49-F238E27FC236}">
                <a16:creationId xmlns:a16="http://schemas.microsoft.com/office/drawing/2014/main" id="{B8BE9FAE-5F99-71EA-C1B9-C8947DC41D0D}"/>
              </a:ext>
            </a:extLst>
          </p:cNvPr>
          <p:cNvSpPr/>
          <p:nvPr/>
        </p:nvSpPr>
        <p:spPr>
          <a:xfrm>
            <a:off x="1829581" y="492727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Opensearch dashboard</a:t>
            </a:r>
            <a:endParaRPr lang="LID4096" sz="1200" dirty="0"/>
          </a:p>
        </p:txBody>
      </p:sp>
      <p:cxnSp>
        <p:nvCxnSpPr>
          <p:cNvPr id="68" name="Rechte verbindingslijn met pijl 67">
            <a:extLst>
              <a:ext uri="{FF2B5EF4-FFF2-40B4-BE49-F238E27FC236}">
                <a16:creationId xmlns:a16="http://schemas.microsoft.com/office/drawing/2014/main" id="{5491E797-6AE5-562F-98A5-F8E0E6B0963B}"/>
              </a:ext>
            </a:extLst>
          </p:cNvPr>
          <p:cNvCxnSpPr>
            <a:cxnSpLocks/>
            <a:stCxn id="24" idx="0"/>
            <a:endCxn id="42" idx="2"/>
          </p:cNvCxnSpPr>
          <p:nvPr/>
        </p:nvCxnSpPr>
        <p:spPr>
          <a:xfrm flipV="1">
            <a:off x="2372453" y="4633574"/>
            <a:ext cx="0" cy="29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hthoek 73">
            <a:extLst>
              <a:ext uri="{FF2B5EF4-FFF2-40B4-BE49-F238E27FC236}">
                <a16:creationId xmlns:a16="http://schemas.microsoft.com/office/drawing/2014/main" id="{F985EF28-2A19-15A9-3170-A8562C67D33A}"/>
              </a:ext>
            </a:extLst>
          </p:cNvPr>
          <p:cNvSpPr/>
          <p:nvPr/>
        </p:nvSpPr>
        <p:spPr>
          <a:xfrm>
            <a:off x="4339429" y="2408614"/>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Cortex</a:t>
            </a:r>
            <a:endParaRPr lang="LID4096" sz="1200" dirty="0"/>
          </a:p>
        </p:txBody>
      </p:sp>
      <p:cxnSp>
        <p:nvCxnSpPr>
          <p:cNvPr id="75" name="Verbindingslijn: gebogen 74">
            <a:extLst>
              <a:ext uri="{FF2B5EF4-FFF2-40B4-BE49-F238E27FC236}">
                <a16:creationId xmlns:a16="http://schemas.microsoft.com/office/drawing/2014/main" id="{71AE6C07-5DAC-3C4D-10B4-FB4246B2B00F}"/>
              </a:ext>
            </a:extLst>
          </p:cNvPr>
          <p:cNvCxnSpPr>
            <a:cxnSpLocks/>
            <a:stCxn id="43" idx="0"/>
            <a:endCxn id="74" idx="1"/>
          </p:cNvCxnSpPr>
          <p:nvPr/>
        </p:nvCxnSpPr>
        <p:spPr>
          <a:xfrm rot="5400000" flipH="1" flipV="1">
            <a:off x="2835937" y="3426117"/>
            <a:ext cx="2297212" cy="709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Rechte verbindingslijn met pijl 82">
            <a:extLst>
              <a:ext uri="{FF2B5EF4-FFF2-40B4-BE49-F238E27FC236}">
                <a16:creationId xmlns:a16="http://schemas.microsoft.com/office/drawing/2014/main" id="{A29F0DE5-9731-8152-8D81-2E4917A701BF}"/>
              </a:ext>
            </a:extLst>
          </p:cNvPr>
          <p:cNvCxnSpPr>
            <a:stCxn id="44" idx="0"/>
            <a:endCxn id="74" idx="2"/>
          </p:cNvCxnSpPr>
          <p:nvPr/>
        </p:nvCxnSpPr>
        <p:spPr>
          <a:xfrm flipV="1">
            <a:off x="4882301" y="2856177"/>
            <a:ext cx="0" cy="2069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Rechte verbindingslijn met pijl 97">
            <a:extLst>
              <a:ext uri="{FF2B5EF4-FFF2-40B4-BE49-F238E27FC236}">
                <a16:creationId xmlns:a16="http://schemas.microsoft.com/office/drawing/2014/main" id="{EAC6DE9A-E7F3-CB86-6AF8-7B00EC05E0E0}"/>
              </a:ext>
            </a:extLst>
          </p:cNvPr>
          <p:cNvCxnSpPr>
            <a:stCxn id="39" idx="1"/>
            <a:endCxn id="42" idx="3"/>
          </p:cNvCxnSpPr>
          <p:nvPr/>
        </p:nvCxnSpPr>
        <p:spPr>
          <a:xfrm flipH="1" flipV="1">
            <a:off x="2915325" y="4409793"/>
            <a:ext cx="2631933" cy="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Verbindingslijn: gebogen 98">
            <a:extLst>
              <a:ext uri="{FF2B5EF4-FFF2-40B4-BE49-F238E27FC236}">
                <a16:creationId xmlns:a16="http://schemas.microsoft.com/office/drawing/2014/main" id="{79D9168E-A8F4-5DAE-23DE-E9213EA00C70}"/>
              </a:ext>
            </a:extLst>
          </p:cNvPr>
          <p:cNvCxnSpPr>
            <a:cxnSpLocks/>
            <a:stCxn id="39" idx="0"/>
            <a:endCxn id="41" idx="3"/>
          </p:cNvCxnSpPr>
          <p:nvPr/>
        </p:nvCxnSpPr>
        <p:spPr>
          <a:xfrm rot="16200000" flipV="1">
            <a:off x="5196176" y="3297326"/>
            <a:ext cx="524793" cy="12631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Verbindingslijn: gebogen 101">
            <a:extLst>
              <a:ext uri="{FF2B5EF4-FFF2-40B4-BE49-F238E27FC236}">
                <a16:creationId xmlns:a16="http://schemas.microsoft.com/office/drawing/2014/main" id="{A715AC60-F17D-C338-6A65-E39445F861F0}"/>
              </a:ext>
            </a:extLst>
          </p:cNvPr>
          <p:cNvCxnSpPr>
            <a:cxnSpLocks/>
            <a:stCxn id="41" idx="1"/>
            <a:endCxn id="42" idx="3"/>
          </p:cNvCxnSpPr>
          <p:nvPr/>
        </p:nvCxnSpPr>
        <p:spPr>
          <a:xfrm rot="10800000" flipV="1">
            <a:off x="2915326" y="3666487"/>
            <a:ext cx="825945" cy="7433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Verbindingslijn: gebogen 107">
            <a:extLst>
              <a:ext uri="{FF2B5EF4-FFF2-40B4-BE49-F238E27FC236}">
                <a16:creationId xmlns:a16="http://schemas.microsoft.com/office/drawing/2014/main" id="{311BFA2A-F7B7-3018-C68E-760A38C572C5}"/>
              </a:ext>
            </a:extLst>
          </p:cNvPr>
          <p:cNvCxnSpPr>
            <a:cxnSpLocks/>
            <a:stCxn id="39" idx="0"/>
            <a:endCxn id="74" idx="3"/>
          </p:cNvCxnSpPr>
          <p:nvPr/>
        </p:nvCxnSpPr>
        <p:spPr>
          <a:xfrm rot="16200000" flipV="1">
            <a:off x="4978210" y="3079359"/>
            <a:ext cx="1558884" cy="6649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Verbindingslijn: gebogen 110">
            <a:extLst>
              <a:ext uri="{FF2B5EF4-FFF2-40B4-BE49-F238E27FC236}">
                <a16:creationId xmlns:a16="http://schemas.microsoft.com/office/drawing/2014/main" id="{32B74F5A-513E-61AB-3E04-870BD55899C6}"/>
              </a:ext>
            </a:extLst>
          </p:cNvPr>
          <p:cNvCxnSpPr>
            <a:cxnSpLocks/>
            <a:stCxn id="43" idx="1"/>
            <a:endCxn id="42" idx="3"/>
          </p:cNvCxnSpPr>
          <p:nvPr/>
        </p:nvCxnSpPr>
        <p:spPr>
          <a:xfrm rot="10800000">
            <a:off x="2915326" y="4409794"/>
            <a:ext cx="171461" cy="7435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Verbindingslijn: gebogen 123">
            <a:extLst>
              <a:ext uri="{FF2B5EF4-FFF2-40B4-BE49-F238E27FC236}">
                <a16:creationId xmlns:a16="http://schemas.microsoft.com/office/drawing/2014/main" id="{61A43C60-5F6C-F171-80FE-FFB88ACD2C49}"/>
              </a:ext>
            </a:extLst>
          </p:cNvPr>
          <p:cNvCxnSpPr>
            <a:cxnSpLocks/>
            <a:stCxn id="40" idx="0"/>
            <a:endCxn id="39" idx="3"/>
          </p:cNvCxnSpPr>
          <p:nvPr/>
        </p:nvCxnSpPr>
        <p:spPr>
          <a:xfrm rot="16200000" flipV="1">
            <a:off x="6723073" y="4324992"/>
            <a:ext cx="876145" cy="1056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hthoek 136">
            <a:extLst>
              <a:ext uri="{FF2B5EF4-FFF2-40B4-BE49-F238E27FC236}">
                <a16:creationId xmlns:a16="http://schemas.microsoft.com/office/drawing/2014/main" id="{05594EFC-DCFB-0A2B-D697-E1403EB083AC}"/>
              </a:ext>
            </a:extLst>
          </p:cNvPr>
          <p:cNvSpPr/>
          <p:nvPr/>
        </p:nvSpPr>
        <p:spPr>
          <a:xfrm>
            <a:off x="7474382" y="3659829"/>
            <a:ext cx="1085744" cy="520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Opentelemetry</a:t>
            </a:r>
            <a:r>
              <a:rPr lang="nl-NL" sz="1200" dirty="0"/>
              <a:t> collector</a:t>
            </a:r>
            <a:endParaRPr lang="LID4096" sz="1200" dirty="0"/>
          </a:p>
        </p:txBody>
      </p:sp>
      <p:sp>
        <p:nvSpPr>
          <p:cNvPr id="173" name="Rechthoek 172">
            <a:extLst>
              <a:ext uri="{FF2B5EF4-FFF2-40B4-BE49-F238E27FC236}">
                <a16:creationId xmlns:a16="http://schemas.microsoft.com/office/drawing/2014/main" id="{468448BB-1AE0-5C09-E8B2-301B593320D4}"/>
              </a:ext>
            </a:extLst>
          </p:cNvPr>
          <p:cNvSpPr/>
          <p:nvPr/>
        </p:nvSpPr>
        <p:spPr>
          <a:xfrm>
            <a:off x="6236611" y="369749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Jaeger collector</a:t>
            </a:r>
            <a:endParaRPr lang="LID4096" sz="1200" dirty="0"/>
          </a:p>
        </p:txBody>
      </p:sp>
      <p:cxnSp>
        <p:nvCxnSpPr>
          <p:cNvPr id="193" name="Verbindingslijn: gebogen 192">
            <a:extLst>
              <a:ext uri="{FF2B5EF4-FFF2-40B4-BE49-F238E27FC236}">
                <a16:creationId xmlns:a16="http://schemas.microsoft.com/office/drawing/2014/main" id="{676BDCA9-4336-BFF3-716C-FA2B1D30A2A8}"/>
              </a:ext>
            </a:extLst>
          </p:cNvPr>
          <p:cNvCxnSpPr>
            <a:cxnSpLocks/>
            <a:stCxn id="40" idx="1"/>
            <a:endCxn id="42" idx="3"/>
          </p:cNvCxnSpPr>
          <p:nvPr/>
        </p:nvCxnSpPr>
        <p:spPr>
          <a:xfrm rot="10800000">
            <a:off x="2915326" y="4409793"/>
            <a:ext cx="4231091" cy="1105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Rechte verbindingslijn met pijl 199">
            <a:extLst>
              <a:ext uri="{FF2B5EF4-FFF2-40B4-BE49-F238E27FC236}">
                <a16:creationId xmlns:a16="http://schemas.microsoft.com/office/drawing/2014/main" id="{DF1A5452-C834-C33C-DC74-7A0A9CCED972}"/>
              </a:ext>
            </a:extLst>
          </p:cNvPr>
          <p:cNvCxnSpPr>
            <a:cxnSpLocks/>
            <a:stCxn id="137" idx="1"/>
            <a:endCxn id="173" idx="3"/>
          </p:cNvCxnSpPr>
          <p:nvPr/>
        </p:nvCxnSpPr>
        <p:spPr>
          <a:xfrm flipH="1">
            <a:off x="7322355" y="3920256"/>
            <a:ext cx="152027" cy="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Verbindingslijn: gebogen 202">
            <a:extLst>
              <a:ext uri="{FF2B5EF4-FFF2-40B4-BE49-F238E27FC236}">
                <a16:creationId xmlns:a16="http://schemas.microsoft.com/office/drawing/2014/main" id="{D88B5631-73BA-28AB-2AB0-C0DE8C96D71B}"/>
              </a:ext>
            </a:extLst>
          </p:cNvPr>
          <p:cNvCxnSpPr>
            <a:cxnSpLocks/>
            <a:stCxn id="137" idx="0"/>
            <a:endCxn id="74" idx="3"/>
          </p:cNvCxnSpPr>
          <p:nvPr/>
        </p:nvCxnSpPr>
        <p:spPr>
          <a:xfrm rot="16200000" flipV="1">
            <a:off x="6207498" y="1850072"/>
            <a:ext cx="1027433" cy="25920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Verbindingslijn: gebogen 205">
            <a:extLst>
              <a:ext uri="{FF2B5EF4-FFF2-40B4-BE49-F238E27FC236}">
                <a16:creationId xmlns:a16="http://schemas.microsoft.com/office/drawing/2014/main" id="{1E91F9B1-1F0F-4655-5F63-6EFE1577F4FC}"/>
              </a:ext>
            </a:extLst>
          </p:cNvPr>
          <p:cNvCxnSpPr>
            <a:cxnSpLocks/>
            <a:stCxn id="173" idx="1"/>
            <a:endCxn id="42" idx="3"/>
          </p:cNvCxnSpPr>
          <p:nvPr/>
        </p:nvCxnSpPr>
        <p:spPr>
          <a:xfrm rot="10800000" flipV="1">
            <a:off x="2915325" y="3921279"/>
            <a:ext cx="3321286" cy="488513"/>
          </a:xfrm>
          <a:prstGeom prst="bentConnector3">
            <a:avLst>
              <a:gd name="adj1" fmla="val 311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Verbindingslijn: gebogen 2">
            <a:extLst>
              <a:ext uri="{FF2B5EF4-FFF2-40B4-BE49-F238E27FC236}">
                <a16:creationId xmlns:a16="http://schemas.microsoft.com/office/drawing/2014/main" id="{2E9DA6F7-F1C6-D6F2-577B-564A77BE96F3}"/>
              </a:ext>
            </a:extLst>
          </p:cNvPr>
          <p:cNvCxnSpPr>
            <a:cxnSpLocks/>
            <a:stCxn id="46" idx="0"/>
            <a:endCxn id="42" idx="1"/>
          </p:cNvCxnSpPr>
          <p:nvPr/>
        </p:nvCxnSpPr>
        <p:spPr>
          <a:xfrm rot="5400000" flipH="1" flipV="1">
            <a:off x="1219688" y="4325656"/>
            <a:ext cx="525755" cy="694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04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E708E-E3F0-37F0-1228-A72329F7D21C}"/>
              </a:ext>
            </a:extLst>
          </p:cNvPr>
          <p:cNvSpPr>
            <a:spLocks noGrp="1"/>
          </p:cNvSpPr>
          <p:nvPr>
            <p:ph type="title"/>
          </p:nvPr>
        </p:nvSpPr>
        <p:spPr/>
        <p:txBody>
          <a:bodyPr/>
          <a:lstStyle/>
          <a:p>
            <a:r>
              <a:rPr lang="nl-BE" dirty="0"/>
              <a:t>Multi </a:t>
            </a:r>
            <a:r>
              <a:rPr lang="nl-BE" dirty="0" err="1"/>
              <a:t>Tenancy</a:t>
            </a:r>
            <a:endParaRPr lang="LID4096" dirty="0"/>
          </a:p>
        </p:txBody>
      </p:sp>
      <p:sp>
        <p:nvSpPr>
          <p:cNvPr id="3" name="Tijdelijke aanduiding voor inhoud 2">
            <a:extLst>
              <a:ext uri="{FF2B5EF4-FFF2-40B4-BE49-F238E27FC236}">
                <a16:creationId xmlns:a16="http://schemas.microsoft.com/office/drawing/2014/main" id="{632AB139-AA61-B9F6-DCB2-5D06F53D57F3}"/>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64514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137A0B-B55C-1BD9-CFA4-161A1EA90CA0}"/>
              </a:ext>
            </a:extLst>
          </p:cNvPr>
          <p:cNvSpPr>
            <a:spLocks noGrp="1"/>
          </p:cNvSpPr>
          <p:nvPr>
            <p:ph type="title"/>
          </p:nvPr>
        </p:nvSpPr>
        <p:spPr/>
        <p:txBody>
          <a:bodyPr/>
          <a:lstStyle/>
          <a:p>
            <a:r>
              <a:rPr lang="en-US" dirty="0"/>
              <a:t>Context</a:t>
            </a:r>
            <a:endParaRPr lang="LID4096" dirty="0"/>
          </a:p>
        </p:txBody>
      </p:sp>
      <p:sp>
        <p:nvSpPr>
          <p:cNvPr id="3" name="Tijdelijke aanduiding voor inhoud 2">
            <a:extLst>
              <a:ext uri="{FF2B5EF4-FFF2-40B4-BE49-F238E27FC236}">
                <a16:creationId xmlns:a16="http://schemas.microsoft.com/office/drawing/2014/main" id="{23BF6DCD-4A5D-364E-ADE3-A0165D345425}"/>
              </a:ext>
            </a:extLst>
          </p:cNvPr>
          <p:cNvSpPr>
            <a:spLocks noGrp="1"/>
          </p:cNvSpPr>
          <p:nvPr>
            <p:ph idx="1"/>
          </p:nvPr>
        </p:nvSpPr>
        <p:spPr/>
        <p:txBody>
          <a:bodyPr>
            <a:normAutofit/>
          </a:bodyPr>
          <a:lstStyle/>
          <a:p>
            <a:r>
              <a:rPr lang="nl-BE" dirty="0" err="1"/>
              <a:t>ContinuousC</a:t>
            </a:r>
            <a:r>
              <a:rPr lang="nl-BE" dirty="0"/>
              <a:t> offers C9C </a:t>
            </a:r>
            <a:r>
              <a:rPr lang="nl-BE" dirty="0" err="1"/>
              <a:t>and</a:t>
            </a:r>
            <a:r>
              <a:rPr lang="nl-BE" dirty="0"/>
              <a:t> Frontstage. A tenant </a:t>
            </a:r>
            <a:r>
              <a:rPr lang="nl-BE" dirty="0" err="1"/>
              <a:t>can</a:t>
            </a:r>
            <a:r>
              <a:rPr lang="nl-BE" dirty="0"/>
              <a:t> have a </a:t>
            </a:r>
            <a:r>
              <a:rPr lang="nl-BE" dirty="0" err="1"/>
              <a:t>license</a:t>
            </a:r>
            <a:r>
              <a:rPr lang="nl-BE" dirty="0"/>
              <a:t> </a:t>
            </a:r>
            <a:r>
              <a:rPr lang="nl-BE" dirty="0" err="1"/>
              <a:t>for</a:t>
            </a:r>
            <a:r>
              <a:rPr lang="nl-BE" dirty="0"/>
              <a:t> C9C </a:t>
            </a:r>
            <a:r>
              <a:rPr lang="nl-BE" dirty="0" err="1"/>
              <a:t>and</a:t>
            </a:r>
            <a:r>
              <a:rPr lang="nl-BE" dirty="0"/>
              <a:t>/or frontstage.</a:t>
            </a:r>
          </a:p>
          <a:p>
            <a:r>
              <a:rPr lang="nl-BE" dirty="0" err="1"/>
              <a:t>Technically</a:t>
            </a:r>
            <a:r>
              <a:rPr lang="nl-BE" dirty="0"/>
              <a:t> </a:t>
            </a:r>
            <a:r>
              <a:rPr lang="nl-BE" dirty="0" err="1"/>
              <a:t>the</a:t>
            </a:r>
            <a:r>
              <a:rPr lang="nl-BE" dirty="0"/>
              <a:t> </a:t>
            </a:r>
            <a:r>
              <a:rPr lang="nl-BE" dirty="0" err="1"/>
              <a:t>easist</a:t>
            </a:r>
            <a:r>
              <a:rPr lang="nl-BE" dirty="0"/>
              <a:t> solution is </a:t>
            </a:r>
            <a:r>
              <a:rPr lang="nl-BE" dirty="0" err="1"/>
              <a:t>to</a:t>
            </a:r>
            <a:r>
              <a:rPr lang="nl-BE" dirty="0"/>
              <a:t> combine </a:t>
            </a:r>
            <a:r>
              <a:rPr lang="nl-BE" dirty="0" err="1"/>
              <a:t>both</a:t>
            </a:r>
            <a:r>
              <a:rPr lang="nl-BE" dirty="0"/>
              <a:t> product in </a:t>
            </a:r>
            <a:r>
              <a:rPr lang="nl-BE" dirty="0" err="1"/>
              <a:t>one</a:t>
            </a:r>
            <a:r>
              <a:rPr lang="nl-BE" dirty="0"/>
              <a:t> </a:t>
            </a:r>
            <a:r>
              <a:rPr lang="nl-BE" dirty="0" err="1"/>
              <a:t>chart</a:t>
            </a:r>
            <a:r>
              <a:rPr lang="nl-BE" dirty="0"/>
              <a:t>. </a:t>
            </a:r>
            <a:r>
              <a:rPr lang="nl-BE" dirty="0" err="1"/>
              <a:t>And</a:t>
            </a:r>
            <a:r>
              <a:rPr lang="nl-BE" dirty="0"/>
              <a:t> </a:t>
            </a:r>
            <a:r>
              <a:rPr lang="nl-BE" dirty="0" err="1"/>
              <a:t>either</a:t>
            </a:r>
            <a:r>
              <a:rPr lang="nl-BE" dirty="0"/>
              <a:t> </a:t>
            </a:r>
            <a:r>
              <a:rPr lang="nl-BE" dirty="0" err="1"/>
              <a:t>configure</a:t>
            </a:r>
            <a:r>
              <a:rPr lang="nl-BE" dirty="0"/>
              <a:t> </a:t>
            </a:r>
            <a:r>
              <a:rPr lang="nl-BE" dirty="0" err="1"/>
              <a:t>this</a:t>
            </a:r>
            <a:r>
              <a:rPr lang="nl-BE" dirty="0"/>
              <a:t> </a:t>
            </a:r>
            <a:r>
              <a:rPr lang="nl-BE" dirty="0" err="1"/>
              <a:t>licensing</a:t>
            </a:r>
            <a:r>
              <a:rPr lang="nl-BE" dirty="0"/>
              <a:t> at </a:t>
            </a:r>
            <a:r>
              <a:rPr lang="nl-BE" dirty="0" err="1"/>
              <a:t>deploy</a:t>
            </a:r>
            <a:r>
              <a:rPr lang="nl-BE" dirty="0"/>
              <a:t> time or at </a:t>
            </a:r>
            <a:r>
              <a:rPr lang="nl-BE" dirty="0" err="1"/>
              <a:t>runtime</a:t>
            </a:r>
            <a:r>
              <a:rPr lang="nl-BE" dirty="0"/>
              <a:t>. At </a:t>
            </a:r>
            <a:r>
              <a:rPr lang="nl-BE" dirty="0" err="1"/>
              <a:t>runtime</a:t>
            </a:r>
            <a:r>
              <a:rPr lang="nl-BE" dirty="0"/>
              <a:t> </a:t>
            </a:r>
            <a:r>
              <a:rPr lang="nl-BE" dirty="0" err="1"/>
              <a:t>this</a:t>
            </a:r>
            <a:r>
              <a:rPr lang="nl-BE" dirty="0"/>
              <a:t> </a:t>
            </a:r>
            <a:r>
              <a:rPr lang="nl-BE" dirty="0" err="1"/>
              <a:t>could</a:t>
            </a:r>
            <a:r>
              <a:rPr lang="nl-BE" dirty="0"/>
              <a:t> </a:t>
            </a:r>
            <a:r>
              <a:rPr lang="nl-BE" dirty="0" err="1"/>
              <a:t>be</a:t>
            </a:r>
            <a:r>
              <a:rPr lang="nl-BE" dirty="0"/>
              <a:t> </a:t>
            </a:r>
            <a:r>
              <a:rPr lang="nl-BE" dirty="0" err="1"/>
              <a:t>configured</a:t>
            </a:r>
            <a:r>
              <a:rPr lang="nl-BE" dirty="0"/>
              <a:t> </a:t>
            </a:r>
            <a:r>
              <a:rPr lang="nl-BE" dirty="0" err="1"/>
              <a:t>with</a:t>
            </a:r>
            <a:r>
              <a:rPr lang="nl-BE" dirty="0"/>
              <a:t> </a:t>
            </a:r>
            <a:r>
              <a:rPr lang="nl-BE" dirty="0" err="1"/>
              <a:t>runtime</a:t>
            </a:r>
            <a:r>
              <a:rPr lang="nl-BE" dirty="0"/>
              <a:t> feature </a:t>
            </a:r>
            <a:r>
              <a:rPr lang="nl-BE" dirty="0" err="1"/>
              <a:t>flags</a:t>
            </a:r>
            <a:r>
              <a:rPr lang="nl-BE" dirty="0"/>
              <a:t> or </a:t>
            </a:r>
            <a:r>
              <a:rPr lang="nl-BE" dirty="0" err="1"/>
              <a:t>an</a:t>
            </a:r>
            <a:r>
              <a:rPr lang="nl-BE" dirty="0"/>
              <a:t> </a:t>
            </a:r>
            <a:r>
              <a:rPr lang="nl-BE" dirty="0" err="1"/>
              <a:t>attribute</a:t>
            </a:r>
            <a:r>
              <a:rPr lang="nl-BE" dirty="0"/>
              <a:t> in </a:t>
            </a:r>
            <a:r>
              <a:rPr lang="nl-BE" dirty="0" err="1"/>
              <a:t>keycloak</a:t>
            </a:r>
            <a:r>
              <a:rPr lang="nl-BE" dirty="0"/>
              <a:t>, </a:t>
            </a:r>
            <a:r>
              <a:rPr lang="nl-BE" dirty="0" err="1"/>
              <a:t>this</a:t>
            </a:r>
            <a:r>
              <a:rPr lang="nl-BE" dirty="0"/>
              <a:t> </a:t>
            </a:r>
            <a:r>
              <a:rPr lang="nl-BE" dirty="0" err="1"/>
              <a:t>should</a:t>
            </a:r>
            <a:r>
              <a:rPr lang="nl-BE" dirty="0"/>
              <a:t> </a:t>
            </a:r>
            <a:r>
              <a:rPr lang="nl-BE" dirty="0" err="1"/>
              <a:t>be</a:t>
            </a:r>
            <a:r>
              <a:rPr lang="nl-BE" dirty="0"/>
              <a:t> </a:t>
            </a:r>
            <a:r>
              <a:rPr lang="nl-BE" dirty="0" err="1"/>
              <a:t>checked</a:t>
            </a:r>
            <a:r>
              <a:rPr lang="nl-BE" dirty="0"/>
              <a:t> on middleware level + </a:t>
            </a:r>
            <a:r>
              <a:rPr lang="nl-BE" dirty="0" err="1"/>
              <a:t>frontend</a:t>
            </a:r>
            <a:endParaRPr lang="nl-BE" dirty="0"/>
          </a:p>
          <a:p>
            <a:r>
              <a:rPr lang="nl-BE" dirty="0" err="1"/>
              <a:t>Need</a:t>
            </a:r>
            <a:r>
              <a:rPr lang="nl-BE" dirty="0"/>
              <a:t> </a:t>
            </a:r>
            <a:r>
              <a:rPr lang="nl-BE" dirty="0" err="1"/>
              <a:t>to</a:t>
            </a:r>
            <a:r>
              <a:rPr lang="nl-BE" dirty="0"/>
              <a:t> </a:t>
            </a:r>
            <a:r>
              <a:rPr lang="nl-BE" dirty="0" err="1"/>
              <a:t>think</a:t>
            </a:r>
            <a:r>
              <a:rPr lang="nl-BE" dirty="0"/>
              <a:t> </a:t>
            </a:r>
            <a:r>
              <a:rPr lang="nl-BE" dirty="0" err="1"/>
              <a:t>about</a:t>
            </a:r>
            <a:r>
              <a:rPr lang="nl-BE" dirty="0"/>
              <a:t> </a:t>
            </a:r>
            <a:r>
              <a:rPr lang="nl-BE" dirty="0" err="1"/>
              <a:t>sharing</a:t>
            </a:r>
            <a:r>
              <a:rPr lang="nl-BE" dirty="0"/>
              <a:t> </a:t>
            </a:r>
            <a:r>
              <a:rPr lang="nl-BE" dirty="0" err="1"/>
              <a:t>same</a:t>
            </a:r>
            <a:r>
              <a:rPr lang="nl-BE" dirty="0"/>
              <a:t> </a:t>
            </a:r>
            <a:r>
              <a:rPr lang="nl-BE" dirty="0" err="1"/>
              <a:t>frontend</a:t>
            </a:r>
            <a:r>
              <a:rPr lang="nl-BE" dirty="0"/>
              <a:t>. </a:t>
            </a:r>
            <a:r>
              <a:rPr lang="nl-BE" dirty="0" err="1"/>
              <a:t>Either</a:t>
            </a:r>
            <a:r>
              <a:rPr lang="nl-BE" dirty="0"/>
              <a:t> </a:t>
            </a:r>
            <a:r>
              <a:rPr lang="nl-BE" dirty="0" err="1"/>
              <a:t>convert</a:t>
            </a:r>
            <a:r>
              <a:rPr lang="nl-BE" dirty="0"/>
              <a:t> c9c </a:t>
            </a:r>
            <a:r>
              <a:rPr lang="nl-BE" dirty="0" err="1"/>
              <a:t>to</a:t>
            </a:r>
            <a:r>
              <a:rPr lang="nl-BE" dirty="0"/>
              <a:t> </a:t>
            </a:r>
            <a:r>
              <a:rPr lang="nl-BE" dirty="0" err="1"/>
              <a:t>use</a:t>
            </a:r>
            <a:r>
              <a:rPr lang="nl-BE" dirty="0"/>
              <a:t> </a:t>
            </a:r>
            <a:r>
              <a:rPr lang="nl-BE" dirty="0" err="1"/>
              <a:t>same</a:t>
            </a:r>
            <a:r>
              <a:rPr lang="nl-BE" dirty="0"/>
              <a:t> </a:t>
            </a:r>
            <a:r>
              <a:rPr lang="nl-BE" dirty="0" err="1"/>
              <a:t>components</a:t>
            </a:r>
            <a:r>
              <a:rPr lang="nl-BE" dirty="0"/>
              <a:t> as backstage or </a:t>
            </a:r>
            <a:r>
              <a:rPr lang="nl-BE" dirty="0" err="1"/>
              <a:t>vice</a:t>
            </a:r>
            <a:r>
              <a:rPr lang="nl-BE" dirty="0"/>
              <a:t> versa</a:t>
            </a:r>
            <a:endParaRPr lang="LID4096" dirty="0"/>
          </a:p>
        </p:txBody>
      </p:sp>
    </p:spTree>
    <p:extLst>
      <p:ext uri="{BB962C8B-B14F-4D97-AF65-F5344CB8AC3E}">
        <p14:creationId xmlns:p14="http://schemas.microsoft.com/office/powerpoint/2010/main" val="403457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42FBA-874C-4564-2701-E10784EA8CE5}"/>
              </a:ext>
            </a:extLst>
          </p:cNvPr>
          <p:cNvSpPr>
            <a:spLocks noGrp="1"/>
          </p:cNvSpPr>
          <p:nvPr>
            <p:ph type="title"/>
          </p:nvPr>
        </p:nvSpPr>
        <p:spPr/>
        <p:txBody>
          <a:bodyPr/>
          <a:lstStyle/>
          <a:p>
            <a:r>
              <a:rPr lang="en-US" dirty="0"/>
              <a:t>Context</a:t>
            </a:r>
            <a:endParaRPr lang="LID4096" dirty="0"/>
          </a:p>
        </p:txBody>
      </p:sp>
      <p:sp>
        <p:nvSpPr>
          <p:cNvPr id="3" name="Tijdelijke aanduiding voor inhoud 2">
            <a:extLst>
              <a:ext uri="{FF2B5EF4-FFF2-40B4-BE49-F238E27FC236}">
                <a16:creationId xmlns:a16="http://schemas.microsoft.com/office/drawing/2014/main" id="{ED6B1658-4665-39DE-71F4-F0AF26960595}"/>
              </a:ext>
            </a:extLst>
          </p:cNvPr>
          <p:cNvSpPr>
            <a:spLocks noGrp="1"/>
          </p:cNvSpPr>
          <p:nvPr>
            <p:ph idx="1"/>
          </p:nvPr>
        </p:nvSpPr>
        <p:spPr/>
        <p:txBody>
          <a:bodyPr>
            <a:normAutofit/>
          </a:bodyPr>
          <a:lstStyle/>
          <a:p>
            <a:r>
              <a:rPr lang="en-US" dirty="0"/>
              <a:t>For the moment our architecture implies that each tenant has its own subdomain (${tenant}.c9c.continuousc.com). However, this would mean that each tenant would have its own login page (=IDP). This could be solved by that the user first gives his email and then is forwarded to its tenant IDP. But this option is only possible with one of the solutions for multi-tenancy in </a:t>
            </a:r>
            <a:r>
              <a:rPr lang="en-US" dirty="0" err="1"/>
              <a:t>keycloak</a:t>
            </a:r>
            <a:r>
              <a:rPr lang="en-US" dirty="0"/>
              <a:t> (see next slides).</a:t>
            </a:r>
          </a:p>
        </p:txBody>
      </p:sp>
    </p:spTree>
    <p:extLst>
      <p:ext uri="{BB962C8B-B14F-4D97-AF65-F5344CB8AC3E}">
        <p14:creationId xmlns:p14="http://schemas.microsoft.com/office/powerpoint/2010/main" val="209917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A0C60D-9DD5-61B0-E743-F9B04C72C113}"/>
              </a:ext>
            </a:extLst>
          </p:cNvPr>
          <p:cNvSpPr>
            <a:spLocks noGrp="1"/>
          </p:cNvSpPr>
          <p:nvPr>
            <p:ph type="title"/>
          </p:nvPr>
        </p:nvSpPr>
        <p:spPr/>
        <p:txBody>
          <a:bodyPr/>
          <a:lstStyle/>
          <a:p>
            <a:r>
              <a:rPr lang="en-US" dirty="0"/>
              <a:t>Context</a:t>
            </a:r>
            <a:endParaRPr lang="LID4096" dirty="0"/>
          </a:p>
        </p:txBody>
      </p:sp>
      <p:sp>
        <p:nvSpPr>
          <p:cNvPr id="3" name="Tijdelijke aanduiding voor inhoud 2">
            <a:extLst>
              <a:ext uri="{FF2B5EF4-FFF2-40B4-BE49-F238E27FC236}">
                <a16:creationId xmlns:a16="http://schemas.microsoft.com/office/drawing/2014/main" id="{D27FCC13-288E-2301-AAF6-378C660C2672}"/>
              </a:ext>
            </a:extLst>
          </p:cNvPr>
          <p:cNvSpPr>
            <a:spLocks noGrp="1"/>
          </p:cNvSpPr>
          <p:nvPr>
            <p:ph idx="1"/>
          </p:nvPr>
        </p:nvSpPr>
        <p:spPr/>
        <p:txBody>
          <a:bodyPr>
            <a:normAutofit/>
          </a:bodyPr>
          <a:lstStyle/>
          <a:p>
            <a:r>
              <a:rPr lang="en-US" dirty="0"/>
              <a:t>Digging into auth flows from SaaS products that offers a B2B solution, reveals that most serve their product trough app.${</a:t>
            </a:r>
            <a:r>
              <a:rPr lang="en-US" dirty="0" err="1"/>
              <a:t>companydomain</a:t>
            </a:r>
            <a:r>
              <a:rPr lang="en-US" dirty="0"/>
              <a:t>} and their auth domain at </a:t>
            </a:r>
            <a:r>
              <a:rPr lang="en-US" dirty="0" err="1"/>
              <a:t>sso</a:t>
            </a:r>
            <a:r>
              <a:rPr lang="en-US" dirty="0"/>
              <a:t>.${</a:t>
            </a:r>
            <a:r>
              <a:rPr lang="en-US" dirty="0" err="1"/>
              <a:t>companydomain</a:t>
            </a:r>
            <a:r>
              <a:rPr lang="en-US" dirty="0"/>
              <a:t>}. I think this flow gives also a common user experience. </a:t>
            </a:r>
          </a:p>
          <a:p>
            <a:r>
              <a:rPr lang="en-US" dirty="0"/>
              <a:t>In our context this will lead to:</a:t>
            </a:r>
          </a:p>
          <a:p>
            <a:pPr lvl="1"/>
            <a:r>
              <a:rPr lang="en-US" dirty="0"/>
              <a:t>All tenants use app.continuousc.com to go to our application.</a:t>
            </a:r>
          </a:p>
          <a:p>
            <a:pPr lvl="1"/>
            <a:r>
              <a:rPr lang="en-US" dirty="0"/>
              <a:t>If not authenticated, they will be redirected to sso.continuousc.com</a:t>
            </a:r>
          </a:p>
          <a:p>
            <a:pPr lvl="1"/>
            <a:r>
              <a:rPr lang="en-US" dirty="0"/>
              <a:t>On successful authentication they will be redirected to their domain ${tenant}.app.continuousc.com</a:t>
            </a:r>
          </a:p>
        </p:txBody>
      </p:sp>
    </p:spTree>
    <p:extLst>
      <p:ext uri="{BB962C8B-B14F-4D97-AF65-F5344CB8AC3E}">
        <p14:creationId xmlns:p14="http://schemas.microsoft.com/office/powerpoint/2010/main" val="216037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B71237-6502-B56D-6B65-51EB5ECC6BBB}"/>
              </a:ext>
            </a:extLst>
          </p:cNvPr>
          <p:cNvSpPr>
            <a:spLocks noGrp="1"/>
          </p:cNvSpPr>
          <p:nvPr>
            <p:ph type="title"/>
          </p:nvPr>
        </p:nvSpPr>
        <p:spPr/>
        <p:txBody>
          <a:bodyPr/>
          <a:lstStyle/>
          <a:p>
            <a:r>
              <a:rPr lang="en-US" dirty="0" err="1"/>
              <a:t>Keycloak</a:t>
            </a:r>
            <a:endParaRPr lang="LID4096" dirty="0"/>
          </a:p>
        </p:txBody>
      </p:sp>
      <p:sp>
        <p:nvSpPr>
          <p:cNvPr id="3" name="Tijdelijke aanduiding voor inhoud 2">
            <a:extLst>
              <a:ext uri="{FF2B5EF4-FFF2-40B4-BE49-F238E27FC236}">
                <a16:creationId xmlns:a16="http://schemas.microsoft.com/office/drawing/2014/main" id="{42AC5FBC-C8C4-F980-D7B3-5059664B37E9}"/>
              </a:ext>
            </a:extLst>
          </p:cNvPr>
          <p:cNvSpPr>
            <a:spLocks noGrp="1"/>
          </p:cNvSpPr>
          <p:nvPr>
            <p:ph idx="1"/>
          </p:nvPr>
        </p:nvSpPr>
        <p:spPr/>
        <p:txBody>
          <a:bodyPr>
            <a:normAutofit lnSpcReduction="10000"/>
          </a:bodyPr>
          <a:lstStyle/>
          <a:p>
            <a:r>
              <a:rPr lang="nl-BE" dirty="0" err="1"/>
              <a:t>What</a:t>
            </a:r>
            <a:r>
              <a:rPr lang="nl-BE" dirty="0"/>
              <a:t> is a </a:t>
            </a:r>
            <a:r>
              <a:rPr lang="nl-BE" dirty="0" err="1"/>
              <a:t>realm</a:t>
            </a:r>
            <a:r>
              <a:rPr lang="nl-BE" dirty="0"/>
              <a:t>? </a:t>
            </a:r>
            <a:r>
              <a:rPr lang="nl-BE" dirty="0" err="1"/>
              <a:t>Represent</a:t>
            </a:r>
            <a:r>
              <a:rPr lang="nl-BE" dirty="0"/>
              <a:t> </a:t>
            </a:r>
            <a:r>
              <a:rPr lang="nl-BE" dirty="0" err="1"/>
              <a:t>an</a:t>
            </a:r>
            <a:r>
              <a:rPr lang="nl-BE" dirty="0"/>
              <a:t> </a:t>
            </a:r>
            <a:r>
              <a:rPr lang="nl-BE" dirty="0" err="1"/>
              <a:t>identity</a:t>
            </a:r>
            <a:r>
              <a:rPr lang="nl-BE" dirty="0"/>
              <a:t> provider (IDP) </a:t>
            </a:r>
            <a:r>
              <a:rPr lang="nl-BE" dirty="0" err="1"/>
              <a:t>where</a:t>
            </a:r>
            <a:r>
              <a:rPr lang="nl-BE" dirty="0"/>
              <a:t> </a:t>
            </a:r>
            <a:r>
              <a:rPr lang="nl-BE" dirty="0" err="1"/>
              <a:t>there</a:t>
            </a:r>
            <a:r>
              <a:rPr lang="nl-BE" dirty="0"/>
              <a:t> is a </a:t>
            </a:r>
            <a:r>
              <a:rPr lang="nl-BE" dirty="0" err="1"/>
              <a:t>strict</a:t>
            </a:r>
            <a:r>
              <a:rPr lang="nl-BE" dirty="0"/>
              <a:t> </a:t>
            </a:r>
            <a:r>
              <a:rPr lang="nl-BE" dirty="0" err="1"/>
              <a:t>seperation</a:t>
            </a:r>
            <a:r>
              <a:rPr lang="nl-BE" dirty="0"/>
              <a:t> of clients, </a:t>
            </a:r>
            <a:r>
              <a:rPr lang="nl-BE" dirty="0" err="1"/>
              <a:t>groups</a:t>
            </a:r>
            <a:r>
              <a:rPr lang="nl-BE" dirty="0"/>
              <a:t> </a:t>
            </a:r>
            <a:r>
              <a:rPr lang="nl-BE" dirty="0" err="1"/>
              <a:t>and</a:t>
            </a:r>
            <a:r>
              <a:rPr lang="nl-BE" dirty="0"/>
              <a:t> users </a:t>
            </a:r>
            <a:r>
              <a:rPr lang="nl-BE" dirty="0" err="1"/>
              <a:t>between</a:t>
            </a:r>
            <a:r>
              <a:rPr lang="nl-BE" dirty="0"/>
              <a:t> different </a:t>
            </a:r>
            <a:r>
              <a:rPr lang="nl-BE" dirty="0" err="1"/>
              <a:t>realms</a:t>
            </a:r>
            <a:r>
              <a:rPr lang="nl-BE" dirty="0"/>
              <a:t>. Clients are services </a:t>
            </a:r>
            <a:r>
              <a:rPr lang="nl-BE" dirty="0" err="1"/>
              <a:t>that</a:t>
            </a:r>
            <a:r>
              <a:rPr lang="nl-BE" dirty="0"/>
              <a:t> </a:t>
            </a:r>
            <a:r>
              <a:rPr lang="nl-BE" dirty="0" err="1"/>
              <a:t>required</a:t>
            </a:r>
            <a:r>
              <a:rPr lang="nl-BE" dirty="0"/>
              <a:t> </a:t>
            </a:r>
            <a:r>
              <a:rPr lang="nl-BE" dirty="0" err="1"/>
              <a:t>authentication</a:t>
            </a:r>
            <a:r>
              <a:rPr lang="nl-BE" dirty="0"/>
              <a:t> </a:t>
            </a:r>
            <a:r>
              <a:rPr lang="nl-BE" dirty="0" err="1"/>
              <a:t>trough</a:t>
            </a:r>
            <a:r>
              <a:rPr lang="nl-BE" dirty="0"/>
              <a:t> </a:t>
            </a:r>
            <a:r>
              <a:rPr lang="nl-BE" dirty="0" err="1"/>
              <a:t>keycloak</a:t>
            </a:r>
            <a:r>
              <a:rPr lang="nl-BE" dirty="0"/>
              <a:t>.</a:t>
            </a:r>
          </a:p>
          <a:p>
            <a:r>
              <a:rPr lang="nl-BE" dirty="0" err="1"/>
              <a:t>Keycloak</a:t>
            </a:r>
            <a:r>
              <a:rPr lang="nl-BE" dirty="0"/>
              <a:t> </a:t>
            </a:r>
            <a:r>
              <a:rPr lang="nl-BE" dirty="0" err="1"/>
              <a:t>will</a:t>
            </a:r>
            <a:r>
              <a:rPr lang="nl-BE" dirty="0"/>
              <a:t> </a:t>
            </a:r>
            <a:r>
              <a:rPr lang="nl-BE" dirty="0" err="1"/>
              <a:t>include</a:t>
            </a:r>
            <a:r>
              <a:rPr lang="nl-BE" dirty="0"/>
              <a:t> ‘</a:t>
            </a:r>
            <a:r>
              <a:rPr lang="nl-BE" dirty="0" err="1"/>
              <a:t>organizations</a:t>
            </a:r>
            <a:r>
              <a:rPr lang="nl-BE" dirty="0"/>
              <a:t>’ as first class </a:t>
            </a:r>
            <a:r>
              <a:rPr lang="nl-BE" dirty="0" err="1"/>
              <a:t>enitities</a:t>
            </a:r>
            <a:r>
              <a:rPr lang="nl-BE" dirty="0"/>
              <a:t> in </a:t>
            </a:r>
            <a:r>
              <a:rPr lang="nl-BE" dirty="0" err="1"/>
              <a:t>their</a:t>
            </a:r>
            <a:r>
              <a:rPr lang="nl-BE" dirty="0"/>
              <a:t> </a:t>
            </a:r>
            <a:r>
              <a:rPr lang="nl-BE" dirty="0" err="1"/>
              <a:t>core</a:t>
            </a:r>
            <a:r>
              <a:rPr lang="nl-BE" dirty="0"/>
              <a:t> code = tenant </a:t>
            </a:r>
            <a:r>
              <a:rPr lang="nl-BE" dirty="0" err="1"/>
              <a:t>within</a:t>
            </a:r>
            <a:r>
              <a:rPr lang="nl-BE" dirty="0"/>
              <a:t> </a:t>
            </a:r>
            <a:r>
              <a:rPr lang="nl-BE" dirty="0" err="1"/>
              <a:t>one</a:t>
            </a:r>
            <a:r>
              <a:rPr lang="nl-BE" dirty="0"/>
              <a:t> </a:t>
            </a:r>
            <a:r>
              <a:rPr lang="nl-BE" dirty="0" err="1"/>
              <a:t>realm</a:t>
            </a:r>
            <a:r>
              <a:rPr lang="nl-BE" dirty="0"/>
              <a:t> </a:t>
            </a:r>
            <a:r>
              <a:rPr lang="nl-BE" dirty="0" err="1"/>
              <a:t>and</a:t>
            </a:r>
            <a:r>
              <a:rPr lang="nl-BE" dirty="0"/>
              <a:t> </a:t>
            </a:r>
            <a:r>
              <a:rPr lang="nl-BE" dirty="0" err="1"/>
              <a:t>seperation</a:t>
            </a:r>
            <a:r>
              <a:rPr lang="nl-BE" dirty="0"/>
              <a:t> of users/</a:t>
            </a:r>
            <a:r>
              <a:rPr lang="nl-BE" dirty="0" err="1"/>
              <a:t>groups</a:t>
            </a:r>
            <a:r>
              <a:rPr lang="nl-BE" dirty="0"/>
              <a:t> </a:t>
            </a:r>
            <a:r>
              <a:rPr lang="nl-BE" dirty="0" err="1"/>
              <a:t>between</a:t>
            </a:r>
            <a:r>
              <a:rPr lang="nl-BE" dirty="0"/>
              <a:t> </a:t>
            </a:r>
            <a:r>
              <a:rPr lang="nl-BE" dirty="0" err="1"/>
              <a:t>organizations</a:t>
            </a:r>
            <a:r>
              <a:rPr lang="nl-BE" dirty="0"/>
              <a:t>. </a:t>
            </a:r>
            <a:r>
              <a:rPr lang="nl-BE" dirty="0" err="1"/>
              <a:t>This</a:t>
            </a:r>
            <a:r>
              <a:rPr lang="nl-BE" dirty="0"/>
              <a:t> is </a:t>
            </a:r>
            <a:r>
              <a:rPr lang="nl-BE" dirty="0" err="1"/>
              <a:t>multi-tenancy</a:t>
            </a:r>
            <a:r>
              <a:rPr lang="nl-BE" dirty="0"/>
              <a:t> in </a:t>
            </a:r>
            <a:r>
              <a:rPr lang="nl-BE" dirty="0" err="1"/>
              <a:t>the</a:t>
            </a:r>
            <a:r>
              <a:rPr lang="nl-BE" dirty="0"/>
              <a:t> B2B context </a:t>
            </a:r>
            <a:r>
              <a:rPr lang="nl-BE" dirty="0" err="1"/>
              <a:t>that</a:t>
            </a:r>
            <a:r>
              <a:rPr lang="nl-BE" dirty="0"/>
              <a:t> we are </a:t>
            </a:r>
            <a:r>
              <a:rPr lang="nl-BE" dirty="0" err="1"/>
              <a:t>looking</a:t>
            </a:r>
            <a:r>
              <a:rPr lang="nl-BE" dirty="0"/>
              <a:t> </a:t>
            </a:r>
            <a:r>
              <a:rPr lang="nl-BE" dirty="0" err="1"/>
              <a:t>for</a:t>
            </a:r>
            <a:r>
              <a:rPr lang="nl-BE" dirty="0"/>
              <a:t>. </a:t>
            </a:r>
            <a:r>
              <a:rPr lang="nl-BE" dirty="0" err="1"/>
              <a:t>Following</a:t>
            </a:r>
            <a:r>
              <a:rPr lang="nl-BE" dirty="0"/>
              <a:t> </a:t>
            </a:r>
            <a:r>
              <a:rPr lang="nl-BE" dirty="0" err="1"/>
              <a:t>roadmap</a:t>
            </a:r>
            <a:r>
              <a:rPr lang="nl-BE" dirty="0"/>
              <a:t>, first release </a:t>
            </a:r>
            <a:r>
              <a:rPr lang="nl-BE" dirty="0" err="1"/>
              <a:t>will</a:t>
            </a:r>
            <a:r>
              <a:rPr lang="nl-BE" dirty="0"/>
              <a:t> </a:t>
            </a:r>
            <a:r>
              <a:rPr lang="nl-BE" dirty="0" err="1"/>
              <a:t>be</a:t>
            </a:r>
            <a:r>
              <a:rPr lang="nl-BE" dirty="0"/>
              <a:t> on </a:t>
            </a:r>
            <a:r>
              <a:rPr lang="nl-BE" b="1" dirty="0"/>
              <a:t>31/08/2024</a:t>
            </a:r>
            <a:r>
              <a:rPr lang="nl-BE" dirty="0"/>
              <a:t>. See </a:t>
            </a:r>
            <a:r>
              <a:rPr lang="nl-BE" dirty="0" err="1"/>
              <a:t>discussions</a:t>
            </a:r>
            <a:r>
              <a:rPr lang="nl-BE" dirty="0"/>
              <a:t>:</a:t>
            </a:r>
          </a:p>
          <a:p>
            <a:pPr lvl="1"/>
            <a:r>
              <a:rPr lang="nl-BE" dirty="0">
                <a:hlinkClick r:id="rId2"/>
              </a:rPr>
              <a:t>https://github.com/keycloak/keycloak/discussions/23948</a:t>
            </a:r>
            <a:r>
              <a:rPr lang="nl-BE" dirty="0"/>
              <a:t>.</a:t>
            </a:r>
          </a:p>
          <a:p>
            <a:pPr lvl="1"/>
            <a:r>
              <a:rPr lang="nl-BE" dirty="0">
                <a:hlinkClick r:id="rId3"/>
              </a:rPr>
              <a:t>https://github.com/keycloak/keycloak/issues/30180</a:t>
            </a:r>
            <a:endParaRPr lang="nl-BE" dirty="0"/>
          </a:p>
          <a:p>
            <a:endParaRPr lang="nl-BE" dirty="0"/>
          </a:p>
          <a:p>
            <a:pPr marL="457200" lvl="1" indent="0">
              <a:buNone/>
            </a:pPr>
            <a:endParaRPr lang="nl-BE" dirty="0"/>
          </a:p>
          <a:p>
            <a:pPr lvl="1"/>
            <a:endParaRPr lang="nl-BE" dirty="0"/>
          </a:p>
        </p:txBody>
      </p:sp>
    </p:spTree>
    <p:extLst>
      <p:ext uri="{BB962C8B-B14F-4D97-AF65-F5344CB8AC3E}">
        <p14:creationId xmlns:p14="http://schemas.microsoft.com/office/powerpoint/2010/main" val="209376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A74353-B901-5C2D-FD38-8BA933BC517E}"/>
              </a:ext>
            </a:extLst>
          </p:cNvPr>
          <p:cNvSpPr>
            <a:spLocks noGrp="1"/>
          </p:cNvSpPr>
          <p:nvPr>
            <p:ph type="title"/>
          </p:nvPr>
        </p:nvSpPr>
        <p:spPr/>
        <p:txBody>
          <a:bodyPr/>
          <a:lstStyle/>
          <a:p>
            <a:r>
              <a:rPr lang="nl-BE" dirty="0"/>
              <a:t>Content</a:t>
            </a:r>
            <a:endParaRPr lang="LID4096" dirty="0"/>
          </a:p>
        </p:txBody>
      </p:sp>
      <p:sp>
        <p:nvSpPr>
          <p:cNvPr id="3" name="Tijdelijke aanduiding voor inhoud 2">
            <a:extLst>
              <a:ext uri="{FF2B5EF4-FFF2-40B4-BE49-F238E27FC236}">
                <a16:creationId xmlns:a16="http://schemas.microsoft.com/office/drawing/2014/main" id="{4D862847-52B3-D4F4-6293-57C1577994CF}"/>
              </a:ext>
            </a:extLst>
          </p:cNvPr>
          <p:cNvSpPr>
            <a:spLocks noGrp="1"/>
          </p:cNvSpPr>
          <p:nvPr>
            <p:ph idx="1"/>
          </p:nvPr>
        </p:nvSpPr>
        <p:spPr/>
        <p:txBody>
          <a:bodyPr>
            <a:normAutofit/>
          </a:bodyPr>
          <a:lstStyle/>
          <a:p>
            <a:r>
              <a:rPr lang="nl-BE" dirty="0">
                <a:hlinkClick r:id="rId2" action="ppaction://hlinksldjump"/>
              </a:rPr>
              <a:t>Overview</a:t>
            </a:r>
            <a:endParaRPr lang="nl-BE" dirty="0"/>
          </a:p>
          <a:p>
            <a:r>
              <a:rPr lang="nl-BE" dirty="0">
                <a:hlinkClick r:id="rId3" action="ppaction://hlinksldjump"/>
              </a:rPr>
              <a:t>Data </a:t>
            </a:r>
            <a:r>
              <a:rPr lang="nl-BE" dirty="0" err="1">
                <a:hlinkClick r:id="rId3" action="ppaction://hlinksldjump"/>
              </a:rPr>
              <a:t>flows</a:t>
            </a:r>
            <a:endParaRPr lang="nl-BE" dirty="0"/>
          </a:p>
          <a:p>
            <a:r>
              <a:rPr lang="nl-BE" dirty="0">
                <a:hlinkClick r:id="rId4" action="ppaction://hlinksldjump"/>
              </a:rPr>
              <a:t>Multi </a:t>
            </a:r>
            <a:r>
              <a:rPr lang="nl-BE" dirty="0" err="1">
                <a:hlinkClick r:id="rId4" action="ppaction://hlinksldjump"/>
              </a:rPr>
              <a:t>tenancy</a:t>
            </a:r>
            <a:endParaRPr lang="nl-BE" dirty="0"/>
          </a:p>
          <a:p>
            <a:r>
              <a:rPr lang="nl-BE" dirty="0">
                <a:hlinkClick r:id="rId5" action="ppaction://hlinksldjump"/>
              </a:rPr>
              <a:t>End user access</a:t>
            </a:r>
            <a:endParaRPr lang="nl-BE" dirty="0"/>
          </a:p>
          <a:p>
            <a:r>
              <a:rPr lang="nl-BE" dirty="0">
                <a:hlinkClick r:id="rId6" action="ppaction://hlinksldjump"/>
              </a:rPr>
              <a:t>Tenant access</a:t>
            </a:r>
            <a:endParaRPr lang="nl-BE" dirty="0"/>
          </a:p>
          <a:p>
            <a:r>
              <a:rPr lang="nl-BE" dirty="0" err="1">
                <a:hlinkClick r:id="rId7" action="ppaction://hlinksldjump"/>
              </a:rPr>
              <a:t>Internal</a:t>
            </a:r>
            <a:r>
              <a:rPr lang="nl-BE" dirty="0">
                <a:hlinkClick r:id="rId7" action="ppaction://hlinksldjump"/>
              </a:rPr>
              <a:t> access</a:t>
            </a:r>
            <a:endParaRPr lang="nl-BE" dirty="0"/>
          </a:p>
          <a:p>
            <a:r>
              <a:rPr lang="nl-BE" dirty="0">
                <a:hlinkClick r:id="rId8" action="ppaction://hlinksldjump"/>
              </a:rPr>
              <a:t>Demo POC</a:t>
            </a:r>
            <a:endParaRPr lang="nl-BE" dirty="0"/>
          </a:p>
          <a:p>
            <a:r>
              <a:rPr lang="nl-BE" dirty="0">
                <a:hlinkClick r:id="rId9" action="ppaction://hlinksldjump"/>
              </a:rPr>
              <a:t>Todos</a:t>
            </a:r>
            <a:endParaRPr lang="nl-BE" dirty="0"/>
          </a:p>
          <a:p>
            <a:endParaRPr lang="nl-BE" dirty="0"/>
          </a:p>
        </p:txBody>
      </p:sp>
    </p:spTree>
    <p:extLst>
      <p:ext uri="{BB962C8B-B14F-4D97-AF65-F5344CB8AC3E}">
        <p14:creationId xmlns:p14="http://schemas.microsoft.com/office/powerpoint/2010/main" val="284629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3BDC1-8DCE-3906-8764-6F08C21F0BC9}"/>
              </a:ext>
            </a:extLst>
          </p:cNvPr>
          <p:cNvSpPr>
            <a:spLocks noGrp="1"/>
          </p:cNvSpPr>
          <p:nvPr>
            <p:ph type="title"/>
          </p:nvPr>
        </p:nvSpPr>
        <p:spPr/>
        <p:txBody>
          <a:bodyPr/>
          <a:lstStyle/>
          <a:p>
            <a:r>
              <a:rPr lang="en-US" dirty="0" err="1"/>
              <a:t>Keycloak</a:t>
            </a:r>
            <a:r>
              <a:rPr lang="en-US" dirty="0"/>
              <a:t> current options</a:t>
            </a:r>
            <a:endParaRPr lang="LID4096" dirty="0"/>
          </a:p>
        </p:txBody>
      </p:sp>
      <p:sp>
        <p:nvSpPr>
          <p:cNvPr id="3" name="Tijdelijke aanduiding voor inhoud 2">
            <a:extLst>
              <a:ext uri="{FF2B5EF4-FFF2-40B4-BE49-F238E27FC236}">
                <a16:creationId xmlns:a16="http://schemas.microsoft.com/office/drawing/2014/main" id="{465DD7F3-0BCE-54F3-B6B2-C84800FA345C}"/>
              </a:ext>
            </a:extLst>
          </p:cNvPr>
          <p:cNvSpPr>
            <a:spLocks noGrp="1"/>
          </p:cNvSpPr>
          <p:nvPr>
            <p:ph idx="1"/>
          </p:nvPr>
        </p:nvSpPr>
        <p:spPr/>
        <p:txBody>
          <a:bodyPr>
            <a:normAutofit fontScale="92500" lnSpcReduction="20000"/>
          </a:bodyPr>
          <a:lstStyle/>
          <a:p>
            <a:pPr marL="514350" indent="-514350">
              <a:buFont typeface="+mj-lt"/>
              <a:buAutoNum type="arabicPeriod"/>
            </a:pPr>
            <a:r>
              <a:rPr lang="nl-BE" dirty="0" err="1"/>
              <a:t>Use</a:t>
            </a:r>
            <a:r>
              <a:rPr lang="nl-BE" dirty="0"/>
              <a:t> of extension: </a:t>
            </a:r>
            <a:r>
              <a:rPr lang="nl-BE" dirty="0">
                <a:hlinkClick r:id="rId2"/>
              </a:rPr>
              <a:t>https://github.com/p2-inc/keycloak-orgs</a:t>
            </a:r>
            <a:r>
              <a:rPr lang="nl-BE" dirty="0"/>
              <a:t> </a:t>
            </a:r>
            <a:r>
              <a:rPr lang="nl-BE" dirty="0">
                <a:sym typeface="Wingdings" panose="05000000000000000000" pitchFamily="2" charset="2"/>
              </a:rPr>
              <a:t></a:t>
            </a:r>
            <a:r>
              <a:rPr lang="nl-BE" dirty="0"/>
              <a:t> closer </a:t>
            </a:r>
            <a:r>
              <a:rPr lang="nl-BE" dirty="0" err="1"/>
              <a:t>to</a:t>
            </a:r>
            <a:r>
              <a:rPr lang="nl-BE" dirty="0"/>
              <a:t> </a:t>
            </a:r>
            <a:r>
              <a:rPr lang="nl-BE" dirty="0" err="1"/>
              <a:t>how</a:t>
            </a:r>
            <a:r>
              <a:rPr lang="nl-BE" dirty="0"/>
              <a:t> </a:t>
            </a:r>
            <a:r>
              <a:rPr lang="nl-BE" dirty="0" err="1"/>
              <a:t>keycloak</a:t>
            </a:r>
            <a:r>
              <a:rPr lang="nl-BE" dirty="0"/>
              <a:t> </a:t>
            </a:r>
            <a:r>
              <a:rPr lang="nl-BE" dirty="0" err="1"/>
              <a:t>will</a:t>
            </a:r>
            <a:r>
              <a:rPr lang="nl-BE" dirty="0"/>
              <a:t> </a:t>
            </a:r>
            <a:r>
              <a:rPr lang="nl-BE" dirty="0" err="1"/>
              <a:t>adhere</a:t>
            </a:r>
            <a:r>
              <a:rPr lang="nl-BE" dirty="0"/>
              <a:t> </a:t>
            </a:r>
            <a:r>
              <a:rPr lang="nl-BE" dirty="0" err="1"/>
              <a:t>their</a:t>
            </a:r>
            <a:r>
              <a:rPr lang="nl-BE" dirty="0"/>
              <a:t> tenant </a:t>
            </a:r>
            <a:r>
              <a:rPr lang="nl-BE" dirty="0" err="1"/>
              <a:t>integration</a:t>
            </a:r>
            <a:r>
              <a:rPr lang="nl-BE" dirty="0"/>
              <a:t> (</a:t>
            </a:r>
            <a:r>
              <a:rPr lang="nl-BE" dirty="0" err="1"/>
              <a:t>there</a:t>
            </a:r>
            <a:r>
              <a:rPr lang="nl-BE" dirty="0"/>
              <a:t> are in close </a:t>
            </a:r>
            <a:r>
              <a:rPr lang="nl-BE" dirty="0" err="1"/>
              <a:t>discussion</a:t>
            </a:r>
            <a:r>
              <a:rPr lang="nl-BE" dirty="0"/>
              <a:t> </a:t>
            </a:r>
            <a:r>
              <a:rPr lang="nl-BE" dirty="0" err="1"/>
              <a:t>with</a:t>
            </a:r>
            <a:r>
              <a:rPr lang="nl-BE" dirty="0"/>
              <a:t> </a:t>
            </a:r>
            <a:r>
              <a:rPr lang="nl-BE" dirty="0" err="1"/>
              <a:t>the</a:t>
            </a:r>
            <a:r>
              <a:rPr lang="nl-BE" dirty="0"/>
              <a:t> </a:t>
            </a:r>
            <a:r>
              <a:rPr lang="nl-BE" dirty="0" err="1"/>
              <a:t>keycloak</a:t>
            </a:r>
            <a:r>
              <a:rPr lang="nl-BE" dirty="0"/>
              <a:t> team). </a:t>
            </a:r>
            <a:r>
              <a:rPr lang="nl-BE" dirty="0" err="1"/>
              <a:t>While</a:t>
            </a:r>
            <a:r>
              <a:rPr lang="nl-BE" dirty="0"/>
              <a:t> </a:t>
            </a:r>
            <a:r>
              <a:rPr lang="nl-BE" dirty="0" err="1"/>
              <a:t>they</a:t>
            </a:r>
            <a:r>
              <a:rPr lang="nl-BE" dirty="0"/>
              <a:t> have </a:t>
            </a:r>
            <a:r>
              <a:rPr lang="nl-BE" dirty="0" err="1"/>
              <a:t>an</a:t>
            </a:r>
            <a:r>
              <a:rPr lang="nl-BE" dirty="0"/>
              <a:t> </a:t>
            </a:r>
            <a:r>
              <a:rPr lang="nl-BE" dirty="0" err="1"/>
              <a:t>elastic</a:t>
            </a:r>
            <a:r>
              <a:rPr lang="nl-BE" dirty="0"/>
              <a:t> </a:t>
            </a:r>
            <a:r>
              <a:rPr lang="nl-BE" dirty="0" err="1"/>
              <a:t>license</a:t>
            </a:r>
            <a:r>
              <a:rPr lang="nl-BE" dirty="0"/>
              <a:t>, </a:t>
            </a:r>
            <a:r>
              <a:rPr lang="nl-BE" dirty="0" err="1"/>
              <a:t>this</a:t>
            </a:r>
            <a:r>
              <a:rPr lang="nl-BE" dirty="0"/>
              <a:t> does </a:t>
            </a:r>
            <a:r>
              <a:rPr lang="nl-BE" dirty="0" err="1"/>
              <a:t>not</a:t>
            </a:r>
            <a:r>
              <a:rPr lang="nl-BE" dirty="0"/>
              <a:t> affect </a:t>
            </a:r>
            <a:r>
              <a:rPr lang="nl-BE" dirty="0" err="1"/>
              <a:t>us</a:t>
            </a:r>
            <a:r>
              <a:rPr lang="nl-BE" dirty="0"/>
              <a:t>, as we do </a:t>
            </a:r>
            <a:r>
              <a:rPr lang="nl-BE" dirty="0" err="1"/>
              <a:t>not</a:t>
            </a:r>
            <a:r>
              <a:rPr lang="nl-BE" dirty="0"/>
              <a:t> </a:t>
            </a:r>
            <a:r>
              <a:rPr lang="nl-BE" dirty="0" err="1"/>
              <a:t>provide</a:t>
            </a:r>
            <a:r>
              <a:rPr lang="nl-BE" dirty="0"/>
              <a:t> </a:t>
            </a:r>
            <a:r>
              <a:rPr lang="nl-BE" dirty="0" err="1"/>
              <a:t>Keycloak</a:t>
            </a:r>
            <a:r>
              <a:rPr lang="nl-BE" dirty="0"/>
              <a:t> as a </a:t>
            </a:r>
            <a:r>
              <a:rPr lang="nl-BE" dirty="0" err="1"/>
              <a:t>managed</a:t>
            </a:r>
            <a:r>
              <a:rPr lang="nl-BE" dirty="0"/>
              <a:t> solution.</a:t>
            </a:r>
          </a:p>
          <a:p>
            <a:pPr marL="514350" indent="-514350">
              <a:buFont typeface="+mj-lt"/>
              <a:buAutoNum type="arabicPeriod"/>
            </a:pPr>
            <a:r>
              <a:rPr lang="nl-BE" dirty="0" err="1"/>
              <a:t>Each</a:t>
            </a:r>
            <a:r>
              <a:rPr lang="nl-BE" dirty="0"/>
              <a:t> tenant </a:t>
            </a:r>
            <a:r>
              <a:rPr lang="nl-BE" dirty="0" err="1"/>
              <a:t>its</a:t>
            </a:r>
            <a:r>
              <a:rPr lang="nl-BE" dirty="0"/>
              <a:t> </a:t>
            </a:r>
            <a:r>
              <a:rPr lang="nl-BE" dirty="0" err="1"/>
              <a:t>own</a:t>
            </a:r>
            <a:r>
              <a:rPr lang="nl-BE" dirty="0"/>
              <a:t> </a:t>
            </a:r>
            <a:r>
              <a:rPr lang="nl-BE" dirty="0" err="1"/>
              <a:t>realm</a:t>
            </a:r>
            <a:r>
              <a:rPr lang="nl-BE" dirty="0"/>
              <a:t>: Tenant </a:t>
            </a:r>
            <a:r>
              <a:rPr lang="nl-BE" dirty="0" err="1"/>
              <a:t>realms</a:t>
            </a:r>
            <a:r>
              <a:rPr lang="nl-BE" dirty="0"/>
              <a:t> </a:t>
            </a:r>
            <a:r>
              <a:rPr lang="nl-BE" dirty="0" err="1"/>
              <a:t>and</a:t>
            </a:r>
            <a:r>
              <a:rPr lang="nl-BE" dirty="0"/>
              <a:t> </a:t>
            </a:r>
            <a:r>
              <a:rPr lang="nl-BE" dirty="0" err="1"/>
              <a:t>one</a:t>
            </a:r>
            <a:r>
              <a:rPr lang="nl-BE" dirty="0"/>
              <a:t> </a:t>
            </a:r>
            <a:r>
              <a:rPr lang="nl-BE" dirty="0" err="1"/>
              <a:t>application</a:t>
            </a:r>
            <a:r>
              <a:rPr lang="nl-BE" dirty="0"/>
              <a:t> </a:t>
            </a:r>
            <a:r>
              <a:rPr lang="nl-BE" dirty="0" err="1"/>
              <a:t>realm</a:t>
            </a:r>
            <a:r>
              <a:rPr lang="nl-BE" dirty="0"/>
              <a:t> </a:t>
            </a:r>
            <a:r>
              <a:rPr lang="nl-BE" dirty="0" err="1"/>
              <a:t>where</a:t>
            </a:r>
            <a:r>
              <a:rPr lang="nl-BE" dirty="0"/>
              <a:t> </a:t>
            </a:r>
            <a:r>
              <a:rPr lang="nl-BE" dirty="0" err="1"/>
              <a:t>the</a:t>
            </a:r>
            <a:r>
              <a:rPr lang="nl-BE" dirty="0"/>
              <a:t> tenant </a:t>
            </a:r>
            <a:r>
              <a:rPr lang="nl-BE" dirty="0" err="1"/>
              <a:t>realms</a:t>
            </a:r>
            <a:r>
              <a:rPr lang="nl-BE" dirty="0"/>
              <a:t> are </a:t>
            </a:r>
            <a:r>
              <a:rPr lang="nl-BE" dirty="0" err="1"/>
              <a:t>configured</a:t>
            </a:r>
            <a:r>
              <a:rPr lang="nl-BE" dirty="0"/>
              <a:t> as </a:t>
            </a:r>
            <a:r>
              <a:rPr lang="nl-BE" dirty="0" err="1"/>
              <a:t>identity</a:t>
            </a:r>
            <a:r>
              <a:rPr lang="nl-BE" dirty="0"/>
              <a:t> brokers </a:t>
            </a:r>
            <a:r>
              <a:rPr lang="nl-BE" dirty="0" err="1"/>
              <a:t>for</a:t>
            </a:r>
            <a:r>
              <a:rPr lang="nl-BE" dirty="0"/>
              <a:t> </a:t>
            </a:r>
            <a:r>
              <a:rPr lang="nl-BE" dirty="0" err="1"/>
              <a:t>the</a:t>
            </a:r>
            <a:r>
              <a:rPr lang="nl-BE" dirty="0"/>
              <a:t> </a:t>
            </a:r>
            <a:r>
              <a:rPr lang="nl-BE" dirty="0" err="1"/>
              <a:t>application</a:t>
            </a:r>
            <a:r>
              <a:rPr lang="nl-BE" dirty="0"/>
              <a:t> </a:t>
            </a:r>
            <a:r>
              <a:rPr lang="nl-BE" dirty="0" err="1"/>
              <a:t>realm</a:t>
            </a:r>
            <a:r>
              <a:rPr lang="nl-BE" dirty="0"/>
              <a:t> </a:t>
            </a:r>
            <a:r>
              <a:rPr lang="nl-BE" dirty="0">
                <a:sym typeface="Wingdings" panose="05000000000000000000" pitchFamily="2" charset="2"/>
              </a:rPr>
              <a:t> We have </a:t>
            </a:r>
            <a:r>
              <a:rPr lang="nl-BE" dirty="0" err="1">
                <a:sym typeface="Wingdings" panose="05000000000000000000" pitchFamily="2" charset="2"/>
              </a:rPr>
              <a:t>to</a:t>
            </a:r>
            <a:r>
              <a:rPr lang="nl-BE" dirty="0">
                <a:sym typeface="Wingdings" panose="05000000000000000000" pitchFamily="2" charset="2"/>
              </a:rPr>
              <a:t> </a:t>
            </a:r>
            <a:r>
              <a:rPr lang="nl-BE" dirty="0" err="1">
                <a:sym typeface="Wingdings" panose="05000000000000000000" pitchFamily="2" charset="2"/>
              </a:rPr>
              <a:t>build</a:t>
            </a:r>
            <a:r>
              <a:rPr lang="nl-BE" dirty="0">
                <a:sym typeface="Wingdings" panose="05000000000000000000" pitchFamily="2" charset="2"/>
              </a:rPr>
              <a:t> </a:t>
            </a:r>
            <a:r>
              <a:rPr lang="nl-BE" dirty="0" err="1">
                <a:sym typeface="Wingdings" panose="05000000000000000000" pitchFamily="2" charset="2"/>
              </a:rPr>
              <a:t>arround</a:t>
            </a:r>
            <a:r>
              <a:rPr lang="nl-BE" dirty="0">
                <a:sym typeface="Wingdings" panose="05000000000000000000" pitchFamily="2" charset="2"/>
              </a:rPr>
              <a:t> </a:t>
            </a:r>
            <a:r>
              <a:rPr lang="nl-BE" dirty="0" err="1">
                <a:sym typeface="Wingdings" panose="05000000000000000000" pitchFamily="2" charset="2"/>
              </a:rPr>
              <a:t>keycloak</a:t>
            </a:r>
            <a:r>
              <a:rPr lang="nl-BE" dirty="0">
                <a:sym typeface="Wingdings" panose="05000000000000000000" pitchFamily="2" charset="2"/>
              </a:rPr>
              <a:t> </a:t>
            </a:r>
            <a:r>
              <a:rPr lang="nl-BE" dirty="0" err="1">
                <a:sym typeface="Wingdings" panose="05000000000000000000" pitchFamily="2" charset="2"/>
              </a:rPr>
              <a:t>to</a:t>
            </a:r>
            <a:r>
              <a:rPr lang="nl-BE" dirty="0">
                <a:sym typeface="Wingdings" panose="05000000000000000000" pitchFamily="2" charset="2"/>
              </a:rPr>
              <a:t> make </a:t>
            </a:r>
            <a:r>
              <a:rPr lang="nl-BE" dirty="0" err="1">
                <a:sym typeface="Wingdings" panose="05000000000000000000" pitchFamily="2" charset="2"/>
              </a:rPr>
              <a:t>it</a:t>
            </a:r>
            <a:r>
              <a:rPr lang="nl-BE" dirty="0">
                <a:sym typeface="Wingdings" panose="05000000000000000000" pitchFamily="2" charset="2"/>
              </a:rPr>
              <a:t> </a:t>
            </a:r>
            <a:r>
              <a:rPr lang="nl-BE" dirty="0" err="1">
                <a:sym typeface="Wingdings" panose="05000000000000000000" pitchFamily="2" charset="2"/>
              </a:rPr>
              <a:t>work</a:t>
            </a:r>
            <a:r>
              <a:rPr lang="nl-BE" dirty="0">
                <a:sym typeface="Wingdings" panose="05000000000000000000" pitchFamily="2" charset="2"/>
              </a:rPr>
              <a:t> </a:t>
            </a:r>
            <a:r>
              <a:rPr lang="nl-BE" dirty="0" err="1">
                <a:sym typeface="Wingdings" panose="05000000000000000000" pitchFamily="2" charset="2"/>
              </a:rPr>
              <a:t>and</a:t>
            </a:r>
            <a:r>
              <a:rPr lang="nl-BE" dirty="0">
                <a:sym typeface="Wingdings" panose="05000000000000000000" pitchFamily="2" charset="2"/>
              </a:rPr>
              <a:t> more complex </a:t>
            </a:r>
            <a:r>
              <a:rPr lang="nl-BE" dirty="0" err="1">
                <a:sym typeface="Wingdings" panose="05000000000000000000" pitchFamily="2" charset="2"/>
              </a:rPr>
              <a:t>to</a:t>
            </a:r>
            <a:r>
              <a:rPr lang="nl-BE" dirty="0">
                <a:sym typeface="Wingdings" panose="05000000000000000000" pitchFamily="2" charset="2"/>
              </a:rPr>
              <a:t> </a:t>
            </a:r>
            <a:r>
              <a:rPr lang="nl-BE" dirty="0" err="1">
                <a:sym typeface="Wingdings" panose="05000000000000000000" pitchFamily="2" charset="2"/>
              </a:rPr>
              <a:t>initially</a:t>
            </a:r>
            <a:r>
              <a:rPr lang="nl-BE" dirty="0">
                <a:sym typeface="Wingdings" panose="05000000000000000000" pitchFamily="2" charset="2"/>
              </a:rPr>
              <a:t> </a:t>
            </a:r>
            <a:r>
              <a:rPr lang="nl-BE" dirty="0" err="1">
                <a:sym typeface="Wingdings" panose="05000000000000000000" pitchFamily="2" charset="2"/>
              </a:rPr>
              <a:t>configure</a:t>
            </a:r>
            <a:r>
              <a:rPr lang="nl-BE" dirty="0">
                <a:sym typeface="Wingdings" panose="05000000000000000000" pitchFamily="2" charset="2"/>
              </a:rPr>
              <a:t>, as we have </a:t>
            </a:r>
            <a:r>
              <a:rPr lang="nl-BE" dirty="0" err="1">
                <a:sym typeface="Wingdings" panose="05000000000000000000" pitchFamily="2" charset="2"/>
              </a:rPr>
              <a:t>to</a:t>
            </a:r>
            <a:r>
              <a:rPr lang="nl-BE" dirty="0">
                <a:sym typeface="Wingdings" panose="05000000000000000000" pitchFamily="2" charset="2"/>
              </a:rPr>
              <a:t> start </a:t>
            </a:r>
            <a:r>
              <a:rPr lang="nl-BE" dirty="0" err="1">
                <a:sym typeface="Wingdings" panose="05000000000000000000" pitchFamily="2" charset="2"/>
              </a:rPr>
              <a:t>from</a:t>
            </a:r>
            <a:r>
              <a:rPr lang="nl-BE" dirty="0">
                <a:sym typeface="Wingdings" panose="05000000000000000000" pitchFamily="2" charset="2"/>
              </a:rPr>
              <a:t> scratch </a:t>
            </a:r>
            <a:r>
              <a:rPr lang="nl-BE" dirty="0" err="1">
                <a:sym typeface="Wingdings" panose="05000000000000000000" pitchFamily="2" charset="2"/>
              </a:rPr>
              <a:t>and</a:t>
            </a:r>
            <a:r>
              <a:rPr lang="nl-BE" dirty="0">
                <a:sym typeface="Wingdings" panose="05000000000000000000" pitchFamily="2" charset="2"/>
              </a:rPr>
              <a:t> </a:t>
            </a:r>
            <a:r>
              <a:rPr lang="nl-BE" dirty="0" err="1">
                <a:sym typeface="Wingdings" panose="05000000000000000000" pitchFamily="2" charset="2"/>
              </a:rPr>
              <a:t>see</a:t>
            </a:r>
            <a:r>
              <a:rPr lang="nl-BE" dirty="0">
                <a:sym typeface="Wingdings" panose="05000000000000000000" pitchFamily="2" charset="2"/>
              </a:rPr>
              <a:t> </a:t>
            </a:r>
            <a:r>
              <a:rPr lang="nl-BE" dirty="0" err="1">
                <a:sym typeface="Wingdings" panose="05000000000000000000" pitchFamily="2" charset="2"/>
              </a:rPr>
              <a:t>how</a:t>
            </a:r>
            <a:r>
              <a:rPr lang="nl-BE" dirty="0">
                <a:sym typeface="Wingdings" panose="05000000000000000000" pitchFamily="2" charset="2"/>
              </a:rPr>
              <a:t> </a:t>
            </a:r>
            <a:r>
              <a:rPr lang="nl-BE" dirty="0" err="1">
                <a:sym typeface="Wingdings" panose="05000000000000000000" pitchFamily="2" charset="2"/>
              </a:rPr>
              <a:t>it</a:t>
            </a:r>
            <a:r>
              <a:rPr lang="nl-BE" dirty="0">
                <a:sym typeface="Wingdings" panose="05000000000000000000" pitchFamily="2" charset="2"/>
              </a:rPr>
              <a:t> fit </a:t>
            </a:r>
            <a:r>
              <a:rPr lang="nl-BE" dirty="0" err="1">
                <a:sym typeface="Wingdings" panose="05000000000000000000" pitchFamily="2" charset="2"/>
              </a:rPr>
              <a:t>for</a:t>
            </a:r>
            <a:r>
              <a:rPr lang="nl-BE" dirty="0">
                <a:sym typeface="Wingdings" panose="05000000000000000000" pitchFamily="2" charset="2"/>
              </a:rPr>
              <a:t> </a:t>
            </a:r>
            <a:r>
              <a:rPr lang="nl-BE" dirty="0" err="1">
                <a:sym typeface="Wingdings" panose="05000000000000000000" pitchFamily="2" charset="2"/>
              </a:rPr>
              <a:t>us</a:t>
            </a:r>
            <a:r>
              <a:rPr lang="nl-BE" dirty="0">
                <a:sym typeface="Wingdings" panose="05000000000000000000" pitchFamily="2" charset="2"/>
              </a:rPr>
              <a:t>.</a:t>
            </a:r>
            <a:endParaRPr lang="nl-BE" dirty="0"/>
          </a:p>
          <a:p>
            <a:pPr marL="514350" indent="-514350">
              <a:buFont typeface="+mj-lt"/>
              <a:buAutoNum type="arabicPeriod"/>
            </a:pPr>
            <a:r>
              <a:rPr lang="nl-BE" dirty="0" err="1"/>
              <a:t>One</a:t>
            </a:r>
            <a:r>
              <a:rPr lang="nl-BE" dirty="0"/>
              <a:t> </a:t>
            </a:r>
            <a:r>
              <a:rPr lang="nl-BE" dirty="0" err="1"/>
              <a:t>realm</a:t>
            </a:r>
            <a:r>
              <a:rPr lang="nl-BE" dirty="0"/>
              <a:t> </a:t>
            </a:r>
            <a:r>
              <a:rPr lang="nl-BE" dirty="0" err="1"/>
              <a:t>for</a:t>
            </a:r>
            <a:r>
              <a:rPr lang="nl-BE" dirty="0"/>
              <a:t> </a:t>
            </a:r>
            <a:r>
              <a:rPr lang="nl-BE" dirty="0" err="1"/>
              <a:t>all</a:t>
            </a:r>
            <a:r>
              <a:rPr lang="nl-BE" dirty="0"/>
              <a:t> </a:t>
            </a:r>
            <a:r>
              <a:rPr lang="nl-BE" dirty="0" err="1"/>
              <a:t>tenants</a:t>
            </a:r>
            <a:r>
              <a:rPr lang="nl-BE" dirty="0"/>
              <a:t>: </a:t>
            </a:r>
            <a:r>
              <a:rPr lang="nl-BE" dirty="0" err="1"/>
              <a:t>Configure</a:t>
            </a:r>
            <a:r>
              <a:rPr lang="nl-BE" dirty="0"/>
              <a:t> g</a:t>
            </a:r>
            <a:r>
              <a:rPr lang="en-US" dirty="0" err="1"/>
              <a:t>roup</a:t>
            </a:r>
            <a:r>
              <a:rPr lang="en-US" dirty="0"/>
              <a:t>, roles, protocol mappers and other settings within a realm in such a way there is a logic separation between tenants </a:t>
            </a:r>
            <a:r>
              <a:rPr lang="en-US" dirty="0">
                <a:sym typeface="Wingdings" panose="05000000000000000000" pitchFamily="2" charset="2"/>
              </a:rPr>
              <a:t> </a:t>
            </a:r>
            <a:r>
              <a:rPr lang="en-US" dirty="0">
                <a:solidFill>
                  <a:srgbClr val="FF0000"/>
                </a:solidFill>
                <a:sym typeface="Wingdings" panose="05000000000000000000" pitchFamily="2" charset="2"/>
              </a:rPr>
              <a:t>it’s not possible that a tenant could configure its own users and IDP federation, so this one will be discarded.</a:t>
            </a:r>
            <a:endParaRPr lang="nl-BE" dirty="0">
              <a:solidFill>
                <a:srgbClr val="FF0000"/>
              </a:solidFill>
            </a:endParaRPr>
          </a:p>
          <a:p>
            <a:endParaRPr lang="nl-BE" dirty="0"/>
          </a:p>
          <a:p>
            <a:pPr lvl="1"/>
            <a:endParaRPr lang="nl-BE" dirty="0"/>
          </a:p>
          <a:p>
            <a:endParaRPr lang="LID4096" dirty="0"/>
          </a:p>
        </p:txBody>
      </p:sp>
    </p:spTree>
    <p:extLst>
      <p:ext uri="{BB962C8B-B14F-4D97-AF65-F5344CB8AC3E}">
        <p14:creationId xmlns:p14="http://schemas.microsoft.com/office/powerpoint/2010/main" val="429107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61683F-B5ED-9D08-F299-1FB2D32A31CE}"/>
              </a:ext>
            </a:extLst>
          </p:cNvPr>
          <p:cNvSpPr>
            <a:spLocks noGrp="1"/>
          </p:cNvSpPr>
          <p:nvPr>
            <p:ph type="title"/>
          </p:nvPr>
        </p:nvSpPr>
        <p:spPr/>
        <p:txBody>
          <a:bodyPr/>
          <a:lstStyle/>
          <a:p>
            <a:r>
              <a:rPr lang="en-US" dirty="0" err="1"/>
              <a:t>Keycloak</a:t>
            </a:r>
            <a:r>
              <a:rPr lang="en-US" dirty="0"/>
              <a:t> proposal</a:t>
            </a:r>
            <a:endParaRPr lang="LID4096" dirty="0"/>
          </a:p>
        </p:txBody>
      </p:sp>
      <p:sp>
        <p:nvSpPr>
          <p:cNvPr id="3" name="Tijdelijke aanduiding voor inhoud 2">
            <a:extLst>
              <a:ext uri="{FF2B5EF4-FFF2-40B4-BE49-F238E27FC236}">
                <a16:creationId xmlns:a16="http://schemas.microsoft.com/office/drawing/2014/main" id="{DDCA3B19-4BE4-12DF-DAC3-FB0F3677840F}"/>
              </a:ext>
            </a:extLst>
          </p:cNvPr>
          <p:cNvSpPr>
            <a:spLocks noGrp="1"/>
          </p:cNvSpPr>
          <p:nvPr>
            <p:ph idx="1"/>
          </p:nvPr>
        </p:nvSpPr>
        <p:spPr/>
        <p:txBody>
          <a:bodyPr/>
          <a:lstStyle/>
          <a:p>
            <a:r>
              <a:rPr lang="nl-BE" dirty="0"/>
              <a:t>Start </a:t>
            </a:r>
            <a:r>
              <a:rPr lang="nl-BE" dirty="0" err="1"/>
              <a:t>with</a:t>
            </a:r>
            <a:r>
              <a:rPr lang="nl-BE" dirty="0"/>
              <a:t> P2 extension, </a:t>
            </a:r>
            <a:r>
              <a:rPr lang="nl-BE" dirty="0" err="1"/>
              <a:t>if</a:t>
            </a:r>
            <a:r>
              <a:rPr lang="nl-BE" dirty="0"/>
              <a:t> </a:t>
            </a:r>
            <a:r>
              <a:rPr lang="nl-BE" dirty="0" err="1"/>
              <a:t>it</a:t>
            </a:r>
            <a:r>
              <a:rPr lang="nl-BE" dirty="0"/>
              <a:t> does </a:t>
            </a:r>
            <a:r>
              <a:rPr lang="nl-BE" dirty="0" err="1"/>
              <a:t>not</a:t>
            </a:r>
            <a:r>
              <a:rPr lang="nl-BE" dirty="0"/>
              <a:t> fit out </a:t>
            </a:r>
            <a:r>
              <a:rPr lang="nl-BE" dirty="0" err="1"/>
              <a:t>our</a:t>
            </a:r>
            <a:r>
              <a:rPr lang="nl-BE" dirty="0"/>
              <a:t> </a:t>
            </a:r>
            <a:r>
              <a:rPr lang="nl-BE" dirty="0" err="1"/>
              <a:t>use</a:t>
            </a:r>
            <a:r>
              <a:rPr lang="nl-BE" dirty="0"/>
              <a:t> case, setup </a:t>
            </a:r>
            <a:r>
              <a:rPr lang="nl-BE" dirty="0" err="1"/>
              <a:t>realm</a:t>
            </a:r>
            <a:r>
              <a:rPr lang="nl-BE" dirty="0"/>
              <a:t> per tenant. </a:t>
            </a:r>
          </a:p>
          <a:p>
            <a:r>
              <a:rPr lang="nl-BE" dirty="0" err="1"/>
              <a:t>Migrate</a:t>
            </a:r>
            <a:r>
              <a:rPr lang="nl-BE" dirty="0"/>
              <a:t> </a:t>
            </a:r>
            <a:r>
              <a:rPr lang="nl-BE" dirty="0" err="1"/>
              <a:t>to</a:t>
            </a:r>
            <a:r>
              <a:rPr lang="nl-BE" dirty="0"/>
              <a:t> </a:t>
            </a:r>
            <a:r>
              <a:rPr lang="nl-BE" dirty="0" err="1"/>
              <a:t>keycloak</a:t>
            </a:r>
            <a:r>
              <a:rPr lang="nl-BE" dirty="0"/>
              <a:t> solution </a:t>
            </a:r>
            <a:r>
              <a:rPr lang="nl-BE" dirty="0" err="1"/>
              <a:t>if</a:t>
            </a:r>
            <a:r>
              <a:rPr lang="nl-BE" dirty="0"/>
              <a:t> </a:t>
            </a:r>
            <a:r>
              <a:rPr lang="nl-BE" dirty="0" err="1"/>
              <a:t>its</a:t>
            </a:r>
            <a:r>
              <a:rPr lang="nl-BE" dirty="0"/>
              <a:t> </a:t>
            </a:r>
            <a:r>
              <a:rPr lang="nl-BE" dirty="0" err="1"/>
              <a:t>better</a:t>
            </a:r>
            <a:r>
              <a:rPr lang="nl-BE" dirty="0"/>
              <a:t> as </a:t>
            </a:r>
            <a:r>
              <a:rPr lang="nl-BE" dirty="0" err="1"/>
              <a:t>current</a:t>
            </a:r>
            <a:r>
              <a:rPr lang="nl-BE" dirty="0"/>
              <a:t> solution. </a:t>
            </a:r>
            <a:r>
              <a:rPr lang="nl-BE" dirty="0" err="1"/>
              <a:t>If</a:t>
            </a:r>
            <a:r>
              <a:rPr lang="nl-BE" dirty="0"/>
              <a:t> </a:t>
            </a:r>
            <a:r>
              <a:rPr lang="nl-BE" dirty="0" err="1"/>
              <a:t>migration</a:t>
            </a:r>
            <a:r>
              <a:rPr lang="nl-BE" dirty="0"/>
              <a:t> </a:t>
            </a:r>
            <a:r>
              <a:rPr lang="nl-BE" dirty="0" err="1"/>
              <a:t>not</a:t>
            </a:r>
            <a:r>
              <a:rPr lang="nl-BE" dirty="0"/>
              <a:t> </a:t>
            </a:r>
            <a:r>
              <a:rPr lang="nl-BE" dirty="0" err="1"/>
              <a:t>possible</a:t>
            </a:r>
            <a:r>
              <a:rPr lang="nl-BE" dirty="0"/>
              <a:t>, keep </a:t>
            </a:r>
            <a:r>
              <a:rPr lang="nl-BE" dirty="0" err="1"/>
              <a:t>current</a:t>
            </a:r>
            <a:r>
              <a:rPr lang="nl-BE" dirty="0"/>
              <a:t> </a:t>
            </a:r>
            <a:r>
              <a:rPr lang="nl-BE" dirty="0" err="1"/>
              <a:t>customers</a:t>
            </a:r>
            <a:r>
              <a:rPr lang="nl-BE" dirty="0"/>
              <a:t> on </a:t>
            </a:r>
            <a:r>
              <a:rPr lang="nl-BE" dirty="0" err="1"/>
              <a:t>old</a:t>
            </a:r>
            <a:r>
              <a:rPr lang="nl-BE" dirty="0"/>
              <a:t> </a:t>
            </a:r>
            <a:r>
              <a:rPr lang="nl-BE" dirty="0" err="1"/>
              <a:t>keycloak</a:t>
            </a:r>
            <a:r>
              <a:rPr lang="nl-BE" dirty="0"/>
              <a:t> </a:t>
            </a:r>
            <a:r>
              <a:rPr lang="nl-BE" dirty="0" err="1"/>
              <a:t>instance</a:t>
            </a:r>
            <a:r>
              <a:rPr lang="nl-BE" dirty="0"/>
              <a:t> </a:t>
            </a:r>
            <a:r>
              <a:rPr lang="nl-BE" dirty="0" err="1"/>
              <a:t>and</a:t>
            </a:r>
            <a:r>
              <a:rPr lang="nl-BE" dirty="0"/>
              <a:t> new customer on new </a:t>
            </a:r>
            <a:r>
              <a:rPr lang="nl-BE" dirty="0" err="1"/>
              <a:t>keycloak</a:t>
            </a:r>
            <a:r>
              <a:rPr lang="nl-BE" dirty="0"/>
              <a:t> </a:t>
            </a:r>
            <a:r>
              <a:rPr lang="nl-BE" dirty="0" err="1"/>
              <a:t>instance</a:t>
            </a:r>
            <a:r>
              <a:rPr lang="nl-BE" dirty="0"/>
              <a:t>.</a:t>
            </a:r>
            <a:endParaRPr lang="en-US" dirty="0"/>
          </a:p>
        </p:txBody>
      </p:sp>
    </p:spTree>
    <p:extLst>
      <p:ext uri="{BB962C8B-B14F-4D97-AF65-F5344CB8AC3E}">
        <p14:creationId xmlns:p14="http://schemas.microsoft.com/office/powerpoint/2010/main" val="4105383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9FAB7-36C0-562F-1460-64BE2C2D3C27}"/>
              </a:ext>
            </a:extLst>
          </p:cNvPr>
          <p:cNvSpPr>
            <a:spLocks noGrp="1"/>
          </p:cNvSpPr>
          <p:nvPr>
            <p:ph type="title"/>
          </p:nvPr>
        </p:nvSpPr>
        <p:spPr/>
        <p:txBody>
          <a:bodyPr/>
          <a:lstStyle/>
          <a:p>
            <a:r>
              <a:rPr lang="en-US" dirty="0"/>
              <a:t>3</a:t>
            </a:r>
            <a:r>
              <a:rPr lang="en-US" baseline="30000" dirty="0"/>
              <a:t>rd</a:t>
            </a:r>
            <a:r>
              <a:rPr lang="en-US" dirty="0"/>
              <a:t> party tools</a:t>
            </a:r>
            <a:endParaRPr lang="LID4096" dirty="0"/>
          </a:p>
        </p:txBody>
      </p:sp>
      <p:sp>
        <p:nvSpPr>
          <p:cNvPr id="3" name="Tijdelijke aanduiding voor inhoud 2">
            <a:extLst>
              <a:ext uri="{FF2B5EF4-FFF2-40B4-BE49-F238E27FC236}">
                <a16:creationId xmlns:a16="http://schemas.microsoft.com/office/drawing/2014/main" id="{0EEEBC64-C627-B7EF-4B89-2BE8D63D058B}"/>
              </a:ext>
            </a:extLst>
          </p:cNvPr>
          <p:cNvSpPr>
            <a:spLocks noGrp="1"/>
          </p:cNvSpPr>
          <p:nvPr>
            <p:ph idx="1"/>
          </p:nvPr>
        </p:nvSpPr>
        <p:spPr/>
        <p:txBody>
          <a:bodyPr>
            <a:normAutofit/>
          </a:bodyPr>
          <a:lstStyle/>
          <a:p>
            <a:r>
              <a:rPr lang="nl-NL" dirty="0"/>
              <a:t>We </a:t>
            </a:r>
            <a:r>
              <a:rPr lang="nl-NL" dirty="0" err="1"/>
              <a:t>could</a:t>
            </a:r>
            <a:r>
              <a:rPr lang="nl-NL" dirty="0"/>
              <a:t> </a:t>
            </a:r>
            <a:r>
              <a:rPr lang="nl-NL" dirty="0" err="1"/>
              <a:t>create</a:t>
            </a:r>
            <a:r>
              <a:rPr lang="nl-NL" dirty="0"/>
              <a:t> a shared </a:t>
            </a:r>
            <a:r>
              <a:rPr lang="nl-NL" dirty="0" err="1"/>
              <a:t>grafana</a:t>
            </a:r>
            <a:r>
              <a:rPr lang="nl-NL" dirty="0"/>
              <a:t>, as cortex, </a:t>
            </a:r>
            <a:r>
              <a:rPr lang="nl-NL" dirty="0" err="1"/>
              <a:t>where</a:t>
            </a:r>
            <a:r>
              <a:rPr lang="nl-NL" dirty="0"/>
              <a:t> </a:t>
            </a:r>
            <a:r>
              <a:rPr lang="nl-NL" dirty="0" err="1"/>
              <a:t>tenants</a:t>
            </a:r>
            <a:r>
              <a:rPr lang="nl-NL" dirty="0"/>
              <a:t> are </a:t>
            </a:r>
            <a:r>
              <a:rPr lang="nl-NL" dirty="0" err="1"/>
              <a:t>seperated</a:t>
            </a:r>
            <a:r>
              <a:rPr lang="nl-NL" dirty="0"/>
              <a:t> </a:t>
            </a:r>
            <a:r>
              <a:rPr lang="nl-NL" dirty="0" err="1"/>
              <a:t>by</a:t>
            </a:r>
            <a:r>
              <a:rPr lang="nl-NL" dirty="0"/>
              <a:t> </a:t>
            </a:r>
            <a:r>
              <a:rPr lang="nl-NL" dirty="0" err="1"/>
              <a:t>grafana</a:t>
            </a:r>
            <a:r>
              <a:rPr lang="nl-NL" dirty="0"/>
              <a:t> ‘</a:t>
            </a:r>
            <a:r>
              <a:rPr lang="nl-NL" dirty="0" err="1"/>
              <a:t>organizations</a:t>
            </a:r>
            <a:r>
              <a:rPr lang="nl-NL" dirty="0"/>
              <a:t>’. </a:t>
            </a:r>
            <a:r>
              <a:rPr lang="nl-NL" dirty="0" err="1"/>
              <a:t>Cons</a:t>
            </a:r>
            <a:r>
              <a:rPr lang="nl-NL" dirty="0"/>
              <a:t>: </a:t>
            </a:r>
            <a:r>
              <a:rPr lang="en-US" dirty="0"/>
              <a:t>resource-based cost </a:t>
            </a:r>
            <a:r>
              <a:rPr lang="en-US" dirty="0" err="1"/>
              <a:t>calculatation</a:t>
            </a:r>
            <a:r>
              <a:rPr lang="en-US" dirty="0"/>
              <a:t> on application level instead on k8s namespace level, which can currently be estimated by </a:t>
            </a:r>
            <a:r>
              <a:rPr lang="en-US" dirty="0" err="1"/>
              <a:t>kubecost</a:t>
            </a:r>
            <a:r>
              <a:rPr lang="en-US" dirty="0"/>
              <a:t>/</a:t>
            </a:r>
            <a:r>
              <a:rPr lang="en-US" dirty="0" err="1"/>
              <a:t>opencost</a:t>
            </a:r>
            <a:r>
              <a:rPr lang="en-US" dirty="0"/>
              <a:t>.</a:t>
            </a:r>
          </a:p>
          <a:p>
            <a:r>
              <a:rPr lang="nl-NL" dirty="0"/>
              <a:t>Opensearch has </a:t>
            </a:r>
            <a:r>
              <a:rPr lang="nl-NL" dirty="0" err="1"/>
              <a:t>only</a:t>
            </a:r>
            <a:r>
              <a:rPr lang="nl-NL" dirty="0"/>
              <a:t> </a:t>
            </a:r>
            <a:r>
              <a:rPr lang="nl-NL" dirty="0" err="1"/>
              <a:t>multitenancy</a:t>
            </a:r>
            <a:r>
              <a:rPr lang="nl-NL" dirty="0"/>
              <a:t> on dashboard level, </a:t>
            </a:r>
            <a:r>
              <a:rPr lang="nl-NL" dirty="0" err="1"/>
              <a:t>so</a:t>
            </a:r>
            <a:r>
              <a:rPr lang="nl-NL" dirty="0"/>
              <a:t> </a:t>
            </a:r>
            <a:r>
              <a:rPr lang="nl-NL" dirty="0" err="1"/>
              <a:t>not</a:t>
            </a:r>
            <a:r>
              <a:rPr lang="nl-NL" dirty="0"/>
              <a:t> relevant </a:t>
            </a:r>
            <a:r>
              <a:rPr lang="nl-NL" dirty="0" err="1"/>
              <a:t>to</a:t>
            </a:r>
            <a:r>
              <a:rPr lang="nl-NL" dirty="0"/>
              <a:t> </a:t>
            </a:r>
            <a:r>
              <a:rPr lang="nl-NL" dirty="0" err="1"/>
              <a:t>deploy</a:t>
            </a:r>
            <a:r>
              <a:rPr lang="nl-NL" dirty="0"/>
              <a:t> a shared opensearch.</a:t>
            </a:r>
          </a:p>
        </p:txBody>
      </p:sp>
    </p:spTree>
    <p:extLst>
      <p:ext uri="{BB962C8B-B14F-4D97-AF65-F5344CB8AC3E}">
        <p14:creationId xmlns:p14="http://schemas.microsoft.com/office/powerpoint/2010/main" val="9263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1626FB-2137-4DE7-A6D5-0330177BBC56}"/>
              </a:ext>
            </a:extLst>
          </p:cNvPr>
          <p:cNvSpPr>
            <a:spLocks noGrp="1"/>
          </p:cNvSpPr>
          <p:nvPr>
            <p:ph type="title"/>
          </p:nvPr>
        </p:nvSpPr>
        <p:spPr/>
        <p:txBody>
          <a:bodyPr/>
          <a:lstStyle/>
          <a:p>
            <a:r>
              <a:rPr lang="nl-NL" dirty="0" err="1"/>
              <a:t>Approval</a:t>
            </a:r>
            <a:r>
              <a:rPr lang="nl-NL" dirty="0"/>
              <a:t> </a:t>
            </a:r>
            <a:r>
              <a:rPr lang="nl-NL" dirty="0" err="1"/>
              <a:t>for</a:t>
            </a:r>
            <a:r>
              <a:rPr lang="nl-NL" dirty="0"/>
              <a:t> </a:t>
            </a:r>
            <a:r>
              <a:rPr lang="nl-NL" dirty="0" err="1"/>
              <a:t>registration</a:t>
            </a:r>
            <a:endParaRPr lang="nl-BE" dirty="0"/>
          </a:p>
        </p:txBody>
      </p:sp>
      <p:sp>
        <p:nvSpPr>
          <p:cNvPr id="3" name="Tijdelijke aanduiding voor inhoud 2">
            <a:extLst>
              <a:ext uri="{FF2B5EF4-FFF2-40B4-BE49-F238E27FC236}">
                <a16:creationId xmlns:a16="http://schemas.microsoft.com/office/drawing/2014/main" id="{B1AAA399-AD12-4294-B66E-4A63E914A979}"/>
              </a:ext>
            </a:extLst>
          </p:cNvPr>
          <p:cNvSpPr>
            <a:spLocks noGrp="1"/>
          </p:cNvSpPr>
          <p:nvPr>
            <p:ph idx="1"/>
          </p:nvPr>
        </p:nvSpPr>
        <p:spPr/>
        <p:txBody>
          <a:bodyPr/>
          <a:lstStyle/>
          <a:p>
            <a:r>
              <a:rPr lang="nl-NL" dirty="0" err="1"/>
              <a:t>Might</a:t>
            </a:r>
            <a:r>
              <a:rPr lang="nl-NL" dirty="0"/>
              <a:t> </a:t>
            </a:r>
            <a:r>
              <a:rPr lang="nl-NL" dirty="0" err="1"/>
              <a:t>attract</a:t>
            </a:r>
            <a:r>
              <a:rPr lang="nl-NL" dirty="0"/>
              <a:t> </a:t>
            </a:r>
            <a:r>
              <a:rPr lang="nl-NL" dirty="0" err="1"/>
              <a:t>less</a:t>
            </a:r>
            <a:r>
              <a:rPr lang="nl-NL" dirty="0"/>
              <a:t> </a:t>
            </a:r>
            <a:r>
              <a:rPr lang="nl-NL" dirty="0" err="1"/>
              <a:t>customers</a:t>
            </a:r>
            <a:r>
              <a:rPr lang="nl-NL" dirty="0"/>
              <a:t> </a:t>
            </a:r>
            <a:r>
              <a:rPr lang="nl-NL" dirty="0" err="1"/>
              <a:t>than</a:t>
            </a:r>
            <a:r>
              <a:rPr lang="nl-NL" dirty="0"/>
              <a:t> </a:t>
            </a:r>
            <a:r>
              <a:rPr lang="nl-NL" dirty="0" err="1"/>
              <a:t>self</a:t>
            </a:r>
            <a:r>
              <a:rPr lang="nl-NL" dirty="0"/>
              <a:t> </a:t>
            </a:r>
            <a:r>
              <a:rPr lang="nl-NL" dirty="0" err="1"/>
              <a:t>registration</a:t>
            </a:r>
            <a:r>
              <a:rPr lang="nl-NL" dirty="0"/>
              <a:t>, but </a:t>
            </a:r>
            <a:r>
              <a:rPr lang="nl-NL" dirty="0" err="1"/>
              <a:t>can</a:t>
            </a:r>
            <a:r>
              <a:rPr lang="nl-NL" dirty="0"/>
              <a:t> </a:t>
            </a:r>
            <a:r>
              <a:rPr lang="nl-NL" dirty="0" err="1"/>
              <a:t>be</a:t>
            </a:r>
            <a:r>
              <a:rPr lang="nl-NL" dirty="0"/>
              <a:t> </a:t>
            </a:r>
            <a:r>
              <a:rPr lang="nl-NL" dirty="0" err="1"/>
              <a:t>balanced</a:t>
            </a:r>
            <a:r>
              <a:rPr lang="nl-NL" dirty="0"/>
              <a:t> </a:t>
            </a:r>
            <a:r>
              <a:rPr lang="nl-NL" dirty="0" err="1"/>
              <a:t>with</a:t>
            </a:r>
            <a:r>
              <a:rPr lang="nl-NL" dirty="0"/>
              <a:t> in </a:t>
            </a:r>
            <a:r>
              <a:rPr lang="nl-NL" dirty="0" err="1"/>
              <a:t>the</a:t>
            </a:r>
            <a:r>
              <a:rPr lang="nl-NL" dirty="0"/>
              <a:t> commercial site </a:t>
            </a:r>
            <a:r>
              <a:rPr lang="nl-NL" dirty="0" err="1"/>
              <a:t>with</a:t>
            </a:r>
            <a:r>
              <a:rPr lang="nl-NL" dirty="0"/>
              <a:t> :</a:t>
            </a:r>
          </a:p>
          <a:p>
            <a:pPr lvl="1"/>
            <a:r>
              <a:rPr lang="nl-NL" dirty="0" err="1"/>
              <a:t>Playground</a:t>
            </a:r>
            <a:r>
              <a:rPr lang="nl-NL" dirty="0"/>
              <a:t>: live product </a:t>
            </a:r>
            <a:r>
              <a:rPr lang="nl-NL" dirty="0" err="1"/>
              <a:t>where</a:t>
            </a:r>
            <a:r>
              <a:rPr lang="nl-NL" dirty="0"/>
              <a:t> </a:t>
            </a:r>
            <a:r>
              <a:rPr lang="nl-NL" dirty="0" err="1"/>
              <a:t>they</a:t>
            </a:r>
            <a:r>
              <a:rPr lang="nl-NL" dirty="0"/>
              <a:t> </a:t>
            </a:r>
            <a:r>
              <a:rPr lang="nl-NL" dirty="0" err="1"/>
              <a:t>can</a:t>
            </a:r>
            <a:r>
              <a:rPr lang="nl-NL" dirty="0"/>
              <a:t> look </a:t>
            </a:r>
            <a:r>
              <a:rPr lang="nl-NL" dirty="0" err="1"/>
              <a:t>around</a:t>
            </a:r>
            <a:r>
              <a:rPr lang="nl-NL" dirty="0"/>
              <a:t> as </a:t>
            </a:r>
            <a:r>
              <a:rPr lang="nl-NL" dirty="0" err="1"/>
              <a:t>guest</a:t>
            </a:r>
            <a:r>
              <a:rPr lang="nl-NL" dirty="0"/>
              <a:t> </a:t>
            </a:r>
          </a:p>
          <a:p>
            <a:pPr lvl="1"/>
            <a:r>
              <a:rPr lang="nl-NL" dirty="0"/>
              <a:t>Video tutorial</a:t>
            </a:r>
          </a:p>
          <a:p>
            <a:pPr lvl="1"/>
            <a:r>
              <a:rPr lang="nl-NL" dirty="0" err="1"/>
              <a:t>Good</a:t>
            </a:r>
            <a:r>
              <a:rPr lang="nl-NL" dirty="0"/>
              <a:t> </a:t>
            </a:r>
            <a:r>
              <a:rPr lang="nl-NL" dirty="0" err="1"/>
              <a:t>documentation</a:t>
            </a:r>
            <a:endParaRPr lang="nl-NL" dirty="0"/>
          </a:p>
          <a:p>
            <a:pPr lvl="1"/>
            <a:r>
              <a:rPr lang="nl-NL" dirty="0"/>
              <a:t>Presentation of demo </a:t>
            </a:r>
            <a:r>
              <a:rPr lang="nl-NL" dirty="0" err="1"/>
              <a:t>done</a:t>
            </a:r>
            <a:r>
              <a:rPr lang="nl-NL" dirty="0"/>
              <a:t> </a:t>
            </a:r>
            <a:r>
              <a:rPr lang="nl-NL" dirty="0" err="1"/>
              <a:t>by</a:t>
            </a:r>
            <a:r>
              <a:rPr lang="nl-NL" dirty="0"/>
              <a:t> </a:t>
            </a:r>
            <a:r>
              <a:rPr lang="nl-NL" dirty="0" err="1"/>
              <a:t>us</a:t>
            </a:r>
            <a:endParaRPr lang="nl-NL" dirty="0"/>
          </a:p>
          <a:p>
            <a:r>
              <a:rPr lang="nl-NL" dirty="0"/>
              <a:t>Best </a:t>
            </a:r>
            <a:r>
              <a:rPr lang="nl-NL" dirty="0" err="1"/>
              <a:t>suited</a:t>
            </a:r>
            <a:r>
              <a:rPr lang="nl-NL" dirty="0"/>
              <a:t> in begin </a:t>
            </a:r>
            <a:r>
              <a:rPr lang="nl-NL" dirty="0" err="1"/>
              <a:t>phase</a:t>
            </a:r>
            <a:r>
              <a:rPr lang="nl-NL" dirty="0"/>
              <a:t>, but </a:t>
            </a:r>
            <a:r>
              <a:rPr lang="nl-NL" dirty="0" err="1"/>
              <a:t>not</a:t>
            </a:r>
            <a:r>
              <a:rPr lang="nl-NL" dirty="0"/>
              <a:t> </a:t>
            </a:r>
            <a:r>
              <a:rPr lang="nl-NL" dirty="0" err="1"/>
              <a:t>the</a:t>
            </a:r>
            <a:r>
              <a:rPr lang="nl-NL" dirty="0"/>
              <a:t> </a:t>
            </a:r>
            <a:r>
              <a:rPr lang="nl-NL" dirty="0" err="1"/>
              <a:t>convential</a:t>
            </a:r>
            <a:r>
              <a:rPr lang="nl-NL" dirty="0"/>
              <a:t> solution in most </a:t>
            </a:r>
            <a:r>
              <a:rPr lang="nl-NL" dirty="0" err="1"/>
              <a:t>products</a:t>
            </a:r>
            <a:r>
              <a:rPr lang="nl-NL" dirty="0"/>
              <a:t>, </a:t>
            </a:r>
            <a:r>
              <a:rPr lang="nl-NL" dirty="0" err="1"/>
              <a:t>except</a:t>
            </a:r>
            <a:r>
              <a:rPr lang="nl-NL" dirty="0"/>
              <a:t> </a:t>
            </a:r>
            <a:r>
              <a:rPr lang="nl-NL" dirty="0" err="1"/>
              <a:t>for</a:t>
            </a:r>
            <a:r>
              <a:rPr lang="nl-NL" dirty="0"/>
              <a:t> </a:t>
            </a:r>
            <a:r>
              <a:rPr lang="nl-NL" dirty="0" err="1"/>
              <a:t>entreprise</a:t>
            </a:r>
            <a:r>
              <a:rPr lang="nl-NL" dirty="0"/>
              <a:t> tier type client </a:t>
            </a:r>
            <a:r>
              <a:rPr lang="nl-NL" dirty="0" err="1"/>
              <a:t>that</a:t>
            </a:r>
            <a:r>
              <a:rPr lang="nl-NL" dirty="0"/>
              <a:t> want </a:t>
            </a:r>
            <a:r>
              <a:rPr lang="nl-NL" dirty="0" err="1"/>
              <a:t>custom</a:t>
            </a:r>
            <a:r>
              <a:rPr lang="nl-NL" dirty="0"/>
              <a:t> solution.</a:t>
            </a:r>
            <a:endParaRPr lang="nl-BE" dirty="0"/>
          </a:p>
        </p:txBody>
      </p:sp>
    </p:spTree>
    <p:extLst>
      <p:ext uri="{BB962C8B-B14F-4D97-AF65-F5344CB8AC3E}">
        <p14:creationId xmlns:p14="http://schemas.microsoft.com/office/powerpoint/2010/main" val="166138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863420-3FE3-4672-B25E-178A76A2A740}"/>
              </a:ext>
            </a:extLst>
          </p:cNvPr>
          <p:cNvSpPr>
            <a:spLocks noGrp="1"/>
          </p:cNvSpPr>
          <p:nvPr>
            <p:ph type="title"/>
          </p:nvPr>
        </p:nvSpPr>
        <p:spPr/>
        <p:txBody>
          <a:bodyPr/>
          <a:lstStyle/>
          <a:p>
            <a:r>
              <a:rPr lang="nl-NL" dirty="0" err="1"/>
              <a:t>Self</a:t>
            </a:r>
            <a:r>
              <a:rPr lang="nl-NL" dirty="0"/>
              <a:t> </a:t>
            </a:r>
            <a:r>
              <a:rPr lang="nl-NL" dirty="0" err="1"/>
              <a:t>registration</a:t>
            </a:r>
            <a:endParaRPr lang="nl-BE" dirty="0"/>
          </a:p>
        </p:txBody>
      </p:sp>
      <p:sp>
        <p:nvSpPr>
          <p:cNvPr id="3" name="Tijdelijke aanduiding voor inhoud 2">
            <a:extLst>
              <a:ext uri="{FF2B5EF4-FFF2-40B4-BE49-F238E27FC236}">
                <a16:creationId xmlns:a16="http://schemas.microsoft.com/office/drawing/2014/main" id="{C1EA5D02-4D8E-4B25-9180-5F29253EE669}"/>
              </a:ext>
            </a:extLst>
          </p:cNvPr>
          <p:cNvSpPr>
            <a:spLocks noGrp="1"/>
          </p:cNvSpPr>
          <p:nvPr>
            <p:ph idx="1"/>
          </p:nvPr>
        </p:nvSpPr>
        <p:spPr/>
        <p:txBody>
          <a:bodyPr>
            <a:normAutofit/>
          </a:bodyPr>
          <a:lstStyle/>
          <a:p>
            <a:r>
              <a:rPr lang="nl-NL" dirty="0" err="1"/>
              <a:t>Our</a:t>
            </a:r>
            <a:r>
              <a:rPr lang="nl-NL" dirty="0"/>
              <a:t> CD system </a:t>
            </a:r>
            <a:r>
              <a:rPr lang="nl-NL" dirty="0" err="1"/>
              <a:t>need</a:t>
            </a:r>
            <a:r>
              <a:rPr lang="nl-NL" dirty="0"/>
              <a:t> </a:t>
            </a:r>
            <a:r>
              <a:rPr lang="nl-NL" dirty="0" err="1"/>
              <a:t>to</a:t>
            </a:r>
            <a:r>
              <a:rPr lang="nl-NL" dirty="0"/>
              <a:t> </a:t>
            </a:r>
            <a:r>
              <a:rPr lang="nl-NL" dirty="0" err="1"/>
              <a:t>be</a:t>
            </a:r>
            <a:r>
              <a:rPr lang="nl-NL" dirty="0"/>
              <a:t> setup </a:t>
            </a:r>
            <a:r>
              <a:rPr lang="nl-NL" dirty="0" err="1"/>
              <a:t>to</a:t>
            </a:r>
            <a:r>
              <a:rPr lang="nl-NL" dirty="0"/>
              <a:t> listen </a:t>
            </a:r>
            <a:r>
              <a:rPr lang="nl-NL" dirty="0" err="1"/>
              <a:t>to</a:t>
            </a:r>
            <a:r>
              <a:rPr lang="nl-NL" dirty="0"/>
              <a:t> </a:t>
            </a:r>
            <a:r>
              <a:rPr lang="nl-NL" dirty="0" err="1"/>
              <a:t>the</a:t>
            </a:r>
            <a:r>
              <a:rPr lang="nl-NL" dirty="0"/>
              <a:t> event ‘new tenant </a:t>
            </a:r>
            <a:r>
              <a:rPr lang="nl-NL" dirty="0" err="1"/>
              <a:t>created</a:t>
            </a:r>
            <a:r>
              <a:rPr lang="nl-NL" dirty="0"/>
              <a:t> in </a:t>
            </a:r>
            <a:r>
              <a:rPr lang="nl-NL" dirty="0" err="1"/>
              <a:t>keycloak</a:t>
            </a:r>
            <a:r>
              <a:rPr lang="nl-NL" dirty="0"/>
              <a:t>’ </a:t>
            </a:r>
            <a:r>
              <a:rPr lang="nl-NL" dirty="0" err="1"/>
              <a:t>and</a:t>
            </a:r>
            <a:r>
              <a:rPr lang="nl-NL" dirty="0"/>
              <a:t> auto </a:t>
            </a:r>
            <a:r>
              <a:rPr lang="nl-NL" dirty="0" err="1"/>
              <a:t>deploy</a:t>
            </a:r>
            <a:r>
              <a:rPr lang="nl-NL" dirty="0"/>
              <a:t> a tenant, </a:t>
            </a:r>
            <a:r>
              <a:rPr lang="nl-NL" dirty="0" err="1"/>
              <a:t>this</a:t>
            </a:r>
            <a:r>
              <a:rPr lang="nl-NL" dirty="0"/>
              <a:t> </a:t>
            </a:r>
            <a:r>
              <a:rPr lang="nl-NL" dirty="0" err="1"/>
              <a:t>involves</a:t>
            </a:r>
            <a:r>
              <a:rPr lang="nl-NL" dirty="0"/>
              <a:t> different steps:</a:t>
            </a:r>
          </a:p>
          <a:p>
            <a:pPr lvl="1"/>
            <a:r>
              <a:rPr lang="nl-NL" dirty="0" err="1"/>
              <a:t>Creat</a:t>
            </a:r>
            <a:r>
              <a:rPr lang="nl-NL" dirty="0"/>
              <a:t> </a:t>
            </a:r>
            <a:r>
              <a:rPr lang="nl-NL" dirty="0" err="1"/>
              <a:t>secrets</a:t>
            </a:r>
            <a:r>
              <a:rPr lang="nl-NL" dirty="0"/>
              <a:t> in </a:t>
            </a:r>
            <a:r>
              <a:rPr lang="nl-NL" dirty="0" err="1"/>
              <a:t>vault</a:t>
            </a:r>
            <a:endParaRPr lang="nl-NL" dirty="0"/>
          </a:p>
          <a:p>
            <a:pPr lvl="1"/>
            <a:r>
              <a:rPr lang="nl-NL" dirty="0"/>
              <a:t>New c9c </a:t>
            </a:r>
            <a:r>
              <a:rPr lang="nl-NL" dirty="0" err="1"/>
              <a:t>instance</a:t>
            </a:r>
            <a:r>
              <a:rPr lang="nl-NL" dirty="0"/>
              <a:t> in </a:t>
            </a:r>
            <a:r>
              <a:rPr lang="nl-NL" dirty="0" err="1"/>
              <a:t>gitea</a:t>
            </a:r>
            <a:r>
              <a:rPr lang="nl-NL" dirty="0"/>
              <a:t> (</a:t>
            </a:r>
            <a:r>
              <a:rPr lang="nl-NL" dirty="0" err="1"/>
              <a:t>afterwards</a:t>
            </a:r>
            <a:r>
              <a:rPr lang="nl-NL" dirty="0"/>
              <a:t> </a:t>
            </a:r>
            <a:r>
              <a:rPr lang="nl-NL" dirty="0" err="1"/>
              <a:t>handled</a:t>
            </a:r>
            <a:r>
              <a:rPr lang="nl-NL" dirty="0"/>
              <a:t> </a:t>
            </a:r>
            <a:r>
              <a:rPr lang="nl-NL" dirty="0" err="1"/>
              <a:t>by</a:t>
            </a:r>
            <a:r>
              <a:rPr lang="nl-NL" dirty="0"/>
              <a:t> </a:t>
            </a:r>
            <a:r>
              <a:rPr lang="nl-NL" dirty="0" err="1"/>
              <a:t>argocd</a:t>
            </a:r>
            <a:r>
              <a:rPr lang="nl-NL" dirty="0"/>
              <a:t>)</a:t>
            </a:r>
          </a:p>
          <a:p>
            <a:pPr lvl="1"/>
            <a:r>
              <a:rPr lang="nl-NL" dirty="0"/>
              <a:t>New dns entry in </a:t>
            </a:r>
            <a:r>
              <a:rPr lang="nl-NL" dirty="0" err="1"/>
              <a:t>gitea</a:t>
            </a:r>
            <a:r>
              <a:rPr lang="nl-NL" dirty="0"/>
              <a:t> (</a:t>
            </a:r>
            <a:r>
              <a:rPr lang="nl-NL" dirty="0" err="1"/>
              <a:t>afterwards</a:t>
            </a:r>
            <a:r>
              <a:rPr lang="nl-NL" dirty="0"/>
              <a:t> </a:t>
            </a:r>
            <a:r>
              <a:rPr lang="nl-NL" dirty="0" err="1"/>
              <a:t>handled</a:t>
            </a:r>
            <a:r>
              <a:rPr lang="nl-NL" dirty="0"/>
              <a:t> </a:t>
            </a:r>
            <a:r>
              <a:rPr lang="nl-NL" dirty="0" err="1"/>
              <a:t>by</a:t>
            </a:r>
            <a:r>
              <a:rPr lang="nl-NL" dirty="0"/>
              <a:t> </a:t>
            </a:r>
            <a:r>
              <a:rPr lang="nl-NL" dirty="0" err="1"/>
              <a:t>crossplane</a:t>
            </a:r>
            <a:r>
              <a:rPr lang="nl-NL" dirty="0"/>
              <a:t>)</a:t>
            </a:r>
          </a:p>
          <a:p>
            <a:pPr lvl="1"/>
            <a:r>
              <a:rPr lang="nl-NL" dirty="0" err="1"/>
              <a:t>This</a:t>
            </a:r>
            <a:r>
              <a:rPr lang="nl-NL" dirty="0"/>
              <a:t> </a:t>
            </a:r>
            <a:r>
              <a:rPr lang="nl-NL" dirty="0" err="1"/>
              <a:t>can</a:t>
            </a:r>
            <a:r>
              <a:rPr lang="nl-NL" dirty="0"/>
              <a:t> take </a:t>
            </a:r>
            <a:r>
              <a:rPr lang="nl-NL" dirty="0" err="1"/>
              <a:t>some</a:t>
            </a:r>
            <a:r>
              <a:rPr lang="nl-NL" dirty="0"/>
              <a:t> time, </a:t>
            </a:r>
            <a:r>
              <a:rPr lang="nl-NL" dirty="0" err="1"/>
              <a:t>so</a:t>
            </a:r>
            <a:r>
              <a:rPr lang="nl-NL" dirty="0"/>
              <a:t> we </a:t>
            </a:r>
            <a:r>
              <a:rPr lang="nl-NL" dirty="0" err="1"/>
              <a:t>need</a:t>
            </a:r>
            <a:r>
              <a:rPr lang="nl-NL" dirty="0"/>
              <a:t> </a:t>
            </a:r>
            <a:r>
              <a:rPr lang="nl-NL" dirty="0" err="1"/>
              <a:t>to</a:t>
            </a:r>
            <a:r>
              <a:rPr lang="nl-NL" dirty="0"/>
              <a:t> check </a:t>
            </a:r>
            <a:r>
              <a:rPr lang="nl-NL" dirty="0" err="1"/>
              <a:t>the</a:t>
            </a:r>
            <a:r>
              <a:rPr lang="nl-NL" dirty="0"/>
              <a:t> status </a:t>
            </a:r>
            <a:r>
              <a:rPr lang="nl-NL" dirty="0" err="1"/>
              <a:t>with</a:t>
            </a:r>
            <a:r>
              <a:rPr lang="nl-NL" dirty="0"/>
              <a:t> a </a:t>
            </a:r>
            <a:r>
              <a:rPr lang="nl-NL" dirty="0" err="1"/>
              <a:t>global</a:t>
            </a:r>
            <a:r>
              <a:rPr lang="nl-NL" dirty="0"/>
              <a:t> health </a:t>
            </a:r>
            <a:r>
              <a:rPr lang="nl-NL" dirty="0" err="1"/>
              <a:t>to</a:t>
            </a:r>
            <a:r>
              <a:rPr lang="nl-NL" dirty="0"/>
              <a:t> </a:t>
            </a:r>
            <a:r>
              <a:rPr lang="nl-NL" dirty="0" err="1"/>
              <a:t>see</a:t>
            </a:r>
            <a:r>
              <a:rPr lang="nl-NL" dirty="0"/>
              <a:t> </a:t>
            </a:r>
            <a:r>
              <a:rPr lang="nl-NL" dirty="0" err="1"/>
              <a:t>if</a:t>
            </a:r>
            <a:r>
              <a:rPr lang="nl-NL" dirty="0"/>
              <a:t> </a:t>
            </a:r>
            <a:r>
              <a:rPr lang="nl-NL" dirty="0" err="1"/>
              <a:t>all</a:t>
            </a:r>
            <a:r>
              <a:rPr lang="nl-NL" dirty="0"/>
              <a:t> services are up </a:t>
            </a:r>
            <a:r>
              <a:rPr lang="nl-NL" dirty="0" err="1"/>
              <a:t>and</a:t>
            </a:r>
            <a:r>
              <a:rPr lang="nl-NL" dirty="0"/>
              <a:t> running. </a:t>
            </a:r>
          </a:p>
          <a:p>
            <a:r>
              <a:rPr lang="nl-NL" dirty="0" err="1"/>
              <a:t>To</a:t>
            </a:r>
            <a:r>
              <a:rPr lang="nl-NL" dirty="0"/>
              <a:t> limit </a:t>
            </a:r>
            <a:r>
              <a:rPr lang="nl-NL" dirty="0" err="1"/>
              <a:t>costs</a:t>
            </a:r>
            <a:r>
              <a:rPr lang="nl-NL" dirty="0"/>
              <a:t>: Free trial </a:t>
            </a:r>
            <a:r>
              <a:rPr lang="nl-NL" dirty="0" err="1"/>
              <a:t>for</a:t>
            </a:r>
            <a:r>
              <a:rPr lang="nl-NL" dirty="0"/>
              <a:t> x-</a:t>
            </a:r>
            <a:r>
              <a:rPr lang="nl-NL" dirty="0" err="1"/>
              <a:t>days</a:t>
            </a:r>
            <a:r>
              <a:rPr lang="nl-NL" dirty="0"/>
              <a:t> </a:t>
            </a:r>
            <a:r>
              <a:rPr lang="nl-NL" dirty="0" err="1"/>
              <a:t>and</a:t>
            </a:r>
            <a:r>
              <a:rPr lang="nl-NL" dirty="0"/>
              <a:t>/or pose </a:t>
            </a:r>
            <a:r>
              <a:rPr lang="nl-NL" dirty="0" err="1"/>
              <a:t>limitation</a:t>
            </a:r>
            <a:r>
              <a:rPr lang="nl-NL" dirty="0"/>
              <a:t> on </a:t>
            </a:r>
            <a:r>
              <a:rPr lang="nl-NL" dirty="0" err="1"/>
              <a:t>the</a:t>
            </a:r>
            <a:r>
              <a:rPr lang="nl-NL" dirty="0"/>
              <a:t> </a:t>
            </a:r>
            <a:r>
              <a:rPr lang="nl-NL" dirty="0" err="1"/>
              <a:t>number</a:t>
            </a:r>
            <a:r>
              <a:rPr lang="nl-NL" dirty="0"/>
              <a:t> resources </a:t>
            </a:r>
            <a:r>
              <a:rPr lang="nl-NL" dirty="0" err="1"/>
              <a:t>that</a:t>
            </a:r>
            <a:r>
              <a:rPr lang="nl-NL" dirty="0"/>
              <a:t> </a:t>
            </a:r>
            <a:r>
              <a:rPr lang="nl-NL" dirty="0" err="1"/>
              <a:t>they</a:t>
            </a:r>
            <a:r>
              <a:rPr lang="nl-NL" dirty="0"/>
              <a:t> </a:t>
            </a:r>
            <a:r>
              <a:rPr lang="nl-NL" dirty="0" err="1"/>
              <a:t>can</a:t>
            </a:r>
            <a:r>
              <a:rPr lang="nl-NL" dirty="0"/>
              <a:t> </a:t>
            </a:r>
            <a:r>
              <a:rPr lang="nl-NL" dirty="0" err="1"/>
              <a:t>use</a:t>
            </a:r>
            <a:r>
              <a:rPr lang="nl-NL" dirty="0"/>
              <a:t>.</a:t>
            </a:r>
          </a:p>
        </p:txBody>
      </p:sp>
    </p:spTree>
    <p:extLst>
      <p:ext uri="{BB962C8B-B14F-4D97-AF65-F5344CB8AC3E}">
        <p14:creationId xmlns:p14="http://schemas.microsoft.com/office/powerpoint/2010/main" val="344072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51283-8755-FAFA-38F3-5496C7F3BDA9}"/>
              </a:ext>
            </a:extLst>
          </p:cNvPr>
          <p:cNvSpPr>
            <a:spLocks noGrp="1"/>
          </p:cNvSpPr>
          <p:nvPr>
            <p:ph type="title"/>
          </p:nvPr>
        </p:nvSpPr>
        <p:spPr/>
        <p:txBody>
          <a:bodyPr/>
          <a:lstStyle/>
          <a:p>
            <a:r>
              <a:rPr lang="nl-NL" dirty="0"/>
              <a:t>End user access</a:t>
            </a:r>
            <a:endParaRPr lang="LID4096" dirty="0"/>
          </a:p>
        </p:txBody>
      </p:sp>
      <p:sp>
        <p:nvSpPr>
          <p:cNvPr id="3" name="Tijdelijke aanduiding voor inhoud 2">
            <a:extLst>
              <a:ext uri="{FF2B5EF4-FFF2-40B4-BE49-F238E27FC236}">
                <a16:creationId xmlns:a16="http://schemas.microsoft.com/office/drawing/2014/main" id="{69EC8276-E34A-8C4C-0748-3931041A7BBE}"/>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58446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F12C6-A132-94D0-BCA9-C27A1FB87FF5}"/>
              </a:ext>
            </a:extLst>
          </p:cNvPr>
          <p:cNvSpPr>
            <a:spLocks noGrp="1"/>
          </p:cNvSpPr>
          <p:nvPr>
            <p:ph type="title"/>
          </p:nvPr>
        </p:nvSpPr>
        <p:spPr/>
        <p:txBody>
          <a:bodyPr/>
          <a:lstStyle/>
          <a:p>
            <a:r>
              <a:rPr lang="en-US" dirty="0"/>
              <a:t>Authentication flows to handle</a:t>
            </a:r>
            <a:endParaRPr lang="LID4096" dirty="0"/>
          </a:p>
        </p:txBody>
      </p:sp>
      <p:sp>
        <p:nvSpPr>
          <p:cNvPr id="3" name="Tijdelijke aanduiding voor inhoud 2">
            <a:extLst>
              <a:ext uri="{FF2B5EF4-FFF2-40B4-BE49-F238E27FC236}">
                <a16:creationId xmlns:a16="http://schemas.microsoft.com/office/drawing/2014/main" id="{21FEF665-9A40-6FB0-5E1B-3EBC7A6616F6}"/>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Navigating to app domain (app.continuousc.com)</a:t>
            </a:r>
          </a:p>
          <a:p>
            <a:pPr marL="971550" lvl="1" indent="-514350">
              <a:buFont typeface="+mj-lt"/>
              <a:buAutoNum type="alphaLcParenR"/>
            </a:pPr>
            <a:r>
              <a:rPr lang="en-US" dirty="0"/>
              <a:t>Not authenticated/token invalid -&gt; redirect to </a:t>
            </a:r>
            <a:r>
              <a:rPr lang="en-US" dirty="0" err="1"/>
              <a:t>keycloak</a:t>
            </a:r>
            <a:r>
              <a:rPr lang="en-US" dirty="0"/>
              <a:t> login page (sso.continuousc.com)</a:t>
            </a:r>
          </a:p>
          <a:p>
            <a:pPr marL="1428750" lvl="2" indent="-514350">
              <a:buFont typeface="+mj-lt"/>
              <a:buAutoNum type="alphaLcParenR"/>
            </a:pPr>
            <a:r>
              <a:rPr lang="en-US" dirty="0"/>
              <a:t>Failed login -&gt; stay on </a:t>
            </a:r>
            <a:r>
              <a:rPr lang="en-US" dirty="0" err="1"/>
              <a:t>keyloak</a:t>
            </a:r>
            <a:r>
              <a:rPr lang="en-US" dirty="0"/>
              <a:t> login page</a:t>
            </a:r>
          </a:p>
          <a:p>
            <a:pPr marL="1428750" lvl="2" indent="-514350">
              <a:buFont typeface="+mj-lt"/>
              <a:buAutoNum type="alphaLcParenR"/>
            </a:pPr>
            <a:r>
              <a:rPr lang="en-US" dirty="0"/>
              <a:t>Successful login -&gt; redirect to tenant domain (tenant.app.continuousc.com)</a:t>
            </a:r>
          </a:p>
          <a:p>
            <a:pPr marL="971550" lvl="1" indent="-514350">
              <a:buFont typeface="+mj-lt"/>
              <a:buAutoNum type="alphaLcParenR"/>
            </a:pPr>
            <a:r>
              <a:rPr lang="en-US" dirty="0"/>
              <a:t>Already authenticated -&gt; Redirect to tenant domain</a:t>
            </a:r>
          </a:p>
          <a:p>
            <a:pPr marL="514350" indent="-514350">
              <a:buFont typeface="+mj-lt"/>
              <a:buAutoNum type="arabicPeriod"/>
            </a:pPr>
            <a:r>
              <a:rPr lang="en-US" dirty="0"/>
              <a:t>Navigating directly to tenant domain (normally user would always navigate to app domain)</a:t>
            </a:r>
          </a:p>
          <a:p>
            <a:pPr marL="971550" lvl="1" indent="-514350">
              <a:buFont typeface="+mj-lt"/>
              <a:buAutoNum type="alphaLcParenR"/>
            </a:pPr>
            <a:r>
              <a:rPr lang="en-US" dirty="0"/>
              <a:t>Not authenticated/token invalid -&gt; redirect to </a:t>
            </a:r>
            <a:r>
              <a:rPr lang="en-US" dirty="0" err="1"/>
              <a:t>keycloak</a:t>
            </a:r>
            <a:r>
              <a:rPr lang="en-US" dirty="0"/>
              <a:t> login page</a:t>
            </a:r>
          </a:p>
          <a:p>
            <a:pPr marL="1428750" lvl="2" indent="-514350">
              <a:buFont typeface="+mj-lt"/>
              <a:buAutoNum type="alphaLcParenR"/>
            </a:pPr>
            <a:r>
              <a:rPr lang="en-US" dirty="0"/>
              <a:t>Failed login -&gt; stay on </a:t>
            </a:r>
            <a:r>
              <a:rPr lang="en-US" dirty="0" err="1"/>
              <a:t>keyloak</a:t>
            </a:r>
            <a:r>
              <a:rPr lang="en-US" dirty="0"/>
              <a:t> login page</a:t>
            </a:r>
          </a:p>
          <a:p>
            <a:pPr marL="1428750" lvl="2" indent="-514350">
              <a:buFont typeface="+mj-lt"/>
              <a:buAutoNum type="alphaLcParenR"/>
            </a:pPr>
            <a:r>
              <a:rPr lang="en-US" dirty="0"/>
              <a:t>Successful login -&gt; redirect to tenant domain</a:t>
            </a:r>
          </a:p>
          <a:p>
            <a:pPr marL="971550" lvl="1" indent="-514350">
              <a:buFont typeface="+mj-lt"/>
              <a:buAutoNum type="alphaLcParenR"/>
            </a:pPr>
            <a:r>
              <a:rPr lang="en-US" dirty="0"/>
              <a:t>Already authenticated -&gt; stay in tenant domain</a:t>
            </a:r>
          </a:p>
          <a:p>
            <a:pPr marL="514350" indent="-514350">
              <a:buFont typeface="+mj-lt"/>
              <a:buAutoNum type="arabicPeriod"/>
            </a:pPr>
            <a:r>
              <a:rPr lang="en-US" dirty="0"/>
              <a:t>Other tenant domain flows: </a:t>
            </a:r>
          </a:p>
          <a:p>
            <a:pPr marL="971550" lvl="1" indent="-514350">
              <a:buFont typeface="+mj-lt"/>
              <a:buAutoNum type="alphaLcParenR"/>
            </a:pPr>
            <a:r>
              <a:rPr lang="en-US" dirty="0"/>
              <a:t>Refresh access token every minute</a:t>
            </a:r>
          </a:p>
          <a:p>
            <a:pPr marL="971550" lvl="1" indent="-514350">
              <a:buFont typeface="+mj-lt"/>
              <a:buAutoNum type="alphaLcParenR"/>
            </a:pPr>
            <a:r>
              <a:rPr lang="en-US" dirty="0"/>
              <a:t>Logout -&gt; redirect to </a:t>
            </a:r>
            <a:r>
              <a:rPr lang="en-US" dirty="0" err="1"/>
              <a:t>keycloak</a:t>
            </a:r>
            <a:r>
              <a:rPr lang="en-US" dirty="0"/>
              <a:t> login page</a:t>
            </a:r>
          </a:p>
          <a:p>
            <a:pPr marL="0" indent="0">
              <a:buNone/>
            </a:pPr>
            <a:endParaRPr lang="en-US" dirty="0"/>
          </a:p>
        </p:txBody>
      </p:sp>
    </p:spTree>
    <p:extLst>
      <p:ext uri="{BB962C8B-B14F-4D97-AF65-F5344CB8AC3E}">
        <p14:creationId xmlns:p14="http://schemas.microsoft.com/office/powerpoint/2010/main" val="3120730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E2E55-3385-7187-C47B-26808ED2FB67}"/>
              </a:ext>
            </a:extLst>
          </p:cNvPr>
          <p:cNvSpPr>
            <a:spLocks noGrp="1"/>
          </p:cNvSpPr>
          <p:nvPr>
            <p:ph type="title"/>
          </p:nvPr>
        </p:nvSpPr>
        <p:spPr/>
        <p:txBody>
          <a:bodyPr/>
          <a:lstStyle/>
          <a:p>
            <a:r>
              <a:rPr lang="nl-BE" dirty="0"/>
              <a:t>Token </a:t>
            </a:r>
            <a:r>
              <a:rPr lang="nl-BE" dirty="0" err="1"/>
              <a:t>handler</a:t>
            </a:r>
            <a:r>
              <a:rPr lang="nl-BE" dirty="0"/>
              <a:t> </a:t>
            </a:r>
            <a:r>
              <a:rPr lang="nl-BE" dirty="0" err="1"/>
              <a:t>pattern</a:t>
            </a:r>
            <a:endParaRPr lang="LID4096" dirty="0"/>
          </a:p>
        </p:txBody>
      </p:sp>
      <p:sp>
        <p:nvSpPr>
          <p:cNvPr id="8" name="Rechthoek 7">
            <a:extLst>
              <a:ext uri="{FF2B5EF4-FFF2-40B4-BE49-F238E27FC236}">
                <a16:creationId xmlns:a16="http://schemas.microsoft.com/office/drawing/2014/main" id="{F7F68A84-A416-8E05-034A-CC502DAB952D}"/>
              </a:ext>
            </a:extLst>
          </p:cNvPr>
          <p:cNvSpPr/>
          <p:nvPr/>
        </p:nvSpPr>
        <p:spPr>
          <a:xfrm>
            <a:off x="937861" y="182403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a:t>Resource </a:t>
            </a:r>
            <a:r>
              <a:rPr lang="nl-BE" sz="1200" dirty="0" err="1"/>
              <a:t>owner</a:t>
            </a:r>
            <a:endParaRPr lang="LID4096" sz="1200" dirty="0"/>
          </a:p>
        </p:txBody>
      </p:sp>
      <p:sp>
        <p:nvSpPr>
          <p:cNvPr id="10" name="Rechthoek 9">
            <a:extLst>
              <a:ext uri="{FF2B5EF4-FFF2-40B4-BE49-F238E27FC236}">
                <a16:creationId xmlns:a16="http://schemas.microsoft.com/office/drawing/2014/main" id="{B43221EE-8EE9-6DB4-F4D2-054988EF9AEC}"/>
              </a:ext>
            </a:extLst>
          </p:cNvPr>
          <p:cNvSpPr/>
          <p:nvPr/>
        </p:nvSpPr>
        <p:spPr>
          <a:xfrm>
            <a:off x="3751165" y="182403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a:t>Client</a:t>
            </a:r>
            <a:endParaRPr lang="LID4096" sz="1200" dirty="0"/>
          </a:p>
        </p:txBody>
      </p:sp>
      <p:sp>
        <p:nvSpPr>
          <p:cNvPr id="11" name="Rechthoek 10">
            <a:extLst>
              <a:ext uri="{FF2B5EF4-FFF2-40B4-BE49-F238E27FC236}">
                <a16:creationId xmlns:a16="http://schemas.microsoft.com/office/drawing/2014/main" id="{E5F532AF-3FB4-4CAD-862A-B760FEB764C7}"/>
              </a:ext>
            </a:extLst>
          </p:cNvPr>
          <p:cNvSpPr/>
          <p:nvPr/>
        </p:nvSpPr>
        <p:spPr>
          <a:xfrm>
            <a:off x="6574477" y="1824036"/>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err="1"/>
              <a:t>Authorization</a:t>
            </a:r>
            <a:r>
              <a:rPr lang="nl-BE" sz="1200" dirty="0"/>
              <a:t> server</a:t>
            </a:r>
            <a:endParaRPr lang="LID4096" sz="1200" dirty="0"/>
          </a:p>
        </p:txBody>
      </p:sp>
      <p:sp>
        <p:nvSpPr>
          <p:cNvPr id="12" name="Rechthoek 11">
            <a:extLst>
              <a:ext uri="{FF2B5EF4-FFF2-40B4-BE49-F238E27FC236}">
                <a16:creationId xmlns:a16="http://schemas.microsoft.com/office/drawing/2014/main" id="{89BE59F7-5DCF-E7D2-8126-027EBBDEE16C}"/>
              </a:ext>
            </a:extLst>
          </p:cNvPr>
          <p:cNvSpPr/>
          <p:nvPr/>
        </p:nvSpPr>
        <p:spPr>
          <a:xfrm>
            <a:off x="9593855" y="1824035"/>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a:t>Resource server</a:t>
            </a:r>
            <a:endParaRPr lang="LID4096" sz="1200" dirty="0"/>
          </a:p>
        </p:txBody>
      </p:sp>
      <p:sp>
        <p:nvSpPr>
          <p:cNvPr id="13" name="Rechthoek 12">
            <a:extLst>
              <a:ext uri="{FF2B5EF4-FFF2-40B4-BE49-F238E27FC236}">
                <a16:creationId xmlns:a16="http://schemas.microsoft.com/office/drawing/2014/main" id="{2712A8B3-179C-7B94-05A6-BE51779C0268}"/>
              </a:ext>
            </a:extLst>
          </p:cNvPr>
          <p:cNvSpPr/>
          <p:nvPr/>
        </p:nvSpPr>
        <p:spPr>
          <a:xfrm>
            <a:off x="920229" y="635957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a:t>Tenant user via browser</a:t>
            </a:r>
            <a:endParaRPr lang="LID4096" sz="1200" dirty="0"/>
          </a:p>
        </p:txBody>
      </p:sp>
      <p:sp>
        <p:nvSpPr>
          <p:cNvPr id="14" name="Rechthoek 13">
            <a:extLst>
              <a:ext uri="{FF2B5EF4-FFF2-40B4-BE49-F238E27FC236}">
                <a16:creationId xmlns:a16="http://schemas.microsoft.com/office/drawing/2014/main" id="{4047078A-D204-0B8C-972C-388FBFA54F80}"/>
              </a:ext>
            </a:extLst>
          </p:cNvPr>
          <p:cNvSpPr/>
          <p:nvPr/>
        </p:nvSpPr>
        <p:spPr>
          <a:xfrm>
            <a:off x="3733533" y="6359577"/>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err="1"/>
              <a:t>Traefik</a:t>
            </a:r>
            <a:r>
              <a:rPr lang="nl-BE" sz="1200" dirty="0"/>
              <a:t> middleware</a:t>
            </a:r>
            <a:endParaRPr lang="LID4096" sz="1200" dirty="0"/>
          </a:p>
        </p:txBody>
      </p:sp>
      <p:sp>
        <p:nvSpPr>
          <p:cNvPr id="15" name="Rechthoek 14">
            <a:extLst>
              <a:ext uri="{FF2B5EF4-FFF2-40B4-BE49-F238E27FC236}">
                <a16:creationId xmlns:a16="http://schemas.microsoft.com/office/drawing/2014/main" id="{4F71D8B2-2597-681B-A9D9-7D2F41A7185A}"/>
              </a:ext>
            </a:extLst>
          </p:cNvPr>
          <p:cNvSpPr/>
          <p:nvPr/>
        </p:nvSpPr>
        <p:spPr>
          <a:xfrm>
            <a:off x="6556845" y="6359576"/>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err="1"/>
              <a:t>Keycloak</a:t>
            </a:r>
            <a:endParaRPr lang="LID4096" sz="1200" dirty="0"/>
          </a:p>
        </p:txBody>
      </p:sp>
      <p:sp>
        <p:nvSpPr>
          <p:cNvPr id="16" name="Rechthoek 15">
            <a:extLst>
              <a:ext uri="{FF2B5EF4-FFF2-40B4-BE49-F238E27FC236}">
                <a16:creationId xmlns:a16="http://schemas.microsoft.com/office/drawing/2014/main" id="{5E4364C8-9E0F-1889-E763-5B8855193984}"/>
              </a:ext>
            </a:extLst>
          </p:cNvPr>
          <p:cNvSpPr/>
          <p:nvPr/>
        </p:nvSpPr>
        <p:spPr>
          <a:xfrm>
            <a:off x="9576223" y="6359575"/>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1200" dirty="0"/>
              <a:t>C9C tenant app</a:t>
            </a:r>
            <a:endParaRPr lang="LID4096" sz="1200" dirty="0"/>
          </a:p>
        </p:txBody>
      </p:sp>
      <p:cxnSp>
        <p:nvCxnSpPr>
          <p:cNvPr id="18" name="Rechte verbindingslijn 17">
            <a:extLst>
              <a:ext uri="{FF2B5EF4-FFF2-40B4-BE49-F238E27FC236}">
                <a16:creationId xmlns:a16="http://schemas.microsoft.com/office/drawing/2014/main" id="{AC51C3E8-74CF-411A-1EED-E8406217FC27}"/>
              </a:ext>
            </a:extLst>
          </p:cNvPr>
          <p:cNvCxnSpPr>
            <a:stCxn id="8" idx="2"/>
            <a:endCxn id="13" idx="0"/>
          </p:cNvCxnSpPr>
          <p:nvPr/>
        </p:nvCxnSpPr>
        <p:spPr>
          <a:xfrm flipH="1">
            <a:off x="1463101" y="2271601"/>
            <a:ext cx="17632" cy="4087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Rechte verbindingslijn 18">
            <a:extLst>
              <a:ext uri="{FF2B5EF4-FFF2-40B4-BE49-F238E27FC236}">
                <a16:creationId xmlns:a16="http://schemas.microsoft.com/office/drawing/2014/main" id="{1097EA1E-36D8-81E1-7650-548C4B995552}"/>
              </a:ext>
            </a:extLst>
          </p:cNvPr>
          <p:cNvCxnSpPr>
            <a:cxnSpLocks/>
            <a:stCxn id="10" idx="2"/>
            <a:endCxn id="14" idx="0"/>
          </p:cNvCxnSpPr>
          <p:nvPr/>
        </p:nvCxnSpPr>
        <p:spPr>
          <a:xfrm flipH="1">
            <a:off x="4276405" y="2271600"/>
            <a:ext cx="17632" cy="4087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Rechte verbindingslijn 21">
            <a:extLst>
              <a:ext uri="{FF2B5EF4-FFF2-40B4-BE49-F238E27FC236}">
                <a16:creationId xmlns:a16="http://schemas.microsoft.com/office/drawing/2014/main" id="{B3E6B8C8-2507-17D9-5D8D-B6FEDC80DE7E}"/>
              </a:ext>
            </a:extLst>
          </p:cNvPr>
          <p:cNvCxnSpPr>
            <a:cxnSpLocks/>
            <a:stCxn id="11" idx="2"/>
            <a:endCxn id="15" idx="0"/>
          </p:cNvCxnSpPr>
          <p:nvPr/>
        </p:nvCxnSpPr>
        <p:spPr>
          <a:xfrm flipH="1">
            <a:off x="7099717" y="2271599"/>
            <a:ext cx="17632" cy="4087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Rechte verbindingslijn 24">
            <a:extLst>
              <a:ext uri="{FF2B5EF4-FFF2-40B4-BE49-F238E27FC236}">
                <a16:creationId xmlns:a16="http://schemas.microsoft.com/office/drawing/2014/main" id="{596300A9-E0C3-4349-8598-328663FA4470}"/>
              </a:ext>
            </a:extLst>
          </p:cNvPr>
          <p:cNvCxnSpPr>
            <a:cxnSpLocks/>
            <a:stCxn id="12" idx="2"/>
            <a:endCxn id="16" idx="0"/>
          </p:cNvCxnSpPr>
          <p:nvPr/>
        </p:nvCxnSpPr>
        <p:spPr>
          <a:xfrm flipH="1">
            <a:off x="10119095" y="2271598"/>
            <a:ext cx="17632" cy="4087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2FAC9551-7049-2931-7CE8-C4402BF4775B}"/>
              </a:ext>
            </a:extLst>
          </p:cNvPr>
          <p:cNvCxnSpPr/>
          <p:nvPr/>
        </p:nvCxnSpPr>
        <p:spPr>
          <a:xfrm>
            <a:off x="1480733" y="2757678"/>
            <a:ext cx="28133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a:extLst>
              <a:ext uri="{FF2B5EF4-FFF2-40B4-BE49-F238E27FC236}">
                <a16:creationId xmlns:a16="http://schemas.microsoft.com/office/drawing/2014/main" id="{4A74145B-0633-4363-BFFD-035CA4DB625D}"/>
              </a:ext>
            </a:extLst>
          </p:cNvPr>
          <p:cNvCxnSpPr/>
          <p:nvPr/>
        </p:nvCxnSpPr>
        <p:spPr>
          <a:xfrm>
            <a:off x="4286413" y="3224455"/>
            <a:ext cx="28133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kstvak 3">
            <a:extLst>
              <a:ext uri="{FF2B5EF4-FFF2-40B4-BE49-F238E27FC236}">
                <a16:creationId xmlns:a16="http://schemas.microsoft.com/office/drawing/2014/main" id="{280CE4C2-D442-020F-4EEB-095D2BFC577B}"/>
              </a:ext>
            </a:extLst>
          </p:cNvPr>
          <p:cNvSpPr txBox="1"/>
          <p:nvPr/>
        </p:nvSpPr>
        <p:spPr>
          <a:xfrm>
            <a:off x="0" y="1278882"/>
            <a:ext cx="12192000" cy="461665"/>
          </a:xfrm>
          <a:prstGeom prst="rect">
            <a:avLst/>
          </a:prstGeom>
          <a:noFill/>
        </p:spPr>
        <p:txBody>
          <a:bodyPr wrap="square">
            <a:spAutoFit/>
          </a:bodyPr>
          <a:lstStyle/>
          <a:p>
            <a:r>
              <a:rPr lang="en-US" sz="1200" dirty="0"/>
              <a:t>a backend component capable of issuing tokens for Single Page Application (SPA’s) by leveraging the </a:t>
            </a:r>
            <a:r>
              <a:rPr lang="en-US" sz="1200" b="1" dirty="0"/>
              <a:t>Authorization Code Flow</a:t>
            </a:r>
            <a:r>
              <a:rPr lang="en-US" sz="1200" dirty="0"/>
              <a:t>. A resource owner wants to access the resource server and is not yet authenticated</a:t>
            </a:r>
            <a:endParaRPr lang="en-US" sz="1200" b="1" dirty="0"/>
          </a:p>
        </p:txBody>
      </p:sp>
      <p:sp>
        <p:nvSpPr>
          <p:cNvPr id="6" name="Tekstvak 5">
            <a:extLst>
              <a:ext uri="{FF2B5EF4-FFF2-40B4-BE49-F238E27FC236}">
                <a16:creationId xmlns:a16="http://schemas.microsoft.com/office/drawing/2014/main" id="{8AC7C170-5EDC-3350-4BF3-C9F7D79C06A2}"/>
              </a:ext>
            </a:extLst>
          </p:cNvPr>
          <p:cNvSpPr txBox="1"/>
          <p:nvPr/>
        </p:nvSpPr>
        <p:spPr>
          <a:xfrm>
            <a:off x="1470725" y="2282837"/>
            <a:ext cx="2795672" cy="461665"/>
          </a:xfrm>
          <a:prstGeom prst="rect">
            <a:avLst/>
          </a:prstGeom>
          <a:noFill/>
        </p:spPr>
        <p:txBody>
          <a:bodyPr wrap="square">
            <a:spAutoFit/>
          </a:bodyPr>
          <a:lstStyle/>
          <a:p>
            <a:r>
              <a:rPr lang="en-US" sz="1200" dirty="0"/>
              <a:t>1.The client intercept a request from the resource owner</a:t>
            </a:r>
          </a:p>
        </p:txBody>
      </p:sp>
      <p:sp>
        <p:nvSpPr>
          <p:cNvPr id="7" name="Tekstvak 6">
            <a:extLst>
              <a:ext uri="{FF2B5EF4-FFF2-40B4-BE49-F238E27FC236}">
                <a16:creationId xmlns:a16="http://schemas.microsoft.com/office/drawing/2014/main" id="{93290A94-CC3E-5F57-E047-D43349359D77}"/>
              </a:ext>
            </a:extLst>
          </p:cNvPr>
          <p:cNvSpPr txBox="1"/>
          <p:nvPr/>
        </p:nvSpPr>
        <p:spPr>
          <a:xfrm>
            <a:off x="4218464" y="2744502"/>
            <a:ext cx="2795672" cy="461665"/>
          </a:xfrm>
          <a:prstGeom prst="rect">
            <a:avLst/>
          </a:prstGeom>
          <a:noFill/>
        </p:spPr>
        <p:txBody>
          <a:bodyPr wrap="square">
            <a:spAutoFit/>
          </a:bodyPr>
          <a:lstStyle/>
          <a:p>
            <a:r>
              <a:rPr lang="en-US" sz="1200" dirty="0"/>
              <a:t>2.The client request authorization to the authorization server</a:t>
            </a:r>
          </a:p>
        </p:txBody>
      </p:sp>
      <p:cxnSp>
        <p:nvCxnSpPr>
          <p:cNvPr id="9" name="Rechte verbindingslijn met pijl 8">
            <a:extLst>
              <a:ext uri="{FF2B5EF4-FFF2-40B4-BE49-F238E27FC236}">
                <a16:creationId xmlns:a16="http://schemas.microsoft.com/office/drawing/2014/main" id="{4393B69E-CB01-0262-C899-90697EBA0E36}"/>
              </a:ext>
            </a:extLst>
          </p:cNvPr>
          <p:cNvCxnSpPr>
            <a:cxnSpLocks/>
          </p:cNvCxnSpPr>
          <p:nvPr/>
        </p:nvCxnSpPr>
        <p:spPr>
          <a:xfrm flipH="1">
            <a:off x="1463101" y="3690366"/>
            <a:ext cx="56366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kstvak 20">
            <a:extLst>
              <a:ext uri="{FF2B5EF4-FFF2-40B4-BE49-F238E27FC236}">
                <a16:creationId xmlns:a16="http://schemas.microsoft.com/office/drawing/2014/main" id="{1630F956-3732-561D-3569-973AE5A18D88}"/>
              </a:ext>
            </a:extLst>
          </p:cNvPr>
          <p:cNvSpPr txBox="1"/>
          <p:nvPr/>
        </p:nvSpPr>
        <p:spPr>
          <a:xfrm>
            <a:off x="1470724" y="3225364"/>
            <a:ext cx="5611361" cy="461665"/>
          </a:xfrm>
          <a:prstGeom prst="rect">
            <a:avLst/>
          </a:prstGeom>
          <a:noFill/>
        </p:spPr>
        <p:txBody>
          <a:bodyPr wrap="square">
            <a:spAutoFit/>
          </a:bodyPr>
          <a:lstStyle/>
          <a:p>
            <a:r>
              <a:rPr lang="en-US" sz="1200" dirty="0"/>
              <a:t>3.The authorization server ask the resource owner to authenticate after redirect from the client</a:t>
            </a:r>
          </a:p>
        </p:txBody>
      </p:sp>
      <p:cxnSp>
        <p:nvCxnSpPr>
          <p:cNvPr id="23" name="Rechte verbindingslijn met pijl 22">
            <a:extLst>
              <a:ext uri="{FF2B5EF4-FFF2-40B4-BE49-F238E27FC236}">
                <a16:creationId xmlns:a16="http://schemas.microsoft.com/office/drawing/2014/main" id="{7EEBC383-3B15-6248-C142-CDADA8988729}"/>
              </a:ext>
            </a:extLst>
          </p:cNvPr>
          <p:cNvCxnSpPr>
            <a:cxnSpLocks/>
          </p:cNvCxnSpPr>
          <p:nvPr/>
        </p:nvCxnSpPr>
        <p:spPr>
          <a:xfrm>
            <a:off x="1463101" y="4025645"/>
            <a:ext cx="5654248"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1" name="Tekstvak 30">
            <a:extLst>
              <a:ext uri="{FF2B5EF4-FFF2-40B4-BE49-F238E27FC236}">
                <a16:creationId xmlns:a16="http://schemas.microsoft.com/office/drawing/2014/main" id="{35CD4B7C-FBB5-D873-0C7B-1F41DAD11F9B}"/>
              </a:ext>
            </a:extLst>
          </p:cNvPr>
          <p:cNvSpPr txBox="1"/>
          <p:nvPr/>
        </p:nvSpPr>
        <p:spPr>
          <a:xfrm>
            <a:off x="1473505" y="3714779"/>
            <a:ext cx="5643843" cy="276999"/>
          </a:xfrm>
          <a:prstGeom prst="rect">
            <a:avLst/>
          </a:prstGeom>
          <a:noFill/>
        </p:spPr>
        <p:txBody>
          <a:bodyPr wrap="square">
            <a:spAutoFit/>
          </a:bodyPr>
          <a:lstStyle/>
          <a:p>
            <a:r>
              <a:rPr lang="en-US" sz="1200" dirty="0"/>
              <a:t>4.The resource owner authenticate</a:t>
            </a:r>
          </a:p>
        </p:txBody>
      </p:sp>
      <p:cxnSp>
        <p:nvCxnSpPr>
          <p:cNvPr id="32" name="Rechte verbindingslijn met pijl 31">
            <a:extLst>
              <a:ext uri="{FF2B5EF4-FFF2-40B4-BE49-F238E27FC236}">
                <a16:creationId xmlns:a16="http://schemas.microsoft.com/office/drawing/2014/main" id="{7764FE6D-CA25-F1F8-45D3-3A68EDCE967B}"/>
              </a:ext>
            </a:extLst>
          </p:cNvPr>
          <p:cNvCxnSpPr>
            <a:cxnSpLocks/>
          </p:cNvCxnSpPr>
          <p:nvPr/>
        </p:nvCxnSpPr>
        <p:spPr>
          <a:xfrm flipH="1">
            <a:off x="1463101" y="4549902"/>
            <a:ext cx="56366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kstvak 35">
            <a:extLst>
              <a:ext uri="{FF2B5EF4-FFF2-40B4-BE49-F238E27FC236}">
                <a16:creationId xmlns:a16="http://schemas.microsoft.com/office/drawing/2014/main" id="{3A52FF0A-1F09-EEEC-10A8-FFD88B26B0B8}"/>
              </a:ext>
            </a:extLst>
          </p:cNvPr>
          <p:cNvSpPr txBox="1"/>
          <p:nvPr/>
        </p:nvSpPr>
        <p:spPr>
          <a:xfrm>
            <a:off x="1463101" y="4046693"/>
            <a:ext cx="5581336" cy="461665"/>
          </a:xfrm>
          <a:prstGeom prst="rect">
            <a:avLst/>
          </a:prstGeom>
          <a:noFill/>
        </p:spPr>
        <p:txBody>
          <a:bodyPr wrap="square">
            <a:spAutoFit/>
          </a:bodyPr>
          <a:lstStyle/>
          <a:p>
            <a:r>
              <a:rPr lang="en-US" sz="1200" dirty="0"/>
              <a:t>5.The authorization server return with an access token to the resource owner with initial resource server URL</a:t>
            </a:r>
          </a:p>
        </p:txBody>
      </p:sp>
      <p:cxnSp>
        <p:nvCxnSpPr>
          <p:cNvPr id="38" name="Rechte verbindingslijn met pijl 37">
            <a:extLst>
              <a:ext uri="{FF2B5EF4-FFF2-40B4-BE49-F238E27FC236}">
                <a16:creationId xmlns:a16="http://schemas.microsoft.com/office/drawing/2014/main" id="{F91B0F1C-A99C-CAAD-2339-C6DAEFA792DE}"/>
              </a:ext>
            </a:extLst>
          </p:cNvPr>
          <p:cNvCxnSpPr/>
          <p:nvPr/>
        </p:nvCxnSpPr>
        <p:spPr>
          <a:xfrm>
            <a:off x="1470724" y="4985766"/>
            <a:ext cx="28133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kstvak 38">
            <a:extLst>
              <a:ext uri="{FF2B5EF4-FFF2-40B4-BE49-F238E27FC236}">
                <a16:creationId xmlns:a16="http://schemas.microsoft.com/office/drawing/2014/main" id="{565F5F8E-252D-D314-259E-85BF8F106DBF}"/>
              </a:ext>
            </a:extLst>
          </p:cNvPr>
          <p:cNvSpPr txBox="1"/>
          <p:nvPr/>
        </p:nvSpPr>
        <p:spPr>
          <a:xfrm>
            <a:off x="1422792" y="4551566"/>
            <a:ext cx="2795672" cy="461665"/>
          </a:xfrm>
          <a:prstGeom prst="rect">
            <a:avLst/>
          </a:prstGeom>
          <a:noFill/>
        </p:spPr>
        <p:txBody>
          <a:bodyPr wrap="square">
            <a:spAutoFit/>
          </a:bodyPr>
          <a:lstStyle/>
          <a:p>
            <a:r>
              <a:rPr lang="en-US" sz="1200" dirty="0"/>
              <a:t>6.The browser is redirected to resource server URL with access token</a:t>
            </a:r>
          </a:p>
        </p:txBody>
      </p:sp>
      <p:sp>
        <p:nvSpPr>
          <p:cNvPr id="41" name="Tekstvak 40">
            <a:extLst>
              <a:ext uri="{FF2B5EF4-FFF2-40B4-BE49-F238E27FC236}">
                <a16:creationId xmlns:a16="http://schemas.microsoft.com/office/drawing/2014/main" id="{559A557F-1350-9BEF-4029-F57E1CFA673F}"/>
              </a:ext>
            </a:extLst>
          </p:cNvPr>
          <p:cNvSpPr txBox="1"/>
          <p:nvPr/>
        </p:nvSpPr>
        <p:spPr>
          <a:xfrm>
            <a:off x="4261255" y="4574795"/>
            <a:ext cx="2795672" cy="830997"/>
          </a:xfrm>
          <a:prstGeom prst="rect">
            <a:avLst/>
          </a:prstGeom>
          <a:noFill/>
        </p:spPr>
        <p:txBody>
          <a:bodyPr wrap="square">
            <a:spAutoFit/>
          </a:bodyPr>
          <a:lstStyle/>
          <a:p>
            <a:r>
              <a:rPr lang="en-US" sz="1200" dirty="0"/>
              <a:t>7.The client use this authorization code to retrieve tokens (access, id and refresh token) from the authorization server. *</a:t>
            </a:r>
          </a:p>
        </p:txBody>
      </p:sp>
      <p:cxnSp>
        <p:nvCxnSpPr>
          <p:cNvPr id="42" name="Rechte verbindingslijn met pijl 41">
            <a:extLst>
              <a:ext uri="{FF2B5EF4-FFF2-40B4-BE49-F238E27FC236}">
                <a16:creationId xmlns:a16="http://schemas.microsoft.com/office/drawing/2014/main" id="{D62D1350-14F2-F3AC-42BC-4ECFFEDD56FF}"/>
              </a:ext>
            </a:extLst>
          </p:cNvPr>
          <p:cNvCxnSpPr/>
          <p:nvPr/>
        </p:nvCxnSpPr>
        <p:spPr>
          <a:xfrm>
            <a:off x="4285756" y="5376574"/>
            <a:ext cx="28133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kstvak 43">
            <a:extLst>
              <a:ext uri="{FF2B5EF4-FFF2-40B4-BE49-F238E27FC236}">
                <a16:creationId xmlns:a16="http://schemas.microsoft.com/office/drawing/2014/main" id="{F91128FC-C30D-57C0-59DA-EC2CB35B2538}"/>
              </a:ext>
            </a:extLst>
          </p:cNvPr>
          <p:cNvSpPr txBox="1"/>
          <p:nvPr/>
        </p:nvSpPr>
        <p:spPr>
          <a:xfrm>
            <a:off x="10573781" y="2881714"/>
            <a:ext cx="1373613" cy="1938992"/>
          </a:xfrm>
          <a:prstGeom prst="rect">
            <a:avLst/>
          </a:prstGeom>
          <a:noFill/>
        </p:spPr>
        <p:txBody>
          <a:bodyPr wrap="square">
            <a:spAutoFit/>
          </a:bodyPr>
          <a:lstStyle/>
          <a:p>
            <a:r>
              <a:rPr lang="en-US" sz="1200" dirty="0"/>
              <a:t>*Only the client can use this authorization code, because the client and the authorization server have a trusted relationship with a shared secret</a:t>
            </a:r>
          </a:p>
        </p:txBody>
      </p:sp>
      <p:sp>
        <p:nvSpPr>
          <p:cNvPr id="50" name="Tekstvak 49">
            <a:extLst>
              <a:ext uri="{FF2B5EF4-FFF2-40B4-BE49-F238E27FC236}">
                <a16:creationId xmlns:a16="http://schemas.microsoft.com/office/drawing/2014/main" id="{6D8498A3-2470-41E7-8735-C8D24DD38B49}"/>
              </a:ext>
            </a:extLst>
          </p:cNvPr>
          <p:cNvSpPr txBox="1"/>
          <p:nvPr/>
        </p:nvSpPr>
        <p:spPr>
          <a:xfrm>
            <a:off x="1422792" y="5021433"/>
            <a:ext cx="2837806" cy="646331"/>
          </a:xfrm>
          <a:prstGeom prst="rect">
            <a:avLst/>
          </a:prstGeom>
          <a:noFill/>
        </p:spPr>
        <p:txBody>
          <a:bodyPr wrap="square">
            <a:spAutoFit/>
          </a:bodyPr>
          <a:lstStyle/>
          <a:p>
            <a:r>
              <a:rPr lang="en-US" sz="1200" dirty="0"/>
              <a:t>8.The client redirect the resource owner back to resource initial server URL with token inserted in cookies**</a:t>
            </a:r>
          </a:p>
        </p:txBody>
      </p:sp>
      <p:sp>
        <p:nvSpPr>
          <p:cNvPr id="52" name="Tekstvak 51">
            <a:extLst>
              <a:ext uri="{FF2B5EF4-FFF2-40B4-BE49-F238E27FC236}">
                <a16:creationId xmlns:a16="http://schemas.microsoft.com/office/drawing/2014/main" id="{F9CCF947-8002-65B8-F448-FB3848893887}"/>
              </a:ext>
            </a:extLst>
          </p:cNvPr>
          <p:cNvSpPr txBox="1"/>
          <p:nvPr/>
        </p:nvSpPr>
        <p:spPr>
          <a:xfrm>
            <a:off x="10572913" y="4879881"/>
            <a:ext cx="1161669" cy="830997"/>
          </a:xfrm>
          <a:prstGeom prst="rect">
            <a:avLst/>
          </a:prstGeom>
          <a:noFill/>
        </p:spPr>
        <p:txBody>
          <a:bodyPr wrap="square">
            <a:spAutoFit/>
          </a:bodyPr>
          <a:lstStyle/>
          <a:p>
            <a:r>
              <a:rPr lang="en-US" sz="1200" dirty="0"/>
              <a:t>**Preferably secure, http-only and same site cookies</a:t>
            </a:r>
            <a:endParaRPr lang="LID4096" sz="1200" dirty="0"/>
          </a:p>
        </p:txBody>
      </p:sp>
      <p:cxnSp>
        <p:nvCxnSpPr>
          <p:cNvPr id="53" name="Rechte verbindingslijn met pijl 52">
            <a:extLst>
              <a:ext uri="{FF2B5EF4-FFF2-40B4-BE49-F238E27FC236}">
                <a16:creationId xmlns:a16="http://schemas.microsoft.com/office/drawing/2014/main" id="{257DA27F-0930-359C-1CA1-1C5905EEF25F}"/>
              </a:ext>
            </a:extLst>
          </p:cNvPr>
          <p:cNvCxnSpPr>
            <a:cxnSpLocks/>
          </p:cNvCxnSpPr>
          <p:nvPr/>
        </p:nvCxnSpPr>
        <p:spPr>
          <a:xfrm flipH="1">
            <a:off x="1440424" y="5684656"/>
            <a:ext cx="285361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Rechte verbindingslijn met pijl 56">
            <a:extLst>
              <a:ext uri="{FF2B5EF4-FFF2-40B4-BE49-F238E27FC236}">
                <a16:creationId xmlns:a16="http://schemas.microsoft.com/office/drawing/2014/main" id="{BBE1AB79-5D4E-6A05-CF99-891FD975C570}"/>
              </a:ext>
            </a:extLst>
          </p:cNvPr>
          <p:cNvCxnSpPr>
            <a:cxnSpLocks/>
          </p:cNvCxnSpPr>
          <p:nvPr/>
        </p:nvCxnSpPr>
        <p:spPr>
          <a:xfrm flipV="1">
            <a:off x="1449281" y="5994121"/>
            <a:ext cx="8669814" cy="24916"/>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0" name="Tekstvak 59">
            <a:extLst>
              <a:ext uri="{FF2B5EF4-FFF2-40B4-BE49-F238E27FC236}">
                <a16:creationId xmlns:a16="http://schemas.microsoft.com/office/drawing/2014/main" id="{B1BB98FE-BEF5-3BDA-E140-51560B3E1ED5}"/>
              </a:ext>
            </a:extLst>
          </p:cNvPr>
          <p:cNvSpPr txBox="1"/>
          <p:nvPr/>
        </p:nvSpPr>
        <p:spPr>
          <a:xfrm>
            <a:off x="1480733" y="5717122"/>
            <a:ext cx="8638362" cy="276999"/>
          </a:xfrm>
          <a:prstGeom prst="rect">
            <a:avLst/>
          </a:prstGeom>
          <a:noFill/>
        </p:spPr>
        <p:txBody>
          <a:bodyPr wrap="square">
            <a:spAutoFit/>
          </a:bodyPr>
          <a:lstStyle/>
          <a:p>
            <a:r>
              <a:rPr lang="en-US" sz="1200" dirty="0"/>
              <a:t>9.The access token can than be used by the resource owner to access resource server. Client first verify the validity of auth cookie</a:t>
            </a:r>
          </a:p>
        </p:txBody>
      </p:sp>
    </p:spTree>
    <p:extLst>
      <p:ext uri="{BB962C8B-B14F-4D97-AF65-F5344CB8AC3E}">
        <p14:creationId xmlns:p14="http://schemas.microsoft.com/office/powerpoint/2010/main" val="397309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C6A97-4E06-9319-AE8B-C63C71489842}"/>
              </a:ext>
            </a:extLst>
          </p:cNvPr>
          <p:cNvSpPr>
            <a:spLocks noGrp="1"/>
          </p:cNvSpPr>
          <p:nvPr>
            <p:ph type="title"/>
          </p:nvPr>
        </p:nvSpPr>
        <p:spPr/>
        <p:txBody>
          <a:bodyPr/>
          <a:lstStyle/>
          <a:p>
            <a:r>
              <a:rPr lang="nl-NL" dirty="0"/>
              <a:t>OIDC-Client</a:t>
            </a:r>
            <a:endParaRPr lang="LID4096" dirty="0"/>
          </a:p>
        </p:txBody>
      </p:sp>
      <p:sp>
        <p:nvSpPr>
          <p:cNvPr id="3" name="Tijdelijke aanduiding voor inhoud 2">
            <a:extLst>
              <a:ext uri="{FF2B5EF4-FFF2-40B4-BE49-F238E27FC236}">
                <a16:creationId xmlns:a16="http://schemas.microsoft.com/office/drawing/2014/main" id="{B564CBC4-3AFA-EA57-9615-0B3F5F8B03CD}"/>
              </a:ext>
            </a:extLst>
          </p:cNvPr>
          <p:cNvSpPr>
            <a:spLocks noGrp="1"/>
          </p:cNvSpPr>
          <p:nvPr>
            <p:ph idx="1"/>
          </p:nvPr>
        </p:nvSpPr>
        <p:spPr/>
        <p:txBody>
          <a:bodyPr>
            <a:normAutofit/>
          </a:bodyPr>
          <a:lstStyle/>
          <a:p>
            <a:r>
              <a:rPr lang="nl-BE" dirty="0" err="1"/>
              <a:t>After</a:t>
            </a:r>
            <a:r>
              <a:rPr lang="nl-BE" dirty="0"/>
              <a:t> </a:t>
            </a:r>
            <a:r>
              <a:rPr lang="nl-BE" dirty="0" err="1"/>
              <a:t>some</a:t>
            </a:r>
            <a:r>
              <a:rPr lang="nl-BE" dirty="0"/>
              <a:t> POC </a:t>
            </a:r>
            <a:r>
              <a:rPr lang="nl-BE" dirty="0" err="1"/>
              <a:t>iterations</a:t>
            </a:r>
            <a:r>
              <a:rPr lang="nl-BE" dirty="0"/>
              <a:t>, </a:t>
            </a:r>
            <a:r>
              <a:rPr lang="nl-BE" dirty="0" err="1"/>
              <a:t>it’s</a:t>
            </a:r>
            <a:r>
              <a:rPr lang="nl-BE" dirty="0"/>
              <a:t> </a:t>
            </a:r>
            <a:r>
              <a:rPr lang="nl-BE" dirty="0" err="1"/>
              <a:t>concluded</a:t>
            </a:r>
            <a:r>
              <a:rPr lang="nl-BE" dirty="0"/>
              <a:t> </a:t>
            </a:r>
            <a:r>
              <a:rPr lang="nl-BE" dirty="0" err="1"/>
              <a:t>that</a:t>
            </a:r>
            <a:r>
              <a:rPr lang="nl-BE" dirty="0"/>
              <a:t> most 3rd party </a:t>
            </a:r>
            <a:r>
              <a:rPr lang="nl-BE" dirty="0" err="1"/>
              <a:t>implementations</a:t>
            </a:r>
            <a:r>
              <a:rPr lang="nl-BE" dirty="0"/>
              <a:t> of </a:t>
            </a:r>
            <a:r>
              <a:rPr lang="nl-BE" dirty="0" err="1"/>
              <a:t>traefik</a:t>
            </a:r>
            <a:r>
              <a:rPr lang="nl-BE" dirty="0"/>
              <a:t> middleware are </a:t>
            </a:r>
            <a:r>
              <a:rPr lang="nl-BE" dirty="0" err="1"/>
              <a:t>too</a:t>
            </a:r>
            <a:r>
              <a:rPr lang="nl-BE" dirty="0"/>
              <a:t> </a:t>
            </a:r>
            <a:r>
              <a:rPr lang="nl-BE" dirty="0" err="1"/>
              <a:t>generic</a:t>
            </a:r>
            <a:r>
              <a:rPr lang="nl-BE" dirty="0"/>
              <a:t> </a:t>
            </a:r>
            <a:r>
              <a:rPr lang="nl-BE" dirty="0" err="1"/>
              <a:t>for</a:t>
            </a:r>
            <a:r>
              <a:rPr lang="nl-BE" dirty="0"/>
              <a:t> </a:t>
            </a:r>
            <a:r>
              <a:rPr lang="nl-BE" dirty="0" err="1"/>
              <a:t>our</a:t>
            </a:r>
            <a:r>
              <a:rPr lang="nl-BE" dirty="0"/>
              <a:t> </a:t>
            </a:r>
            <a:r>
              <a:rPr lang="nl-BE" dirty="0" err="1"/>
              <a:t>use</a:t>
            </a:r>
            <a:r>
              <a:rPr lang="nl-BE" dirty="0"/>
              <a:t> case. </a:t>
            </a:r>
            <a:r>
              <a:rPr lang="nl-BE" dirty="0" err="1"/>
              <a:t>So</a:t>
            </a:r>
            <a:r>
              <a:rPr lang="nl-BE" dirty="0"/>
              <a:t> we </a:t>
            </a:r>
            <a:r>
              <a:rPr lang="nl-BE" dirty="0" err="1"/>
              <a:t>decided</a:t>
            </a:r>
            <a:r>
              <a:rPr lang="nl-BE" dirty="0"/>
              <a:t> </a:t>
            </a:r>
            <a:r>
              <a:rPr lang="nl-BE" dirty="0" err="1"/>
              <a:t>to</a:t>
            </a:r>
            <a:r>
              <a:rPr lang="nl-BE" dirty="0"/>
              <a:t> setup a </a:t>
            </a:r>
            <a:r>
              <a:rPr lang="nl-BE" dirty="0" err="1"/>
              <a:t>custom</a:t>
            </a:r>
            <a:r>
              <a:rPr lang="nl-BE" dirty="0"/>
              <a:t> </a:t>
            </a:r>
            <a:r>
              <a:rPr lang="nl-BE" dirty="0" err="1"/>
              <a:t>oidc</a:t>
            </a:r>
            <a:r>
              <a:rPr lang="nl-BE" dirty="0"/>
              <a:t>-client </a:t>
            </a:r>
            <a:r>
              <a:rPr lang="nl-BE" dirty="0" err="1"/>
              <a:t>to</a:t>
            </a:r>
            <a:r>
              <a:rPr lang="nl-BE" dirty="0"/>
              <a:t> handle </a:t>
            </a:r>
            <a:r>
              <a:rPr lang="nl-BE" dirty="0" err="1"/>
              <a:t>our</a:t>
            </a:r>
            <a:r>
              <a:rPr lang="nl-BE" dirty="0"/>
              <a:t> </a:t>
            </a:r>
            <a:r>
              <a:rPr lang="nl-BE" dirty="0" err="1"/>
              <a:t>authentication</a:t>
            </a:r>
            <a:r>
              <a:rPr lang="nl-BE" dirty="0"/>
              <a:t> </a:t>
            </a:r>
            <a:r>
              <a:rPr lang="nl-BE" dirty="0" err="1"/>
              <a:t>flows</a:t>
            </a:r>
            <a:r>
              <a:rPr lang="nl-BE" dirty="0"/>
              <a:t>. </a:t>
            </a:r>
          </a:p>
          <a:p>
            <a:r>
              <a:rPr lang="nl-BE" dirty="0"/>
              <a:t>It was </a:t>
            </a:r>
            <a:r>
              <a:rPr lang="nl-BE" dirty="0" err="1"/>
              <a:t>also</a:t>
            </a:r>
            <a:r>
              <a:rPr lang="nl-BE" dirty="0"/>
              <a:t> </a:t>
            </a:r>
            <a:r>
              <a:rPr lang="nl-BE" dirty="0" err="1"/>
              <a:t>cumbersome</a:t>
            </a:r>
            <a:r>
              <a:rPr lang="nl-BE" dirty="0"/>
              <a:t> </a:t>
            </a:r>
            <a:r>
              <a:rPr lang="nl-BE" dirty="0" err="1"/>
              <a:t>to</a:t>
            </a:r>
            <a:r>
              <a:rPr lang="nl-BE" dirty="0"/>
              <a:t> test </a:t>
            </a:r>
            <a:r>
              <a:rPr lang="nl-BE" dirty="0" err="1"/>
              <a:t>and</a:t>
            </a:r>
            <a:r>
              <a:rPr lang="nl-BE" dirty="0"/>
              <a:t> </a:t>
            </a:r>
            <a:r>
              <a:rPr lang="nl-BE" dirty="0" err="1"/>
              <a:t>develop</a:t>
            </a:r>
            <a:r>
              <a:rPr lang="nl-BE" dirty="0"/>
              <a:t> a </a:t>
            </a:r>
            <a:r>
              <a:rPr lang="nl-BE" dirty="0" err="1"/>
              <a:t>traefik</a:t>
            </a:r>
            <a:r>
              <a:rPr lang="nl-BE" dirty="0"/>
              <a:t> middleware as we had </a:t>
            </a:r>
            <a:r>
              <a:rPr lang="nl-BE" dirty="0" err="1"/>
              <a:t>to</a:t>
            </a:r>
            <a:r>
              <a:rPr lang="nl-BE" dirty="0"/>
              <a:t> </a:t>
            </a:r>
            <a:r>
              <a:rPr lang="nl-BE" dirty="0" err="1"/>
              <a:t>restart</a:t>
            </a:r>
            <a:r>
              <a:rPr lang="nl-BE" dirty="0"/>
              <a:t> </a:t>
            </a:r>
            <a:r>
              <a:rPr lang="nl-BE" dirty="0" err="1"/>
              <a:t>traefik</a:t>
            </a:r>
            <a:r>
              <a:rPr lang="nl-BE" dirty="0"/>
              <a:t> </a:t>
            </a:r>
            <a:r>
              <a:rPr lang="nl-BE" dirty="0" err="1"/>
              <a:t>always</a:t>
            </a:r>
            <a:r>
              <a:rPr lang="nl-BE" dirty="0"/>
              <a:t>, </a:t>
            </a:r>
            <a:r>
              <a:rPr lang="nl-BE" dirty="0" err="1"/>
              <a:t>so</a:t>
            </a:r>
            <a:r>
              <a:rPr lang="nl-BE" dirty="0"/>
              <a:t> </a:t>
            </a:r>
            <a:r>
              <a:rPr lang="nl-BE" dirty="0" err="1"/>
              <a:t>the</a:t>
            </a:r>
            <a:r>
              <a:rPr lang="nl-BE" dirty="0"/>
              <a:t> </a:t>
            </a:r>
            <a:r>
              <a:rPr lang="nl-BE" dirty="0" err="1"/>
              <a:t>oidc</a:t>
            </a:r>
            <a:r>
              <a:rPr lang="nl-BE" dirty="0"/>
              <a:t>-client was setup as a standalone service.</a:t>
            </a:r>
          </a:p>
        </p:txBody>
      </p:sp>
    </p:spTree>
    <p:extLst>
      <p:ext uri="{BB962C8B-B14F-4D97-AF65-F5344CB8AC3E}">
        <p14:creationId xmlns:p14="http://schemas.microsoft.com/office/powerpoint/2010/main" val="2322320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DF5410-BA97-4F18-A955-F46EAE192555}"/>
              </a:ext>
            </a:extLst>
          </p:cNvPr>
          <p:cNvSpPr>
            <a:spLocks noGrp="1"/>
          </p:cNvSpPr>
          <p:nvPr>
            <p:ph type="title"/>
          </p:nvPr>
        </p:nvSpPr>
        <p:spPr/>
        <p:txBody>
          <a:bodyPr/>
          <a:lstStyle/>
          <a:p>
            <a:r>
              <a:rPr lang="nl-NL" dirty="0"/>
              <a:t>OIDC-Client</a:t>
            </a:r>
            <a:endParaRPr lang="nl-BE" dirty="0"/>
          </a:p>
        </p:txBody>
      </p:sp>
      <p:sp>
        <p:nvSpPr>
          <p:cNvPr id="3" name="Tijdelijke aanduiding voor inhoud 2">
            <a:extLst>
              <a:ext uri="{FF2B5EF4-FFF2-40B4-BE49-F238E27FC236}">
                <a16:creationId xmlns:a16="http://schemas.microsoft.com/office/drawing/2014/main" id="{8E6DDD90-1DE5-45DD-8162-200A93949C25}"/>
              </a:ext>
            </a:extLst>
          </p:cNvPr>
          <p:cNvSpPr>
            <a:spLocks noGrp="1"/>
          </p:cNvSpPr>
          <p:nvPr>
            <p:ph idx="1"/>
          </p:nvPr>
        </p:nvSpPr>
        <p:spPr/>
        <p:txBody>
          <a:bodyPr/>
          <a:lstStyle/>
          <a:p>
            <a:r>
              <a:rPr lang="nl-BE" dirty="0"/>
              <a:t>In </a:t>
            </a:r>
            <a:r>
              <a:rPr lang="nl-BE" dirty="0" err="1"/>
              <a:t>the</a:t>
            </a:r>
            <a:r>
              <a:rPr lang="nl-BE" dirty="0"/>
              <a:t> app domain </a:t>
            </a:r>
            <a:r>
              <a:rPr lang="nl-BE" dirty="0" err="1"/>
              <a:t>it</a:t>
            </a:r>
            <a:r>
              <a:rPr lang="nl-BE" dirty="0"/>
              <a:t> </a:t>
            </a:r>
            <a:r>
              <a:rPr lang="nl-BE" dirty="0" err="1"/>
              <a:t>will</a:t>
            </a:r>
            <a:r>
              <a:rPr lang="nl-BE" dirty="0"/>
              <a:t> </a:t>
            </a:r>
            <a:r>
              <a:rPr lang="nl-BE" dirty="0" err="1"/>
              <a:t>conduct</a:t>
            </a:r>
            <a:r>
              <a:rPr lang="nl-BE" dirty="0"/>
              <a:t> </a:t>
            </a:r>
            <a:r>
              <a:rPr lang="nl-BE" dirty="0" err="1"/>
              <a:t>the</a:t>
            </a:r>
            <a:r>
              <a:rPr lang="nl-BE" dirty="0"/>
              <a:t> </a:t>
            </a:r>
            <a:r>
              <a:rPr lang="nl-BE" dirty="0" err="1"/>
              <a:t>authorization</a:t>
            </a:r>
            <a:r>
              <a:rPr lang="nl-BE" dirty="0"/>
              <a:t> code flow</a:t>
            </a:r>
          </a:p>
          <a:p>
            <a:r>
              <a:rPr lang="nl-BE" dirty="0"/>
              <a:t>For </a:t>
            </a:r>
            <a:r>
              <a:rPr lang="nl-BE" dirty="0" err="1"/>
              <a:t>the</a:t>
            </a:r>
            <a:r>
              <a:rPr lang="nl-BE" dirty="0"/>
              <a:t> tenant domain, we </a:t>
            </a:r>
            <a:r>
              <a:rPr lang="nl-BE" dirty="0" err="1"/>
              <a:t>will</a:t>
            </a:r>
            <a:r>
              <a:rPr lang="nl-BE" dirty="0"/>
              <a:t> </a:t>
            </a:r>
            <a:r>
              <a:rPr lang="nl-BE" dirty="0" err="1"/>
              <a:t>use</a:t>
            </a:r>
            <a:r>
              <a:rPr lang="nl-BE" dirty="0"/>
              <a:t> </a:t>
            </a:r>
            <a:r>
              <a:rPr lang="nl-BE" dirty="0" err="1"/>
              <a:t>the</a:t>
            </a:r>
            <a:r>
              <a:rPr lang="nl-BE" dirty="0"/>
              <a:t> </a:t>
            </a:r>
            <a:r>
              <a:rPr lang="nl-BE" dirty="0" err="1"/>
              <a:t>traefik</a:t>
            </a:r>
            <a:r>
              <a:rPr lang="nl-BE" dirty="0"/>
              <a:t> </a:t>
            </a:r>
            <a:r>
              <a:rPr lang="nl-BE" dirty="0" err="1"/>
              <a:t>ForwardAuth</a:t>
            </a:r>
            <a:r>
              <a:rPr lang="nl-BE" dirty="0"/>
              <a:t> middleware </a:t>
            </a:r>
            <a:r>
              <a:rPr lang="nl-BE" dirty="0" err="1"/>
              <a:t>that</a:t>
            </a:r>
            <a:r>
              <a:rPr lang="nl-BE" dirty="0"/>
              <a:t> forward </a:t>
            </a:r>
            <a:r>
              <a:rPr lang="nl-BE" dirty="0" err="1"/>
              <a:t>trafic</a:t>
            </a:r>
            <a:r>
              <a:rPr lang="nl-BE" dirty="0"/>
              <a:t> </a:t>
            </a:r>
            <a:r>
              <a:rPr lang="nl-BE" dirty="0" err="1"/>
              <a:t>to</a:t>
            </a:r>
            <a:r>
              <a:rPr lang="nl-BE" dirty="0"/>
              <a:t> </a:t>
            </a:r>
            <a:r>
              <a:rPr lang="nl-BE" dirty="0" err="1"/>
              <a:t>our</a:t>
            </a:r>
            <a:r>
              <a:rPr lang="nl-BE" dirty="0"/>
              <a:t> </a:t>
            </a:r>
            <a:r>
              <a:rPr lang="nl-BE" dirty="0" err="1"/>
              <a:t>oidc</a:t>
            </a:r>
            <a:r>
              <a:rPr lang="nl-BE" dirty="0"/>
              <a:t>-client </a:t>
            </a:r>
            <a:r>
              <a:rPr lang="nl-BE" dirty="0" err="1"/>
              <a:t>that</a:t>
            </a:r>
            <a:r>
              <a:rPr lang="nl-BE" dirty="0"/>
              <a:t> check </a:t>
            </a:r>
            <a:r>
              <a:rPr lang="nl-BE" dirty="0" err="1"/>
              <a:t>the</a:t>
            </a:r>
            <a:r>
              <a:rPr lang="nl-BE" dirty="0"/>
              <a:t> </a:t>
            </a:r>
            <a:r>
              <a:rPr lang="nl-BE" dirty="0" err="1"/>
              <a:t>validity</a:t>
            </a:r>
            <a:r>
              <a:rPr lang="nl-BE" dirty="0"/>
              <a:t> of </a:t>
            </a:r>
            <a:r>
              <a:rPr lang="nl-BE" dirty="0" err="1"/>
              <a:t>the</a:t>
            </a:r>
            <a:r>
              <a:rPr lang="nl-BE" dirty="0"/>
              <a:t> access token.</a:t>
            </a:r>
          </a:p>
          <a:p>
            <a:endParaRPr lang="nl-BE" dirty="0"/>
          </a:p>
        </p:txBody>
      </p:sp>
    </p:spTree>
    <p:extLst>
      <p:ext uri="{BB962C8B-B14F-4D97-AF65-F5344CB8AC3E}">
        <p14:creationId xmlns:p14="http://schemas.microsoft.com/office/powerpoint/2010/main" val="425144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9FC7C-9243-EA82-35CC-F72EE6D753D3}"/>
              </a:ext>
            </a:extLst>
          </p:cNvPr>
          <p:cNvSpPr>
            <a:spLocks noGrp="1"/>
          </p:cNvSpPr>
          <p:nvPr>
            <p:ph type="title"/>
          </p:nvPr>
        </p:nvSpPr>
        <p:spPr/>
        <p:txBody>
          <a:bodyPr/>
          <a:lstStyle/>
          <a:p>
            <a:r>
              <a:rPr lang="nl-BE" dirty="0"/>
              <a:t>Overview</a:t>
            </a:r>
            <a:endParaRPr lang="LID4096" dirty="0"/>
          </a:p>
        </p:txBody>
      </p:sp>
      <p:sp>
        <p:nvSpPr>
          <p:cNvPr id="3" name="Tijdelijke aanduiding voor inhoud 2">
            <a:extLst>
              <a:ext uri="{FF2B5EF4-FFF2-40B4-BE49-F238E27FC236}">
                <a16:creationId xmlns:a16="http://schemas.microsoft.com/office/drawing/2014/main" id="{31D3BEFC-B033-428C-6494-85A7C8A54FB9}"/>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18786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B75D6-6AA4-CFBD-D036-74712460B072}"/>
              </a:ext>
            </a:extLst>
          </p:cNvPr>
          <p:cNvSpPr>
            <a:spLocks noGrp="1"/>
          </p:cNvSpPr>
          <p:nvPr>
            <p:ph type="title"/>
          </p:nvPr>
        </p:nvSpPr>
        <p:spPr/>
        <p:txBody>
          <a:bodyPr/>
          <a:lstStyle/>
          <a:p>
            <a:r>
              <a:rPr lang="en-US" dirty="0"/>
              <a:t>Authentication 3</a:t>
            </a:r>
            <a:r>
              <a:rPr lang="en-US" baseline="30000" dirty="0"/>
              <a:t>rd</a:t>
            </a:r>
            <a:r>
              <a:rPr lang="en-US" dirty="0"/>
              <a:t> party tools</a:t>
            </a:r>
            <a:endParaRPr lang="LID4096" dirty="0"/>
          </a:p>
        </p:txBody>
      </p:sp>
      <p:sp>
        <p:nvSpPr>
          <p:cNvPr id="3" name="Tijdelijke aanduiding voor inhoud 2">
            <a:extLst>
              <a:ext uri="{FF2B5EF4-FFF2-40B4-BE49-F238E27FC236}">
                <a16:creationId xmlns:a16="http://schemas.microsoft.com/office/drawing/2014/main" id="{6207E556-53A4-20E2-C759-119A879DF6CE}"/>
              </a:ext>
            </a:extLst>
          </p:cNvPr>
          <p:cNvSpPr>
            <a:spLocks noGrp="1"/>
          </p:cNvSpPr>
          <p:nvPr>
            <p:ph idx="1"/>
          </p:nvPr>
        </p:nvSpPr>
        <p:spPr/>
        <p:txBody>
          <a:bodyPr>
            <a:normAutofit fontScale="92500" lnSpcReduction="20000"/>
          </a:bodyPr>
          <a:lstStyle/>
          <a:p>
            <a:r>
              <a:rPr lang="nl-BE" dirty="0"/>
              <a:t>Jaeger </a:t>
            </a:r>
            <a:r>
              <a:rPr lang="nl-BE" dirty="0" err="1"/>
              <a:t>and</a:t>
            </a:r>
            <a:r>
              <a:rPr lang="nl-BE" dirty="0"/>
              <a:t> Prometheus have no </a:t>
            </a:r>
            <a:r>
              <a:rPr lang="nl-BE" dirty="0" err="1"/>
              <a:t>knowledge</a:t>
            </a:r>
            <a:r>
              <a:rPr lang="nl-BE" dirty="0"/>
              <a:t> of users. </a:t>
            </a:r>
            <a:r>
              <a:rPr lang="nl-BE" dirty="0" err="1"/>
              <a:t>So</a:t>
            </a:r>
            <a:r>
              <a:rPr lang="nl-BE" dirty="0"/>
              <a:t> focus on </a:t>
            </a:r>
            <a:r>
              <a:rPr lang="nl-BE" dirty="0" err="1"/>
              <a:t>Grafana</a:t>
            </a:r>
            <a:r>
              <a:rPr lang="nl-BE" dirty="0"/>
              <a:t> </a:t>
            </a:r>
            <a:r>
              <a:rPr lang="nl-BE" dirty="0" err="1"/>
              <a:t>and</a:t>
            </a:r>
            <a:r>
              <a:rPr lang="nl-BE" dirty="0"/>
              <a:t> Opensearch</a:t>
            </a:r>
          </a:p>
          <a:p>
            <a:r>
              <a:rPr lang="nl-BE" b="1" dirty="0" err="1"/>
              <a:t>Authentication</a:t>
            </a:r>
            <a:r>
              <a:rPr lang="nl-BE" dirty="0"/>
              <a:t> </a:t>
            </a:r>
            <a:r>
              <a:rPr lang="nl-BE" dirty="0" err="1"/>
              <a:t>will</a:t>
            </a:r>
            <a:r>
              <a:rPr lang="nl-BE" dirty="0"/>
              <a:t> </a:t>
            </a:r>
            <a:r>
              <a:rPr lang="nl-BE" dirty="0" err="1"/>
              <a:t>be</a:t>
            </a:r>
            <a:r>
              <a:rPr lang="nl-BE" dirty="0"/>
              <a:t> </a:t>
            </a:r>
            <a:r>
              <a:rPr lang="nl-BE" dirty="0" err="1"/>
              <a:t>configured</a:t>
            </a:r>
            <a:r>
              <a:rPr lang="nl-BE" dirty="0"/>
              <a:t> proxy-</a:t>
            </a:r>
            <a:r>
              <a:rPr lang="nl-BE" dirty="0" err="1"/>
              <a:t>based</a:t>
            </a:r>
            <a:r>
              <a:rPr lang="nl-BE" dirty="0"/>
              <a:t>. </a:t>
            </a:r>
            <a:r>
              <a:rPr lang="nl-BE" dirty="0" err="1"/>
              <a:t>Configure</a:t>
            </a:r>
            <a:r>
              <a:rPr lang="nl-BE" dirty="0"/>
              <a:t> </a:t>
            </a:r>
            <a:r>
              <a:rPr lang="nl-BE" dirty="0" err="1"/>
              <a:t>the</a:t>
            </a:r>
            <a:r>
              <a:rPr lang="nl-BE" dirty="0"/>
              <a:t> correct headers </a:t>
            </a:r>
            <a:r>
              <a:rPr lang="nl-BE" dirty="0" err="1"/>
              <a:t>for</a:t>
            </a:r>
            <a:r>
              <a:rPr lang="nl-BE" dirty="0"/>
              <a:t> </a:t>
            </a:r>
            <a:r>
              <a:rPr lang="nl-BE" dirty="0" err="1"/>
              <a:t>grafana</a:t>
            </a:r>
            <a:r>
              <a:rPr lang="nl-BE" dirty="0"/>
              <a:t> </a:t>
            </a:r>
            <a:r>
              <a:rPr lang="nl-BE" dirty="0" err="1"/>
              <a:t>and</a:t>
            </a:r>
            <a:r>
              <a:rPr lang="nl-BE" dirty="0"/>
              <a:t> opensearch</a:t>
            </a:r>
          </a:p>
          <a:p>
            <a:r>
              <a:rPr lang="nl-BE" b="1" dirty="0" err="1"/>
              <a:t>Grafana</a:t>
            </a:r>
            <a:r>
              <a:rPr lang="nl-BE" dirty="0"/>
              <a:t> </a:t>
            </a:r>
          </a:p>
          <a:p>
            <a:pPr lvl="1"/>
            <a:r>
              <a:rPr lang="nl-BE" dirty="0"/>
              <a:t>Identity </a:t>
            </a:r>
            <a:r>
              <a:rPr lang="nl-BE" dirty="0" err="1"/>
              <a:t>mapping</a:t>
            </a:r>
            <a:r>
              <a:rPr lang="nl-BE" dirty="0"/>
              <a:t> </a:t>
            </a:r>
            <a:r>
              <a:rPr lang="nl-BE" dirty="0">
                <a:sym typeface="Wingdings" panose="05000000000000000000" pitchFamily="2" charset="2"/>
              </a:rPr>
              <a:t> </a:t>
            </a:r>
            <a:r>
              <a:rPr lang="nl-BE" dirty="0"/>
              <a:t>save user + </a:t>
            </a:r>
            <a:r>
              <a:rPr lang="nl-BE" dirty="0" err="1"/>
              <a:t>its</a:t>
            </a:r>
            <a:r>
              <a:rPr lang="nl-BE" dirty="0"/>
              <a:t> metadata in </a:t>
            </a:r>
            <a:r>
              <a:rPr lang="nl-BE" dirty="0" err="1"/>
              <a:t>its</a:t>
            </a:r>
            <a:r>
              <a:rPr lang="nl-BE" dirty="0"/>
              <a:t> database. </a:t>
            </a:r>
            <a:r>
              <a:rPr lang="nl-BE" dirty="0" err="1"/>
              <a:t>This</a:t>
            </a:r>
            <a:r>
              <a:rPr lang="nl-BE" dirty="0"/>
              <a:t> is </a:t>
            </a:r>
            <a:r>
              <a:rPr lang="nl-BE" dirty="0" err="1"/>
              <a:t>done</a:t>
            </a:r>
            <a:r>
              <a:rPr lang="nl-BE" dirty="0"/>
              <a:t> on first login. </a:t>
            </a:r>
            <a:r>
              <a:rPr lang="nl-BE" dirty="0" err="1"/>
              <a:t>What</a:t>
            </a:r>
            <a:r>
              <a:rPr lang="nl-BE" dirty="0"/>
              <a:t> </a:t>
            </a:r>
            <a:r>
              <a:rPr lang="nl-BE" dirty="0" err="1"/>
              <a:t>happens</a:t>
            </a:r>
            <a:r>
              <a:rPr lang="nl-BE" dirty="0"/>
              <a:t> </a:t>
            </a:r>
            <a:r>
              <a:rPr lang="nl-BE" dirty="0" err="1"/>
              <a:t>if</a:t>
            </a:r>
            <a:r>
              <a:rPr lang="nl-BE" dirty="0"/>
              <a:t> user is </a:t>
            </a:r>
            <a:r>
              <a:rPr lang="nl-BE" dirty="0" err="1"/>
              <a:t>deleted</a:t>
            </a:r>
            <a:r>
              <a:rPr lang="nl-BE" dirty="0"/>
              <a:t> in IAM? User </a:t>
            </a:r>
            <a:r>
              <a:rPr lang="nl-BE" dirty="0" err="1"/>
              <a:t>needs</a:t>
            </a:r>
            <a:r>
              <a:rPr lang="nl-BE" dirty="0"/>
              <a:t> </a:t>
            </a:r>
            <a:r>
              <a:rPr lang="nl-BE" dirty="0" err="1"/>
              <a:t>to</a:t>
            </a:r>
            <a:r>
              <a:rPr lang="nl-BE" dirty="0"/>
              <a:t> </a:t>
            </a:r>
            <a:r>
              <a:rPr lang="nl-BE" dirty="0" err="1"/>
              <a:t>be</a:t>
            </a:r>
            <a:r>
              <a:rPr lang="nl-BE" dirty="0"/>
              <a:t> </a:t>
            </a:r>
            <a:r>
              <a:rPr lang="nl-BE" dirty="0" err="1"/>
              <a:t>deleted</a:t>
            </a:r>
            <a:r>
              <a:rPr lang="nl-BE" dirty="0"/>
              <a:t> via </a:t>
            </a:r>
            <a:r>
              <a:rPr lang="nl-BE" dirty="0" err="1"/>
              <a:t>grafana</a:t>
            </a:r>
            <a:r>
              <a:rPr lang="nl-BE" dirty="0"/>
              <a:t> </a:t>
            </a:r>
            <a:r>
              <a:rPr lang="nl-BE" dirty="0" err="1"/>
              <a:t>api</a:t>
            </a:r>
            <a:endParaRPr lang="nl-BE" dirty="0"/>
          </a:p>
          <a:p>
            <a:pPr lvl="1"/>
            <a:r>
              <a:rPr lang="nl-BE" dirty="0" err="1"/>
              <a:t>Logout</a:t>
            </a:r>
            <a:r>
              <a:rPr lang="nl-BE" dirty="0"/>
              <a:t> </a:t>
            </a:r>
            <a:r>
              <a:rPr lang="nl-BE" dirty="0">
                <a:sym typeface="Wingdings" panose="05000000000000000000" pitchFamily="2" charset="2"/>
              </a:rPr>
              <a:t></a:t>
            </a:r>
            <a:r>
              <a:rPr lang="nl-BE" dirty="0"/>
              <a:t> button </a:t>
            </a:r>
            <a:r>
              <a:rPr lang="nl-BE" dirty="0" err="1"/>
              <a:t>can</a:t>
            </a:r>
            <a:r>
              <a:rPr lang="nl-BE" dirty="0"/>
              <a:t> </a:t>
            </a:r>
            <a:r>
              <a:rPr lang="nl-BE" dirty="0" err="1"/>
              <a:t>be</a:t>
            </a:r>
            <a:r>
              <a:rPr lang="nl-BE" dirty="0"/>
              <a:t> </a:t>
            </a:r>
            <a:r>
              <a:rPr lang="nl-BE" dirty="0" err="1"/>
              <a:t>disabled</a:t>
            </a:r>
            <a:endParaRPr lang="nl-BE" dirty="0"/>
          </a:p>
          <a:p>
            <a:r>
              <a:rPr lang="nl-BE" b="1" dirty="0"/>
              <a:t>Opensearch</a:t>
            </a:r>
          </a:p>
          <a:p>
            <a:pPr lvl="1"/>
            <a:r>
              <a:rPr lang="nl-BE" dirty="0"/>
              <a:t>Identity </a:t>
            </a:r>
            <a:r>
              <a:rPr lang="nl-BE" dirty="0" err="1"/>
              <a:t>mapping</a:t>
            </a:r>
            <a:r>
              <a:rPr lang="nl-BE" dirty="0"/>
              <a:t> </a:t>
            </a:r>
            <a:r>
              <a:rPr lang="nl-BE" dirty="0">
                <a:sym typeface="Wingdings" panose="05000000000000000000" pitchFamily="2" charset="2"/>
              </a:rPr>
              <a:t> </a:t>
            </a:r>
            <a:r>
              <a:rPr lang="nl-BE" dirty="0"/>
              <a:t>does </a:t>
            </a:r>
            <a:r>
              <a:rPr lang="nl-BE" dirty="0" err="1"/>
              <a:t>not</a:t>
            </a:r>
            <a:r>
              <a:rPr lang="nl-BE" dirty="0"/>
              <a:t> save users </a:t>
            </a:r>
            <a:r>
              <a:rPr lang="nl-BE" dirty="0" err="1"/>
              <a:t>internally</a:t>
            </a:r>
            <a:r>
              <a:rPr lang="nl-BE" dirty="0"/>
              <a:t>. Metadata is </a:t>
            </a:r>
            <a:r>
              <a:rPr lang="nl-BE" dirty="0" err="1"/>
              <a:t>saved</a:t>
            </a:r>
            <a:r>
              <a:rPr lang="nl-BE" dirty="0"/>
              <a:t> on tenant level, </a:t>
            </a:r>
            <a:r>
              <a:rPr lang="nl-BE" dirty="0" err="1"/>
              <a:t>so</a:t>
            </a:r>
            <a:r>
              <a:rPr lang="nl-BE" dirty="0"/>
              <a:t> </a:t>
            </a:r>
            <a:r>
              <a:rPr lang="nl-BE" dirty="0" err="1"/>
              <a:t>each</a:t>
            </a:r>
            <a:r>
              <a:rPr lang="nl-BE" dirty="0"/>
              <a:t> user </a:t>
            </a:r>
            <a:r>
              <a:rPr lang="nl-BE" dirty="0" err="1"/>
              <a:t>that</a:t>
            </a:r>
            <a:r>
              <a:rPr lang="nl-BE" dirty="0"/>
              <a:t> is </a:t>
            </a:r>
            <a:r>
              <a:rPr lang="nl-BE" dirty="0" err="1"/>
              <a:t>under</a:t>
            </a:r>
            <a:r>
              <a:rPr lang="nl-BE" dirty="0"/>
              <a:t> </a:t>
            </a:r>
            <a:r>
              <a:rPr lang="nl-BE" dirty="0" err="1"/>
              <a:t>the</a:t>
            </a:r>
            <a:r>
              <a:rPr lang="nl-BE" dirty="0"/>
              <a:t> </a:t>
            </a:r>
            <a:r>
              <a:rPr lang="nl-BE" dirty="0" err="1"/>
              <a:t>same</a:t>
            </a:r>
            <a:r>
              <a:rPr lang="nl-BE" dirty="0"/>
              <a:t> tenant has </a:t>
            </a:r>
            <a:r>
              <a:rPr lang="nl-BE" dirty="0" err="1"/>
              <a:t>the</a:t>
            </a:r>
            <a:r>
              <a:rPr lang="nl-BE" dirty="0"/>
              <a:t> </a:t>
            </a:r>
            <a:r>
              <a:rPr lang="nl-BE" dirty="0" err="1"/>
              <a:t>same</a:t>
            </a:r>
            <a:r>
              <a:rPr lang="nl-BE" dirty="0"/>
              <a:t> metadata.</a:t>
            </a:r>
          </a:p>
          <a:p>
            <a:pPr lvl="1"/>
            <a:r>
              <a:rPr lang="nl-BE" dirty="0" err="1"/>
              <a:t>Logout</a:t>
            </a:r>
            <a:r>
              <a:rPr lang="nl-BE" dirty="0"/>
              <a:t> </a:t>
            </a:r>
            <a:r>
              <a:rPr lang="nl-BE" dirty="0">
                <a:sym typeface="Wingdings" panose="05000000000000000000" pitchFamily="2" charset="2"/>
              </a:rPr>
              <a:t> button </a:t>
            </a:r>
            <a:r>
              <a:rPr lang="nl-BE" dirty="0" err="1">
                <a:sym typeface="Wingdings" panose="05000000000000000000" pitchFamily="2" charset="2"/>
              </a:rPr>
              <a:t>not</a:t>
            </a:r>
            <a:r>
              <a:rPr lang="nl-BE" dirty="0">
                <a:sym typeface="Wingdings" panose="05000000000000000000" pitchFamily="2" charset="2"/>
              </a:rPr>
              <a:t> </a:t>
            </a:r>
            <a:r>
              <a:rPr lang="nl-BE" dirty="0" err="1">
                <a:sym typeface="Wingdings" panose="05000000000000000000" pitchFamily="2" charset="2"/>
              </a:rPr>
              <a:t>visible</a:t>
            </a:r>
            <a:r>
              <a:rPr lang="nl-BE" dirty="0">
                <a:sym typeface="Wingdings" panose="05000000000000000000" pitchFamily="2" charset="2"/>
              </a:rPr>
              <a:t> </a:t>
            </a:r>
            <a:r>
              <a:rPr lang="nl-BE" dirty="0" err="1">
                <a:sym typeface="Wingdings" panose="05000000000000000000" pitchFamily="2" charset="2"/>
              </a:rPr>
              <a:t>with</a:t>
            </a:r>
            <a:r>
              <a:rPr lang="nl-BE" dirty="0">
                <a:sym typeface="Wingdings" panose="05000000000000000000" pitchFamily="2" charset="2"/>
              </a:rPr>
              <a:t> proxy </a:t>
            </a:r>
            <a:r>
              <a:rPr lang="nl-BE" dirty="0" err="1">
                <a:sym typeface="Wingdings" panose="05000000000000000000" pitchFamily="2" charset="2"/>
              </a:rPr>
              <a:t>based</a:t>
            </a:r>
            <a:r>
              <a:rPr lang="nl-BE" dirty="0">
                <a:sym typeface="Wingdings" panose="05000000000000000000" pitchFamily="2" charset="2"/>
              </a:rPr>
              <a:t> </a:t>
            </a:r>
            <a:r>
              <a:rPr lang="nl-BE" dirty="0" err="1">
                <a:sym typeface="Wingdings" panose="05000000000000000000" pitchFamily="2" charset="2"/>
              </a:rPr>
              <a:t>auth</a:t>
            </a:r>
            <a:endParaRPr lang="nl-BE" dirty="0"/>
          </a:p>
        </p:txBody>
      </p:sp>
    </p:spTree>
    <p:extLst>
      <p:ext uri="{BB962C8B-B14F-4D97-AF65-F5344CB8AC3E}">
        <p14:creationId xmlns:p14="http://schemas.microsoft.com/office/powerpoint/2010/main" val="2646548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BF869-7D76-04A1-063A-5FB35E1D0055}"/>
              </a:ext>
            </a:extLst>
          </p:cNvPr>
          <p:cNvSpPr>
            <a:spLocks noGrp="1"/>
          </p:cNvSpPr>
          <p:nvPr>
            <p:ph type="title"/>
          </p:nvPr>
        </p:nvSpPr>
        <p:spPr/>
        <p:txBody>
          <a:bodyPr/>
          <a:lstStyle/>
          <a:p>
            <a:r>
              <a:rPr lang="en-US" dirty="0"/>
              <a:t>Components participating in the authorization flow</a:t>
            </a:r>
            <a:endParaRPr lang="LID4096" dirty="0"/>
          </a:p>
        </p:txBody>
      </p:sp>
      <p:sp>
        <p:nvSpPr>
          <p:cNvPr id="6" name="Lachebekje 5">
            <a:extLst>
              <a:ext uri="{FF2B5EF4-FFF2-40B4-BE49-F238E27FC236}">
                <a16:creationId xmlns:a16="http://schemas.microsoft.com/office/drawing/2014/main" id="{FEE6D42A-B760-3D7E-AB32-26FF6073280C}"/>
              </a:ext>
            </a:extLst>
          </p:cNvPr>
          <p:cNvSpPr/>
          <p:nvPr/>
        </p:nvSpPr>
        <p:spPr>
          <a:xfrm>
            <a:off x="3849321" y="2064771"/>
            <a:ext cx="589936" cy="57027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8" name="Rechthoek 7">
            <a:extLst>
              <a:ext uri="{FF2B5EF4-FFF2-40B4-BE49-F238E27FC236}">
                <a16:creationId xmlns:a16="http://schemas.microsoft.com/office/drawing/2014/main" id="{9B134212-745F-B4CA-80FC-D1096D7475A6}"/>
              </a:ext>
            </a:extLst>
          </p:cNvPr>
          <p:cNvSpPr/>
          <p:nvPr/>
        </p:nvSpPr>
        <p:spPr>
          <a:xfrm>
            <a:off x="7010419" y="1946785"/>
            <a:ext cx="1641987" cy="806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PEP</a:t>
            </a:r>
            <a:endParaRPr lang="LID4096" dirty="0"/>
          </a:p>
        </p:txBody>
      </p:sp>
      <p:sp>
        <p:nvSpPr>
          <p:cNvPr id="9" name="Rechthoek 8">
            <a:extLst>
              <a:ext uri="{FF2B5EF4-FFF2-40B4-BE49-F238E27FC236}">
                <a16:creationId xmlns:a16="http://schemas.microsoft.com/office/drawing/2014/main" id="{000BCE2D-B1DD-4488-41D4-3232E5523096}"/>
              </a:ext>
            </a:extLst>
          </p:cNvPr>
          <p:cNvSpPr/>
          <p:nvPr/>
        </p:nvSpPr>
        <p:spPr>
          <a:xfrm>
            <a:off x="7004819" y="3709320"/>
            <a:ext cx="1641987" cy="806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PDP</a:t>
            </a:r>
            <a:endParaRPr lang="LID4096" dirty="0"/>
          </a:p>
        </p:txBody>
      </p:sp>
      <p:sp>
        <p:nvSpPr>
          <p:cNvPr id="10" name="Rechthoek 9">
            <a:extLst>
              <a:ext uri="{FF2B5EF4-FFF2-40B4-BE49-F238E27FC236}">
                <a16:creationId xmlns:a16="http://schemas.microsoft.com/office/drawing/2014/main" id="{A9BC7F8D-F1F9-FC66-DF00-952EBA9A235A}"/>
              </a:ext>
            </a:extLst>
          </p:cNvPr>
          <p:cNvSpPr/>
          <p:nvPr/>
        </p:nvSpPr>
        <p:spPr>
          <a:xfrm>
            <a:off x="9861769" y="1936950"/>
            <a:ext cx="1641987" cy="8062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resource</a:t>
            </a:r>
            <a:endParaRPr lang="LID4096" dirty="0"/>
          </a:p>
        </p:txBody>
      </p:sp>
      <p:sp>
        <p:nvSpPr>
          <p:cNvPr id="11" name="Rechthoek 10">
            <a:extLst>
              <a:ext uri="{FF2B5EF4-FFF2-40B4-BE49-F238E27FC236}">
                <a16:creationId xmlns:a16="http://schemas.microsoft.com/office/drawing/2014/main" id="{6416730E-5552-87F7-4031-5F40F7700117}"/>
              </a:ext>
            </a:extLst>
          </p:cNvPr>
          <p:cNvSpPr/>
          <p:nvPr/>
        </p:nvSpPr>
        <p:spPr>
          <a:xfrm>
            <a:off x="3819850" y="5486403"/>
            <a:ext cx="1641987" cy="806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a:t>
            </a:r>
            <a:endParaRPr lang="LID4096" dirty="0"/>
          </a:p>
        </p:txBody>
      </p:sp>
      <p:sp>
        <p:nvSpPr>
          <p:cNvPr id="12" name="Rechthoek 11">
            <a:extLst>
              <a:ext uri="{FF2B5EF4-FFF2-40B4-BE49-F238E27FC236}">
                <a16:creationId xmlns:a16="http://schemas.microsoft.com/office/drawing/2014/main" id="{100A9EAC-07F4-3323-6C9E-02DAE101E533}"/>
              </a:ext>
            </a:extLst>
          </p:cNvPr>
          <p:cNvSpPr/>
          <p:nvPr/>
        </p:nvSpPr>
        <p:spPr>
          <a:xfrm>
            <a:off x="9620877" y="5486403"/>
            <a:ext cx="1641987" cy="806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a:t>
            </a:r>
            <a:endParaRPr lang="LID4096" dirty="0"/>
          </a:p>
        </p:txBody>
      </p:sp>
      <p:cxnSp>
        <p:nvCxnSpPr>
          <p:cNvPr id="14" name="Verbindingslijn: gebogen 13">
            <a:extLst>
              <a:ext uri="{FF2B5EF4-FFF2-40B4-BE49-F238E27FC236}">
                <a16:creationId xmlns:a16="http://schemas.microsoft.com/office/drawing/2014/main" id="{9EE9DD5B-0B6F-A9DA-9170-9FB1A1157833}"/>
              </a:ext>
            </a:extLst>
          </p:cNvPr>
          <p:cNvCxnSpPr>
            <a:stCxn id="9" idx="3"/>
            <a:endCxn id="12" idx="0"/>
          </p:cNvCxnSpPr>
          <p:nvPr/>
        </p:nvCxnSpPr>
        <p:spPr>
          <a:xfrm>
            <a:off x="8646806" y="4112443"/>
            <a:ext cx="1795065" cy="1373960"/>
          </a:xfrm>
          <a:prstGeom prst="bentConnector2">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Rechte verbindingslijn met pijl 18">
            <a:extLst>
              <a:ext uri="{FF2B5EF4-FFF2-40B4-BE49-F238E27FC236}">
                <a16:creationId xmlns:a16="http://schemas.microsoft.com/office/drawing/2014/main" id="{957449A1-FE39-C69B-A39B-3426E888FE3F}"/>
              </a:ext>
            </a:extLst>
          </p:cNvPr>
          <p:cNvCxnSpPr>
            <a:stCxn id="8" idx="3"/>
            <a:endCxn id="10" idx="1"/>
          </p:cNvCxnSpPr>
          <p:nvPr/>
        </p:nvCxnSpPr>
        <p:spPr>
          <a:xfrm flipV="1">
            <a:off x="8652406" y="2340073"/>
            <a:ext cx="1209363" cy="98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Rechte verbindingslijn met pijl 19">
            <a:extLst>
              <a:ext uri="{FF2B5EF4-FFF2-40B4-BE49-F238E27FC236}">
                <a16:creationId xmlns:a16="http://schemas.microsoft.com/office/drawing/2014/main" id="{64885AD5-7F94-010B-9742-FBB13E1859AA}"/>
              </a:ext>
            </a:extLst>
          </p:cNvPr>
          <p:cNvCxnSpPr>
            <a:cxnSpLocks/>
            <a:stCxn id="6" idx="6"/>
            <a:endCxn id="8" idx="1"/>
          </p:cNvCxnSpPr>
          <p:nvPr/>
        </p:nvCxnSpPr>
        <p:spPr>
          <a:xfrm>
            <a:off x="4439257" y="2349907"/>
            <a:ext cx="257116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Rechte verbindingslijn met pijl 22">
            <a:extLst>
              <a:ext uri="{FF2B5EF4-FFF2-40B4-BE49-F238E27FC236}">
                <a16:creationId xmlns:a16="http://schemas.microsoft.com/office/drawing/2014/main" id="{06129AAE-0313-9BEB-BC75-A42630F595D3}"/>
              </a:ext>
            </a:extLst>
          </p:cNvPr>
          <p:cNvCxnSpPr>
            <a:cxnSpLocks/>
            <a:stCxn id="8" idx="2"/>
            <a:endCxn id="9" idx="0"/>
          </p:cNvCxnSpPr>
          <p:nvPr/>
        </p:nvCxnSpPr>
        <p:spPr>
          <a:xfrm flipH="1">
            <a:off x="7825813" y="2753030"/>
            <a:ext cx="5600" cy="956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kstvak 25">
            <a:extLst>
              <a:ext uri="{FF2B5EF4-FFF2-40B4-BE49-F238E27FC236}">
                <a16:creationId xmlns:a16="http://schemas.microsoft.com/office/drawing/2014/main" id="{54D02468-DA77-8FCE-6A6C-EB11C6923C6E}"/>
              </a:ext>
            </a:extLst>
          </p:cNvPr>
          <p:cNvSpPr txBox="1"/>
          <p:nvPr/>
        </p:nvSpPr>
        <p:spPr>
          <a:xfrm>
            <a:off x="8701566" y="2016992"/>
            <a:ext cx="2070957" cy="276999"/>
          </a:xfrm>
          <a:prstGeom prst="rect">
            <a:avLst/>
          </a:prstGeom>
          <a:noFill/>
        </p:spPr>
        <p:txBody>
          <a:bodyPr wrap="square" rtlCol="0">
            <a:spAutoFit/>
          </a:bodyPr>
          <a:lstStyle/>
          <a:p>
            <a:r>
              <a:rPr lang="en-US" sz="1200" dirty="0"/>
              <a:t>6.Get resource</a:t>
            </a:r>
            <a:endParaRPr lang="LID4096" sz="1200" dirty="0"/>
          </a:p>
        </p:txBody>
      </p:sp>
      <p:sp>
        <p:nvSpPr>
          <p:cNvPr id="27" name="Tekstvak 26">
            <a:extLst>
              <a:ext uri="{FF2B5EF4-FFF2-40B4-BE49-F238E27FC236}">
                <a16:creationId xmlns:a16="http://schemas.microsoft.com/office/drawing/2014/main" id="{733E1C41-7B68-4A7D-1B0E-80694F9F502A}"/>
              </a:ext>
            </a:extLst>
          </p:cNvPr>
          <p:cNvSpPr txBox="1"/>
          <p:nvPr/>
        </p:nvSpPr>
        <p:spPr>
          <a:xfrm>
            <a:off x="4941289" y="2050240"/>
            <a:ext cx="2070957" cy="276999"/>
          </a:xfrm>
          <a:prstGeom prst="rect">
            <a:avLst/>
          </a:prstGeom>
          <a:noFill/>
        </p:spPr>
        <p:txBody>
          <a:bodyPr wrap="square" rtlCol="0">
            <a:spAutoFit/>
          </a:bodyPr>
          <a:lstStyle/>
          <a:p>
            <a:r>
              <a:rPr lang="en-US" sz="1200" dirty="0"/>
              <a:t>1.Request resource</a:t>
            </a:r>
            <a:endParaRPr lang="LID4096" sz="1200" dirty="0"/>
          </a:p>
        </p:txBody>
      </p:sp>
      <p:cxnSp>
        <p:nvCxnSpPr>
          <p:cNvPr id="35" name="Rechte verbindingslijn met pijl 34">
            <a:extLst>
              <a:ext uri="{FF2B5EF4-FFF2-40B4-BE49-F238E27FC236}">
                <a16:creationId xmlns:a16="http://schemas.microsoft.com/office/drawing/2014/main" id="{3F6039A6-760B-37C8-E405-C0B3AD85DDFC}"/>
              </a:ext>
            </a:extLst>
          </p:cNvPr>
          <p:cNvCxnSpPr>
            <a:cxnSpLocks/>
          </p:cNvCxnSpPr>
          <p:nvPr/>
        </p:nvCxnSpPr>
        <p:spPr>
          <a:xfrm flipH="1" flipV="1">
            <a:off x="8827699" y="2574042"/>
            <a:ext cx="868637" cy="9605"/>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8" name="Rechte verbindingslijn met pijl 37">
            <a:extLst>
              <a:ext uri="{FF2B5EF4-FFF2-40B4-BE49-F238E27FC236}">
                <a16:creationId xmlns:a16="http://schemas.microsoft.com/office/drawing/2014/main" id="{1A98EEF0-0A2E-BAB1-560B-6062652112BE}"/>
              </a:ext>
            </a:extLst>
          </p:cNvPr>
          <p:cNvCxnSpPr>
            <a:cxnSpLocks/>
          </p:cNvCxnSpPr>
          <p:nvPr/>
        </p:nvCxnSpPr>
        <p:spPr>
          <a:xfrm flipV="1">
            <a:off x="8327938" y="2871931"/>
            <a:ext cx="0" cy="635724"/>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1" name="Rechte verbindingslijn met pijl 40">
            <a:extLst>
              <a:ext uri="{FF2B5EF4-FFF2-40B4-BE49-F238E27FC236}">
                <a16:creationId xmlns:a16="http://schemas.microsoft.com/office/drawing/2014/main" id="{D9E98BA4-737A-5D1E-FF50-D4952F2A8B6D}"/>
              </a:ext>
            </a:extLst>
          </p:cNvPr>
          <p:cNvCxnSpPr>
            <a:cxnSpLocks/>
          </p:cNvCxnSpPr>
          <p:nvPr/>
        </p:nvCxnSpPr>
        <p:spPr>
          <a:xfrm flipH="1">
            <a:off x="4552337" y="2551528"/>
            <a:ext cx="2231922"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7" name="Rol: verticaal 46">
            <a:extLst>
              <a:ext uri="{FF2B5EF4-FFF2-40B4-BE49-F238E27FC236}">
                <a16:creationId xmlns:a16="http://schemas.microsoft.com/office/drawing/2014/main" id="{D6693353-7B9F-DAB7-F682-DE68545C65C4}"/>
              </a:ext>
            </a:extLst>
          </p:cNvPr>
          <p:cNvSpPr/>
          <p:nvPr/>
        </p:nvSpPr>
        <p:spPr>
          <a:xfrm>
            <a:off x="3897950" y="3495370"/>
            <a:ext cx="1473569" cy="1219200"/>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Policies</a:t>
            </a:r>
            <a:endParaRPr lang="LID4096" dirty="0"/>
          </a:p>
        </p:txBody>
      </p:sp>
      <p:cxnSp>
        <p:nvCxnSpPr>
          <p:cNvPr id="49" name="Rechte verbindingslijn met pijl 48">
            <a:extLst>
              <a:ext uri="{FF2B5EF4-FFF2-40B4-BE49-F238E27FC236}">
                <a16:creationId xmlns:a16="http://schemas.microsoft.com/office/drawing/2014/main" id="{CCF055EB-7ADC-6D1A-283C-B56C6629DBA0}"/>
              </a:ext>
            </a:extLst>
          </p:cNvPr>
          <p:cNvCxnSpPr>
            <a:cxnSpLocks/>
            <a:stCxn id="47" idx="3"/>
            <a:endCxn id="9" idx="1"/>
          </p:cNvCxnSpPr>
          <p:nvPr/>
        </p:nvCxnSpPr>
        <p:spPr>
          <a:xfrm>
            <a:off x="5219119" y="4104970"/>
            <a:ext cx="1785700" cy="747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Rechte verbindingslijn met pijl 51">
            <a:extLst>
              <a:ext uri="{FF2B5EF4-FFF2-40B4-BE49-F238E27FC236}">
                <a16:creationId xmlns:a16="http://schemas.microsoft.com/office/drawing/2014/main" id="{198B1E97-3D1F-B1A8-477F-B982F28F4A7D}"/>
              </a:ext>
            </a:extLst>
          </p:cNvPr>
          <p:cNvCxnSpPr>
            <a:cxnSpLocks/>
            <a:stCxn id="47" idx="2"/>
            <a:endCxn id="11" idx="0"/>
          </p:cNvCxnSpPr>
          <p:nvPr/>
        </p:nvCxnSpPr>
        <p:spPr>
          <a:xfrm>
            <a:off x="4634735" y="4714570"/>
            <a:ext cx="6109" cy="77183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55" name="Tekstvak 54">
            <a:extLst>
              <a:ext uri="{FF2B5EF4-FFF2-40B4-BE49-F238E27FC236}">
                <a16:creationId xmlns:a16="http://schemas.microsoft.com/office/drawing/2014/main" id="{B2FE287F-3360-E573-2E8F-A6E6CAFA24A5}"/>
              </a:ext>
            </a:extLst>
          </p:cNvPr>
          <p:cNvSpPr txBox="1"/>
          <p:nvPr/>
        </p:nvSpPr>
        <p:spPr>
          <a:xfrm>
            <a:off x="6598650" y="2925320"/>
            <a:ext cx="1281242" cy="461665"/>
          </a:xfrm>
          <a:prstGeom prst="rect">
            <a:avLst/>
          </a:prstGeom>
          <a:noFill/>
        </p:spPr>
        <p:txBody>
          <a:bodyPr wrap="square" rtlCol="0">
            <a:spAutoFit/>
          </a:bodyPr>
          <a:lstStyle/>
          <a:p>
            <a:r>
              <a:rPr lang="en-US" sz="1200" dirty="0"/>
              <a:t>2.Can user get </a:t>
            </a:r>
          </a:p>
          <a:p>
            <a:r>
              <a:rPr lang="en-US" sz="1200" dirty="0"/>
              <a:t>this resource</a:t>
            </a:r>
            <a:endParaRPr lang="LID4096" sz="1200" dirty="0"/>
          </a:p>
        </p:txBody>
      </p:sp>
      <p:sp>
        <p:nvSpPr>
          <p:cNvPr id="56" name="Tekstvak 55">
            <a:extLst>
              <a:ext uri="{FF2B5EF4-FFF2-40B4-BE49-F238E27FC236}">
                <a16:creationId xmlns:a16="http://schemas.microsoft.com/office/drawing/2014/main" id="{2C6B651F-5BEC-BE3C-FEB5-D694C1F0D765}"/>
              </a:ext>
            </a:extLst>
          </p:cNvPr>
          <p:cNvSpPr txBox="1"/>
          <p:nvPr/>
        </p:nvSpPr>
        <p:spPr>
          <a:xfrm>
            <a:off x="8551284" y="2959959"/>
            <a:ext cx="1281242" cy="646331"/>
          </a:xfrm>
          <a:prstGeom prst="rect">
            <a:avLst/>
          </a:prstGeom>
          <a:noFill/>
        </p:spPr>
        <p:txBody>
          <a:bodyPr wrap="square" rtlCol="0">
            <a:spAutoFit/>
          </a:bodyPr>
          <a:lstStyle/>
          <a:p>
            <a:r>
              <a:rPr lang="en-US" sz="1200" dirty="0"/>
              <a:t>5.User can or cannot get this resource</a:t>
            </a:r>
            <a:endParaRPr lang="LID4096" sz="1200" dirty="0"/>
          </a:p>
        </p:txBody>
      </p:sp>
      <p:sp>
        <p:nvSpPr>
          <p:cNvPr id="61" name="Tijdelijke aanduiding voor inhoud 2">
            <a:extLst>
              <a:ext uri="{FF2B5EF4-FFF2-40B4-BE49-F238E27FC236}">
                <a16:creationId xmlns:a16="http://schemas.microsoft.com/office/drawing/2014/main" id="{4452B3A0-5643-1DDA-CCB7-10C4952D08A4}"/>
              </a:ext>
            </a:extLst>
          </p:cNvPr>
          <p:cNvSpPr>
            <a:spLocks noGrp="1"/>
          </p:cNvSpPr>
          <p:nvPr>
            <p:ph idx="1"/>
          </p:nvPr>
        </p:nvSpPr>
        <p:spPr>
          <a:xfrm>
            <a:off x="183429" y="1929301"/>
            <a:ext cx="3075039" cy="4351338"/>
          </a:xfrm>
        </p:spPr>
        <p:txBody>
          <a:bodyPr>
            <a:normAutofit/>
          </a:bodyPr>
          <a:lstStyle/>
          <a:p>
            <a:pPr marL="0" indent="0">
              <a:buNone/>
            </a:pPr>
            <a:r>
              <a:rPr lang="en-US" sz="1800" dirty="0"/>
              <a:t>Entitled management system</a:t>
            </a:r>
          </a:p>
          <a:p>
            <a:r>
              <a:rPr lang="en-US" sz="1800" b="1" dirty="0"/>
              <a:t>Policy </a:t>
            </a:r>
            <a:r>
              <a:rPr lang="en-US" sz="1800" b="1" dirty="0" err="1"/>
              <a:t>enforment</a:t>
            </a:r>
            <a:r>
              <a:rPr lang="en-US" sz="1800" b="1" dirty="0"/>
              <a:t> point (PEP): </a:t>
            </a:r>
            <a:r>
              <a:rPr lang="en-US" sz="1800" dirty="0"/>
              <a:t>request and applies policies decision</a:t>
            </a:r>
          </a:p>
          <a:p>
            <a:r>
              <a:rPr lang="en-US" sz="1800" b="1" dirty="0"/>
              <a:t>Policy decision point (PDP): </a:t>
            </a:r>
            <a:r>
              <a:rPr lang="en-US" sz="1800" dirty="0"/>
              <a:t>Evaluates policy with input from request</a:t>
            </a:r>
          </a:p>
          <a:p>
            <a:r>
              <a:rPr lang="en-US" sz="1800" b="1" dirty="0"/>
              <a:t>Policy administration point (PAP): </a:t>
            </a:r>
            <a:r>
              <a:rPr lang="en-US" sz="1800" dirty="0"/>
              <a:t>policy lifecycle management</a:t>
            </a:r>
          </a:p>
          <a:p>
            <a:r>
              <a:rPr lang="en-US" sz="1800" b="1" dirty="0"/>
              <a:t>Policy information point (PIP): </a:t>
            </a:r>
            <a:r>
              <a:rPr lang="en-US" sz="1800" dirty="0"/>
              <a:t>provides additional information for policy evaluation</a:t>
            </a:r>
            <a:endParaRPr lang="LID4096" sz="1800" dirty="0"/>
          </a:p>
        </p:txBody>
      </p:sp>
      <p:sp>
        <p:nvSpPr>
          <p:cNvPr id="71" name="Tekstvak 70">
            <a:extLst>
              <a:ext uri="{FF2B5EF4-FFF2-40B4-BE49-F238E27FC236}">
                <a16:creationId xmlns:a16="http://schemas.microsoft.com/office/drawing/2014/main" id="{1B06A281-7708-584E-69BD-B5C21120506F}"/>
              </a:ext>
            </a:extLst>
          </p:cNvPr>
          <p:cNvSpPr txBox="1"/>
          <p:nvPr/>
        </p:nvSpPr>
        <p:spPr>
          <a:xfrm>
            <a:off x="5490653" y="3641173"/>
            <a:ext cx="1281242" cy="461665"/>
          </a:xfrm>
          <a:prstGeom prst="rect">
            <a:avLst/>
          </a:prstGeom>
          <a:noFill/>
        </p:spPr>
        <p:txBody>
          <a:bodyPr wrap="square" rtlCol="0">
            <a:spAutoFit/>
          </a:bodyPr>
          <a:lstStyle/>
          <a:p>
            <a:r>
              <a:rPr lang="en-US" sz="1200" dirty="0"/>
              <a:t>3.Evaluate policies</a:t>
            </a:r>
            <a:endParaRPr lang="LID4096" sz="1200" dirty="0"/>
          </a:p>
        </p:txBody>
      </p:sp>
      <p:sp>
        <p:nvSpPr>
          <p:cNvPr id="72" name="Tekstvak 71">
            <a:extLst>
              <a:ext uri="{FF2B5EF4-FFF2-40B4-BE49-F238E27FC236}">
                <a16:creationId xmlns:a16="http://schemas.microsoft.com/office/drawing/2014/main" id="{0052E293-2D1E-42D4-2A85-9B386D2E0A0C}"/>
              </a:ext>
            </a:extLst>
          </p:cNvPr>
          <p:cNvSpPr txBox="1"/>
          <p:nvPr/>
        </p:nvSpPr>
        <p:spPr>
          <a:xfrm>
            <a:off x="4634734" y="4915719"/>
            <a:ext cx="1281242" cy="276999"/>
          </a:xfrm>
          <a:prstGeom prst="rect">
            <a:avLst/>
          </a:prstGeom>
          <a:noFill/>
        </p:spPr>
        <p:txBody>
          <a:bodyPr wrap="square" rtlCol="0">
            <a:spAutoFit/>
          </a:bodyPr>
          <a:lstStyle/>
          <a:p>
            <a:r>
              <a:rPr lang="en-US" sz="1200" dirty="0"/>
              <a:t>Manage policies</a:t>
            </a:r>
            <a:endParaRPr lang="LID4096" sz="1200" dirty="0"/>
          </a:p>
        </p:txBody>
      </p:sp>
      <p:sp>
        <p:nvSpPr>
          <p:cNvPr id="73" name="Tekstvak 72">
            <a:extLst>
              <a:ext uri="{FF2B5EF4-FFF2-40B4-BE49-F238E27FC236}">
                <a16:creationId xmlns:a16="http://schemas.microsoft.com/office/drawing/2014/main" id="{AAEDB633-F6E3-8F4F-B3E0-88A954C31863}"/>
              </a:ext>
            </a:extLst>
          </p:cNvPr>
          <p:cNvSpPr txBox="1"/>
          <p:nvPr/>
        </p:nvSpPr>
        <p:spPr>
          <a:xfrm>
            <a:off x="9221148" y="4331371"/>
            <a:ext cx="1281242" cy="646331"/>
          </a:xfrm>
          <a:prstGeom prst="rect">
            <a:avLst/>
          </a:prstGeom>
          <a:noFill/>
        </p:spPr>
        <p:txBody>
          <a:bodyPr wrap="square" rtlCol="0">
            <a:spAutoFit/>
          </a:bodyPr>
          <a:lstStyle/>
          <a:p>
            <a:r>
              <a:rPr lang="en-US" sz="1200" dirty="0"/>
              <a:t>4.Retrieve additional attributes</a:t>
            </a:r>
            <a:endParaRPr lang="LID4096" sz="1200" dirty="0"/>
          </a:p>
        </p:txBody>
      </p:sp>
    </p:spTree>
    <p:extLst>
      <p:ext uri="{BB962C8B-B14F-4D97-AF65-F5344CB8AC3E}">
        <p14:creationId xmlns:p14="http://schemas.microsoft.com/office/powerpoint/2010/main" val="153455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0F7F-5DDD-46F8-E21C-D632C81A867E}"/>
              </a:ext>
            </a:extLst>
          </p:cNvPr>
          <p:cNvSpPr>
            <a:spLocks noGrp="1"/>
          </p:cNvSpPr>
          <p:nvPr>
            <p:ph type="title"/>
          </p:nvPr>
        </p:nvSpPr>
        <p:spPr/>
        <p:txBody>
          <a:bodyPr/>
          <a:lstStyle/>
          <a:p>
            <a:r>
              <a:rPr lang="en-US" dirty="0"/>
              <a:t>Authorization flow in practice</a:t>
            </a:r>
            <a:endParaRPr lang="LID4096" dirty="0"/>
          </a:p>
        </p:txBody>
      </p:sp>
      <p:sp>
        <p:nvSpPr>
          <p:cNvPr id="3" name="Tijdelijke aanduiding voor inhoud 2">
            <a:extLst>
              <a:ext uri="{FF2B5EF4-FFF2-40B4-BE49-F238E27FC236}">
                <a16:creationId xmlns:a16="http://schemas.microsoft.com/office/drawing/2014/main" id="{2213C144-CE49-B05B-181D-965EF17C9B1E}"/>
              </a:ext>
            </a:extLst>
          </p:cNvPr>
          <p:cNvSpPr>
            <a:spLocks noGrp="1"/>
          </p:cNvSpPr>
          <p:nvPr>
            <p:ph idx="1"/>
          </p:nvPr>
        </p:nvSpPr>
        <p:spPr/>
        <p:txBody>
          <a:bodyPr>
            <a:normAutofit/>
          </a:bodyPr>
          <a:lstStyle/>
          <a:p>
            <a:r>
              <a:rPr lang="en-US" dirty="0"/>
              <a:t>PDP is done by </a:t>
            </a:r>
            <a:r>
              <a:rPr lang="en-US" dirty="0" err="1"/>
              <a:t>Keycloak</a:t>
            </a:r>
            <a:r>
              <a:rPr lang="en-US" dirty="0"/>
              <a:t>.</a:t>
            </a:r>
          </a:p>
          <a:p>
            <a:r>
              <a:rPr lang="en-US" dirty="0"/>
              <a:t>PAP is done by </a:t>
            </a:r>
            <a:r>
              <a:rPr lang="en-US" dirty="0" err="1"/>
              <a:t>Keycloak</a:t>
            </a:r>
            <a:r>
              <a:rPr lang="en-US" dirty="0"/>
              <a:t>.</a:t>
            </a:r>
          </a:p>
          <a:p>
            <a:r>
              <a:rPr lang="en-US" dirty="0"/>
              <a:t>Two type of </a:t>
            </a:r>
            <a:r>
              <a:rPr lang="en-US" b="1" dirty="0"/>
              <a:t>targets</a:t>
            </a:r>
            <a:r>
              <a:rPr lang="en-US" dirty="0"/>
              <a:t> must be protected: </a:t>
            </a:r>
            <a:r>
              <a:rPr lang="en-US" dirty="0" err="1"/>
              <a:t>Keycloak</a:t>
            </a:r>
            <a:r>
              <a:rPr lang="en-US" dirty="0"/>
              <a:t> API (for example adding users) and clients (application)</a:t>
            </a:r>
          </a:p>
          <a:p>
            <a:r>
              <a:rPr lang="en-US" dirty="0"/>
              <a:t>Two type of </a:t>
            </a:r>
            <a:r>
              <a:rPr lang="en-US" b="1" dirty="0"/>
              <a:t>entities</a:t>
            </a:r>
            <a:r>
              <a:rPr lang="en-US" dirty="0"/>
              <a:t> need to be able to control PAP: a tenant admin tenant for dynamic policies and the dev team for default policies.</a:t>
            </a:r>
          </a:p>
          <a:p>
            <a:r>
              <a:rPr lang="en-US" dirty="0"/>
              <a:t>PEP is situated in two places depending on the target: </a:t>
            </a:r>
          </a:p>
          <a:p>
            <a:pPr lvl="1"/>
            <a:r>
              <a:rPr lang="en-US" dirty="0"/>
              <a:t>Application: on application level or at middleware level</a:t>
            </a:r>
          </a:p>
          <a:p>
            <a:pPr lvl="1"/>
            <a:r>
              <a:rPr lang="en-US" dirty="0" err="1"/>
              <a:t>Keycloak</a:t>
            </a:r>
            <a:r>
              <a:rPr lang="en-US" dirty="0"/>
              <a:t> itself</a:t>
            </a:r>
          </a:p>
        </p:txBody>
      </p:sp>
    </p:spTree>
    <p:extLst>
      <p:ext uri="{BB962C8B-B14F-4D97-AF65-F5344CB8AC3E}">
        <p14:creationId xmlns:p14="http://schemas.microsoft.com/office/powerpoint/2010/main" val="4080183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0BF38B-F6C2-7995-B77F-378A350A6426}"/>
              </a:ext>
            </a:extLst>
          </p:cNvPr>
          <p:cNvSpPr>
            <a:spLocks noGrp="1"/>
          </p:cNvSpPr>
          <p:nvPr>
            <p:ph type="title"/>
          </p:nvPr>
        </p:nvSpPr>
        <p:spPr/>
        <p:txBody>
          <a:bodyPr/>
          <a:lstStyle/>
          <a:p>
            <a:r>
              <a:rPr lang="en-US" dirty="0" err="1"/>
              <a:t>Keycloak</a:t>
            </a:r>
            <a:r>
              <a:rPr lang="en-US" dirty="0"/>
              <a:t> policies configuration options</a:t>
            </a:r>
            <a:endParaRPr lang="LID4096" dirty="0"/>
          </a:p>
        </p:txBody>
      </p:sp>
      <p:sp>
        <p:nvSpPr>
          <p:cNvPr id="3" name="Tijdelijke aanduiding voor inhoud 2">
            <a:extLst>
              <a:ext uri="{FF2B5EF4-FFF2-40B4-BE49-F238E27FC236}">
                <a16:creationId xmlns:a16="http://schemas.microsoft.com/office/drawing/2014/main" id="{E4E15657-A67C-46B0-9235-152A301947D0}"/>
              </a:ext>
            </a:extLst>
          </p:cNvPr>
          <p:cNvSpPr>
            <a:spLocks noGrp="1"/>
          </p:cNvSpPr>
          <p:nvPr>
            <p:ph idx="1"/>
          </p:nvPr>
        </p:nvSpPr>
        <p:spPr/>
        <p:txBody>
          <a:bodyPr>
            <a:normAutofit lnSpcReduction="10000"/>
          </a:bodyPr>
          <a:lstStyle/>
          <a:p>
            <a:pPr marL="0" indent="0">
              <a:buNone/>
            </a:pPr>
            <a:r>
              <a:rPr lang="en-US" dirty="0"/>
              <a:t>Can use of combination of:</a:t>
            </a:r>
          </a:p>
          <a:p>
            <a:r>
              <a:rPr lang="en-US" dirty="0"/>
              <a:t>Role-based access control (RBAC)</a:t>
            </a:r>
          </a:p>
          <a:p>
            <a:r>
              <a:rPr lang="en-US" dirty="0"/>
              <a:t>Attribute-based access control (ABAC)</a:t>
            </a:r>
          </a:p>
          <a:p>
            <a:r>
              <a:rPr lang="en-US" dirty="0"/>
              <a:t>User-based access control (UBAC)</a:t>
            </a:r>
          </a:p>
          <a:p>
            <a:r>
              <a:rPr lang="en-US" dirty="0"/>
              <a:t>Context-based access control (CBAC)</a:t>
            </a:r>
          </a:p>
          <a:p>
            <a:r>
              <a:rPr lang="en-US" dirty="0"/>
              <a:t>Rule-based access control (Using JavaScript)</a:t>
            </a:r>
          </a:p>
          <a:p>
            <a:r>
              <a:rPr lang="en-US" dirty="0"/>
              <a:t>Time-based access control</a:t>
            </a:r>
          </a:p>
          <a:p>
            <a:r>
              <a:rPr lang="en-US" dirty="0"/>
              <a:t>Support for custom access control mechanisms (ACMs) through a Service Provider Interface (SPI)</a:t>
            </a:r>
          </a:p>
        </p:txBody>
      </p:sp>
    </p:spTree>
    <p:extLst>
      <p:ext uri="{BB962C8B-B14F-4D97-AF65-F5344CB8AC3E}">
        <p14:creationId xmlns:p14="http://schemas.microsoft.com/office/powerpoint/2010/main" val="1434989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0807FE-E0D7-F6EC-B258-C18671F25A9D}"/>
              </a:ext>
            </a:extLst>
          </p:cNvPr>
          <p:cNvSpPr>
            <a:spLocks noGrp="1"/>
          </p:cNvSpPr>
          <p:nvPr>
            <p:ph type="title"/>
          </p:nvPr>
        </p:nvSpPr>
        <p:spPr/>
        <p:txBody>
          <a:bodyPr/>
          <a:lstStyle/>
          <a:p>
            <a:r>
              <a:rPr lang="en-US" dirty="0"/>
              <a:t>Authorization proposal</a:t>
            </a:r>
            <a:endParaRPr lang="LID4096" dirty="0"/>
          </a:p>
        </p:txBody>
      </p:sp>
      <p:sp>
        <p:nvSpPr>
          <p:cNvPr id="3" name="Tijdelijke aanduiding voor inhoud 2">
            <a:extLst>
              <a:ext uri="{FF2B5EF4-FFF2-40B4-BE49-F238E27FC236}">
                <a16:creationId xmlns:a16="http://schemas.microsoft.com/office/drawing/2014/main" id="{4EA7F190-0800-BC50-1B88-9C043CE517BD}"/>
              </a:ext>
            </a:extLst>
          </p:cNvPr>
          <p:cNvSpPr>
            <a:spLocks noGrp="1"/>
          </p:cNvSpPr>
          <p:nvPr>
            <p:ph idx="1"/>
          </p:nvPr>
        </p:nvSpPr>
        <p:spPr/>
        <p:txBody>
          <a:bodyPr>
            <a:normAutofit/>
          </a:bodyPr>
          <a:lstStyle/>
          <a:p>
            <a:r>
              <a:rPr lang="en-US" dirty="0"/>
              <a:t>Use of only RBAC because is easiest to configure and reason about. Configure organization roles: admin, editor and viewer. </a:t>
            </a:r>
          </a:p>
          <a:p>
            <a:r>
              <a:rPr lang="en-US" dirty="0"/>
              <a:t>For application access, PEP on application level. </a:t>
            </a:r>
          </a:p>
          <a:p>
            <a:r>
              <a:rPr lang="en-US" dirty="0"/>
              <a:t>Frontend and relation graph can step-by-step incorporate authorization logic in code</a:t>
            </a:r>
          </a:p>
        </p:txBody>
      </p:sp>
    </p:spTree>
    <p:extLst>
      <p:ext uri="{BB962C8B-B14F-4D97-AF65-F5344CB8AC3E}">
        <p14:creationId xmlns:p14="http://schemas.microsoft.com/office/powerpoint/2010/main" val="262909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BC14FC-2EA3-2EF4-A8C2-5D609CBAA5FB}"/>
              </a:ext>
            </a:extLst>
          </p:cNvPr>
          <p:cNvSpPr>
            <a:spLocks noGrp="1"/>
          </p:cNvSpPr>
          <p:nvPr>
            <p:ph type="title"/>
          </p:nvPr>
        </p:nvSpPr>
        <p:spPr/>
        <p:txBody>
          <a:bodyPr/>
          <a:lstStyle/>
          <a:p>
            <a:r>
              <a:rPr lang="en-US" dirty="0"/>
              <a:t>Authorization proposal cons</a:t>
            </a:r>
            <a:endParaRPr lang="LID4096" dirty="0"/>
          </a:p>
        </p:txBody>
      </p:sp>
      <p:sp>
        <p:nvSpPr>
          <p:cNvPr id="3" name="Tijdelijke aanduiding voor inhoud 2">
            <a:extLst>
              <a:ext uri="{FF2B5EF4-FFF2-40B4-BE49-F238E27FC236}">
                <a16:creationId xmlns:a16="http://schemas.microsoft.com/office/drawing/2014/main" id="{8138B77F-32DF-01A7-E492-DA51C68453DA}"/>
              </a:ext>
            </a:extLst>
          </p:cNvPr>
          <p:cNvSpPr>
            <a:spLocks noGrp="1"/>
          </p:cNvSpPr>
          <p:nvPr>
            <p:ph idx="1"/>
          </p:nvPr>
        </p:nvSpPr>
        <p:spPr/>
        <p:txBody>
          <a:bodyPr>
            <a:normAutofit lnSpcReduction="10000"/>
          </a:bodyPr>
          <a:lstStyle/>
          <a:p>
            <a:r>
              <a:rPr lang="en-US" dirty="0"/>
              <a:t>RBAC have </a:t>
            </a:r>
            <a:r>
              <a:rPr lang="nl-BE" b="0" i="0" dirty="0" err="1">
                <a:effectLst/>
                <a:highlight>
                  <a:srgbClr val="FFFFFF"/>
                </a:highlight>
                <a:latin typeface="-apple-system"/>
              </a:rPr>
              <a:t>limited</a:t>
            </a:r>
            <a:r>
              <a:rPr lang="nl-BE" b="0" i="0" dirty="0">
                <a:effectLst/>
                <a:highlight>
                  <a:srgbClr val="FFFFFF"/>
                </a:highlight>
                <a:latin typeface="-apple-system"/>
              </a:rPr>
              <a:t> flexibility </a:t>
            </a:r>
            <a:r>
              <a:rPr lang="nl-BE" b="0" i="0" dirty="0" err="1">
                <a:effectLst/>
                <a:highlight>
                  <a:srgbClr val="FFFFFF"/>
                </a:highlight>
                <a:latin typeface="-apple-system"/>
              </a:rPr>
              <a:t>and</a:t>
            </a:r>
            <a:r>
              <a:rPr lang="nl-BE" b="0" i="0" dirty="0">
                <a:effectLst/>
                <a:highlight>
                  <a:srgbClr val="FFFFFF"/>
                </a:highlight>
                <a:latin typeface="-apple-system"/>
              </a:rPr>
              <a:t> </a:t>
            </a:r>
            <a:r>
              <a:rPr lang="nl-BE" b="0" i="0" dirty="0" err="1">
                <a:effectLst/>
                <a:highlight>
                  <a:srgbClr val="FFFFFF"/>
                </a:highlight>
                <a:latin typeface="-apple-system"/>
              </a:rPr>
              <a:t>scalability</a:t>
            </a:r>
            <a:r>
              <a:rPr lang="nl-BE" b="0" i="0" dirty="0">
                <a:effectLst/>
                <a:highlight>
                  <a:srgbClr val="FFFFFF"/>
                </a:highlight>
                <a:latin typeface="-apple-system"/>
              </a:rPr>
              <a:t> </a:t>
            </a:r>
            <a:r>
              <a:rPr lang="nl-BE" b="0" i="0" dirty="0" err="1">
                <a:effectLst/>
                <a:highlight>
                  <a:srgbClr val="FFFFFF"/>
                </a:highlight>
                <a:latin typeface="-apple-system"/>
              </a:rPr>
              <a:t>for</a:t>
            </a:r>
            <a:r>
              <a:rPr lang="nl-BE" b="0" i="0" dirty="0">
                <a:effectLst/>
                <a:highlight>
                  <a:srgbClr val="FFFFFF"/>
                </a:highlight>
                <a:latin typeface="-apple-system"/>
              </a:rPr>
              <a:t> fine </a:t>
            </a:r>
            <a:r>
              <a:rPr lang="nl-BE" b="0" i="0" dirty="0" err="1">
                <a:effectLst/>
                <a:highlight>
                  <a:srgbClr val="FFFFFF"/>
                </a:highlight>
                <a:latin typeface="-apple-system"/>
              </a:rPr>
              <a:t>grained</a:t>
            </a:r>
            <a:r>
              <a:rPr lang="nl-BE" b="0" i="0" dirty="0">
                <a:effectLst/>
                <a:highlight>
                  <a:srgbClr val="FFFFFF"/>
                </a:highlight>
                <a:latin typeface="-apple-system"/>
              </a:rPr>
              <a:t> access control. </a:t>
            </a:r>
            <a:r>
              <a:rPr lang="en-US" dirty="0"/>
              <a:t>If fine grained control is needed, we can use the other authorization options in </a:t>
            </a:r>
            <a:r>
              <a:rPr lang="en-US" dirty="0" err="1"/>
              <a:t>Keycloak</a:t>
            </a:r>
            <a:r>
              <a:rPr lang="en-US" dirty="0"/>
              <a:t>. However, following the </a:t>
            </a:r>
            <a:r>
              <a:rPr lang="en-US" dirty="0" err="1"/>
              <a:t>Keycloak</a:t>
            </a:r>
            <a:r>
              <a:rPr lang="en-US" dirty="0"/>
              <a:t> community statements: configuring fine grained access control in </a:t>
            </a:r>
            <a:r>
              <a:rPr lang="en-US" dirty="0" err="1"/>
              <a:t>Keycloak</a:t>
            </a:r>
            <a:r>
              <a:rPr lang="en-US" dirty="0"/>
              <a:t> is complex and hard to maintain, one of the proposal is to delegate this to OPA as the PDP (and PAP). For our use case, fine grained control would only be needed for the entity ‘dev team’. </a:t>
            </a:r>
            <a:r>
              <a:rPr lang="en-US" dirty="0" err="1"/>
              <a:t>Opensearch</a:t>
            </a:r>
            <a:r>
              <a:rPr lang="en-US" dirty="0"/>
              <a:t>-like tools does fit in the category where admin should be able to configure fine grained control.</a:t>
            </a:r>
          </a:p>
          <a:p>
            <a:r>
              <a:rPr lang="en-US" dirty="0"/>
              <a:t>Configuring rules for authorization on application level, can make the code convoluted if authorization becomes complex. Better to handle this centrally, OPA align with this idea.</a:t>
            </a:r>
            <a:endParaRPr lang="LID4096" dirty="0"/>
          </a:p>
        </p:txBody>
      </p:sp>
    </p:spTree>
    <p:extLst>
      <p:ext uri="{BB962C8B-B14F-4D97-AF65-F5344CB8AC3E}">
        <p14:creationId xmlns:p14="http://schemas.microsoft.com/office/powerpoint/2010/main" val="221397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61115-B5E0-77C2-E1EC-2407411DB660}"/>
              </a:ext>
            </a:extLst>
          </p:cNvPr>
          <p:cNvSpPr>
            <a:spLocks noGrp="1"/>
          </p:cNvSpPr>
          <p:nvPr>
            <p:ph type="title"/>
          </p:nvPr>
        </p:nvSpPr>
        <p:spPr/>
        <p:txBody>
          <a:bodyPr/>
          <a:lstStyle/>
          <a:p>
            <a:r>
              <a:rPr lang="en-US" dirty="0"/>
              <a:t>Authorization 3</a:t>
            </a:r>
            <a:r>
              <a:rPr lang="en-US" baseline="30000" dirty="0"/>
              <a:t>rd</a:t>
            </a:r>
            <a:r>
              <a:rPr lang="en-US" dirty="0"/>
              <a:t> party tools</a:t>
            </a:r>
            <a:endParaRPr lang="LID4096" dirty="0"/>
          </a:p>
        </p:txBody>
      </p:sp>
      <p:sp>
        <p:nvSpPr>
          <p:cNvPr id="3" name="Tijdelijke aanduiding voor inhoud 2">
            <a:extLst>
              <a:ext uri="{FF2B5EF4-FFF2-40B4-BE49-F238E27FC236}">
                <a16:creationId xmlns:a16="http://schemas.microsoft.com/office/drawing/2014/main" id="{7D79E49A-EB49-AF6C-0E64-160AD8C063A5}"/>
              </a:ext>
            </a:extLst>
          </p:cNvPr>
          <p:cNvSpPr>
            <a:spLocks noGrp="1"/>
          </p:cNvSpPr>
          <p:nvPr>
            <p:ph idx="1"/>
          </p:nvPr>
        </p:nvSpPr>
        <p:spPr/>
        <p:txBody>
          <a:bodyPr>
            <a:normAutofit fontScale="92500" lnSpcReduction="10000"/>
          </a:bodyPr>
          <a:lstStyle/>
          <a:p>
            <a:r>
              <a:rPr lang="en-US" dirty="0"/>
              <a:t>Grafana</a:t>
            </a:r>
          </a:p>
          <a:p>
            <a:pPr lvl="1"/>
            <a:r>
              <a:rPr lang="en-US" dirty="0"/>
              <a:t>Has default admin, editor and viewer. We will only support editor and viewer role, a such they cannot add/delete users.</a:t>
            </a:r>
          </a:p>
          <a:p>
            <a:r>
              <a:rPr lang="en-US" dirty="0" err="1"/>
              <a:t>Opensearch</a:t>
            </a:r>
            <a:r>
              <a:rPr lang="en-US" dirty="0"/>
              <a:t>: </a:t>
            </a:r>
          </a:p>
          <a:p>
            <a:pPr lvl="1"/>
            <a:r>
              <a:rPr lang="en-US" dirty="0" err="1"/>
              <a:t>opensearch_roles</a:t>
            </a:r>
            <a:r>
              <a:rPr lang="en-US" dirty="0"/>
              <a:t> are the </a:t>
            </a:r>
            <a:r>
              <a:rPr lang="en-US" dirty="0" err="1"/>
              <a:t>backend_roles</a:t>
            </a:r>
            <a:r>
              <a:rPr lang="en-US" dirty="0"/>
              <a:t> in </a:t>
            </a:r>
            <a:r>
              <a:rPr lang="en-US" dirty="0" err="1"/>
              <a:t>opensearch</a:t>
            </a:r>
            <a:r>
              <a:rPr lang="en-US" dirty="0"/>
              <a:t>. Within </a:t>
            </a:r>
            <a:r>
              <a:rPr lang="en-US" dirty="0" err="1"/>
              <a:t>Opensearch</a:t>
            </a:r>
            <a:r>
              <a:rPr lang="en-US" dirty="0"/>
              <a:t>:</a:t>
            </a:r>
          </a:p>
          <a:p>
            <a:pPr lvl="2"/>
            <a:r>
              <a:rPr lang="en-US" dirty="0" err="1"/>
              <a:t>backend_roles</a:t>
            </a:r>
            <a:r>
              <a:rPr lang="en-US" dirty="0"/>
              <a:t> can be mapped </a:t>
            </a:r>
            <a:r>
              <a:rPr lang="en-US" dirty="0" err="1"/>
              <a:t>mapped</a:t>
            </a:r>
            <a:r>
              <a:rPr lang="en-US" dirty="0"/>
              <a:t> to roles. </a:t>
            </a:r>
          </a:p>
          <a:p>
            <a:pPr lvl="2"/>
            <a:r>
              <a:rPr lang="en-US" dirty="0"/>
              <a:t>Role are mapped to fine-grained permissions. </a:t>
            </a:r>
          </a:p>
          <a:p>
            <a:pPr lvl="1"/>
            <a:r>
              <a:rPr lang="en-US" dirty="0"/>
              <a:t>We will define the permission for roles and fixed set of </a:t>
            </a:r>
            <a:r>
              <a:rPr lang="en-US" dirty="0" err="1"/>
              <a:t>backend_role</a:t>
            </a:r>
            <a:r>
              <a:rPr lang="en-US" dirty="0"/>
              <a:t> </a:t>
            </a:r>
            <a:r>
              <a:rPr lang="en-US" dirty="0">
                <a:sym typeface="Wingdings" panose="05000000000000000000" pitchFamily="2" charset="2"/>
              </a:rPr>
              <a:t></a:t>
            </a:r>
            <a:r>
              <a:rPr lang="en-US" dirty="0"/>
              <a:t> roles:</a:t>
            </a:r>
          </a:p>
          <a:p>
            <a:pPr lvl="2"/>
            <a:r>
              <a:rPr lang="en-US" dirty="0">
                <a:sym typeface="Wingdings" panose="05000000000000000000" pitchFamily="2" charset="2"/>
              </a:rPr>
              <a:t>Admin  For the moment can do everything </a:t>
            </a:r>
          </a:p>
          <a:p>
            <a:pPr lvl="2"/>
            <a:r>
              <a:rPr lang="en-US" dirty="0">
                <a:sym typeface="Wingdings" panose="05000000000000000000" pitchFamily="2" charset="2"/>
              </a:rPr>
              <a:t>Editor  editor (configure role editor and map this to permission * for </a:t>
            </a:r>
            <a:r>
              <a:rPr lang="en-US" dirty="0" err="1">
                <a:sym typeface="Wingdings" panose="05000000000000000000" pitchFamily="2" charset="2"/>
              </a:rPr>
              <a:t>cluster_permissions</a:t>
            </a:r>
            <a:r>
              <a:rPr lang="en-US" dirty="0">
                <a:sym typeface="Wingdings" panose="05000000000000000000" pitchFamily="2" charset="2"/>
              </a:rPr>
              <a:t> and </a:t>
            </a:r>
            <a:r>
              <a:rPr lang="en-US" dirty="0" err="1">
                <a:sym typeface="Wingdings" panose="05000000000000000000" pitchFamily="2" charset="2"/>
              </a:rPr>
              <a:t>index_permissions</a:t>
            </a:r>
            <a:r>
              <a:rPr lang="en-US" dirty="0">
                <a:sym typeface="Wingdings" panose="05000000000000000000" pitchFamily="2" charset="2"/>
              </a:rPr>
              <a:t>, in </a:t>
            </a:r>
            <a:r>
              <a:rPr lang="en-US" dirty="0" err="1">
                <a:sym typeface="Wingdings" panose="05000000000000000000" pitchFamily="2" charset="2"/>
              </a:rPr>
              <a:t>roles.yml</a:t>
            </a:r>
            <a:r>
              <a:rPr lang="en-US" dirty="0">
                <a:sym typeface="Wingdings" panose="05000000000000000000" pitchFamily="2" charset="2"/>
              </a:rPr>
              <a:t> and </a:t>
            </a:r>
            <a:r>
              <a:rPr lang="en-US" dirty="0" err="1">
                <a:sym typeface="Wingdings" panose="05000000000000000000" pitchFamily="2" charset="2"/>
              </a:rPr>
              <a:t>role_mappings.yml</a:t>
            </a:r>
            <a:r>
              <a:rPr lang="en-US" dirty="0">
                <a:sym typeface="Wingdings" panose="05000000000000000000" pitchFamily="2" charset="2"/>
              </a:rPr>
              <a:t> files)</a:t>
            </a:r>
          </a:p>
          <a:p>
            <a:pPr lvl="2"/>
            <a:r>
              <a:rPr lang="en-US" dirty="0">
                <a:sym typeface="Wingdings" panose="05000000000000000000" pitchFamily="2" charset="2"/>
              </a:rPr>
              <a:t>Viewer  </a:t>
            </a:r>
            <a:r>
              <a:rPr lang="en-US" dirty="0" err="1">
                <a:sym typeface="Wingdings" panose="05000000000000000000" pitchFamily="2" charset="2"/>
              </a:rPr>
              <a:t>readall</a:t>
            </a:r>
            <a:r>
              <a:rPr lang="en-US" dirty="0">
                <a:sym typeface="Wingdings" panose="05000000000000000000" pitchFamily="2" charset="2"/>
              </a:rPr>
              <a:t> (already exist)</a:t>
            </a:r>
          </a:p>
          <a:p>
            <a:r>
              <a:rPr lang="en-US" dirty="0">
                <a:sym typeface="Wingdings" panose="05000000000000000000" pitchFamily="2" charset="2"/>
              </a:rPr>
              <a:t>Our default roles Admin, Editor and Viewer will map to the 3</a:t>
            </a:r>
            <a:r>
              <a:rPr lang="en-US" baseline="30000" dirty="0">
                <a:sym typeface="Wingdings" panose="05000000000000000000" pitchFamily="2" charset="2"/>
              </a:rPr>
              <a:t>rd</a:t>
            </a:r>
            <a:r>
              <a:rPr lang="en-US" dirty="0">
                <a:sym typeface="Wingdings" panose="05000000000000000000" pitchFamily="2" charset="2"/>
              </a:rPr>
              <a:t> party roles</a:t>
            </a:r>
          </a:p>
        </p:txBody>
      </p:sp>
    </p:spTree>
    <p:extLst>
      <p:ext uri="{BB962C8B-B14F-4D97-AF65-F5344CB8AC3E}">
        <p14:creationId xmlns:p14="http://schemas.microsoft.com/office/powerpoint/2010/main" val="3333535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B52988-0003-10F7-D8F6-4C4753530212}"/>
              </a:ext>
            </a:extLst>
          </p:cNvPr>
          <p:cNvSpPr>
            <a:spLocks noGrp="1"/>
          </p:cNvSpPr>
          <p:nvPr>
            <p:ph type="title"/>
          </p:nvPr>
        </p:nvSpPr>
        <p:spPr/>
        <p:txBody>
          <a:bodyPr/>
          <a:lstStyle/>
          <a:p>
            <a:r>
              <a:rPr lang="nl-BE" dirty="0"/>
              <a:t>Tenant access</a:t>
            </a:r>
            <a:endParaRPr lang="LID4096" dirty="0"/>
          </a:p>
        </p:txBody>
      </p:sp>
      <p:sp>
        <p:nvSpPr>
          <p:cNvPr id="3" name="Tijdelijke aanduiding voor inhoud 2">
            <a:extLst>
              <a:ext uri="{FF2B5EF4-FFF2-40B4-BE49-F238E27FC236}">
                <a16:creationId xmlns:a16="http://schemas.microsoft.com/office/drawing/2014/main" id="{0164C8E0-7332-3D5A-A5D8-A2802303B275}"/>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4191467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255BA8-FEE1-36B9-4031-34A48E684253}"/>
              </a:ext>
            </a:extLst>
          </p:cNvPr>
          <p:cNvSpPr>
            <a:spLocks noGrp="1"/>
          </p:cNvSpPr>
          <p:nvPr>
            <p:ph type="title"/>
          </p:nvPr>
        </p:nvSpPr>
        <p:spPr/>
        <p:txBody>
          <a:bodyPr/>
          <a:lstStyle/>
          <a:p>
            <a:r>
              <a:rPr lang="en-US" dirty="0"/>
              <a:t>Flows to handle</a:t>
            </a:r>
            <a:endParaRPr lang="LID4096" dirty="0"/>
          </a:p>
        </p:txBody>
      </p:sp>
      <p:sp>
        <p:nvSpPr>
          <p:cNvPr id="3" name="Tijdelijke aanduiding voor inhoud 2">
            <a:extLst>
              <a:ext uri="{FF2B5EF4-FFF2-40B4-BE49-F238E27FC236}">
                <a16:creationId xmlns:a16="http://schemas.microsoft.com/office/drawing/2014/main" id="{91ACAAEA-3C39-5EE1-4E14-7743CD36A5C3}"/>
              </a:ext>
            </a:extLst>
          </p:cNvPr>
          <p:cNvSpPr>
            <a:spLocks noGrp="1"/>
          </p:cNvSpPr>
          <p:nvPr>
            <p:ph idx="1"/>
          </p:nvPr>
        </p:nvSpPr>
        <p:spPr/>
        <p:txBody>
          <a:bodyPr/>
          <a:lstStyle/>
          <a:p>
            <a:r>
              <a:rPr lang="nl-NL" dirty="0">
                <a:solidFill>
                  <a:srgbClr val="000000"/>
                </a:solidFill>
                <a:latin typeface="WordVisi_MSFontService"/>
              </a:rPr>
              <a:t>K8s </a:t>
            </a:r>
            <a:r>
              <a:rPr lang="nl-NL" dirty="0" err="1">
                <a:solidFill>
                  <a:srgbClr val="000000"/>
                </a:solidFill>
                <a:latin typeface="WordVisi_MSFontService"/>
              </a:rPr>
              <a:t>discovery</a:t>
            </a:r>
            <a:r>
              <a:rPr lang="nl-NL" dirty="0">
                <a:solidFill>
                  <a:srgbClr val="000000"/>
                </a:solidFill>
                <a:latin typeface="WordVisi_MSFontService"/>
              </a:rPr>
              <a:t> (or </a:t>
            </a:r>
            <a:r>
              <a:rPr lang="nl-NL" dirty="0" err="1">
                <a:solidFill>
                  <a:srgbClr val="000000"/>
                </a:solidFill>
                <a:latin typeface="WordVisi_MSFontService"/>
              </a:rPr>
              <a:t>other</a:t>
            </a:r>
            <a:r>
              <a:rPr lang="nl-NL" dirty="0">
                <a:solidFill>
                  <a:srgbClr val="000000"/>
                </a:solidFill>
                <a:latin typeface="WordVisi_MSFontService"/>
              </a:rPr>
              <a:t> </a:t>
            </a:r>
            <a:r>
              <a:rPr lang="nl-NL" dirty="0" err="1">
                <a:solidFill>
                  <a:srgbClr val="000000"/>
                </a:solidFill>
                <a:latin typeface="WordVisi_MSFontService"/>
              </a:rPr>
              <a:t>discovery</a:t>
            </a:r>
            <a:r>
              <a:rPr lang="nl-NL" dirty="0">
                <a:solidFill>
                  <a:srgbClr val="000000"/>
                </a:solidFill>
                <a:latin typeface="WordVisi_MSFontService"/>
              </a:rPr>
              <a:t> </a:t>
            </a:r>
            <a:r>
              <a:rPr lang="nl-NL" dirty="0" err="1">
                <a:solidFill>
                  <a:srgbClr val="000000"/>
                </a:solidFill>
                <a:latin typeface="WordVisi_MSFontService"/>
              </a:rPr>
              <a:t>plugins</a:t>
            </a:r>
            <a:r>
              <a:rPr lang="nl-NL" dirty="0">
                <a:solidFill>
                  <a:srgbClr val="000000"/>
                </a:solidFill>
                <a:latin typeface="WordVisi_MSFontService"/>
              </a:rPr>
              <a:t>) </a:t>
            </a:r>
            <a:r>
              <a:rPr lang="nl-NL" dirty="0" err="1">
                <a:solidFill>
                  <a:srgbClr val="000000"/>
                </a:solidFill>
                <a:latin typeface="WordVisi_MSFontService"/>
              </a:rPr>
              <a:t>to</a:t>
            </a:r>
            <a:r>
              <a:rPr lang="nl-NL" dirty="0">
                <a:solidFill>
                  <a:srgbClr val="000000"/>
                </a:solidFill>
                <a:latin typeface="WordVisi_MSFontService"/>
              </a:rPr>
              <a:t> </a:t>
            </a:r>
            <a:r>
              <a:rPr lang="nl-NL" dirty="0" err="1">
                <a:solidFill>
                  <a:srgbClr val="000000"/>
                </a:solidFill>
                <a:latin typeface="WordVisi_MSFontService"/>
              </a:rPr>
              <a:t>their</a:t>
            </a:r>
            <a:r>
              <a:rPr lang="nl-NL" dirty="0">
                <a:solidFill>
                  <a:srgbClr val="000000"/>
                </a:solidFill>
                <a:latin typeface="WordVisi_MSFontService"/>
              </a:rPr>
              <a:t> </a:t>
            </a:r>
            <a:r>
              <a:rPr lang="nl-NL" dirty="0" err="1">
                <a:solidFill>
                  <a:srgbClr val="000000"/>
                </a:solidFill>
                <a:latin typeface="WordVisi_MSFontService"/>
              </a:rPr>
              <a:t>relation</a:t>
            </a:r>
            <a:r>
              <a:rPr lang="nl-NL" dirty="0">
                <a:solidFill>
                  <a:srgbClr val="000000"/>
                </a:solidFill>
                <a:latin typeface="WordVisi_MSFontService"/>
              </a:rPr>
              <a:t> </a:t>
            </a:r>
            <a:r>
              <a:rPr lang="nl-NL" dirty="0" err="1">
                <a:solidFill>
                  <a:srgbClr val="000000"/>
                </a:solidFill>
                <a:latin typeface="WordVisi_MSFontService"/>
              </a:rPr>
              <a:t>graph</a:t>
            </a:r>
            <a:endParaRPr lang="nl-NL" dirty="0">
              <a:solidFill>
                <a:srgbClr val="000000"/>
              </a:solidFill>
              <a:latin typeface="WordVisi_MSFontService"/>
            </a:endParaRPr>
          </a:p>
          <a:p>
            <a:r>
              <a:rPr lang="nl-NL" dirty="0">
                <a:solidFill>
                  <a:srgbClr val="000000"/>
                </a:solidFill>
                <a:latin typeface="WordVisi_MSFontService"/>
              </a:rPr>
              <a:t>Client logs </a:t>
            </a:r>
            <a:r>
              <a:rPr lang="nl-NL" dirty="0" err="1">
                <a:solidFill>
                  <a:srgbClr val="000000"/>
                </a:solidFill>
                <a:latin typeface="WordVisi_MSFontService"/>
              </a:rPr>
              <a:t>to</a:t>
            </a:r>
            <a:r>
              <a:rPr lang="nl-NL" dirty="0">
                <a:solidFill>
                  <a:srgbClr val="000000"/>
                </a:solidFill>
                <a:latin typeface="WordVisi_MSFontService"/>
              </a:rPr>
              <a:t> opensearch in log-* indices</a:t>
            </a:r>
          </a:p>
          <a:p>
            <a:r>
              <a:rPr lang="nl-NL" dirty="0">
                <a:solidFill>
                  <a:srgbClr val="000000"/>
                </a:solidFill>
                <a:latin typeface="WordVisi_MSFontService"/>
              </a:rPr>
              <a:t>Prometheus clients push </a:t>
            </a:r>
            <a:r>
              <a:rPr lang="nl-NL" dirty="0" err="1">
                <a:solidFill>
                  <a:srgbClr val="000000"/>
                </a:solidFill>
                <a:latin typeface="WordVisi_MSFontService"/>
              </a:rPr>
              <a:t>metrics</a:t>
            </a:r>
            <a:r>
              <a:rPr lang="nl-NL" dirty="0">
                <a:solidFill>
                  <a:srgbClr val="000000"/>
                </a:solidFill>
                <a:latin typeface="WordVisi_MSFontService"/>
              </a:rPr>
              <a:t> </a:t>
            </a:r>
            <a:r>
              <a:rPr lang="nl-NL" dirty="0" err="1">
                <a:solidFill>
                  <a:srgbClr val="000000"/>
                </a:solidFill>
                <a:latin typeface="WordVisi_MSFontService"/>
              </a:rPr>
              <a:t>to</a:t>
            </a:r>
            <a:r>
              <a:rPr lang="nl-NL" dirty="0">
                <a:solidFill>
                  <a:srgbClr val="000000"/>
                </a:solidFill>
                <a:latin typeface="WordVisi_MSFontService"/>
              </a:rPr>
              <a:t> cortex </a:t>
            </a:r>
            <a:r>
              <a:rPr lang="nl-NL" dirty="0" err="1">
                <a:solidFill>
                  <a:srgbClr val="000000"/>
                </a:solidFill>
                <a:latin typeface="WordVisi_MSFontService"/>
              </a:rPr>
              <a:t>to</a:t>
            </a:r>
            <a:r>
              <a:rPr lang="nl-NL" dirty="0">
                <a:solidFill>
                  <a:srgbClr val="000000"/>
                </a:solidFill>
                <a:latin typeface="WordVisi_MSFontService"/>
              </a:rPr>
              <a:t> </a:t>
            </a:r>
            <a:r>
              <a:rPr lang="nl-NL" dirty="0" err="1">
                <a:solidFill>
                  <a:srgbClr val="000000"/>
                </a:solidFill>
                <a:latin typeface="WordVisi_MSFontService"/>
              </a:rPr>
              <a:t>their</a:t>
            </a:r>
            <a:r>
              <a:rPr lang="nl-NL" dirty="0">
                <a:solidFill>
                  <a:srgbClr val="000000"/>
                </a:solidFill>
                <a:latin typeface="WordVisi_MSFontService"/>
              </a:rPr>
              <a:t> tenant </a:t>
            </a:r>
            <a:r>
              <a:rPr lang="nl-NL" dirty="0" err="1">
                <a:solidFill>
                  <a:srgbClr val="000000"/>
                </a:solidFill>
                <a:latin typeface="WordVisi_MSFontService"/>
              </a:rPr>
              <a:t>space</a:t>
            </a:r>
            <a:endParaRPr lang="nl-NL" dirty="0">
              <a:solidFill>
                <a:srgbClr val="000000"/>
              </a:solidFill>
              <a:latin typeface="WordVisi_MSFontService"/>
            </a:endParaRPr>
          </a:p>
          <a:p>
            <a:r>
              <a:rPr lang="nl-NL" dirty="0" err="1">
                <a:solidFill>
                  <a:srgbClr val="000000"/>
                </a:solidFill>
                <a:latin typeface="WordVisi_MSFontService"/>
              </a:rPr>
              <a:t>Traces</a:t>
            </a:r>
            <a:r>
              <a:rPr lang="nl-NL" dirty="0">
                <a:solidFill>
                  <a:srgbClr val="000000"/>
                </a:solidFill>
                <a:latin typeface="WordVisi_MSFontService"/>
              </a:rPr>
              <a:t> </a:t>
            </a:r>
            <a:r>
              <a:rPr lang="nl-NL" dirty="0" err="1">
                <a:solidFill>
                  <a:srgbClr val="000000"/>
                </a:solidFill>
                <a:latin typeface="WordVisi_MSFontService"/>
              </a:rPr>
              <a:t>from</a:t>
            </a:r>
            <a:r>
              <a:rPr lang="nl-NL" dirty="0">
                <a:solidFill>
                  <a:srgbClr val="000000"/>
                </a:solidFill>
                <a:latin typeface="WordVisi_MSFontService"/>
              </a:rPr>
              <a:t> client </a:t>
            </a:r>
            <a:r>
              <a:rPr lang="nl-NL" dirty="0" err="1">
                <a:solidFill>
                  <a:srgbClr val="000000"/>
                </a:solidFill>
                <a:latin typeface="WordVisi_MSFontService"/>
              </a:rPr>
              <a:t>to</a:t>
            </a:r>
            <a:r>
              <a:rPr lang="nl-NL" dirty="0">
                <a:solidFill>
                  <a:srgbClr val="000000"/>
                </a:solidFill>
                <a:latin typeface="WordVisi_MSFontService"/>
              </a:rPr>
              <a:t> </a:t>
            </a:r>
            <a:r>
              <a:rPr lang="nl-NL" dirty="0" err="1">
                <a:solidFill>
                  <a:srgbClr val="000000"/>
                </a:solidFill>
                <a:latin typeface="WordVisi_MSFontService"/>
              </a:rPr>
              <a:t>their</a:t>
            </a:r>
            <a:r>
              <a:rPr lang="nl-NL" dirty="0">
                <a:solidFill>
                  <a:srgbClr val="000000"/>
                </a:solidFill>
                <a:latin typeface="WordVisi_MSFontService"/>
              </a:rPr>
              <a:t> </a:t>
            </a:r>
            <a:r>
              <a:rPr lang="nl-NL" dirty="0" err="1">
                <a:solidFill>
                  <a:srgbClr val="000000"/>
                </a:solidFill>
                <a:latin typeface="WordVisi_MSFontService"/>
              </a:rPr>
              <a:t>opentelemetry</a:t>
            </a:r>
            <a:r>
              <a:rPr lang="nl-NL" dirty="0">
                <a:solidFill>
                  <a:srgbClr val="000000"/>
                </a:solidFill>
                <a:latin typeface="WordVisi_MSFontService"/>
              </a:rPr>
              <a:t> collector</a:t>
            </a:r>
          </a:p>
        </p:txBody>
      </p:sp>
    </p:spTree>
    <p:extLst>
      <p:ext uri="{BB962C8B-B14F-4D97-AF65-F5344CB8AC3E}">
        <p14:creationId xmlns:p14="http://schemas.microsoft.com/office/powerpoint/2010/main" val="2171200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12C2F-73C0-951D-5718-15E4D5CD2E88}"/>
              </a:ext>
            </a:extLst>
          </p:cNvPr>
          <p:cNvSpPr>
            <a:spLocks noGrp="1"/>
          </p:cNvSpPr>
          <p:nvPr>
            <p:ph type="title"/>
          </p:nvPr>
        </p:nvSpPr>
        <p:spPr/>
        <p:txBody>
          <a:bodyPr/>
          <a:lstStyle/>
          <a:p>
            <a:r>
              <a:rPr lang="nl-NL" dirty="0" err="1"/>
              <a:t>Keycloak</a:t>
            </a:r>
            <a:r>
              <a:rPr lang="nl-NL" dirty="0"/>
              <a:t> service accounts</a:t>
            </a:r>
            <a:endParaRPr lang="LID4096" dirty="0"/>
          </a:p>
        </p:txBody>
      </p:sp>
      <p:sp>
        <p:nvSpPr>
          <p:cNvPr id="3" name="Tijdelijke aanduiding voor inhoud 2">
            <a:extLst>
              <a:ext uri="{FF2B5EF4-FFF2-40B4-BE49-F238E27FC236}">
                <a16:creationId xmlns:a16="http://schemas.microsoft.com/office/drawing/2014/main" id="{9699DB45-4A89-4767-A6A0-ACC6858B82D9}"/>
              </a:ext>
            </a:extLst>
          </p:cNvPr>
          <p:cNvSpPr>
            <a:spLocks noGrp="1"/>
          </p:cNvSpPr>
          <p:nvPr>
            <p:ph idx="1"/>
          </p:nvPr>
        </p:nvSpPr>
        <p:spPr/>
        <p:txBody>
          <a:bodyPr/>
          <a:lstStyle/>
          <a:p>
            <a:r>
              <a:rPr lang="nl-NL" dirty="0">
                <a:solidFill>
                  <a:srgbClr val="000000"/>
                </a:solidFill>
                <a:latin typeface="WordVisi_MSFontService"/>
              </a:rPr>
              <a:t>We </a:t>
            </a:r>
            <a:r>
              <a:rPr lang="nl-NL" dirty="0" err="1">
                <a:solidFill>
                  <a:srgbClr val="000000"/>
                </a:solidFill>
                <a:latin typeface="WordVisi_MSFontService"/>
              </a:rPr>
              <a:t>will</a:t>
            </a:r>
            <a:r>
              <a:rPr lang="nl-NL" dirty="0">
                <a:solidFill>
                  <a:srgbClr val="000000"/>
                </a:solidFill>
                <a:latin typeface="WordVisi_MSFontService"/>
              </a:rPr>
              <a:t> </a:t>
            </a:r>
            <a:r>
              <a:rPr lang="nl-NL" dirty="0" err="1">
                <a:solidFill>
                  <a:srgbClr val="000000"/>
                </a:solidFill>
                <a:latin typeface="WordVisi_MSFontService"/>
              </a:rPr>
              <a:t>use</a:t>
            </a:r>
            <a:r>
              <a:rPr lang="nl-NL" dirty="0">
                <a:solidFill>
                  <a:srgbClr val="000000"/>
                </a:solidFill>
                <a:latin typeface="WordVisi_MSFontService"/>
              </a:rPr>
              <a:t> </a:t>
            </a:r>
            <a:r>
              <a:rPr lang="nl-NL" dirty="0" err="1">
                <a:solidFill>
                  <a:srgbClr val="000000"/>
                </a:solidFill>
                <a:latin typeface="WordVisi_MSFontService"/>
              </a:rPr>
              <a:t>keycloak</a:t>
            </a:r>
            <a:r>
              <a:rPr lang="nl-NL" dirty="0">
                <a:solidFill>
                  <a:srgbClr val="000000"/>
                </a:solidFill>
                <a:latin typeface="WordVisi_MSFontService"/>
              </a:rPr>
              <a:t> service accounts per tenant. </a:t>
            </a:r>
            <a:r>
              <a:rPr lang="nl-NL" dirty="0" err="1">
                <a:solidFill>
                  <a:srgbClr val="000000"/>
                </a:solidFill>
                <a:latin typeface="WordVisi_MSFontService"/>
              </a:rPr>
              <a:t>This</a:t>
            </a:r>
            <a:r>
              <a:rPr lang="nl-NL" dirty="0">
                <a:solidFill>
                  <a:srgbClr val="000000"/>
                </a:solidFill>
                <a:latin typeface="WordVisi_MSFontService"/>
              </a:rPr>
              <a:t> </a:t>
            </a:r>
            <a:r>
              <a:rPr lang="nl-NL" dirty="0" err="1">
                <a:solidFill>
                  <a:srgbClr val="000000"/>
                </a:solidFill>
                <a:latin typeface="WordVisi_MSFontService"/>
              </a:rPr>
              <a:t>will</a:t>
            </a:r>
            <a:r>
              <a:rPr lang="nl-NL" dirty="0">
                <a:solidFill>
                  <a:srgbClr val="000000"/>
                </a:solidFill>
                <a:latin typeface="WordVisi_MSFontService"/>
              </a:rPr>
              <a:t> </a:t>
            </a:r>
            <a:r>
              <a:rPr lang="nl-NL" dirty="0" err="1">
                <a:solidFill>
                  <a:srgbClr val="000000"/>
                </a:solidFill>
                <a:latin typeface="WordVisi_MSFontService"/>
              </a:rPr>
              <a:t>enable</a:t>
            </a:r>
            <a:r>
              <a:rPr lang="nl-NL" dirty="0">
                <a:solidFill>
                  <a:srgbClr val="000000"/>
                </a:solidFill>
                <a:latin typeface="WordVisi_MSFontService"/>
              </a:rPr>
              <a:t> Machine-2-Machine </a:t>
            </a:r>
            <a:r>
              <a:rPr lang="nl-NL" dirty="0" err="1">
                <a:solidFill>
                  <a:srgbClr val="000000"/>
                </a:solidFill>
                <a:latin typeface="WordVisi_MSFontService"/>
              </a:rPr>
              <a:t>communications</a:t>
            </a:r>
            <a:r>
              <a:rPr lang="nl-NL" dirty="0">
                <a:solidFill>
                  <a:srgbClr val="000000"/>
                </a:solidFill>
                <a:latin typeface="WordVisi_MSFontService"/>
              </a:rPr>
              <a:t>. The </a:t>
            </a:r>
            <a:r>
              <a:rPr lang="nl-NL" dirty="0" err="1">
                <a:solidFill>
                  <a:srgbClr val="000000"/>
                </a:solidFill>
                <a:latin typeface="WordVisi_MSFontService"/>
              </a:rPr>
              <a:t>agents</a:t>
            </a:r>
            <a:r>
              <a:rPr lang="nl-NL" dirty="0">
                <a:solidFill>
                  <a:srgbClr val="000000"/>
                </a:solidFill>
                <a:latin typeface="WordVisi_MSFontService"/>
              </a:rPr>
              <a:t> running at </a:t>
            </a:r>
            <a:r>
              <a:rPr lang="nl-NL" dirty="0" err="1">
                <a:solidFill>
                  <a:srgbClr val="000000"/>
                </a:solidFill>
                <a:latin typeface="WordVisi_MSFontService"/>
              </a:rPr>
              <a:t>the</a:t>
            </a:r>
            <a:r>
              <a:rPr lang="nl-NL" dirty="0">
                <a:solidFill>
                  <a:srgbClr val="000000"/>
                </a:solidFill>
                <a:latin typeface="WordVisi_MSFontService"/>
              </a:rPr>
              <a:t> client must </a:t>
            </a:r>
            <a:r>
              <a:rPr lang="nl-NL" dirty="0" err="1">
                <a:solidFill>
                  <a:srgbClr val="000000"/>
                </a:solidFill>
                <a:latin typeface="WordVisi_MSFontService"/>
              </a:rPr>
              <a:t>be</a:t>
            </a:r>
            <a:r>
              <a:rPr lang="nl-NL" dirty="0">
                <a:solidFill>
                  <a:srgbClr val="000000"/>
                </a:solidFill>
                <a:latin typeface="WordVisi_MSFontService"/>
              </a:rPr>
              <a:t> </a:t>
            </a:r>
            <a:r>
              <a:rPr lang="nl-NL" dirty="0" err="1">
                <a:solidFill>
                  <a:srgbClr val="000000"/>
                </a:solidFill>
                <a:latin typeface="WordVisi_MSFontService"/>
              </a:rPr>
              <a:t>able</a:t>
            </a:r>
            <a:r>
              <a:rPr lang="nl-NL" dirty="0">
                <a:solidFill>
                  <a:srgbClr val="000000"/>
                </a:solidFill>
                <a:latin typeface="WordVisi_MSFontService"/>
              </a:rPr>
              <a:t> </a:t>
            </a:r>
            <a:r>
              <a:rPr lang="nl-NL" dirty="0" err="1">
                <a:solidFill>
                  <a:srgbClr val="000000"/>
                </a:solidFill>
                <a:latin typeface="WordVisi_MSFontService"/>
              </a:rPr>
              <a:t>to</a:t>
            </a:r>
            <a:r>
              <a:rPr lang="nl-NL" dirty="0">
                <a:solidFill>
                  <a:srgbClr val="000000"/>
                </a:solidFill>
                <a:latin typeface="WordVisi_MSFontService"/>
              </a:rPr>
              <a:t> contact </a:t>
            </a:r>
            <a:r>
              <a:rPr lang="nl-NL" dirty="0" err="1">
                <a:solidFill>
                  <a:srgbClr val="000000"/>
                </a:solidFill>
                <a:latin typeface="WordVisi_MSFontService"/>
              </a:rPr>
              <a:t>keycloak</a:t>
            </a:r>
            <a:r>
              <a:rPr lang="nl-NL" dirty="0">
                <a:solidFill>
                  <a:srgbClr val="000000"/>
                </a:solidFill>
                <a:latin typeface="WordVisi_MSFontService"/>
              </a:rPr>
              <a:t> </a:t>
            </a:r>
            <a:r>
              <a:rPr lang="nl-NL" dirty="0" err="1">
                <a:solidFill>
                  <a:srgbClr val="000000"/>
                </a:solidFill>
                <a:latin typeface="WordVisi_MSFontService"/>
              </a:rPr>
              <a:t>to</a:t>
            </a:r>
            <a:r>
              <a:rPr lang="nl-NL" dirty="0">
                <a:solidFill>
                  <a:srgbClr val="000000"/>
                </a:solidFill>
                <a:latin typeface="WordVisi_MSFontService"/>
              </a:rPr>
              <a:t> get </a:t>
            </a:r>
            <a:r>
              <a:rPr lang="nl-NL" dirty="0" err="1">
                <a:solidFill>
                  <a:srgbClr val="000000"/>
                </a:solidFill>
                <a:latin typeface="WordVisi_MSFontService"/>
              </a:rPr>
              <a:t>and</a:t>
            </a:r>
            <a:r>
              <a:rPr lang="nl-NL" dirty="0">
                <a:solidFill>
                  <a:srgbClr val="000000"/>
                </a:solidFill>
                <a:latin typeface="WordVisi_MSFontService"/>
              </a:rPr>
              <a:t> </a:t>
            </a:r>
            <a:r>
              <a:rPr lang="nl-NL" dirty="0" err="1">
                <a:solidFill>
                  <a:srgbClr val="000000"/>
                </a:solidFill>
                <a:latin typeface="WordVisi_MSFontService"/>
              </a:rPr>
              <a:t>refresh</a:t>
            </a:r>
            <a:r>
              <a:rPr lang="nl-NL" dirty="0">
                <a:solidFill>
                  <a:srgbClr val="000000"/>
                </a:solidFill>
                <a:latin typeface="WordVisi_MSFontService"/>
              </a:rPr>
              <a:t> </a:t>
            </a:r>
            <a:r>
              <a:rPr lang="nl-NL" dirty="0" err="1">
                <a:solidFill>
                  <a:srgbClr val="000000"/>
                </a:solidFill>
                <a:latin typeface="WordVisi_MSFontService"/>
              </a:rPr>
              <a:t>their</a:t>
            </a:r>
            <a:r>
              <a:rPr lang="nl-NL" dirty="0">
                <a:solidFill>
                  <a:srgbClr val="000000"/>
                </a:solidFill>
                <a:latin typeface="WordVisi_MSFontService"/>
              </a:rPr>
              <a:t> token </a:t>
            </a:r>
            <a:r>
              <a:rPr lang="nl-NL" dirty="0" err="1">
                <a:solidFill>
                  <a:srgbClr val="000000"/>
                </a:solidFill>
                <a:latin typeface="WordVisi_MSFontService"/>
              </a:rPr>
              <a:t>with</a:t>
            </a:r>
            <a:r>
              <a:rPr lang="nl-NL" dirty="0">
                <a:solidFill>
                  <a:srgbClr val="000000"/>
                </a:solidFill>
                <a:latin typeface="WordVisi_MSFontService"/>
              </a:rPr>
              <a:t> </a:t>
            </a:r>
            <a:r>
              <a:rPr lang="nl-NL" dirty="0" err="1">
                <a:solidFill>
                  <a:srgbClr val="000000"/>
                </a:solidFill>
                <a:latin typeface="WordVisi_MSFontService"/>
              </a:rPr>
              <a:t>their</a:t>
            </a:r>
            <a:r>
              <a:rPr lang="nl-NL" dirty="0">
                <a:solidFill>
                  <a:srgbClr val="000000"/>
                </a:solidFill>
                <a:latin typeface="WordVisi_MSFontService"/>
              </a:rPr>
              <a:t> service account</a:t>
            </a:r>
          </a:p>
          <a:p>
            <a:r>
              <a:rPr lang="nl-NL" dirty="0">
                <a:solidFill>
                  <a:srgbClr val="000000"/>
                </a:solidFill>
                <a:latin typeface="WordVisi_MSFontService"/>
              </a:rPr>
              <a:t>A tenant </a:t>
            </a:r>
            <a:r>
              <a:rPr lang="nl-NL" dirty="0" err="1">
                <a:solidFill>
                  <a:srgbClr val="000000"/>
                </a:solidFill>
                <a:latin typeface="WordVisi_MSFontService"/>
              </a:rPr>
              <a:t>can</a:t>
            </a:r>
            <a:r>
              <a:rPr lang="nl-NL" dirty="0">
                <a:solidFill>
                  <a:srgbClr val="000000"/>
                </a:solidFill>
                <a:latin typeface="WordVisi_MSFontService"/>
              </a:rPr>
              <a:t> </a:t>
            </a:r>
            <a:r>
              <a:rPr lang="nl-NL" dirty="0" err="1">
                <a:solidFill>
                  <a:srgbClr val="000000"/>
                </a:solidFill>
                <a:latin typeface="WordVisi_MSFontService"/>
              </a:rPr>
              <a:t>only</a:t>
            </a:r>
            <a:r>
              <a:rPr lang="nl-NL" dirty="0">
                <a:solidFill>
                  <a:srgbClr val="000000"/>
                </a:solidFill>
                <a:latin typeface="WordVisi_MSFontService"/>
              </a:rPr>
              <a:t> have on service account in </a:t>
            </a:r>
            <a:r>
              <a:rPr lang="nl-NL" dirty="0" err="1">
                <a:solidFill>
                  <a:srgbClr val="000000"/>
                </a:solidFill>
                <a:latin typeface="WordVisi_MSFontService"/>
              </a:rPr>
              <a:t>Keycloak</a:t>
            </a:r>
            <a:r>
              <a:rPr lang="nl-NL" dirty="0">
                <a:solidFill>
                  <a:srgbClr val="000000"/>
                </a:solidFill>
                <a:latin typeface="WordVisi_MSFontService"/>
              </a:rPr>
              <a:t> </a:t>
            </a:r>
            <a:r>
              <a:rPr lang="nl-NL" dirty="0" err="1">
                <a:solidFill>
                  <a:srgbClr val="000000"/>
                </a:solidFill>
                <a:latin typeface="WordVisi_MSFontService"/>
              </a:rPr>
              <a:t>unfortunelatly</a:t>
            </a:r>
            <a:r>
              <a:rPr lang="nl-NL" dirty="0">
                <a:solidFill>
                  <a:srgbClr val="000000"/>
                </a:solidFill>
                <a:latin typeface="WordVisi_MSFontService"/>
              </a:rPr>
              <a:t>, </a:t>
            </a:r>
            <a:r>
              <a:rPr lang="nl-NL" dirty="0" err="1">
                <a:solidFill>
                  <a:srgbClr val="000000"/>
                </a:solidFill>
                <a:latin typeface="WordVisi_MSFontService"/>
              </a:rPr>
              <a:t>so</a:t>
            </a:r>
            <a:r>
              <a:rPr lang="nl-NL" dirty="0">
                <a:solidFill>
                  <a:srgbClr val="000000"/>
                </a:solidFill>
                <a:latin typeface="WordVisi_MSFontService"/>
              </a:rPr>
              <a:t> </a:t>
            </a:r>
            <a:r>
              <a:rPr lang="nl-NL" dirty="0" err="1">
                <a:solidFill>
                  <a:srgbClr val="000000"/>
                </a:solidFill>
                <a:latin typeface="WordVisi_MSFontService"/>
              </a:rPr>
              <a:t>authorization</a:t>
            </a:r>
            <a:r>
              <a:rPr lang="nl-NL" dirty="0">
                <a:solidFill>
                  <a:srgbClr val="000000"/>
                </a:solidFill>
                <a:latin typeface="WordVisi_MSFontService"/>
              </a:rPr>
              <a:t> </a:t>
            </a:r>
            <a:r>
              <a:rPr lang="nl-NL" dirty="0" err="1">
                <a:solidFill>
                  <a:srgbClr val="000000"/>
                </a:solidFill>
                <a:latin typeface="WordVisi_MSFontService"/>
              </a:rPr>
              <a:t>cannot</a:t>
            </a:r>
            <a:r>
              <a:rPr lang="nl-NL" dirty="0">
                <a:solidFill>
                  <a:srgbClr val="000000"/>
                </a:solidFill>
                <a:latin typeface="WordVisi_MSFontService"/>
              </a:rPr>
              <a:t> </a:t>
            </a:r>
            <a:r>
              <a:rPr lang="nl-NL" dirty="0" err="1">
                <a:solidFill>
                  <a:srgbClr val="000000"/>
                </a:solidFill>
                <a:latin typeface="WordVisi_MSFontService"/>
              </a:rPr>
              <a:t>be</a:t>
            </a:r>
            <a:r>
              <a:rPr lang="nl-NL" dirty="0">
                <a:solidFill>
                  <a:srgbClr val="000000"/>
                </a:solidFill>
                <a:latin typeface="WordVisi_MSFontService"/>
              </a:rPr>
              <a:t> fine </a:t>
            </a:r>
            <a:r>
              <a:rPr lang="nl-NL" dirty="0" err="1">
                <a:solidFill>
                  <a:srgbClr val="000000"/>
                </a:solidFill>
                <a:latin typeface="WordVisi_MSFontService"/>
              </a:rPr>
              <a:t>grained</a:t>
            </a:r>
            <a:r>
              <a:rPr lang="nl-NL" dirty="0">
                <a:solidFill>
                  <a:srgbClr val="000000"/>
                </a:solidFill>
                <a:latin typeface="WordVisi_MSFontService"/>
              </a:rPr>
              <a:t>.</a:t>
            </a:r>
          </a:p>
        </p:txBody>
      </p:sp>
    </p:spTree>
    <p:extLst>
      <p:ext uri="{BB962C8B-B14F-4D97-AF65-F5344CB8AC3E}">
        <p14:creationId xmlns:p14="http://schemas.microsoft.com/office/powerpoint/2010/main" val="107887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39353-AEDD-E8B8-9E5F-5E6A2940A3A4}"/>
              </a:ext>
            </a:extLst>
          </p:cNvPr>
          <p:cNvSpPr>
            <a:spLocks noGrp="1"/>
          </p:cNvSpPr>
          <p:nvPr>
            <p:ph type="title"/>
          </p:nvPr>
        </p:nvSpPr>
        <p:spPr/>
        <p:txBody>
          <a:bodyPr/>
          <a:lstStyle/>
          <a:p>
            <a:r>
              <a:rPr lang="nl-BE" dirty="0"/>
              <a:t>Goal</a:t>
            </a:r>
            <a:endParaRPr lang="LID4096" dirty="0"/>
          </a:p>
        </p:txBody>
      </p:sp>
      <p:sp>
        <p:nvSpPr>
          <p:cNvPr id="3" name="Tijdelijke aanduiding voor inhoud 2">
            <a:extLst>
              <a:ext uri="{FF2B5EF4-FFF2-40B4-BE49-F238E27FC236}">
                <a16:creationId xmlns:a16="http://schemas.microsoft.com/office/drawing/2014/main" id="{03002B21-A942-FDD6-E4DE-214CFCB5C868}"/>
              </a:ext>
            </a:extLst>
          </p:cNvPr>
          <p:cNvSpPr>
            <a:spLocks noGrp="1"/>
          </p:cNvSpPr>
          <p:nvPr>
            <p:ph idx="1"/>
          </p:nvPr>
        </p:nvSpPr>
        <p:spPr/>
        <p:txBody>
          <a:bodyPr/>
          <a:lstStyle/>
          <a:p>
            <a:r>
              <a:rPr lang="en-US" dirty="0"/>
              <a:t>Integrating authentication and authorization in c9c with SSO for user access and securing tenant access to the </a:t>
            </a:r>
            <a:r>
              <a:rPr lang="en-US" dirty="0" err="1"/>
              <a:t>RelationGraph</a:t>
            </a:r>
            <a:r>
              <a:rPr lang="en-US" dirty="0"/>
              <a:t> (discovery data), Cortex (metrics), </a:t>
            </a:r>
            <a:r>
              <a:rPr lang="en-US" dirty="0" err="1"/>
              <a:t>Opensearch</a:t>
            </a:r>
            <a:r>
              <a:rPr lang="en-US" dirty="0"/>
              <a:t> (Logs) and </a:t>
            </a:r>
            <a:r>
              <a:rPr lang="en-US" dirty="0" err="1"/>
              <a:t>Opentelemetry</a:t>
            </a:r>
            <a:r>
              <a:rPr lang="en-US" dirty="0"/>
              <a:t> collector (Traces).</a:t>
            </a:r>
          </a:p>
          <a:p>
            <a:r>
              <a:rPr lang="en-US" dirty="0"/>
              <a:t>How? Based on best practices, instead starting from scratch, using a mature and existing IAM solution that supports out of the box integration for a B2B case and offers the needed features for C9C and our 3</a:t>
            </a:r>
            <a:r>
              <a:rPr lang="en-US" baseline="30000" dirty="0"/>
              <a:t>rd</a:t>
            </a:r>
            <a:r>
              <a:rPr lang="en-US" dirty="0"/>
              <a:t> party tools, preferably opensource and CNCF-based.</a:t>
            </a:r>
          </a:p>
        </p:txBody>
      </p:sp>
    </p:spTree>
    <p:extLst>
      <p:ext uri="{BB962C8B-B14F-4D97-AF65-F5344CB8AC3E}">
        <p14:creationId xmlns:p14="http://schemas.microsoft.com/office/powerpoint/2010/main" val="2774704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BC0E42-D923-3622-4F7B-5F3B850EA5CA}"/>
              </a:ext>
            </a:extLst>
          </p:cNvPr>
          <p:cNvSpPr>
            <a:spLocks noGrp="1"/>
          </p:cNvSpPr>
          <p:nvPr>
            <p:ph type="title"/>
          </p:nvPr>
        </p:nvSpPr>
        <p:spPr/>
        <p:txBody>
          <a:bodyPr/>
          <a:lstStyle/>
          <a:p>
            <a:r>
              <a:rPr lang="nl-BE" dirty="0"/>
              <a:t>Internal access</a:t>
            </a:r>
            <a:endParaRPr lang="LID4096" dirty="0"/>
          </a:p>
        </p:txBody>
      </p:sp>
      <p:sp>
        <p:nvSpPr>
          <p:cNvPr id="3" name="Tijdelijke aanduiding voor inhoud 2">
            <a:extLst>
              <a:ext uri="{FF2B5EF4-FFF2-40B4-BE49-F238E27FC236}">
                <a16:creationId xmlns:a16="http://schemas.microsoft.com/office/drawing/2014/main" id="{33536185-B89E-26A8-E01F-B4F125E9A81F}"/>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99432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EFF041-D33C-41AB-ACE7-DBB1C64C1F41}"/>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54B8D92C-081C-4856-AFE4-2BE5E3DD85A8}"/>
              </a:ext>
            </a:extLst>
          </p:cNvPr>
          <p:cNvSpPr>
            <a:spLocks noGrp="1"/>
          </p:cNvSpPr>
          <p:nvPr>
            <p:ph idx="1"/>
          </p:nvPr>
        </p:nvSpPr>
        <p:spPr/>
        <p:txBody>
          <a:bodyPr/>
          <a:lstStyle/>
          <a:p>
            <a:r>
              <a:rPr lang="nl-BE" dirty="0" err="1"/>
              <a:t>Use</a:t>
            </a:r>
            <a:r>
              <a:rPr lang="nl-BE" dirty="0"/>
              <a:t> of </a:t>
            </a:r>
            <a:r>
              <a:rPr lang="nl-BE" dirty="0" err="1"/>
              <a:t>cilium</a:t>
            </a:r>
            <a:r>
              <a:rPr lang="nl-BE" dirty="0"/>
              <a:t> </a:t>
            </a:r>
            <a:r>
              <a:rPr lang="nl-BE" dirty="0" err="1"/>
              <a:t>network</a:t>
            </a:r>
            <a:r>
              <a:rPr lang="nl-BE" dirty="0"/>
              <a:t> </a:t>
            </a:r>
            <a:r>
              <a:rPr lang="nl-BE" dirty="0" err="1"/>
              <a:t>policies</a:t>
            </a:r>
            <a:endParaRPr lang="nl-BE" dirty="0"/>
          </a:p>
        </p:txBody>
      </p:sp>
    </p:spTree>
    <p:extLst>
      <p:ext uri="{BB962C8B-B14F-4D97-AF65-F5344CB8AC3E}">
        <p14:creationId xmlns:p14="http://schemas.microsoft.com/office/powerpoint/2010/main" val="1805652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9DEA-930D-9646-0C06-2DF66D98E9BF}"/>
              </a:ext>
            </a:extLst>
          </p:cNvPr>
          <p:cNvSpPr>
            <a:spLocks noGrp="1"/>
          </p:cNvSpPr>
          <p:nvPr>
            <p:ph type="title"/>
          </p:nvPr>
        </p:nvSpPr>
        <p:spPr/>
        <p:txBody>
          <a:bodyPr/>
          <a:lstStyle/>
          <a:p>
            <a:r>
              <a:rPr lang="en-US" dirty="0"/>
              <a:t>Demo POC</a:t>
            </a:r>
            <a:endParaRPr lang="LID4096" dirty="0"/>
          </a:p>
        </p:txBody>
      </p:sp>
      <p:sp>
        <p:nvSpPr>
          <p:cNvPr id="3" name="Tijdelijke aanduiding voor inhoud 2">
            <a:extLst>
              <a:ext uri="{FF2B5EF4-FFF2-40B4-BE49-F238E27FC236}">
                <a16:creationId xmlns:a16="http://schemas.microsoft.com/office/drawing/2014/main" id="{3944A9FE-F5FA-BC3C-0296-E9831760C585}"/>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3485437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0AD1D-D50F-4F94-95AE-936556EE1611}"/>
              </a:ext>
            </a:extLst>
          </p:cNvPr>
          <p:cNvSpPr>
            <a:spLocks noGrp="1"/>
          </p:cNvSpPr>
          <p:nvPr>
            <p:ph type="title"/>
          </p:nvPr>
        </p:nvSpPr>
        <p:spPr/>
        <p:txBody>
          <a:bodyPr/>
          <a:lstStyle/>
          <a:p>
            <a:r>
              <a:rPr lang="nl-BE" dirty="0" err="1"/>
              <a:t>Flows</a:t>
            </a:r>
            <a:endParaRPr lang="nl-BE" dirty="0"/>
          </a:p>
        </p:txBody>
      </p:sp>
      <p:sp>
        <p:nvSpPr>
          <p:cNvPr id="3" name="Tijdelijke aanduiding voor inhoud 2">
            <a:extLst>
              <a:ext uri="{FF2B5EF4-FFF2-40B4-BE49-F238E27FC236}">
                <a16:creationId xmlns:a16="http://schemas.microsoft.com/office/drawing/2014/main" id="{17E6F727-24DC-44A2-BAAD-26217F8BC2B8}"/>
              </a:ext>
            </a:extLst>
          </p:cNvPr>
          <p:cNvSpPr>
            <a:spLocks noGrp="1"/>
          </p:cNvSpPr>
          <p:nvPr>
            <p:ph idx="1"/>
          </p:nvPr>
        </p:nvSpPr>
        <p:spPr/>
        <p:txBody>
          <a:bodyPr>
            <a:normAutofit/>
          </a:bodyPr>
          <a:lstStyle/>
          <a:p>
            <a:r>
              <a:rPr lang="nl-BE" dirty="0" err="1"/>
              <a:t>Add</a:t>
            </a:r>
            <a:r>
              <a:rPr lang="nl-BE" dirty="0"/>
              <a:t> </a:t>
            </a:r>
            <a:r>
              <a:rPr lang="nl-BE" dirty="0" err="1"/>
              <a:t>two</a:t>
            </a:r>
            <a:r>
              <a:rPr lang="nl-BE" dirty="0"/>
              <a:t> </a:t>
            </a:r>
            <a:r>
              <a:rPr lang="nl-BE" dirty="0" err="1"/>
              <a:t>tenants</a:t>
            </a:r>
            <a:r>
              <a:rPr lang="nl-BE" dirty="0"/>
              <a:t> in </a:t>
            </a:r>
            <a:r>
              <a:rPr lang="nl-BE" dirty="0" err="1"/>
              <a:t>keycloak</a:t>
            </a:r>
            <a:endParaRPr lang="nl-BE" dirty="0"/>
          </a:p>
          <a:p>
            <a:r>
              <a:rPr lang="nl-BE" dirty="0" err="1"/>
              <a:t>Add</a:t>
            </a:r>
            <a:r>
              <a:rPr lang="nl-BE" dirty="0"/>
              <a:t> </a:t>
            </a:r>
            <a:r>
              <a:rPr lang="nl-BE" dirty="0" err="1"/>
              <a:t>seperate</a:t>
            </a:r>
            <a:r>
              <a:rPr lang="nl-BE" dirty="0"/>
              <a:t> </a:t>
            </a:r>
            <a:r>
              <a:rPr lang="nl-BE" dirty="0" err="1"/>
              <a:t>admin</a:t>
            </a:r>
            <a:r>
              <a:rPr lang="nl-BE" dirty="0"/>
              <a:t> user </a:t>
            </a:r>
            <a:r>
              <a:rPr lang="nl-BE" dirty="0" err="1"/>
              <a:t>for</a:t>
            </a:r>
            <a:r>
              <a:rPr lang="nl-BE" dirty="0"/>
              <a:t> </a:t>
            </a:r>
            <a:r>
              <a:rPr lang="nl-BE" dirty="0" err="1"/>
              <a:t>both</a:t>
            </a:r>
            <a:r>
              <a:rPr lang="nl-BE" dirty="0"/>
              <a:t> </a:t>
            </a:r>
            <a:r>
              <a:rPr lang="nl-BE" dirty="0" err="1"/>
              <a:t>tenants</a:t>
            </a:r>
            <a:endParaRPr lang="nl-BE" dirty="0"/>
          </a:p>
          <a:p>
            <a:r>
              <a:rPr lang="nl-BE" dirty="0"/>
              <a:t>Login </a:t>
            </a:r>
            <a:r>
              <a:rPr lang="nl-BE" dirty="0" err="1"/>
              <a:t>with</a:t>
            </a:r>
            <a:r>
              <a:rPr lang="nl-BE" dirty="0"/>
              <a:t> </a:t>
            </a:r>
            <a:r>
              <a:rPr lang="nl-BE" dirty="0" err="1"/>
              <a:t>admin</a:t>
            </a:r>
            <a:endParaRPr lang="nl-BE" dirty="0"/>
          </a:p>
          <a:p>
            <a:r>
              <a:rPr lang="nl-BE" dirty="0" err="1"/>
              <a:t>Add</a:t>
            </a:r>
            <a:r>
              <a:rPr lang="nl-BE" dirty="0"/>
              <a:t> MFA</a:t>
            </a:r>
          </a:p>
          <a:p>
            <a:r>
              <a:rPr lang="nl-BE" dirty="0"/>
              <a:t>Invite user </a:t>
            </a:r>
            <a:r>
              <a:rPr lang="nl-BE" dirty="0" err="1"/>
              <a:t>from</a:t>
            </a:r>
            <a:r>
              <a:rPr lang="nl-BE" dirty="0"/>
              <a:t> </a:t>
            </a:r>
            <a:r>
              <a:rPr lang="nl-BE" dirty="0" err="1"/>
              <a:t>both</a:t>
            </a:r>
            <a:r>
              <a:rPr lang="nl-BE" dirty="0"/>
              <a:t> </a:t>
            </a:r>
            <a:r>
              <a:rPr lang="nl-BE" dirty="0" err="1"/>
              <a:t>organization</a:t>
            </a:r>
            <a:endParaRPr lang="nl-BE" dirty="0"/>
          </a:p>
          <a:p>
            <a:r>
              <a:rPr lang="nl-BE" dirty="0" err="1"/>
              <a:t>Add</a:t>
            </a:r>
            <a:r>
              <a:rPr lang="nl-BE" dirty="0"/>
              <a:t> user </a:t>
            </a:r>
            <a:r>
              <a:rPr lang="nl-BE" dirty="0" err="1"/>
              <a:t>with</a:t>
            </a:r>
            <a:r>
              <a:rPr lang="nl-BE" dirty="0"/>
              <a:t> access</a:t>
            </a:r>
          </a:p>
          <a:p>
            <a:r>
              <a:rPr lang="nl-BE" dirty="0"/>
              <a:t>Show </a:t>
            </a:r>
            <a:r>
              <a:rPr lang="nl-BE" dirty="0" err="1"/>
              <a:t>admin</a:t>
            </a:r>
            <a:r>
              <a:rPr lang="nl-BE" dirty="0"/>
              <a:t> console</a:t>
            </a:r>
          </a:p>
          <a:p>
            <a:r>
              <a:rPr lang="nl-BE" dirty="0"/>
              <a:t>Show account console</a:t>
            </a:r>
          </a:p>
        </p:txBody>
      </p:sp>
    </p:spTree>
    <p:extLst>
      <p:ext uri="{BB962C8B-B14F-4D97-AF65-F5344CB8AC3E}">
        <p14:creationId xmlns:p14="http://schemas.microsoft.com/office/powerpoint/2010/main" val="2657942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026B2-D1D0-2CA9-23E9-9DADD130BE2C}"/>
              </a:ext>
            </a:extLst>
          </p:cNvPr>
          <p:cNvSpPr>
            <a:spLocks noGrp="1"/>
          </p:cNvSpPr>
          <p:nvPr>
            <p:ph type="title"/>
          </p:nvPr>
        </p:nvSpPr>
        <p:spPr/>
        <p:txBody>
          <a:bodyPr/>
          <a:lstStyle/>
          <a:p>
            <a:r>
              <a:rPr lang="en-US" dirty="0"/>
              <a:t>TODOS</a:t>
            </a:r>
            <a:endParaRPr lang="LID4096" dirty="0"/>
          </a:p>
        </p:txBody>
      </p:sp>
      <p:sp>
        <p:nvSpPr>
          <p:cNvPr id="3" name="Tijdelijke aanduiding voor inhoud 2">
            <a:extLst>
              <a:ext uri="{FF2B5EF4-FFF2-40B4-BE49-F238E27FC236}">
                <a16:creationId xmlns:a16="http://schemas.microsoft.com/office/drawing/2014/main" id="{B1BC479C-C57F-1703-A25B-77CA3BC5B3FB}"/>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027311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5ABE98-A72B-4399-9A46-AD2D7E2F6507}"/>
              </a:ext>
            </a:extLst>
          </p:cNvPr>
          <p:cNvSpPr>
            <a:spLocks noGrp="1"/>
          </p:cNvSpPr>
          <p:nvPr>
            <p:ph type="title"/>
          </p:nvPr>
        </p:nvSpPr>
        <p:spPr/>
        <p:txBody>
          <a:bodyPr/>
          <a:lstStyle/>
          <a:p>
            <a:r>
              <a:rPr lang="nl-BE" dirty="0"/>
              <a:t>TODOS - </a:t>
            </a:r>
            <a:r>
              <a:rPr lang="nl-BE" dirty="0" err="1"/>
              <a:t>Keycloak</a:t>
            </a:r>
            <a:endParaRPr lang="nl-BE" dirty="0"/>
          </a:p>
        </p:txBody>
      </p:sp>
      <p:sp>
        <p:nvSpPr>
          <p:cNvPr id="3" name="Tijdelijke aanduiding voor inhoud 2">
            <a:extLst>
              <a:ext uri="{FF2B5EF4-FFF2-40B4-BE49-F238E27FC236}">
                <a16:creationId xmlns:a16="http://schemas.microsoft.com/office/drawing/2014/main" id="{D749633C-0203-4B79-A066-65DAF2E45BA4}"/>
              </a:ext>
            </a:extLst>
          </p:cNvPr>
          <p:cNvSpPr>
            <a:spLocks noGrp="1"/>
          </p:cNvSpPr>
          <p:nvPr>
            <p:ph idx="1"/>
          </p:nvPr>
        </p:nvSpPr>
        <p:spPr/>
        <p:txBody>
          <a:bodyPr/>
          <a:lstStyle/>
          <a:p>
            <a:r>
              <a:rPr lang="nl-BE" dirty="0">
                <a:solidFill>
                  <a:srgbClr val="00B050"/>
                </a:solidFill>
              </a:rPr>
              <a:t>Setting up </a:t>
            </a:r>
            <a:r>
              <a:rPr lang="nl-BE" dirty="0" err="1">
                <a:solidFill>
                  <a:srgbClr val="00B050"/>
                </a:solidFill>
              </a:rPr>
              <a:t>Keycloak</a:t>
            </a:r>
            <a:r>
              <a:rPr lang="nl-BE" dirty="0">
                <a:solidFill>
                  <a:srgbClr val="00B050"/>
                </a:solidFill>
              </a:rPr>
              <a:t> </a:t>
            </a:r>
            <a:r>
              <a:rPr lang="nl-BE" dirty="0" err="1">
                <a:solidFill>
                  <a:srgbClr val="00B050"/>
                </a:solidFill>
              </a:rPr>
              <a:t>chart</a:t>
            </a:r>
            <a:r>
              <a:rPr lang="nl-BE" dirty="0">
                <a:solidFill>
                  <a:srgbClr val="00B050"/>
                </a:solidFill>
              </a:rPr>
              <a:t> </a:t>
            </a:r>
            <a:r>
              <a:rPr lang="nl-BE" dirty="0" err="1">
                <a:solidFill>
                  <a:srgbClr val="00B050"/>
                </a:solidFill>
              </a:rPr>
              <a:t>with</a:t>
            </a:r>
            <a:r>
              <a:rPr lang="nl-BE" dirty="0">
                <a:solidFill>
                  <a:srgbClr val="00B050"/>
                </a:solidFill>
              </a:rPr>
              <a:t> correct </a:t>
            </a:r>
            <a:r>
              <a:rPr lang="nl-BE" dirty="0" err="1">
                <a:solidFill>
                  <a:srgbClr val="00B050"/>
                </a:solidFill>
              </a:rPr>
              <a:t>config</a:t>
            </a:r>
            <a:r>
              <a:rPr lang="nl-BE" dirty="0">
                <a:solidFill>
                  <a:srgbClr val="00B050"/>
                </a:solidFill>
              </a:rPr>
              <a:t> (</a:t>
            </a:r>
            <a:r>
              <a:rPr lang="nl-BE" dirty="0" err="1">
                <a:solidFill>
                  <a:srgbClr val="00B050"/>
                </a:solidFill>
              </a:rPr>
              <a:t>use</a:t>
            </a:r>
            <a:r>
              <a:rPr lang="nl-BE" dirty="0">
                <a:solidFill>
                  <a:srgbClr val="00B050"/>
                </a:solidFill>
              </a:rPr>
              <a:t> of </a:t>
            </a:r>
            <a:r>
              <a:rPr lang="nl-BE" dirty="0" err="1">
                <a:solidFill>
                  <a:srgbClr val="00B050"/>
                </a:solidFill>
              </a:rPr>
              <a:t>the</a:t>
            </a:r>
            <a:r>
              <a:rPr lang="nl-BE" dirty="0">
                <a:solidFill>
                  <a:srgbClr val="00B050"/>
                </a:solidFill>
              </a:rPr>
              <a:t> p2-extension)</a:t>
            </a:r>
          </a:p>
          <a:p>
            <a:r>
              <a:rPr lang="nl-BE" dirty="0" err="1">
                <a:solidFill>
                  <a:srgbClr val="00B050"/>
                </a:solidFill>
              </a:rPr>
              <a:t>Creating</a:t>
            </a:r>
            <a:r>
              <a:rPr lang="nl-BE" dirty="0">
                <a:solidFill>
                  <a:srgbClr val="00B050"/>
                </a:solidFill>
              </a:rPr>
              <a:t> </a:t>
            </a:r>
            <a:r>
              <a:rPr lang="nl-BE" dirty="0" err="1">
                <a:solidFill>
                  <a:srgbClr val="00B050"/>
                </a:solidFill>
              </a:rPr>
              <a:t>continuousc</a:t>
            </a:r>
            <a:r>
              <a:rPr lang="nl-BE" dirty="0">
                <a:solidFill>
                  <a:srgbClr val="00B050"/>
                </a:solidFill>
              </a:rPr>
              <a:t> </a:t>
            </a:r>
            <a:r>
              <a:rPr lang="nl-BE" dirty="0" err="1">
                <a:solidFill>
                  <a:srgbClr val="00B050"/>
                </a:solidFill>
              </a:rPr>
              <a:t>realm</a:t>
            </a:r>
            <a:endParaRPr lang="nl-BE" dirty="0">
              <a:solidFill>
                <a:srgbClr val="00B050"/>
              </a:solidFill>
            </a:endParaRPr>
          </a:p>
          <a:p>
            <a:r>
              <a:rPr lang="nl-BE" dirty="0" err="1">
                <a:solidFill>
                  <a:srgbClr val="00B050"/>
                </a:solidFill>
              </a:rPr>
              <a:t>Configure</a:t>
            </a:r>
            <a:r>
              <a:rPr lang="nl-BE" dirty="0">
                <a:solidFill>
                  <a:srgbClr val="00B050"/>
                </a:solidFill>
              </a:rPr>
              <a:t> </a:t>
            </a:r>
            <a:r>
              <a:rPr lang="nl-BE" dirty="0" err="1">
                <a:solidFill>
                  <a:srgbClr val="00B050"/>
                </a:solidFill>
              </a:rPr>
              <a:t>continuousc</a:t>
            </a:r>
            <a:r>
              <a:rPr lang="nl-BE" dirty="0">
                <a:solidFill>
                  <a:srgbClr val="00B050"/>
                </a:solidFill>
              </a:rPr>
              <a:t> </a:t>
            </a:r>
            <a:r>
              <a:rPr lang="nl-BE" dirty="0" err="1">
                <a:solidFill>
                  <a:srgbClr val="00B050"/>
                </a:solidFill>
              </a:rPr>
              <a:t>realm</a:t>
            </a:r>
            <a:r>
              <a:rPr lang="nl-BE" dirty="0">
                <a:solidFill>
                  <a:srgbClr val="00B050"/>
                </a:solidFill>
              </a:rPr>
              <a:t> </a:t>
            </a:r>
            <a:r>
              <a:rPr lang="nl-BE" dirty="0" err="1">
                <a:solidFill>
                  <a:srgbClr val="00B050"/>
                </a:solidFill>
              </a:rPr>
              <a:t>settings</a:t>
            </a:r>
            <a:r>
              <a:rPr lang="nl-BE" dirty="0">
                <a:solidFill>
                  <a:srgbClr val="00B050"/>
                </a:solidFill>
              </a:rPr>
              <a:t>: login, email, </a:t>
            </a:r>
            <a:r>
              <a:rPr lang="nl-BE" dirty="0" err="1">
                <a:solidFill>
                  <a:srgbClr val="00B050"/>
                </a:solidFill>
              </a:rPr>
              <a:t>themes</a:t>
            </a:r>
            <a:endParaRPr lang="nl-BE" dirty="0">
              <a:solidFill>
                <a:srgbClr val="00B050"/>
              </a:solidFill>
            </a:endParaRPr>
          </a:p>
          <a:p>
            <a:r>
              <a:rPr lang="nl-BE" dirty="0" err="1">
                <a:solidFill>
                  <a:srgbClr val="00B050"/>
                </a:solidFill>
              </a:rPr>
              <a:t>Configure</a:t>
            </a:r>
            <a:r>
              <a:rPr lang="nl-BE" dirty="0">
                <a:solidFill>
                  <a:srgbClr val="00B050"/>
                </a:solidFill>
              </a:rPr>
              <a:t> </a:t>
            </a:r>
            <a:r>
              <a:rPr lang="nl-BE" dirty="0" err="1">
                <a:solidFill>
                  <a:srgbClr val="00B050"/>
                </a:solidFill>
              </a:rPr>
              <a:t>authentication</a:t>
            </a:r>
            <a:r>
              <a:rPr lang="nl-BE" dirty="0">
                <a:solidFill>
                  <a:srgbClr val="00B050"/>
                </a:solidFill>
              </a:rPr>
              <a:t> </a:t>
            </a:r>
            <a:r>
              <a:rPr lang="nl-BE" dirty="0" err="1">
                <a:solidFill>
                  <a:srgbClr val="00B050"/>
                </a:solidFill>
              </a:rPr>
              <a:t>settings</a:t>
            </a:r>
            <a:r>
              <a:rPr lang="nl-BE" dirty="0">
                <a:solidFill>
                  <a:srgbClr val="00B050"/>
                </a:solidFill>
              </a:rPr>
              <a:t> (is on </a:t>
            </a:r>
            <a:r>
              <a:rPr lang="nl-BE" dirty="0" err="1">
                <a:solidFill>
                  <a:srgbClr val="00B050"/>
                </a:solidFill>
              </a:rPr>
              <a:t>realm</a:t>
            </a:r>
            <a:r>
              <a:rPr lang="nl-BE" dirty="0">
                <a:solidFill>
                  <a:srgbClr val="00B050"/>
                </a:solidFill>
              </a:rPr>
              <a:t> level)</a:t>
            </a:r>
          </a:p>
          <a:p>
            <a:r>
              <a:rPr lang="nl-BE" dirty="0" err="1">
                <a:solidFill>
                  <a:srgbClr val="00B050"/>
                </a:solidFill>
              </a:rPr>
              <a:t>Creating</a:t>
            </a:r>
            <a:r>
              <a:rPr lang="nl-BE" dirty="0">
                <a:solidFill>
                  <a:srgbClr val="00B050"/>
                </a:solidFill>
              </a:rPr>
              <a:t> c9c client</a:t>
            </a:r>
          </a:p>
          <a:p>
            <a:r>
              <a:rPr lang="nl-BE" dirty="0" err="1">
                <a:solidFill>
                  <a:srgbClr val="00B050"/>
                </a:solidFill>
              </a:rPr>
              <a:t>Saving</a:t>
            </a:r>
            <a:r>
              <a:rPr lang="nl-BE" dirty="0">
                <a:solidFill>
                  <a:srgbClr val="00B050"/>
                </a:solidFill>
              </a:rPr>
              <a:t> c9c client </a:t>
            </a:r>
            <a:r>
              <a:rPr lang="nl-BE" dirty="0" err="1">
                <a:solidFill>
                  <a:srgbClr val="00B050"/>
                </a:solidFill>
              </a:rPr>
              <a:t>secret</a:t>
            </a:r>
            <a:r>
              <a:rPr lang="nl-BE" dirty="0">
                <a:solidFill>
                  <a:srgbClr val="00B050"/>
                </a:solidFill>
              </a:rPr>
              <a:t> in </a:t>
            </a:r>
            <a:r>
              <a:rPr lang="nl-BE" dirty="0" err="1">
                <a:solidFill>
                  <a:srgbClr val="00B050"/>
                </a:solidFill>
              </a:rPr>
              <a:t>vault</a:t>
            </a:r>
            <a:endParaRPr lang="nl-BE" dirty="0">
              <a:solidFill>
                <a:srgbClr val="00B050"/>
              </a:solidFill>
            </a:endParaRPr>
          </a:p>
          <a:p>
            <a:r>
              <a:rPr lang="nl-BE" dirty="0" err="1">
                <a:solidFill>
                  <a:srgbClr val="00B050"/>
                </a:solidFill>
              </a:rPr>
              <a:t>Configure</a:t>
            </a:r>
            <a:r>
              <a:rPr lang="nl-BE" dirty="0">
                <a:solidFill>
                  <a:srgbClr val="00B050"/>
                </a:solidFill>
              </a:rPr>
              <a:t> c9c client: map claims of </a:t>
            </a:r>
            <a:r>
              <a:rPr lang="nl-BE" dirty="0" err="1">
                <a:solidFill>
                  <a:srgbClr val="00B050"/>
                </a:solidFill>
              </a:rPr>
              <a:t>organization</a:t>
            </a:r>
            <a:r>
              <a:rPr lang="nl-BE" dirty="0">
                <a:solidFill>
                  <a:srgbClr val="00B050"/>
                </a:solidFill>
              </a:rPr>
              <a:t> </a:t>
            </a:r>
            <a:r>
              <a:rPr lang="nl-BE" dirty="0" err="1">
                <a:solidFill>
                  <a:srgbClr val="00B050"/>
                </a:solidFill>
              </a:rPr>
              <a:t>into</a:t>
            </a:r>
            <a:r>
              <a:rPr lang="nl-BE" dirty="0">
                <a:solidFill>
                  <a:srgbClr val="00B050"/>
                </a:solidFill>
              </a:rPr>
              <a:t> token + </a:t>
            </a:r>
            <a:r>
              <a:rPr lang="nl-BE" dirty="0" err="1">
                <a:solidFill>
                  <a:srgbClr val="00B050"/>
                </a:solidFill>
              </a:rPr>
              <a:t>add</a:t>
            </a:r>
            <a:r>
              <a:rPr lang="nl-BE" dirty="0">
                <a:solidFill>
                  <a:srgbClr val="00B050"/>
                </a:solidFill>
              </a:rPr>
              <a:t> </a:t>
            </a:r>
            <a:r>
              <a:rPr lang="nl-BE" dirty="0" err="1">
                <a:solidFill>
                  <a:srgbClr val="00B050"/>
                </a:solidFill>
              </a:rPr>
              <a:t>roles</a:t>
            </a:r>
            <a:r>
              <a:rPr lang="nl-BE" dirty="0">
                <a:solidFill>
                  <a:srgbClr val="00B050"/>
                </a:solidFill>
              </a:rPr>
              <a:t> </a:t>
            </a:r>
            <a:r>
              <a:rPr lang="nl-BE" dirty="0" err="1">
                <a:solidFill>
                  <a:srgbClr val="00B050"/>
                </a:solidFill>
              </a:rPr>
              <a:t>for</a:t>
            </a:r>
            <a:r>
              <a:rPr lang="nl-BE" dirty="0">
                <a:solidFill>
                  <a:srgbClr val="00B050"/>
                </a:solidFill>
              </a:rPr>
              <a:t> </a:t>
            </a:r>
            <a:r>
              <a:rPr lang="nl-BE" dirty="0" err="1">
                <a:solidFill>
                  <a:srgbClr val="00B050"/>
                </a:solidFill>
              </a:rPr>
              <a:t>grafana</a:t>
            </a:r>
            <a:r>
              <a:rPr lang="nl-BE" dirty="0">
                <a:solidFill>
                  <a:srgbClr val="00B050"/>
                </a:solidFill>
              </a:rPr>
              <a:t> </a:t>
            </a:r>
            <a:r>
              <a:rPr lang="nl-BE" dirty="0" err="1">
                <a:solidFill>
                  <a:srgbClr val="00B050"/>
                </a:solidFill>
              </a:rPr>
              <a:t>and</a:t>
            </a:r>
            <a:r>
              <a:rPr lang="nl-BE" dirty="0">
                <a:solidFill>
                  <a:srgbClr val="00B050"/>
                </a:solidFill>
              </a:rPr>
              <a:t> </a:t>
            </a:r>
            <a:r>
              <a:rPr lang="nl-BE" dirty="0" err="1">
                <a:solidFill>
                  <a:srgbClr val="00B050"/>
                </a:solidFill>
              </a:rPr>
              <a:t>elasticsearch</a:t>
            </a:r>
            <a:endParaRPr lang="nl-BE" dirty="0">
              <a:solidFill>
                <a:srgbClr val="00B050"/>
              </a:solidFill>
            </a:endParaRPr>
          </a:p>
        </p:txBody>
      </p:sp>
    </p:spTree>
    <p:extLst>
      <p:ext uri="{BB962C8B-B14F-4D97-AF65-F5344CB8AC3E}">
        <p14:creationId xmlns:p14="http://schemas.microsoft.com/office/powerpoint/2010/main" val="3477179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36774-89E2-F686-C8F0-3F93EC6761AD}"/>
              </a:ext>
            </a:extLst>
          </p:cNvPr>
          <p:cNvSpPr>
            <a:spLocks noGrp="1"/>
          </p:cNvSpPr>
          <p:nvPr>
            <p:ph type="title"/>
          </p:nvPr>
        </p:nvSpPr>
        <p:spPr/>
        <p:txBody>
          <a:bodyPr/>
          <a:lstStyle/>
          <a:p>
            <a:r>
              <a:rPr lang="nl-NL" dirty="0"/>
              <a:t>TODOS</a:t>
            </a:r>
            <a:endParaRPr lang="LID4096" dirty="0"/>
          </a:p>
        </p:txBody>
      </p:sp>
      <p:sp>
        <p:nvSpPr>
          <p:cNvPr id="3" name="Tijdelijke aanduiding voor inhoud 2">
            <a:extLst>
              <a:ext uri="{FF2B5EF4-FFF2-40B4-BE49-F238E27FC236}">
                <a16:creationId xmlns:a16="http://schemas.microsoft.com/office/drawing/2014/main" id="{1CE9E164-C642-5CC4-0365-0E33F05FD5A8}"/>
              </a:ext>
            </a:extLst>
          </p:cNvPr>
          <p:cNvSpPr>
            <a:spLocks noGrp="1"/>
          </p:cNvSpPr>
          <p:nvPr>
            <p:ph idx="1"/>
          </p:nvPr>
        </p:nvSpPr>
        <p:spPr/>
        <p:txBody>
          <a:bodyPr/>
          <a:lstStyle/>
          <a:p>
            <a:r>
              <a:rPr lang="nl-BE" dirty="0" err="1">
                <a:solidFill>
                  <a:srgbClr val="00B050"/>
                </a:solidFill>
              </a:rPr>
              <a:t>Creating</a:t>
            </a:r>
            <a:r>
              <a:rPr lang="nl-BE" dirty="0">
                <a:solidFill>
                  <a:srgbClr val="00B050"/>
                </a:solidFill>
              </a:rPr>
              <a:t> cookie </a:t>
            </a:r>
            <a:r>
              <a:rPr lang="nl-BE" dirty="0" err="1">
                <a:solidFill>
                  <a:srgbClr val="00B050"/>
                </a:solidFill>
              </a:rPr>
              <a:t>secret</a:t>
            </a:r>
            <a:r>
              <a:rPr lang="nl-BE" dirty="0">
                <a:solidFill>
                  <a:srgbClr val="00B050"/>
                </a:solidFill>
              </a:rPr>
              <a:t> </a:t>
            </a:r>
            <a:r>
              <a:rPr lang="nl-BE" dirty="0" err="1">
                <a:solidFill>
                  <a:srgbClr val="00B050"/>
                </a:solidFill>
              </a:rPr>
              <a:t>for</a:t>
            </a:r>
            <a:r>
              <a:rPr lang="nl-BE" dirty="0">
                <a:solidFill>
                  <a:srgbClr val="00B050"/>
                </a:solidFill>
              </a:rPr>
              <a:t> </a:t>
            </a:r>
            <a:r>
              <a:rPr lang="nl-BE" dirty="0" err="1">
                <a:solidFill>
                  <a:srgbClr val="00B050"/>
                </a:solidFill>
              </a:rPr>
              <a:t>oidc</a:t>
            </a:r>
            <a:r>
              <a:rPr lang="nl-BE" dirty="0">
                <a:solidFill>
                  <a:srgbClr val="00B050"/>
                </a:solidFill>
              </a:rPr>
              <a:t>-client </a:t>
            </a:r>
            <a:r>
              <a:rPr lang="nl-BE" dirty="0" err="1">
                <a:solidFill>
                  <a:srgbClr val="00B050"/>
                </a:solidFill>
              </a:rPr>
              <a:t>and</a:t>
            </a:r>
            <a:r>
              <a:rPr lang="nl-BE" dirty="0">
                <a:solidFill>
                  <a:srgbClr val="00B050"/>
                </a:solidFill>
              </a:rPr>
              <a:t> </a:t>
            </a:r>
            <a:r>
              <a:rPr lang="en-US" dirty="0">
                <a:solidFill>
                  <a:srgbClr val="00B050"/>
                </a:solidFill>
              </a:rPr>
              <a:t>saving it in vault</a:t>
            </a:r>
          </a:p>
          <a:p>
            <a:r>
              <a:rPr lang="nl-BE" dirty="0" err="1">
                <a:solidFill>
                  <a:srgbClr val="00B050"/>
                </a:solidFill>
              </a:rPr>
              <a:t>Configure</a:t>
            </a:r>
            <a:r>
              <a:rPr lang="nl-BE" dirty="0">
                <a:solidFill>
                  <a:srgbClr val="00B050"/>
                </a:solidFill>
              </a:rPr>
              <a:t> </a:t>
            </a:r>
            <a:r>
              <a:rPr lang="nl-BE" dirty="0" err="1">
                <a:solidFill>
                  <a:srgbClr val="00B050"/>
                </a:solidFill>
              </a:rPr>
              <a:t>the</a:t>
            </a:r>
            <a:r>
              <a:rPr lang="nl-BE" dirty="0">
                <a:solidFill>
                  <a:srgbClr val="00B050"/>
                </a:solidFill>
              </a:rPr>
              <a:t> helm </a:t>
            </a:r>
            <a:r>
              <a:rPr lang="nl-BE" dirty="0" err="1">
                <a:solidFill>
                  <a:srgbClr val="00B050"/>
                </a:solidFill>
              </a:rPr>
              <a:t>values</a:t>
            </a:r>
            <a:r>
              <a:rPr lang="nl-BE" dirty="0">
                <a:solidFill>
                  <a:srgbClr val="00B050"/>
                </a:solidFill>
              </a:rPr>
              <a:t> </a:t>
            </a:r>
            <a:r>
              <a:rPr lang="nl-BE" dirty="0" err="1">
                <a:solidFill>
                  <a:srgbClr val="00B050"/>
                </a:solidFill>
              </a:rPr>
              <a:t>for</a:t>
            </a:r>
            <a:r>
              <a:rPr lang="nl-BE" dirty="0">
                <a:solidFill>
                  <a:srgbClr val="00B050"/>
                </a:solidFill>
              </a:rPr>
              <a:t> opensearch </a:t>
            </a:r>
            <a:r>
              <a:rPr lang="nl-BE" dirty="0" err="1">
                <a:solidFill>
                  <a:srgbClr val="00B050"/>
                </a:solidFill>
              </a:rPr>
              <a:t>and</a:t>
            </a:r>
            <a:r>
              <a:rPr lang="nl-BE" dirty="0">
                <a:solidFill>
                  <a:srgbClr val="00B050"/>
                </a:solidFill>
              </a:rPr>
              <a:t> </a:t>
            </a:r>
            <a:r>
              <a:rPr lang="nl-BE" dirty="0" err="1">
                <a:solidFill>
                  <a:srgbClr val="00B050"/>
                </a:solidFill>
              </a:rPr>
              <a:t>grafana</a:t>
            </a:r>
            <a:r>
              <a:rPr lang="nl-BE" dirty="0">
                <a:solidFill>
                  <a:srgbClr val="00B050"/>
                </a:solidFill>
              </a:rPr>
              <a:t> </a:t>
            </a:r>
            <a:r>
              <a:rPr lang="nl-BE" dirty="0" err="1">
                <a:solidFill>
                  <a:srgbClr val="00B050"/>
                </a:solidFill>
              </a:rPr>
              <a:t>to</a:t>
            </a:r>
            <a:r>
              <a:rPr lang="nl-BE" dirty="0">
                <a:solidFill>
                  <a:srgbClr val="00B050"/>
                </a:solidFill>
              </a:rPr>
              <a:t> </a:t>
            </a:r>
            <a:r>
              <a:rPr lang="nl-BE" dirty="0" err="1">
                <a:solidFill>
                  <a:srgbClr val="00B050"/>
                </a:solidFill>
              </a:rPr>
              <a:t>enable</a:t>
            </a:r>
            <a:r>
              <a:rPr lang="nl-BE" dirty="0">
                <a:solidFill>
                  <a:srgbClr val="00B050"/>
                </a:solidFill>
              </a:rPr>
              <a:t> proxy </a:t>
            </a:r>
            <a:r>
              <a:rPr lang="nl-BE" dirty="0" err="1">
                <a:solidFill>
                  <a:srgbClr val="00B050"/>
                </a:solidFill>
              </a:rPr>
              <a:t>authentication</a:t>
            </a:r>
            <a:endParaRPr lang="nl-BE" dirty="0">
              <a:solidFill>
                <a:srgbClr val="00B050"/>
              </a:solidFill>
            </a:endParaRPr>
          </a:p>
          <a:p>
            <a:r>
              <a:rPr lang="nl-BE" dirty="0" err="1">
                <a:solidFill>
                  <a:srgbClr val="00B050"/>
                </a:solidFill>
              </a:rPr>
              <a:t>Create</a:t>
            </a:r>
            <a:r>
              <a:rPr lang="nl-BE" dirty="0">
                <a:solidFill>
                  <a:srgbClr val="00B050"/>
                </a:solidFill>
              </a:rPr>
              <a:t> </a:t>
            </a:r>
            <a:r>
              <a:rPr lang="nl-BE" dirty="0" err="1">
                <a:solidFill>
                  <a:srgbClr val="00B050"/>
                </a:solidFill>
              </a:rPr>
              <a:t>oidc</a:t>
            </a:r>
            <a:r>
              <a:rPr lang="nl-BE" dirty="0">
                <a:solidFill>
                  <a:srgbClr val="00B050"/>
                </a:solidFill>
              </a:rPr>
              <a:t> client stand </a:t>
            </a:r>
            <a:r>
              <a:rPr lang="nl-BE" dirty="0" err="1">
                <a:solidFill>
                  <a:srgbClr val="00B050"/>
                </a:solidFill>
              </a:rPr>
              <a:t>alone</a:t>
            </a:r>
            <a:r>
              <a:rPr lang="nl-BE" dirty="0">
                <a:solidFill>
                  <a:srgbClr val="00B050"/>
                </a:solidFill>
              </a:rPr>
              <a:t> </a:t>
            </a:r>
            <a:r>
              <a:rPr lang="nl-BE" dirty="0" err="1">
                <a:solidFill>
                  <a:srgbClr val="00B050"/>
                </a:solidFill>
              </a:rPr>
              <a:t>and</a:t>
            </a:r>
            <a:r>
              <a:rPr lang="nl-BE" dirty="0">
                <a:solidFill>
                  <a:srgbClr val="00B050"/>
                </a:solidFill>
              </a:rPr>
              <a:t> per tenant</a:t>
            </a:r>
          </a:p>
          <a:p>
            <a:r>
              <a:rPr lang="nl-BE" dirty="0" err="1">
                <a:solidFill>
                  <a:srgbClr val="00B050"/>
                </a:solidFill>
              </a:rPr>
              <a:t>Add</a:t>
            </a:r>
            <a:r>
              <a:rPr lang="nl-BE" dirty="0">
                <a:solidFill>
                  <a:srgbClr val="00B050"/>
                </a:solidFill>
              </a:rPr>
              <a:t> </a:t>
            </a:r>
            <a:r>
              <a:rPr lang="nl-BE" dirty="0" err="1">
                <a:solidFill>
                  <a:srgbClr val="00B050"/>
                </a:solidFill>
              </a:rPr>
              <a:t>logout</a:t>
            </a:r>
            <a:r>
              <a:rPr lang="nl-BE" dirty="0">
                <a:solidFill>
                  <a:srgbClr val="00B050"/>
                </a:solidFill>
              </a:rPr>
              <a:t> button in </a:t>
            </a:r>
            <a:r>
              <a:rPr lang="nl-BE" dirty="0" err="1">
                <a:solidFill>
                  <a:srgbClr val="00B050"/>
                </a:solidFill>
              </a:rPr>
              <a:t>frontend</a:t>
            </a:r>
            <a:endParaRPr lang="nl-BE" dirty="0">
              <a:solidFill>
                <a:srgbClr val="00B050"/>
              </a:solidFill>
            </a:endParaRPr>
          </a:p>
        </p:txBody>
      </p:sp>
    </p:spTree>
    <p:extLst>
      <p:ext uri="{BB962C8B-B14F-4D97-AF65-F5344CB8AC3E}">
        <p14:creationId xmlns:p14="http://schemas.microsoft.com/office/powerpoint/2010/main" val="3706824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429AD-C3FF-433E-ACF5-0A5AC8FEA9DF}"/>
              </a:ext>
            </a:extLst>
          </p:cNvPr>
          <p:cNvSpPr>
            <a:spLocks noGrp="1"/>
          </p:cNvSpPr>
          <p:nvPr>
            <p:ph type="title"/>
          </p:nvPr>
        </p:nvSpPr>
        <p:spPr/>
        <p:txBody>
          <a:bodyPr/>
          <a:lstStyle/>
          <a:p>
            <a:r>
              <a:rPr lang="nl-BE" dirty="0"/>
              <a:t>TODOS</a:t>
            </a:r>
          </a:p>
        </p:txBody>
      </p:sp>
      <p:sp>
        <p:nvSpPr>
          <p:cNvPr id="3" name="Tijdelijke aanduiding voor inhoud 2">
            <a:extLst>
              <a:ext uri="{FF2B5EF4-FFF2-40B4-BE49-F238E27FC236}">
                <a16:creationId xmlns:a16="http://schemas.microsoft.com/office/drawing/2014/main" id="{AF1EA7D1-1A9C-40AE-B62F-EA31B041AE15}"/>
              </a:ext>
            </a:extLst>
          </p:cNvPr>
          <p:cNvSpPr>
            <a:spLocks noGrp="1"/>
          </p:cNvSpPr>
          <p:nvPr>
            <p:ph idx="1"/>
          </p:nvPr>
        </p:nvSpPr>
        <p:spPr/>
        <p:txBody>
          <a:bodyPr>
            <a:normAutofit/>
          </a:bodyPr>
          <a:lstStyle/>
          <a:p>
            <a:r>
              <a:rPr lang="en-US" dirty="0">
                <a:sym typeface="Wingdings" panose="05000000000000000000" pitchFamily="2" charset="2"/>
              </a:rPr>
              <a:t>Admin for </a:t>
            </a:r>
            <a:r>
              <a:rPr lang="en-US" dirty="0" err="1">
                <a:sym typeface="Wingdings" panose="05000000000000000000" pitchFamily="2" charset="2"/>
              </a:rPr>
              <a:t>opensearch</a:t>
            </a:r>
            <a:r>
              <a:rPr lang="en-US" dirty="0">
                <a:sym typeface="Wingdings" panose="05000000000000000000" pitchFamily="2" charset="2"/>
              </a:rPr>
              <a:t> should only be able to access customer-* indices</a:t>
            </a:r>
          </a:p>
          <a:p>
            <a:r>
              <a:rPr lang="en-US" dirty="0">
                <a:sym typeface="Wingdings" panose="05000000000000000000" pitchFamily="2" charset="2"/>
              </a:rPr>
              <a:t>An extra role </a:t>
            </a:r>
            <a:r>
              <a:rPr lang="en-US" dirty="0" err="1">
                <a:sym typeface="Wingdings" panose="05000000000000000000" pitchFamily="2" charset="2"/>
              </a:rPr>
              <a:t>superadmin</a:t>
            </a:r>
            <a:r>
              <a:rPr lang="en-US" dirty="0">
                <a:sym typeface="Wingdings" panose="05000000000000000000" pitchFamily="2" charset="2"/>
              </a:rPr>
              <a:t> for only C9C that has admin privileges in Grafana and </a:t>
            </a:r>
            <a:r>
              <a:rPr lang="en-US" dirty="0" err="1">
                <a:sym typeface="Wingdings" panose="05000000000000000000" pitchFamily="2" charset="2"/>
              </a:rPr>
              <a:t>opensearch</a:t>
            </a:r>
            <a:endParaRPr lang="en-US" dirty="0">
              <a:sym typeface="Wingdings" panose="05000000000000000000" pitchFamily="2" charset="2"/>
            </a:endParaRPr>
          </a:p>
          <a:p>
            <a:r>
              <a:rPr lang="en-US" dirty="0"/>
              <a:t>Protect certain </a:t>
            </a:r>
            <a:r>
              <a:rPr lang="en-US" dirty="0" err="1"/>
              <a:t>keycloak</a:t>
            </a:r>
            <a:r>
              <a:rPr lang="en-US" dirty="0"/>
              <a:t> endpoints and enforce default access control for all user in tenant</a:t>
            </a:r>
            <a:endParaRPr lang="en-US" dirty="0">
              <a:sym typeface="Wingdings" panose="05000000000000000000" pitchFamily="2" charset="2"/>
            </a:endParaRPr>
          </a:p>
          <a:p>
            <a:r>
              <a:rPr lang="nl-BE" dirty="0"/>
              <a:t>In continuousc.com </a:t>
            </a:r>
            <a:r>
              <a:rPr lang="nl-BE" dirty="0" err="1"/>
              <a:t>add</a:t>
            </a:r>
            <a:r>
              <a:rPr lang="nl-BE" dirty="0"/>
              <a:t> button go </a:t>
            </a:r>
            <a:r>
              <a:rPr lang="nl-BE" dirty="0" err="1"/>
              <a:t>to</a:t>
            </a:r>
            <a:r>
              <a:rPr lang="nl-BE" dirty="0"/>
              <a:t> app.continuousc.com</a:t>
            </a: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22229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F9188-2DD0-438F-BE8F-0C4450FCC0B7}"/>
              </a:ext>
            </a:extLst>
          </p:cNvPr>
          <p:cNvSpPr>
            <a:spLocks noGrp="1"/>
          </p:cNvSpPr>
          <p:nvPr>
            <p:ph type="title"/>
          </p:nvPr>
        </p:nvSpPr>
        <p:spPr/>
        <p:txBody>
          <a:bodyPr/>
          <a:lstStyle/>
          <a:p>
            <a:r>
              <a:rPr lang="nl-BE" dirty="0"/>
              <a:t>TODOS</a:t>
            </a:r>
          </a:p>
        </p:txBody>
      </p:sp>
      <p:sp>
        <p:nvSpPr>
          <p:cNvPr id="3" name="Tijdelijke aanduiding voor inhoud 2">
            <a:extLst>
              <a:ext uri="{FF2B5EF4-FFF2-40B4-BE49-F238E27FC236}">
                <a16:creationId xmlns:a16="http://schemas.microsoft.com/office/drawing/2014/main" id="{87E5C2A4-92DC-4429-9F64-FA6A75A48CEC}"/>
              </a:ext>
            </a:extLst>
          </p:cNvPr>
          <p:cNvSpPr>
            <a:spLocks noGrp="1"/>
          </p:cNvSpPr>
          <p:nvPr>
            <p:ph idx="1"/>
          </p:nvPr>
        </p:nvSpPr>
        <p:spPr/>
        <p:txBody>
          <a:bodyPr/>
          <a:lstStyle/>
          <a:p>
            <a:r>
              <a:rPr lang="nl-BE" dirty="0" err="1"/>
              <a:t>Refactor</a:t>
            </a:r>
            <a:r>
              <a:rPr lang="nl-BE" dirty="0"/>
              <a:t> OIDC-client, in </a:t>
            </a:r>
            <a:r>
              <a:rPr lang="nl-BE" dirty="0" err="1"/>
              <a:t>this</a:t>
            </a:r>
            <a:r>
              <a:rPr lang="nl-BE" dirty="0"/>
              <a:t> order</a:t>
            </a:r>
          </a:p>
          <a:p>
            <a:pPr lvl="1"/>
            <a:r>
              <a:rPr lang="nl-BE" dirty="0" err="1"/>
              <a:t>Oidc</a:t>
            </a:r>
            <a:r>
              <a:rPr lang="nl-BE" dirty="0"/>
              <a:t>-client </a:t>
            </a:r>
            <a:r>
              <a:rPr lang="nl-BE" dirty="0" err="1"/>
              <a:t>should</a:t>
            </a:r>
            <a:r>
              <a:rPr lang="nl-BE" dirty="0"/>
              <a:t> </a:t>
            </a:r>
            <a:r>
              <a:rPr lang="nl-BE" dirty="0" err="1"/>
              <a:t>be</a:t>
            </a:r>
            <a:r>
              <a:rPr lang="nl-BE" dirty="0"/>
              <a:t> </a:t>
            </a:r>
            <a:r>
              <a:rPr lang="nl-BE" dirty="0" err="1"/>
              <a:t>only</a:t>
            </a:r>
            <a:r>
              <a:rPr lang="nl-BE" dirty="0"/>
              <a:t> </a:t>
            </a:r>
            <a:r>
              <a:rPr lang="nl-BE" dirty="0" err="1"/>
              <a:t>one</a:t>
            </a:r>
            <a:r>
              <a:rPr lang="nl-BE" dirty="0"/>
              <a:t> standalone service shared </a:t>
            </a:r>
            <a:r>
              <a:rPr lang="nl-BE" dirty="0" err="1"/>
              <a:t>for</a:t>
            </a:r>
            <a:r>
              <a:rPr lang="nl-BE" dirty="0"/>
              <a:t> </a:t>
            </a:r>
            <a:r>
              <a:rPr lang="nl-BE" dirty="0" err="1"/>
              <a:t>all</a:t>
            </a:r>
            <a:r>
              <a:rPr lang="nl-BE" dirty="0"/>
              <a:t> </a:t>
            </a:r>
            <a:r>
              <a:rPr lang="nl-BE" dirty="0" err="1"/>
              <a:t>tenants</a:t>
            </a:r>
            <a:r>
              <a:rPr lang="nl-BE" dirty="0"/>
              <a:t>. For </a:t>
            </a:r>
            <a:r>
              <a:rPr lang="nl-BE" dirty="0" err="1"/>
              <a:t>the</a:t>
            </a:r>
            <a:r>
              <a:rPr lang="nl-BE" dirty="0"/>
              <a:t> moment we </a:t>
            </a:r>
            <a:r>
              <a:rPr lang="nl-BE" dirty="0" err="1"/>
              <a:t>deploy</a:t>
            </a:r>
            <a:r>
              <a:rPr lang="nl-BE" dirty="0"/>
              <a:t> a shared </a:t>
            </a:r>
            <a:r>
              <a:rPr lang="nl-BE" dirty="0" err="1"/>
              <a:t>one</a:t>
            </a:r>
            <a:r>
              <a:rPr lang="nl-BE" dirty="0"/>
              <a:t> </a:t>
            </a:r>
            <a:r>
              <a:rPr lang="nl-BE" dirty="0" err="1"/>
              <a:t>and</a:t>
            </a:r>
            <a:r>
              <a:rPr lang="nl-BE" dirty="0"/>
              <a:t> in </a:t>
            </a:r>
            <a:r>
              <a:rPr lang="nl-BE" dirty="0" err="1"/>
              <a:t>each</a:t>
            </a:r>
            <a:r>
              <a:rPr lang="nl-BE" dirty="0"/>
              <a:t> </a:t>
            </a:r>
            <a:r>
              <a:rPr lang="nl-BE" dirty="0" err="1"/>
              <a:t>chart</a:t>
            </a:r>
            <a:r>
              <a:rPr lang="nl-BE" dirty="0"/>
              <a:t> </a:t>
            </a:r>
            <a:r>
              <a:rPr lang="nl-BE" dirty="0" err="1"/>
              <a:t>for</a:t>
            </a:r>
            <a:r>
              <a:rPr lang="nl-BE" dirty="0"/>
              <a:t> </a:t>
            </a:r>
            <a:r>
              <a:rPr lang="nl-BE" dirty="0" err="1"/>
              <a:t>the</a:t>
            </a:r>
            <a:r>
              <a:rPr lang="nl-BE" dirty="0"/>
              <a:t> tenant as helm </a:t>
            </a:r>
            <a:r>
              <a:rPr lang="nl-BE" dirty="0" err="1"/>
              <a:t>depedency</a:t>
            </a:r>
            <a:endParaRPr lang="nl-BE" dirty="0"/>
          </a:p>
          <a:p>
            <a:pPr lvl="1"/>
            <a:r>
              <a:rPr lang="nl-BE" dirty="0" err="1"/>
              <a:t>Convert</a:t>
            </a:r>
            <a:r>
              <a:rPr lang="nl-BE" dirty="0"/>
              <a:t> </a:t>
            </a:r>
            <a:r>
              <a:rPr lang="nl-BE" dirty="0" err="1"/>
              <a:t>oidc</a:t>
            </a:r>
            <a:r>
              <a:rPr lang="nl-BE" dirty="0"/>
              <a:t>-client as </a:t>
            </a:r>
            <a:r>
              <a:rPr lang="nl-BE" dirty="0" err="1"/>
              <a:t>traefik</a:t>
            </a:r>
            <a:r>
              <a:rPr lang="nl-BE" dirty="0"/>
              <a:t> middleware </a:t>
            </a:r>
            <a:r>
              <a:rPr lang="nl-BE" dirty="0" err="1"/>
              <a:t>plugin</a:t>
            </a:r>
            <a:endParaRPr lang="nl-BE" dirty="0"/>
          </a:p>
          <a:p>
            <a:r>
              <a:rPr lang="nl-BE" dirty="0" err="1"/>
              <a:t>Add</a:t>
            </a:r>
            <a:r>
              <a:rPr lang="nl-BE" dirty="0"/>
              <a:t> switch </a:t>
            </a:r>
            <a:r>
              <a:rPr lang="nl-BE" dirty="0" err="1"/>
              <a:t>organization</a:t>
            </a:r>
            <a:r>
              <a:rPr lang="nl-BE" dirty="0"/>
              <a:t> </a:t>
            </a:r>
            <a:r>
              <a:rPr lang="nl-BE" dirty="0" err="1"/>
              <a:t>functionality</a:t>
            </a:r>
            <a:endParaRPr lang="nl-BE" dirty="0"/>
          </a:p>
          <a:p>
            <a:endParaRPr lang="nl-BE" dirty="0"/>
          </a:p>
        </p:txBody>
      </p:sp>
    </p:spTree>
    <p:extLst>
      <p:ext uri="{BB962C8B-B14F-4D97-AF65-F5344CB8AC3E}">
        <p14:creationId xmlns:p14="http://schemas.microsoft.com/office/powerpoint/2010/main" val="3687898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6EB95-F0A2-F483-5159-769CB3CB2608}"/>
              </a:ext>
            </a:extLst>
          </p:cNvPr>
          <p:cNvSpPr>
            <a:spLocks noGrp="1"/>
          </p:cNvSpPr>
          <p:nvPr>
            <p:ph type="title"/>
          </p:nvPr>
        </p:nvSpPr>
        <p:spPr/>
        <p:txBody>
          <a:bodyPr/>
          <a:lstStyle/>
          <a:p>
            <a:r>
              <a:rPr lang="nl-BE" dirty="0"/>
              <a:t>TODOS</a:t>
            </a:r>
            <a:endParaRPr lang="LID4096" dirty="0"/>
          </a:p>
        </p:txBody>
      </p:sp>
      <p:sp>
        <p:nvSpPr>
          <p:cNvPr id="3" name="Tijdelijke aanduiding voor inhoud 2">
            <a:extLst>
              <a:ext uri="{FF2B5EF4-FFF2-40B4-BE49-F238E27FC236}">
                <a16:creationId xmlns:a16="http://schemas.microsoft.com/office/drawing/2014/main" id="{3DB9F16E-204E-CB20-0877-D7144E5F1E9A}"/>
              </a:ext>
            </a:extLst>
          </p:cNvPr>
          <p:cNvSpPr>
            <a:spLocks noGrp="1"/>
          </p:cNvSpPr>
          <p:nvPr>
            <p:ph idx="1"/>
          </p:nvPr>
        </p:nvSpPr>
        <p:spPr/>
        <p:txBody>
          <a:bodyPr>
            <a:normAutofit/>
          </a:bodyPr>
          <a:lstStyle/>
          <a:p>
            <a:r>
              <a:rPr lang="nl-BE" dirty="0" err="1"/>
              <a:t>Keycloak</a:t>
            </a:r>
            <a:r>
              <a:rPr lang="nl-BE" dirty="0"/>
              <a:t> login </a:t>
            </a:r>
            <a:r>
              <a:rPr lang="nl-BE" dirty="0" err="1"/>
              <a:t>theming</a:t>
            </a:r>
            <a:r>
              <a:rPr lang="nl-BE" dirty="0"/>
              <a:t> </a:t>
            </a:r>
            <a:r>
              <a:rPr lang="nl-BE" dirty="0" err="1"/>
              <a:t>with</a:t>
            </a:r>
            <a:r>
              <a:rPr lang="nl-BE" dirty="0"/>
              <a:t> </a:t>
            </a:r>
            <a:r>
              <a:rPr lang="nl-BE" dirty="0" err="1"/>
              <a:t>react</a:t>
            </a:r>
            <a:r>
              <a:rPr lang="nl-BE" dirty="0"/>
              <a:t> </a:t>
            </a:r>
            <a:r>
              <a:rPr lang="nl-BE" dirty="0" err="1"/>
              <a:t>keycloak</a:t>
            </a:r>
            <a:r>
              <a:rPr lang="nl-BE" dirty="0"/>
              <a:t> extension</a:t>
            </a:r>
          </a:p>
          <a:p>
            <a:r>
              <a:rPr lang="nl-BE" dirty="0"/>
              <a:t>Test </a:t>
            </a:r>
            <a:r>
              <a:rPr lang="nl-BE" dirty="0" err="1"/>
              <a:t>admin</a:t>
            </a:r>
            <a:r>
              <a:rPr lang="nl-BE" dirty="0"/>
              <a:t> management </a:t>
            </a:r>
            <a:r>
              <a:rPr lang="nl-BE" dirty="0" err="1"/>
              <a:t>capabilities</a:t>
            </a:r>
            <a:r>
              <a:rPr lang="nl-BE" dirty="0"/>
              <a:t> in </a:t>
            </a:r>
            <a:r>
              <a:rPr lang="nl-BE" dirty="0" err="1"/>
              <a:t>the</a:t>
            </a:r>
            <a:r>
              <a:rPr lang="nl-BE" dirty="0"/>
              <a:t> client SSO portal:</a:t>
            </a:r>
          </a:p>
          <a:p>
            <a:pPr lvl="1"/>
            <a:r>
              <a:rPr lang="nl-NL" dirty="0" err="1"/>
              <a:t>Provisioning</a:t>
            </a:r>
            <a:r>
              <a:rPr lang="nl-NL" dirty="0"/>
              <a:t> of users </a:t>
            </a:r>
            <a:r>
              <a:rPr lang="nl-NL" dirty="0" err="1"/>
              <a:t>with</a:t>
            </a:r>
            <a:r>
              <a:rPr lang="nl-NL" dirty="0"/>
              <a:t> a file (+</a:t>
            </a:r>
            <a:r>
              <a:rPr lang="nl-NL" dirty="0" err="1"/>
              <a:t>their</a:t>
            </a:r>
            <a:r>
              <a:rPr lang="nl-NL" dirty="0"/>
              <a:t> </a:t>
            </a:r>
            <a:r>
              <a:rPr lang="nl-NL" dirty="0" err="1"/>
              <a:t>roles</a:t>
            </a:r>
            <a:r>
              <a:rPr lang="nl-NL" dirty="0"/>
              <a:t>)</a:t>
            </a:r>
            <a:endParaRPr lang="nl-BE" dirty="0"/>
          </a:p>
          <a:p>
            <a:pPr lvl="1"/>
            <a:r>
              <a:rPr lang="nl-NL" dirty="0" err="1"/>
              <a:t>Revoking</a:t>
            </a:r>
            <a:r>
              <a:rPr lang="nl-NL" dirty="0"/>
              <a:t>/Finishing </a:t>
            </a:r>
            <a:r>
              <a:rPr lang="nl-NL" dirty="0" err="1"/>
              <a:t>sessions</a:t>
            </a:r>
            <a:r>
              <a:rPr lang="nl-NL" dirty="0"/>
              <a:t> of users</a:t>
            </a:r>
          </a:p>
          <a:p>
            <a:pPr lvl="1"/>
            <a:r>
              <a:rPr lang="nl-NL" dirty="0"/>
              <a:t>Update service account access</a:t>
            </a:r>
          </a:p>
          <a:p>
            <a:pPr lvl="1"/>
            <a:r>
              <a:rPr lang="nl-NL" dirty="0"/>
              <a:t>IDP </a:t>
            </a:r>
            <a:r>
              <a:rPr lang="nl-NL" dirty="0" err="1"/>
              <a:t>federation</a:t>
            </a:r>
            <a:endParaRPr lang="nl-NL" dirty="0"/>
          </a:p>
          <a:p>
            <a:pPr lvl="1"/>
            <a:r>
              <a:rPr lang="nl-NL" dirty="0"/>
              <a:t>User </a:t>
            </a:r>
            <a:r>
              <a:rPr lang="nl-NL" dirty="0" err="1"/>
              <a:t>federation</a:t>
            </a:r>
            <a:r>
              <a:rPr lang="nl-NL" dirty="0"/>
              <a:t> via LDAP/</a:t>
            </a:r>
            <a:r>
              <a:rPr lang="nl-NL" dirty="0" err="1"/>
              <a:t>kerberos</a:t>
            </a:r>
            <a:endParaRPr lang="nl-NL" dirty="0"/>
          </a:p>
          <a:p>
            <a:pPr lvl="1"/>
            <a:endParaRPr lang="LID4096" dirty="0"/>
          </a:p>
        </p:txBody>
      </p:sp>
    </p:spTree>
    <p:extLst>
      <p:ext uri="{BB962C8B-B14F-4D97-AF65-F5344CB8AC3E}">
        <p14:creationId xmlns:p14="http://schemas.microsoft.com/office/powerpoint/2010/main" val="159938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3B388-300F-5A39-A803-0E28B31B266F}"/>
              </a:ext>
            </a:extLst>
          </p:cNvPr>
          <p:cNvSpPr>
            <a:spLocks noGrp="1"/>
          </p:cNvSpPr>
          <p:nvPr>
            <p:ph type="title"/>
          </p:nvPr>
        </p:nvSpPr>
        <p:spPr/>
        <p:txBody>
          <a:bodyPr/>
          <a:lstStyle/>
          <a:p>
            <a:r>
              <a:rPr lang="nl-BE" dirty="0"/>
              <a:t>Opensource IAM </a:t>
            </a:r>
            <a:r>
              <a:rPr lang="nl-BE" dirty="0" err="1"/>
              <a:t>solutions</a:t>
            </a:r>
            <a:endParaRPr lang="LID4096" dirty="0"/>
          </a:p>
        </p:txBody>
      </p:sp>
      <p:sp>
        <p:nvSpPr>
          <p:cNvPr id="3" name="Tijdelijke aanduiding voor inhoud 2">
            <a:extLst>
              <a:ext uri="{FF2B5EF4-FFF2-40B4-BE49-F238E27FC236}">
                <a16:creationId xmlns:a16="http://schemas.microsoft.com/office/drawing/2014/main" id="{1743C610-405D-25B5-8178-90467010CCD0}"/>
              </a:ext>
            </a:extLst>
          </p:cNvPr>
          <p:cNvSpPr>
            <a:spLocks noGrp="1"/>
          </p:cNvSpPr>
          <p:nvPr>
            <p:ph idx="1"/>
          </p:nvPr>
        </p:nvSpPr>
        <p:spPr/>
        <p:txBody>
          <a:bodyPr/>
          <a:lstStyle/>
          <a:p>
            <a:r>
              <a:rPr lang="nl-BE" dirty="0">
                <a:hlinkClick r:id="rId2"/>
              </a:rPr>
              <a:t>https://www.keycloak.org/</a:t>
            </a:r>
            <a:endParaRPr lang="nl-BE" dirty="0"/>
          </a:p>
          <a:p>
            <a:r>
              <a:rPr lang="nl-BE" dirty="0">
                <a:hlinkClick r:id="rId3"/>
              </a:rPr>
              <a:t>https://www.ory.sh/</a:t>
            </a:r>
            <a:endParaRPr lang="nl-BE" dirty="0"/>
          </a:p>
          <a:p>
            <a:r>
              <a:rPr lang="nl-BE" dirty="0">
                <a:hlinkClick r:id="rId4"/>
              </a:rPr>
              <a:t>https://zitadel.com/</a:t>
            </a:r>
            <a:endParaRPr lang="nl-BE" dirty="0"/>
          </a:p>
          <a:p>
            <a:r>
              <a:rPr lang="nl-BE" dirty="0"/>
              <a:t>Start </a:t>
            </a:r>
            <a:r>
              <a:rPr lang="nl-BE" dirty="0" err="1"/>
              <a:t>with</a:t>
            </a:r>
            <a:r>
              <a:rPr lang="nl-BE" dirty="0"/>
              <a:t> </a:t>
            </a:r>
            <a:r>
              <a:rPr lang="nl-BE" dirty="0" err="1"/>
              <a:t>keycloak</a:t>
            </a:r>
            <a:endParaRPr lang="nl-BE" dirty="0"/>
          </a:p>
          <a:p>
            <a:pPr lvl="1"/>
            <a:r>
              <a:rPr lang="nl-BE" dirty="0"/>
              <a:t>most </a:t>
            </a:r>
            <a:r>
              <a:rPr lang="nl-BE" dirty="0" err="1"/>
              <a:t>mature</a:t>
            </a:r>
            <a:endParaRPr lang="nl-BE" dirty="0"/>
          </a:p>
          <a:p>
            <a:pPr lvl="1"/>
            <a:r>
              <a:rPr lang="nl-BE" dirty="0" err="1"/>
              <a:t>backed</a:t>
            </a:r>
            <a:r>
              <a:rPr lang="nl-BE" dirty="0"/>
              <a:t> </a:t>
            </a:r>
            <a:r>
              <a:rPr lang="nl-BE" dirty="0" err="1"/>
              <a:t>by</a:t>
            </a:r>
            <a:r>
              <a:rPr lang="nl-BE" dirty="0"/>
              <a:t> </a:t>
            </a:r>
            <a:r>
              <a:rPr lang="nl-BE" dirty="0" err="1"/>
              <a:t>RedHat</a:t>
            </a:r>
            <a:endParaRPr lang="nl-BE" dirty="0"/>
          </a:p>
          <a:p>
            <a:pPr lvl="1"/>
            <a:r>
              <a:rPr lang="nl-BE" dirty="0" err="1"/>
              <a:t>donated</a:t>
            </a:r>
            <a:r>
              <a:rPr lang="nl-BE" dirty="0"/>
              <a:t> </a:t>
            </a:r>
            <a:r>
              <a:rPr lang="nl-BE" dirty="0" err="1"/>
              <a:t>to</a:t>
            </a:r>
            <a:r>
              <a:rPr lang="nl-BE" dirty="0"/>
              <a:t> CNCF</a:t>
            </a:r>
          </a:p>
          <a:p>
            <a:pPr lvl="1"/>
            <a:r>
              <a:rPr lang="nl-BE" dirty="0"/>
              <a:t>In forums: </a:t>
            </a:r>
            <a:r>
              <a:rPr lang="nl-BE" dirty="0" err="1"/>
              <a:t>prefered</a:t>
            </a:r>
            <a:r>
              <a:rPr lang="nl-BE" dirty="0"/>
              <a:t> opensource solution (</a:t>
            </a:r>
            <a:r>
              <a:rPr lang="nl-BE" dirty="0" err="1"/>
              <a:t>for</a:t>
            </a:r>
            <a:r>
              <a:rPr lang="nl-BE" dirty="0"/>
              <a:t> </a:t>
            </a:r>
            <a:r>
              <a:rPr lang="nl-BE" dirty="0" err="1"/>
              <a:t>paid</a:t>
            </a:r>
            <a:r>
              <a:rPr lang="nl-BE" dirty="0"/>
              <a:t> </a:t>
            </a:r>
            <a:r>
              <a:rPr lang="nl-BE" dirty="0" err="1"/>
              <a:t>solutions</a:t>
            </a:r>
            <a:r>
              <a:rPr lang="nl-BE" dirty="0"/>
              <a:t> </a:t>
            </a:r>
            <a:r>
              <a:rPr lang="nl-BE" dirty="0" err="1"/>
              <a:t>it’s</a:t>
            </a:r>
            <a:r>
              <a:rPr lang="nl-BE" dirty="0"/>
              <a:t> </a:t>
            </a:r>
            <a:r>
              <a:rPr lang="nl-BE" dirty="0" err="1"/>
              <a:t>Okta</a:t>
            </a:r>
            <a:r>
              <a:rPr lang="nl-BE" dirty="0"/>
              <a:t>)</a:t>
            </a:r>
          </a:p>
          <a:p>
            <a:pPr lvl="1"/>
            <a:r>
              <a:rPr lang="nl-BE" dirty="0"/>
              <a:t>At </a:t>
            </a:r>
            <a:r>
              <a:rPr lang="nl-BE" dirty="0" err="1"/>
              <a:t>the</a:t>
            </a:r>
            <a:r>
              <a:rPr lang="nl-BE" dirty="0"/>
              <a:t> end, </a:t>
            </a:r>
            <a:r>
              <a:rPr lang="nl-BE" dirty="0" err="1"/>
              <a:t>if</a:t>
            </a:r>
            <a:r>
              <a:rPr lang="nl-BE" dirty="0"/>
              <a:t> </a:t>
            </a:r>
            <a:r>
              <a:rPr lang="nl-BE" dirty="0" err="1"/>
              <a:t>it</a:t>
            </a:r>
            <a:r>
              <a:rPr lang="nl-BE" dirty="0"/>
              <a:t> does </a:t>
            </a:r>
            <a:r>
              <a:rPr lang="nl-BE" dirty="0" err="1"/>
              <a:t>not</a:t>
            </a:r>
            <a:r>
              <a:rPr lang="nl-BE" dirty="0"/>
              <a:t> fit out </a:t>
            </a:r>
            <a:r>
              <a:rPr lang="nl-BE" dirty="0" err="1"/>
              <a:t>use</a:t>
            </a:r>
            <a:r>
              <a:rPr lang="nl-BE" dirty="0"/>
              <a:t> case, we </a:t>
            </a:r>
            <a:r>
              <a:rPr lang="nl-BE" dirty="0" err="1"/>
              <a:t>can</a:t>
            </a:r>
            <a:r>
              <a:rPr lang="nl-BE" dirty="0"/>
              <a:t> port </a:t>
            </a:r>
            <a:r>
              <a:rPr lang="nl-BE" dirty="0" err="1"/>
              <a:t>the</a:t>
            </a:r>
            <a:r>
              <a:rPr lang="nl-BE" dirty="0"/>
              <a:t> </a:t>
            </a:r>
            <a:r>
              <a:rPr lang="nl-BE" dirty="0" err="1"/>
              <a:t>experience</a:t>
            </a:r>
            <a:r>
              <a:rPr lang="nl-BE" dirty="0"/>
              <a:t>/</a:t>
            </a:r>
            <a:r>
              <a:rPr lang="nl-BE" dirty="0" err="1"/>
              <a:t>fundamentals</a:t>
            </a:r>
            <a:r>
              <a:rPr lang="nl-BE" dirty="0"/>
              <a:t> </a:t>
            </a:r>
            <a:r>
              <a:rPr lang="nl-BE" dirty="0" err="1"/>
              <a:t>and</a:t>
            </a:r>
            <a:r>
              <a:rPr lang="nl-BE" dirty="0"/>
              <a:t> speed up </a:t>
            </a:r>
            <a:r>
              <a:rPr lang="nl-BE" dirty="0" err="1"/>
              <a:t>the</a:t>
            </a:r>
            <a:r>
              <a:rPr lang="nl-BE" dirty="0"/>
              <a:t> </a:t>
            </a:r>
            <a:r>
              <a:rPr lang="nl-BE" dirty="0" err="1"/>
              <a:t>integration</a:t>
            </a:r>
            <a:r>
              <a:rPr lang="nl-BE" dirty="0"/>
              <a:t> </a:t>
            </a:r>
            <a:r>
              <a:rPr lang="nl-BE" dirty="0" err="1"/>
              <a:t>with</a:t>
            </a:r>
            <a:r>
              <a:rPr lang="nl-BE" dirty="0"/>
              <a:t> </a:t>
            </a:r>
            <a:r>
              <a:rPr lang="nl-BE" dirty="0" err="1"/>
              <a:t>another</a:t>
            </a:r>
            <a:r>
              <a:rPr lang="nl-BE" dirty="0"/>
              <a:t> tool</a:t>
            </a:r>
          </a:p>
        </p:txBody>
      </p:sp>
    </p:spTree>
    <p:extLst>
      <p:ext uri="{BB962C8B-B14F-4D97-AF65-F5344CB8AC3E}">
        <p14:creationId xmlns:p14="http://schemas.microsoft.com/office/powerpoint/2010/main" val="1064667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7F6466-1CD7-729B-1A19-C37DD6BB8642}"/>
              </a:ext>
            </a:extLst>
          </p:cNvPr>
          <p:cNvSpPr>
            <a:spLocks noGrp="1"/>
          </p:cNvSpPr>
          <p:nvPr>
            <p:ph type="title"/>
          </p:nvPr>
        </p:nvSpPr>
        <p:spPr/>
        <p:txBody>
          <a:bodyPr/>
          <a:lstStyle/>
          <a:p>
            <a:r>
              <a:rPr lang="nl-BE" dirty="0" err="1"/>
              <a:t>References</a:t>
            </a:r>
            <a:endParaRPr lang="LID4096" dirty="0"/>
          </a:p>
        </p:txBody>
      </p:sp>
      <p:sp>
        <p:nvSpPr>
          <p:cNvPr id="3" name="Tijdelijke aanduiding voor inhoud 2">
            <a:extLst>
              <a:ext uri="{FF2B5EF4-FFF2-40B4-BE49-F238E27FC236}">
                <a16:creationId xmlns:a16="http://schemas.microsoft.com/office/drawing/2014/main" id="{8DD218F5-F76D-4134-B8BC-A8120EE255F2}"/>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91802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F6CC8C-5558-830F-5F11-6206FA3462C9}"/>
              </a:ext>
            </a:extLst>
          </p:cNvPr>
          <p:cNvSpPr>
            <a:spLocks noGrp="1"/>
          </p:cNvSpPr>
          <p:nvPr>
            <p:ph type="title"/>
          </p:nvPr>
        </p:nvSpPr>
        <p:spPr/>
        <p:txBody>
          <a:bodyPr/>
          <a:lstStyle/>
          <a:p>
            <a:r>
              <a:rPr lang="nl-BE" dirty="0" err="1"/>
              <a:t>Fundamental</a:t>
            </a:r>
            <a:r>
              <a:rPr lang="nl-BE" dirty="0"/>
              <a:t> </a:t>
            </a:r>
            <a:r>
              <a:rPr lang="nl-BE" dirty="0" err="1"/>
              <a:t>knowledge</a:t>
            </a:r>
            <a:endParaRPr lang="LID4096" dirty="0"/>
          </a:p>
        </p:txBody>
      </p:sp>
      <p:sp>
        <p:nvSpPr>
          <p:cNvPr id="3" name="Tijdelijke aanduiding voor inhoud 2">
            <a:extLst>
              <a:ext uri="{FF2B5EF4-FFF2-40B4-BE49-F238E27FC236}">
                <a16:creationId xmlns:a16="http://schemas.microsoft.com/office/drawing/2014/main" id="{9BF71ECE-A64F-33CB-2551-A464332A9B60}"/>
              </a:ext>
            </a:extLst>
          </p:cNvPr>
          <p:cNvSpPr>
            <a:spLocks noGrp="1"/>
          </p:cNvSpPr>
          <p:nvPr>
            <p:ph idx="1"/>
          </p:nvPr>
        </p:nvSpPr>
        <p:spPr/>
        <p:txBody>
          <a:bodyPr>
            <a:normAutofit lnSpcReduction="10000"/>
          </a:bodyPr>
          <a:lstStyle/>
          <a:p>
            <a:r>
              <a:rPr lang="nl-BE" dirty="0" err="1"/>
              <a:t>OAuth</a:t>
            </a:r>
            <a:r>
              <a:rPr lang="nl-BE" dirty="0"/>
              <a:t> 2.0 </a:t>
            </a:r>
            <a:r>
              <a:rPr lang="nl-BE" dirty="0" err="1"/>
              <a:t>and</a:t>
            </a:r>
            <a:r>
              <a:rPr lang="nl-BE" dirty="0"/>
              <a:t> </a:t>
            </a:r>
            <a:r>
              <a:rPr lang="nl-BE" dirty="0" err="1"/>
              <a:t>OpenID</a:t>
            </a:r>
            <a:endParaRPr lang="nl-BE" dirty="0"/>
          </a:p>
          <a:p>
            <a:pPr lvl="1"/>
            <a:r>
              <a:rPr lang="nl-BE" dirty="0">
                <a:hlinkClick r:id="rId2"/>
              </a:rPr>
              <a:t>https://www.youtube.com/watch?v=rTzlF-U9Y6Y</a:t>
            </a:r>
            <a:endParaRPr lang="nl-BE" dirty="0"/>
          </a:p>
          <a:p>
            <a:pPr lvl="1"/>
            <a:r>
              <a:rPr lang="nl-BE" dirty="0">
                <a:hlinkClick r:id="rId3"/>
              </a:rPr>
              <a:t>https://www.youtube.com/watch?v=996OiexHze0</a:t>
            </a:r>
            <a:endParaRPr lang="nl-BE" dirty="0"/>
          </a:p>
          <a:p>
            <a:pPr lvl="1"/>
            <a:r>
              <a:rPr lang="nl-BE" dirty="0">
                <a:hlinkClick r:id="rId4"/>
              </a:rPr>
              <a:t>https://www.youtube.com/watch?v=ObWSeNYkh8s</a:t>
            </a:r>
            <a:endParaRPr lang="nl-BE" dirty="0"/>
          </a:p>
          <a:p>
            <a:pPr lvl="1"/>
            <a:r>
              <a:rPr lang="nl-BE" dirty="0">
                <a:hlinkClick r:id="rId5"/>
              </a:rPr>
              <a:t>https://openid.net/developers/how-connect-works/</a:t>
            </a:r>
            <a:endParaRPr lang="nl-BE" dirty="0"/>
          </a:p>
          <a:p>
            <a:pPr lvl="1"/>
            <a:r>
              <a:rPr lang="nl-BE" dirty="0">
                <a:hlinkClick r:id="rId6"/>
              </a:rPr>
              <a:t>https://danielfett.de/2020/05/16/pkce-vs-nonce-equivalent-or-not/</a:t>
            </a:r>
            <a:endParaRPr lang="nl-BE" dirty="0"/>
          </a:p>
          <a:p>
            <a:pPr lvl="1"/>
            <a:r>
              <a:rPr lang="nl-BE" dirty="0">
                <a:hlinkClick r:id="rId7"/>
              </a:rPr>
              <a:t>https://github.com/rvalentini/tresor/blob/master/src/routes/oidc.rs</a:t>
            </a:r>
            <a:endParaRPr lang="nl-BE" dirty="0"/>
          </a:p>
          <a:p>
            <a:r>
              <a:rPr lang="nl-BE" dirty="0"/>
              <a:t>IAM</a:t>
            </a:r>
          </a:p>
          <a:p>
            <a:pPr lvl="1"/>
            <a:r>
              <a:rPr lang="nl-BE" dirty="0">
                <a:hlinkClick r:id="rId8"/>
              </a:rPr>
              <a:t>https://www.youtube.com/watch?v=Tcvsefz5DmA</a:t>
            </a:r>
            <a:endParaRPr lang="nl-BE" dirty="0"/>
          </a:p>
          <a:p>
            <a:pPr lvl="1"/>
            <a:r>
              <a:rPr lang="nl-BE" dirty="0">
                <a:hlinkClick r:id="rId9"/>
              </a:rPr>
              <a:t>https://www.youtube.com/watch?v=5uNifnVlBy4</a:t>
            </a:r>
            <a:endParaRPr lang="nl-BE" dirty="0"/>
          </a:p>
          <a:p>
            <a:pPr lvl="1"/>
            <a:r>
              <a:rPr lang="nl-BE">
                <a:hlinkClick r:id="rId10"/>
              </a:rPr>
              <a:t>https://curity.io/resources/neo-security/</a:t>
            </a:r>
            <a:endParaRPr lang="nl-BE"/>
          </a:p>
        </p:txBody>
      </p:sp>
    </p:spTree>
    <p:extLst>
      <p:ext uri="{BB962C8B-B14F-4D97-AF65-F5344CB8AC3E}">
        <p14:creationId xmlns:p14="http://schemas.microsoft.com/office/powerpoint/2010/main" val="3031559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F2597-161A-402B-817E-CEC57B61BB80}"/>
              </a:ext>
            </a:extLst>
          </p:cNvPr>
          <p:cNvSpPr>
            <a:spLocks noGrp="1"/>
          </p:cNvSpPr>
          <p:nvPr>
            <p:ph type="title"/>
          </p:nvPr>
        </p:nvSpPr>
        <p:spPr/>
        <p:txBody>
          <a:bodyPr/>
          <a:lstStyle/>
          <a:p>
            <a:r>
              <a:rPr lang="nl-BE" dirty="0" err="1"/>
              <a:t>Fundamental</a:t>
            </a:r>
            <a:r>
              <a:rPr lang="nl-BE" dirty="0"/>
              <a:t> </a:t>
            </a:r>
            <a:r>
              <a:rPr lang="nl-BE" dirty="0" err="1"/>
              <a:t>knowledge</a:t>
            </a:r>
            <a:endParaRPr lang="nl-BE" dirty="0"/>
          </a:p>
        </p:txBody>
      </p:sp>
      <p:sp>
        <p:nvSpPr>
          <p:cNvPr id="3" name="Tijdelijke aanduiding voor inhoud 2">
            <a:extLst>
              <a:ext uri="{FF2B5EF4-FFF2-40B4-BE49-F238E27FC236}">
                <a16:creationId xmlns:a16="http://schemas.microsoft.com/office/drawing/2014/main" id="{5C7126AD-38FF-497A-B733-A3EDD761A6A2}"/>
              </a:ext>
            </a:extLst>
          </p:cNvPr>
          <p:cNvSpPr>
            <a:spLocks noGrp="1"/>
          </p:cNvSpPr>
          <p:nvPr>
            <p:ph idx="1"/>
          </p:nvPr>
        </p:nvSpPr>
        <p:spPr/>
        <p:txBody>
          <a:bodyPr>
            <a:normAutofit/>
          </a:bodyPr>
          <a:lstStyle/>
          <a:p>
            <a:r>
              <a:rPr lang="nl-BE" dirty="0" err="1"/>
              <a:t>Securing</a:t>
            </a:r>
            <a:r>
              <a:rPr lang="nl-BE" dirty="0"/>
              <a:t> microservices:</a:t>
            </a:r>
          </a:p>
          <a:p>
            <a:pPr lvl="1"/>
            <a:r>
              <a:rPr lang="nl-BE" dirty="0">
                <a:hlinkClick r:id="rId2"/>
              </a:rPr>
              <a:t>https://www.youtube.com/watch?v=n-3J6RuL9Gk</a:t>
            </a:r>
            <a:endParaRPr lang="nl-BE" dirty="0"/>
          </a:p>
          <a:p>
            <a:pPr lvl="1"/>
            <a:r>
              <a:rPr lang="nl-BE" dirty="0">
                <a:hlinkClick r:id="rId3"/>
              </a:rPr>
              <a:t>https://www.youtube.com/watch?v=ZjPF8yZ83Wo</a:t>
            </a:r>
            <a:endParaRPr lang="nl-BE" dirty="0"/>
          </a:p>
          <a:p>
            <a:pPr lvl="1"/>
            <a:r>
              <a:rPr lang="nl-BE" dirty="0">
                <a:hlinkClick r:id="rId4"/>
              </a:rPr>
              <a:t>https://www.youtube.com/watch?v=FyVHNJNriUQ</a:t>
            </a:r>
            <a:r>
              <a:rPr lang="nl-BE" dirty="0"/>
              <a:t> </a:t>
            </a:r>
          </a:p>
          <a:p>
            <a:pPr lvl="1"/>
            <a:r>
              <a:rPr lang="nl-BE" dirty="0">
                <a:hlinkClick r:id="rId5"/>
              </a:rPr>
              <a:t>https://cloudentity.com/developers/blog/adding-oauth-proxy-bff-component-to-spa/</a:t>
            </a:r>
            <a:endParaRPr lang="nl-BE" dirty="0"/>
          </a:p>
          <a:p>
            <a:pPr lvl="1"/>
            <a:r>
              <a:rPr lang="en-US" dirty="0">
                <a:hlinkClick r:id="rId6"/>
              </a:rPr>
              <a:t>https://www.criipto.com/blog/jwt-validation-guide</a:t>
            </a:r>
            <a:endParaRPr lang="nl-BE" dirty="0"/>
          </a:p>
        </p:txBody>
      </p:sp>
    </p:spTree>
    <p:extLst>
      <p:ext uri="{BB962C8B-B14F-4D97-AF65-F5344CB8AC3E}">
        <p14:creationId xmlns:p14="http://schemas.microsoft.com/office/powerpoint/2010/main" val="1039908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84DB8-6385-9FC8-8D87-BB76F8E1C7D4}"/>
              </a:ext>
            </a:extLst>
          </p:cNvPr>
          <p:cNvSpPr>
            <a:spLocks noGrp="1"/>
          </p:cNvSpPr>
          <p:nvPr>
            <p:ph type="title"/>
          </p:nvPr>
        </p:nvSpPr>
        <p:spPr/>
        <p:txBody>
          <a:bodyPr/>
          <a:lstStyle/>
          <a:p>
            <a:r>
              <a:rPr lang="nl-BE" dirty="0" err="1"/>
              <a:t>Keycloack</a:t>
            </a:r>
            <a:endParaRPr lang="LID4096" dirty="0"/>
          </a:p>
        </p:txBody>
      </p:sp>
      <p:sp>
        <p:nvSpPr>
          <p:cNvPr id="3" name="Tijdelijke aanduiding voor inhoud 2">
            <a:extLst>
              <a:ext uri="{FF2B5EF4-FFF2-40B4-BE49-F238E27FC236}">
                <a16:creationId xmlns:a16="http://schemas.microsoft.com/office/drawing/2014/main" id="{FD5E2BAB-5422-6BFF-AAA8-62CDEA7EB5C5}"/>
              </a:ext>
            </a:extLst>
          </p:cNvPr>
          <p:cNvSpPr>
            <a:spLocks noGrp="1"/>
          </p:cNvSpPr>
          <p:nvPr>
            <p:ph idx="1"/>
          </p:nvPr>
        </p:nvSpPr>
        <p:spPr/>
        <p:txBody>
          <a:bodyPr>
            <a:normAutofit fontScale="85000" lnSpcReduction="20000"/>
          </a:bodyPr>
          <a:lstStyle/>
          <a:p>
            <a:r>
              <a:rPr lang="nl-BE" dirty="0">
                <a:hlinkClick r:id="rId2"/>
              </a:rPr>
              <a:t>https://www.youtube.com/watch?v=V1hqS2Kb3Cw&amp;list=PLRTM7OTAxy3OcmFEZeIcRgyYBjFR9yNyT&amp;index=0</a:t>
            </a:r>
            <a:endParaRPr lang="nl-BE" dirty="0"/>
          </a:p>
          <a:p>
            <a:r>
              <a:rPr lang="nl-BE" dirty="0">
                <a:hlinkClick r:id="rId3"/>
              </a:rPr>
              <a:t>https://www.youtube.com/watch?v=O0quO2D2d-E</a:t>
            </a:r>
            <a:endParaRPr lang="nl-BE" dirty="0"/>
          </a:p>
          <a:p>
            <a:r>
              <a:rPr lang="nl-BE" dirty="0">
                <a:hlinkClick r:id="rId4"/>
              </a:rPr>
              <a:t>https://www.youtube.com/watch?v=-m8FUNX1DP0</a:t>
            </a:r>
            <a:endParaRPr lang="nl-BE" dirty="0"/>
          </a:p>
          <a:p>
            <a:r>
              <a:rPr lang="nl-BE" dirty="0">
                <a:hlinkClick r:id="rId5"/>
              </a:rPr>
              <a:t>https://www.keycloak.org/docs/latest/securing_apps/index.html</a:t>
            </a:r>
            <a:endParaRPr lang="nl-BE" dirty="0"/>
          </a:p>
          <a:p>
            <a:r>
              <a:rPr lang="nl-BE" dirty="0">
                <a:hlinkClick r:id="rId6"/>
              </a:rPr>
              <a:t>https://www.keycloak.org/docs/latest/server_admin/index.html</a:t>
            </a:r>
            <a:endParaRPr lang="nl-BE" dirty="0"/>
          </a:p>
          <a:p>
            <a:r>
              <a:rPr lang="nl-BE" dirty="0">
                <a:hlinkClick r:id="rId7"/>
              </a:rPr>
              <a:t>https://www.keycloak.org/docs/latest/authorization_services/</a:t>
            </a:r>
            <a:endParaRPr lang="nl-BE" dirty="0"/>
          </a:p>
          <a:p>
            <a:r>
              <a:rPr lang="nl-BE" dirty="0">
                <a:hlinkClick r:id="rId8"/>
              </a:rPr>
              <a:t>https://www.keycloak.org/docs-api/latest/rest-api/index.html</a:t>
            </a:r>
            <a:endParaRPr lang="nl-BE" dirty="0"/>
          </a:p>
          <a:p>
            <a:r>
              <a:rPr lang="nl-BE" dirty="0">
                <a:hlinkClick r:id="rId9"/>
              </a:rPr>
              <a:t>https://www.keycloak.org/docs/24.0.3/server_development</a:t>
            </a:r>
            <a:endParaRPr lang="nl-BE" dirty="0"/>
          </a:p>
          <a:p>
            <a:r>
              <a:rPr lang="nl-BE" dirty="0">
                <a:hlinkClick r:id="rId10"/>
              </a:rPr>
              <a:t>https://stackoverflow.com/questions/52040265/how-to-specify-refresh-tokens-lifespan-in-keycloak</a:t>
            </a:r>
            <a:r>
              <a:rPr lang="nl-BE">
                <a:hlinkClick r:id="rId10"/>
              </a:rPr>
              <a:t>/67624190#67624190</a:t>
            </a:r>
            <a:endParaRPr lang="nl-BE"/>
          </a:p>
          <a:p>
            <a:r>
              <a:rPr lang="nl-BE">
                <a:hlinkClick r:id="rId11"/>
              </a:rPr>
              <a:t>https</a:t>
            </a:r>
            <a:r>
              <a:rPr lang="nl-BE" dirty="0">
                <a:hlinkClick r:id="rId11"/>
              </a:rPr>
              <a:t>://www.youtube.com/watch?v=w2T-NmnOaTE</a:t>
            </a:r>
            <a:r>
              <a:rPr lang="nl-BE" dirty="0"/>
              <a:t> (</a:t>
            </a:r>
            <a:r>
              <a:rPr lang="nl-BE" dirty="0" err="1"/>
              <a:t>backup</a:t>
            </a:r>
            <a:r>
              <a:rPr lang="nl-BE" dirty="0"/>
              <a:t>)</a:t>
            </a:r>
          </a:p>
        </p:txBody>
      </p:sp>
    </p:spTree>
    <p:extLst>
      <p:ext uri="{BB962C8B-B14F-4D97-AF65-F5344CB8AC3E}">
        <p14:creationId xmlns:p14="http://schemas.microsoft.com/office/powerpoint/2010/main" val="3840504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9496F-2C8B-A986-C472-8F2F673A8575}"/>
              </a:ext>
            </a:extLst>
          </p:cNvPr>
          <p:cNvSpPr>
            <a:spLocks noGrp="1"/>
          </p:cNvSpPr>
          <p:nvPr>
            <p:ph type="title"/>
          </p:nvPr>
        </p:nvSpPr>
        <p:spPr/>
        <p:txBody>
          <a:bodyPr/>
          <a:lstStyle/>
          <a:p>
            <a:r>
              <a:rPr lang="en-US" dirty="0" err="1"/>
              <a:t>Keycloack</a:t>
            </a:r>
            <a:r>
              <a:rPr lang="en-US" dirty="0"/>
              <a:t> multi tenancy</a:t>
            </a:r>
            <a:endParaRPr lang="LID4096" dirty="0"/>
          </a:p>
        </p:txBody>
      </p:sp>
      <p:sp>
        <p:nvSpPr>
          <p:cNvPr id="3" name="Tijdelijke aanduiding voor inhoud 2">
            <a:extLst>
              <a:ext uri="{FF2B5EF4-FFF2-40B4-BE49-F238E27FC236}">
                <a16:creationId xmlns:a16="http://schemas.microsoft.com/office/drawing/2014/main" id="{9779B567-0491-BDFC-09D0-422FDBEE1FF9}"/>
              </a:ext>
            </a:extLst>
          </p:cNvPr>
          <p:cNvSpPr>
            <a:spLocks noGrp="1"/>
          </p:cNvSpPr>
          <p:nvPr>
            <p:ph idx="1"/>
          </p:nvPr>
        </p:nvSpPr>
        <p:spPr/>
        <p:txBody>
          <a:bodyPr>
            <a:normAutofit/>
          </a:bodyPr>
          <a:lstStyle/>
          <a:p>
            <a:r>
              <a:rPr lang="nl-BE" dirty="0">
                <a:hlinkClick r:id="rId2"/>
              </a:rPr>
              <a:t>https://www.youtube.com/watch?v=ZTFlc-3pG1M</a:t>
            </a:r>
            <a:endParaRPr lang="nl-BE" dirty="0"/>
          </a:p>
          <a:p>
            <a:r>
              <a:rPr lang="nl-BE" dirty="0">
                <a:hlinkClick r:id="rId3"/>
              </a:rPr>
              <a:t>https://www.youtube.com/watch?v=DNq51wWw3F4</a:t>
            </a:r>
            <a:endParaRPr lang="nl-BE" dirty="0"/>
          </a:p>
          <a:p>
            <a:r>
              <a:rPr lang="nl-BE" dirty="0">
                <a:hlinkClick r:id="rId4"/>
              </a:rPr>
              <a:t>https://github.com/keycloak/keycloak/discussions/23948</a:t>
            </a:r>
            <a:endParaRPr lang="nl-BE" dirty="0"/>
          </a:p>
          <a:p>
            <a:r>
              <a:rPr lang="nl-BE" dirty="0">
                <a:hlinkClick r:id="rId5"/>
              </a:rPr>
              <a:t>https://github.com/p2-inc/keycloak-orgs</a:t>
            </a:r>
            <a:endParaRPr lang="nl-BE" dirty="0"/>
          </a:p>
        </p:txBody>
      </p:sp>
    </p:spTree>
    <p:extLst>
      <p:ext uri="{BB962C8B-B14F-4D97-AF65-F5344CB8AC3E}">
        <p14:creationId xmlns:p14="http://schemas.microsoft.com/office/powerpoint/2010/main" val="4142989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67234-42C9-4C8C-A1F0-F999ED5F59FD}"/>
              </a:ext>
            </a:extLst>
          </p:cNvPr>
          <p:cNvSpPr>
            <a:spLocks noGrp="1"/>
          </p:cNvSpPr>
          <p:nvPr>
            <p:ph type="title"/>
          </p:nvPr>
        </p:nvSpPr>
        <p:spPr/>
        <p:txBody>
          <a:bodyPr/>
          <a:lstStyle/>
          <a:p>
            <a:r>
              <a:rPr lang="nl-BE" dirty="0" err="1"/>
              <a:t>Traefik</a:t>
            </a:r>
            <a:r>
              <a:rPr lang="nl-BE" dirty="0"/>
              <a:t> </a:t>
            </a:r>
            <a:r>
              <a:rPr lang="nl-BE" dirty="0" err="1"/>
              <a:t>plugins</a:t>
            </a:r>
            <a:endParaRPr lang="nl-BE" dirty="0"/>
          </a:p>
        </p:txBody>
      </p:sp>
      <p:sp>
        <p:nvSpPr>
          <p:cNvPr id="3" name="Tijdelijke aanduiding voor inhoud 2">
            <a:extLst>
              <a:ext uri="{FF2B5EF4-FFF2-40B4-BE49-F238E27FC236}">
                <a16:creationId xmlns:a16="http://schemas.microsoft.com/office/drawing/2014/main" id="{15991D93-44C2-4F6D-A034-B961D66AE2FA}"/>
              </a:ext>
            </a:extLst>
          </p:cNvPr>
          <p:cNvSpPr>
            <a:spLocks noGrp="1"/>
          </p:cNvSpPr>
          <p:nvPr>
            <p:ph idx="1"/>
          </p:nvPr>
        </p:nvSpPr>
        <p:spPr/>
        <p:txBody>
          <a:bodyPr/>
          <a:lstStyle/>
          <a:p>
            <a:r>
              <a:rPr lang="nl-BE" dirty="0">
                <a:hlinkClick r:id="rId2"/>
              </a:rPr>
              <a:t>https://github.com/sevensolutions/traefik-oidc-auth/tree/main</a:t>
            </a:r>
          </a:p>
          <a:p>
            <a:r>
              <a:rPr lang="nl-BE" dirty="0">
                <a:hlinkClick r:id="rId2"/>
              </a:rPr>
              <a:t>https://github.com/xzzpig/traefik-oidc-wasm</a:t>
            </a:r>
          </a:p>
          <a:p>
            <a:r>
              <a:rPr lang="nl-BE" dirty="0">
                <a:hlinkClick r:id="rId2"/>
              </a:rPr>
              <a:t>https://plugins.traefik.io/plugins/64e78597f55a32789ebfbd82/dynamic-jwt-validation-middleware</a:t>
            </a:r>
            <a:endParaRPr lang="nl-BE" dirty="0"/>
          </a:p>
          <a:p>
            <a:r>
              <a:rPr lang="nl-BE" dirty="0">
                <a:hlinkClick r:id="rId3"/>
              </a:rPr>
              <a:t>https://plugins.traefik.io/plugins/641c627baef219d3834c2cad/cookie-value-extractor</a:t>
            </a:r>
            <a:endParaRPr lang="nl-BE" dirty="0"/>
          </a:p>
        </p:txBody>
      </p:sp>
    </p:spTree>
    <p:extLst>
      <p:ext uri="{BB962C8B-B14F-4D97-AF65-F5344CB8AC3E}">
        <p14:creationId xmlns:p14="http://schemas.microsoft.com/office/powerpoint/2010/main" val="914033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B4B5C-1E1B-0055-1771-E0FB19B97A18}"/>
              </a:ext>
            </a:extLst>
          </p:cNvPr>
          <p:cNvSpPr>
            <a:spLocks noGrp="1"/>
          </p:cNvSpPr>
          <p:nvPr>
            <p:ph type="title"/>
          </p:nvPr>
        </p:nvSpPr>
        <p:spPr/>
        <p:txBody>
          <a:bodyPr/>
          <a:lstStyle/>
          <a:p>
            <a:r>
              <a:rPr lang="nl-BE" dirty="0"/>
              <a:t>3rd party tools</a:t>
            </a:r>
            <a:endParaRPr lang="LID4096" dirty="0"/>
          </a:p>
        </p:txBody>
      </p:sp>
      <p:sp>
        <p:nvSpPr>
          <p:cNvPr id="3" name="Tijdelijke aanduiding voor inhoud 2">
            <a:extLst>
              <a:ext uri="{FF2B5EF4-FFF2-40B4-BE49-F238E27FC236}">
                <a16:creationId xmlns:a16="http://schemas.microsoft.com/office/drawing/2014/main" id="{06956D7C-530F-CC72-1A96-0040B6D808E4}"/>
              </a:ext>
            </a:extLst>
          </p:cNvPr>
          <p:cNvSpPr>
            <a:spLocks noGrp="1"/>
          </p:cNvSpPr>
          <p:nvPr>
            <p:ph idx="1"/>
          </p:nvPr>
        </p:nvSpPr>
        <p:spPr/>
        <p:txBody>
          <a:bodyPr>
            <a:normAutofit/>
          </a:bodyPr>
          <a:lstStyle/>
          <a:p>
            <a:r>
              <a:rPr lang="nl-BE"/>
              <a:t>Opensearch</a:t>
            </a:r>
            <a:r>
              <a:rPr lang="nl-BE" dirty="0"/>
              <a:t>:</a:t>
            </a:r>
          </a:p>
          <a:p>
            <a:pPr lvl="1"/>
            <a:r>
              <a:rPr lang="nl-BE" dirty="0">
                <a:hlinkClick r:id="rId2"/>
              </a:rPr>
              <a:t>https://opensearch.org/docs/latest/security/authentication-backends/authc-index/</a:t>
            </a:r>
            <a:r>
              <a:rPr lang="nl-BE" dirty="0"/>
              <a:t> </a:t>
            </a:r>
            <a:r>
              <a:rPr lang="nl-BE" dirty="0">
                <a:hlinkClick r:id="rId3"/>
              </a:rPr>
              <a:t>https://opensearch.org/docs/latest/security/configuration/multi-auth/</a:t>
            </a:r>
            <a:endParaRPr lang="nl-BE" dirty="0"/>
          </a:p>
          <a:p>
            <a:r>
              <a:rPr lang="nl-BE" dirty="0" err="1"/>
              <a:t>Grafana</a:t>
            </a:r>
            <a:r>
              <a:rPr lang="nl-BE" dirty="0"/>
              <a:t>: </a:t>
            </a:r>
          </a:p>
          <a:p>
            <a:pPr lvl="1"/>
            <a:r>
              <a:rPr lang="nl-BE" dirty="0">
                <a:hlinkClick r:id="rId4"/>
              </a:rPr>
              <a:t>https://grafana.com/docs/grafana/latest/setup-grafana/configure-security/planning-iam-strategy/</a:t>
            </a:r>
            <a:r>
              <a:rPr lang="nl-BE" dirty="0">
                <a:hlinkClick r:id="" action="ppaction://noaction"/>
              </a:rPr>
              <a:t> </a:t>
            </a:r>
          </a:p>
          <a:p>
            <a:pPr lvl="1"/>
            <a:r>
              <a:rPr lang="nl-BE" dirty="0">
                <a:hlinkClick r:id="rId5"/>
              </a:rPr>
              <a:t>https://grafana.com/docs/grafana/latest/setup-grafana/configure-security/configure-authentication/</a:t>
            </a:r>
            <a:r>
              <a:rPr lang="nl-BE" dirty="0"/>
              <a:t> </a:t>
            </a:r>
          </a:p>
        </p:txBody>
      </p:sp>
    </p:spTree>
    <p:extLst>
      <p:ext uri="{BB962C8B-B14F-4D97-AF65-F5344CB8AC3E}">
        <p14:creationId xmlns:p14="http://schemas.microsoft.com/office/powerpoint/2010/main" val="3567517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E4265-9C24-E653-84FD-1308E87DD251}"/>
              </a:ext>
            </a:extLst>
          </p:cNvPr>
          <p:cNvSpPr>
            <a:spLocks noGrp="1"/>
          </p:cNvSpPr>
          <p:nvPr>
            <p:ph type="title"/>
          </p:nvPr>
        </p:nvSpPr>
        <p:spPr/>
        <p:txBody>
          <a:bodyPr/>
          <a:lstStyle/>
          <a:p>
            <a:r>
              <a:rPr lang="nl-BE" dirty="0"/>
              <a:t>3rd party tools</a:t>
            </a:r>
            <a:endParaRPr lang="LID4096" dirty="0"/>
          </a:p>
        </p:txBody>
      </p:sp>
      <p:sp>
        <p:nvSpPr>
          <p:cNvPr id="3" name="Tijdelijke aanduiding voor inhoud 2">
            <a:extLst>
              <a:ext uri="{FF2B5EF4-FFF2-40B4-BE49-F238E27FC236}">
                <a16:creationId xmlns:a16="http://schemas.microsoft.com/office/drawing/2014/main" id="{64BF45B5-ACC2-7F06-055B-482BEE633B04}"/>
              </a:ext>
            </a:extLst>
          </p:cNvPr>
          <p:cNvSpPr>
            <a:spLocks noGrp="1"/>
          </p:cNvSpPr>
          <p:nvPr>
            <p:ph idx="1"/>
          </p:nvPr>
        </p:nvSpPr>
        <p:spPr/>
        <p:txBody>
          <a:bodyPr>
            <a:normAutofit/>
          </a:bodyPr>
          <a:lstStyle/>
          <a:p>
            <a:r>
              <a:rPr lang="nl-BE" dirty="0"/>
              <a:t>Jaeger (opensearch): </a:t>
            </a:r>
          </a:p>
          <a:p>
            <a:pPr lvl="1"/>
            <a:r>
              <a:rPr lang="nl-BE" dirty="0">
                <a:hlinkClick r:id="rId2"/>
              </a:rPr>
              <a:t>https://www.jaegertracing.io/docs/1.46/security/</a:t>
            </a:r>
            <a:endParaRPr lang="nl-BE" dirty="0"/>
          </a:p>
          <a:p>
            <a:pPr lvl="1"/>
            <a:r>
              <a:rPr lang="nl-BE" dirty="0">
                <a:hlinkClick r:id="rId3"/>
              </a:rPr>
              <a:t>https://opensearch.org/docs/latest/security/authentication-backends/client-auth/</a:t>
            </a:r>
            <a:r>
              <a:rPr lang="nl-BE" dirty="0"/>
              <a:t> </a:t>
            </a:r>
          </a:p>
          <a:p>
            <a:r>
              <a:rPr lang="nl-BE" dirty="0"/>
              <a:t>Cortex: </a:t>
            </a:r>
          </a:p>
          <a:p>
            <a:pPr lvl="1"/>
            <a:r>
              <a:rPr lang="nl-BE" dirty="0">
                <a:hlinkClick r:id="rId4"/>
              </a:rPr>
              <a:t>https://cortexmetrics.io/docs/guides/auth/</a:t>
            </a:r>
            <a:endParaRPr lang="nl-BE" dirty="0"/>
          </a:p>
        </p:txBody>
      </p:sp>
    </p:spTree>
    <p:extLst>
      <p:ext uri="{BB962C8B-B14F-4D97-AF65-F5344CB8AC3E}">
        <p14:creationId xmlns:p14="http://schemas.microsoft.com/office/powerpoint/2010/main" val="225641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D9D7F-410B-B4C6-5476-33A60EFE77E5}"/>
              </a:ext>
            </a:extLst>
          </p:cNvPr>
          <p:cNvSpPr>
            <a:spLocks noGrp="1"/>
          </p:cNvSpPr>
          <p:nvPr>
            <p:ph type="title"/>
          </p:nvPr>
        </p:nvSpPr>
        <p:spPr/>
        <p:txBody>
          <a:bodyPr/>
          <a:lstStyle/>
          <a:p>
            <a:r>
              <a:rPr lang="en-US" dirty="0" err="1"/>
              <a:t>Keycloak</a:t>
            </a:r>
            <a:r>
              <a:rPr lang="en-US" dirty="0"/>
              <a:t> architecture</a:t>
            </a:r>
            <a:endParaRPr lang="LID4096" dirty="0"/>
          </a:p>
        </p:txBody>
      </p:sp>
      <p:pic>
        <p:nvPicPr>
          <p:cNvPr id="5" name="Afbeelding 4" descr="keycloak architecture">
            <a:extLst>
              <a:ext uri="{FF2B5EF4-FFF2-40B4-BE49-F238E27FC236}">
                <a16:creationId xmlns:a16="http://schemas.microsoft.com/office/drawing/2014/main" id="{511F528C-D12D-F644-07F6-1C27D8D3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77" y="1534519"/>
            <a:ext cx="10026340" cy="5056678"/>
          </a:xfrm>
          <a:prstGeom prst="rect">
            <a:avLst/>
          </a:prstGeom>
        </p:spPr>
      </p:pic>
    </p:spTree>
    <p:extLst>
      <p:ext uri="{BB962C8B-B14F-4D97-AF65-F5344CB8AC3E}">
        <p14:creationId xmlns:p14="http://schemas.microsoft.com/office/powerpoint/2010/main" val="393555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ACAE5-02A2-3CF2-D436-A5CEBED0E870}"/>
              </a:ext>
            </a:extLst>
          </p:cNvPr>
          <p:cNvSpPr>
            <a:spLocks noGrp="1"/>
          </p:cNvSpPr>
          <p:nvPr>
            <p:ph type="title"/>
          </p:nvPr>
        </p:nvSpPr>
        <p:spPr/>
        <p:txBody>
          <a:bodyPr/>
          <a:lstStyle/>
          <a:p>
            <a:r>
              <a:rPr lang="nl-BE" dirty="0"/>
              <a:t>Data </a:t>
            </a:r>
            <a:r>
              <a:rPr lang="nl-BE" dirty="0" err="1"/>
              <a:t>flows</a:t>
            </a:r>
            <a:endParaRPr lang="LID4096" dirty="0"/>
          </a:p>
        </p:txBody>
      </p:sp>
      <p:sp>
        <p:nvSpPr>
          <p:cNvPr id="3" name="Tijdelijke aanduiding voor inhoud 2">
            <a:extLst>
              <a:ext uri="{FF2B5EF4-FFF2-40B4-BE49-F238E27FC236}">
                <a16:creationId xmlns:a16="http://schemas.microsoft.com/office/drawing/2014/main" id="{EBB6D004-6B44-066C-553D-043EF2D3B1E5}"/>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328675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hthoek 86">
            <a:extLst>
              <a:ext uri="{FF2B5EF4-FFF2-40B4-BE49-F238E27FC236}">
                <a16:creationId xmlns:a16="http://schemas.microsoft.com/office/drawing/2014/main" id="{9ACD48CB-3361-4C9B-96AE-06A3BF38088F}"/>
              </a:ext>
            </a:extLst>
          </p:cNvPr>
          <p:cNvSpPr/>
          <p:nvPr/>
        </p:nvSpPr>
        <p:spPr>
          <a:xfrm>
            <a:off x="7076892" y="3554083"/>
            <a:ext cx="2180391" cy="18697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sp>
        <p:nvSpPr>
          <p:cNvPr id="2" name="Titel 1">
            <a:extLst>
              <a:ext uri="{FF2B5EF4-FFF2-40B4-BE49-F238E27FC236}">
                <a16:creationId xmlns:a16="http://schemas.microsoft.com/office/drawing/2014/main" id="{898A09D6-E763-771C-7552-1DD5D3AE1D6A}"/>
              </a:ext>
            </a:extLst>
          </p:cNvPr>
          <p:cNvSpPr>
            <a:spLocks noGrp="1"/>
          </p:cNvSpPr>
          <p:nvPr>
            <p:ph type="title"/>
          </p:nvPr>
        </p:nvSpPr>
        <p:spPr/>
        <p:txBody>
          <a:bodyPr/>
          <a:lstStyle/>
          <a:p>
            <a:r>
              <a:rPr lang="nl-NL" dirty="0"/>
              <a:t>Access </a:t>
            </a:r>
            <a:r>
              <a:rPr lang="nl-NL" dirty="0" err="1"/>
              <a:t>to</a:t>
            </a:r>
            <a:r>
              <a:rPr lang="nl-NL" dirty="0"/>
              <a:t> a </a:t>
            </a:r>
            <a:r>
              <a:rPr lang="nl-NL" dirty="0" err="1"/>
              <a:t>pod</a:t>
            </a:r>
            <a:r>
              <a:rPr lang="nl-NL" dirty="0"/>
              <a:t> via a public IP</a:t>
            </a:r>
            <a:endParaRPr lang="LID4096" dirty="0"/>
          </a:p>
        </p:txBody>
      </p:sp>
      <p:sp>
        <p:nvSpPr>
          <p:cNvPr id="43" name="Tekstvak 42">
            <a:extLst>
              <a:ext uri="{FF2B5EF4-FFF2-40B4-BE49-F238E27FC236}">
                <a16:creationId xmlns:a16="http://schemas.microsoft.com/office/drawing/2014/main" id="{E262675C-EE3E-4FB3-8792-4C2DE92C1B98}"/>
              </a:ext>
            </a:extLst>
          </p:cNvPr>
          <p:cNvSpPr txBox="1"/>
          <p:nvPr/>
        </p:nvSpPr>
        <p:spPr>
          <a:xfrm>
            <a:off x="5080768" y="2058009"/>
            <a:ext cx="1194301" cy="369332"/>
          </a:xfrm>
          <a:prstGeom prst="rect">
            <a:avLst/>
          </a:prstGeom>
          <a:noFill/>
        </p:spPr>
        <p:txBody>
          <a:bodyPr wrap="none" rtlCol="0">
            <a:spAutoFit/>
          </a:bodyPr>
          <a:lstStyle/>
          <a:p>
            <a:r>
              <a:rPr lang="nl-NL" dirty="0"/>
              <a:t>K8s cluster</a:t>
            </a:r>
            <a:endParaRPr lang="nl-BE" dirty="0"/>
          </a:p>
        </p:txBody>
      </p:sp>
      <p:sp>
        <p:nvSpPr>
          <p:cNvPr id="49" name="Rechthoek 48">
            <a:extLst>
              <a:ext uri="{FF2B5EF4-FFF2-40B4-BE49-F238E27FC236}">
                <a16:creationId xmlns:a16="http://schemas.microsoft.com/office/drawing/2014/main" id="{9122D2CB-6264-4CE9-990D-5606D2A2B6EF}"/>
              </a:ext>
            </a:extLst>
          </p:cNvPr>
          <p:cNvSpPr/>
          <p:nvPr/>
        </p:nvSpPr>
        <p:spPr>
          <a:xfrm>
            <a:off x="5326563" y="3822668"/>
            <a:ext cx="1329173"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Traefik</a:t>
            </a:r>
            <a:r>
              <a:rPr lang="nl-NL" sz="1200" dirty="0"/>
              <a:t> </a:t>
            </a:r>
            <a:r>
              <a:rPr lang="nl-NL" sz="1200" dirty="0" err="1"/>
              <a:t>internal</a:t>
            </a:r>
            <a:r>
              <a:rPr lang="nl-NL" sz="1200" dirty="0"/>
              <a:t> service cluster IP</a:t>
            </a:r>
            <a:endParaRPr lang="LID4096" sz="1200" dirty="0"/>
          </a:p>
        </p:txBody>
      </p:sp>
      <p:sp>
        <p:nvSpPr>
          <p:cNvPr id="50" name="Lachebekje 49">
            <a:extLst>
              <a:ext uri="{FF2B5EF4-FFF2-40B4-BE49-F238E27FC236}">
                <a16:creationId xmlns:a16="http://schemas.microsoft.com/office/drawing/2014/main" id="{9D8E3011-143D-4764-B469-9B85BD255838}"/>
              </a:ext>
            </a:extLst>
          </p:cNvPr>
          <p:cNvSpPr/>
          <p:nvPr/>
        </p:nvSpPr>
        <p:spPr>
          <a:xfrm>
            <a:off x="77782" y="3870454"/>
            <a:ext cx="526067" cy="432672"/>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2" name="Rechte verbindingslijn met pijl 51">
            <a:extLst>
              <a:ext uri="{FF2B5EF4-FFF2-40B4-BE49-F238E27FC236}">
                <a16:creationId xmlns:a16="http://schemas.microsoft.com/office/drawing/2014/main" id="{8408081C-6841-4538-A929-7CC04FE9309A}"/>
              </a:ext>
            </a:extLst>
          </p:cNvPr>
          <p:cNvCxnSpPr>
            <a:cxnSpLocks/>
            <a:stCxn id="87" idx="3"/>
            <a:endCxn id="28" idx="1"/>
          </p:cNvCxnSpPr>
          <p:nvPr/>
        </p:nvCxnSpPr>
        <p:spPr>
          <a:xfrm>
            <a:off x="9257283" y="4488958"/>
            <a:ext cx="571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kstvak 52">
            <a:extLst>
              <a:ext uri="{FF2B5EF4-FFF2-40B4-BE49-F238E27FC236}">
                <a16:creationId xmlns:a16="http://schemas.microsoft.com/office/drawing/2014/main" id="{DC58843D-48A3-4F29-9A0C-B99A90BCA26C}"/>
              </a:ext>
            </a:extLst>
          </p:cNvPr>
          <p:cNvSpPr txBox="1"/>
          <p:nvPr/>
        </p:nvSpPr>
        <p:spPr>
          <a:xfrm>
            <a:off x="11343" y="4344349"/>
            <a:ext cx="939331" cy="954107"/>
          </a:xfrm>
          <a:prstGeom prst="rect">
            <a:avLst/>
          </a:prstGeom>
          <a:noFill/>
        </p:spPr>
        <p:txBody>
          <a:bodyPr wrap="square" rtlCol="0">
            <a:spAutoFit/>
          </a:bodyPr>
          <a:lstStyle/>
          <a:p>
            <a:r>
              <a:rPr lang="nl-NL" sz="1400" dirty="0"/>
              <a:t>User wants </a:t>
            </a:r>
            <a:r>
              <a:rPr lang="nl-NL" sz="1400" dirty="0" err="1"/>
              <a:t>to</a:t>
            </a:r>
            <a:r>
              <a:rPr lang="nl-NL" sz="1400" dirty="0"/>
              <a:t> access app</a:t>
            </a:r>
            <a:endParaRPr lang="LID4096" sz="1400" dirty="0"/>
          </a:p>
        </p:txBody>
      </p:sp>
      <p:sp>
        <p:nvSpPr>
          <p:cNvPr id="59" name="Rechthoek 58">
            <a:extLst>
              <a:ext uri="{FF2B5EF4-FFF2-40B4-BE49-F238E27FC236}">
                <a16:creationId xmlns:a16="http://schemas.microsoft.com/office/drawing/2014/main" id="{F99798D6-A61B-4B86-97AF-D0A14F362FF1}"/>
              </a:ext>
            </a:extLst>
          </p:cNvPr>
          <p:cNvSpPr/>
          <p:nvPr/>
        </p:nvSpPr>
        <p:spPr>
          <a:xfrm>
            <a:off x="1143147" y="3757571"/>
            <a:ext cx="1085744" cy="6576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Cloud </a:t>
            </a:r>
            <a:r>
              <a:rPr lang="nl-NL" sz="1200" dirty="0" err="1"/>
              <a:t>loadbalancer</a:t>
            </a:r>
            <a:endParaRPr lang="LID4096" sz="1200" dirty="0"/>
          </a:p>
        </p:txBody>
      </p:sp>
      <p:sp>
        <p:nvSpPr>
          <p:cNvPr id="64" name="Rechthoek 63">
            <a:extLst>
              <a:ext uri="{FF2B5EF4-FFF2-40B4-BE49-F238E27FC236}">
                <a16:creationId xmlns:a16="http://schemas.microsoft.com/office/drawing/2014/main" id="{12309B92-0E36-4B8A-A4F4-214A8B9E11BC}"/>
              </a:ext>
            </a:extLst>
          </p:cNvPr>
          <p:cNvSpPr/>
          <p:nvPr/>
        </p:nvSpPr>
        <p:spPr>
          <a:xfrm>
            <a:off x="7478662" y="4859232"/>
            <a:ext cx="1503465"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Traefik</a:t>
            </a:r>
            <a:r>
              <a:rPr lang="en-US" sz="1200" dirty="0"/>
              <a:t> </a:t>
            </a:r>
            <a:r>
              <a:rPr lang="en-US" sz="1200" dirty="0" err="1"/>
              <a:t>middlewares</a:t>
            </a:r>
            <a:endParaRPr lang="LID4096" sz="1200" dirty="0"/>
          </a:p>
        </p:txBody>
      </p:sp>
      <p:cxnSp>
        <p:nvCxnSpPr>
          <p:cNvPr id="65" name="Rechte verbindingslijn met pijl 64">
            <a:extLst>
              <a:ext uri="{FF2B5EF4-FFF2-40B4-BE49-F238E27FC236}">
                <a16:creationId xmlns:a16="http://schemas.microsoft.com/office/drawing/2014/main" id="{7D24AFFE-61D0-4EB0-9ECF-A62B28FF11AB}"/>
              </a:ext>
            </a:extLst>
          </p:cNvPr>
          <p:cNvCxnSpPr>
            <a:cxnSpLocks/>
            <a:stCxn id="67" idx="2"/>
            <a:endCxn id="64" idx="0"/>
          </p:cNvCxnSpPr>
          <p:nvPr/>
        </p:nvCxnSpPr>
        <p:spPr>
          <a:xfrm>
            <a:off x="8227947" y="4419825"/>
            <a:ext cx="2448" cy="439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hthoek 26">
            <a:extLst>
              <a:ext uri="{FF2B5EF4-FFF2-40B4-BE49-F238E27FC236}">
                <a16:creationId xmlns:a16="http://schemas.microsoft.com/office/drawing/2014/main" id="{BEB4307C-C44A-49C1-9447-155E8115E50D}"/>
              </a:ext>
            </a:extLst>
          </p:cNvPr>
          <p:cNvSpPr/>
          <p:nvPr/>
        </p:nvSpPr>
        <p:spPr>
          <a:xfrm>
            <a:off x="3372928" y="1630032"/>
            <a:ext cx="7864239" cy="4716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dirty="0"/>
          </a:p>
        </p:txBody>
      </p:sp>
      <p:sp>
        <p:nvSpPr>
          <p:cNvPr id="28" name="Rechthoek 27">
            <a:extLst>
              <a:ext uri="{FF2B5EF4-FFF2-40B4-BE49-F238E27FC236}">
                <a16:creationId xmlns:a16="http://schemas.microsoft.com/office/drawing/2014/main" id="{1CB547A2-9955-45FC-96CC-88F3A1132C20}"/>
              </a:ext>
            </a:extLst>
          </p:cNvPr>
          <p:cNvSpPr/>
          <p:nvPr/>
        </p:nvSpPr>
        <p:spPr>
          <a:xfrm>
            <a:off x="9829076" y="4265176"/>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Ingress</a:t>
            </a:r>
            <a:r>
              <a:rPr lang="nl-NL" sz="1200" dirty="0"/>
              <a:t> </a:t>
            </a:r>
            <a:r>
              <a:rPr lang="nl-NL" sz="1200" dirty="0" err="1"/>
              <a:t>settings</a:t>
            </a:r>
            <a:endParaRPr lang="LID4096" sz="1200" dirty="0"/>
          </a:p>
        </p:txBody>
      </p:sp>
      <p:sp>
        <p:nvSpPr>
          <p:cNvPr id="8" name="Tekstvak 7">
            <a:extLst>
              <a:ext uri="{FF2B5EF4-FFF2-40B4-BE49-F238E27FC236}">
                <a16:creationId xmlns:a16="http://schemas.microsoft.com/office/drawing/2014/main" id="{AEB37E45-0311-46E1-8305-52121384D272}"/>
              </a:ext>
            </a:extLst>
          </p:cNvPr>
          <p:cNvSpPr txBox="1"/>
          <p:nvPr/>
        </p:nvSpPr>
        <p:spPr>
          <a:xfrm>
            <a:off x="935653" y="3387989"/>
            <a:ext cx="1500732" cy="261610"/>
          </a:xfrm>
          <a:prstGeom prst="rect">
            <a:avLst/>
          </a:prstGeom>
          <a:noFill/>
        </p:spPr>
        <p:txBody>
          <a:bodyPr wrap="none" rtlCol="0">
            <a:spAutoFit/>
          </a:bodyPr>
          <a:lstStyle/>
          <a:p>
            <a:r>
              <a:rPr lang="nl-BE" sz="1100" dirty="0"/>
              <a:t>Load </a:t>
            </a:r>
            <a:r>
              <a:rPr lang="nl-BE" sz="1100" dirty="0" err="1"/>
              <a:t>balancer</a:t>
            </a:r>
            <a:r>
              <a:rPr lang="nl-BE" sz="1100" dirty="0"/>
              <a:t> public IP</a:t>
            </a:r>
          </a:p>
        </p:txBody>
      </p:sp>
      <p:sp>
        <p:nvSpPr>
          <p:cNvPr id="36" name="Rechthoek 35">
            <a:extLst>
              <a:ext uri="{FF2B5EF4-FFF2-40B4-BE49-F238E27FC236}">
                <a16:creationId xmlns:a16="http://schemas.microsoft.com/office/drawing/2014/main" id="{F1148DCA-85B7-461E-84AD-9BE222E7367E}"/>
              </a:ext>
            </a:extLst>
          </p:cNvPr>
          <p:cNvSpPr/>
          <p:nvPr/>
        </p:nvSpPr>
        <p:spPr>
          <a:xfrm>
            <a:off x="4653082" y="5529532"/>
            <a:ext cx="1085744" cy="5499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CNI agent</a:t>
            </a:r>
            <a:endParaRPr lang="LID4096" sz="1200" dirty="0"/>
          </a:p>
        </p:txBody>
      </p:sp>
      <p:cxnSp>
        <p:nvCxnSpPr>
          <p:cNvPr id="42" name="Rechte verbindingslijn met pijl 41">
            <a:extLst>
              <a:ext uri="{FF2B5EF4-FFF2-40B4-BE49-F238E27FC236}">
                <a16:creationId xmlns:a16="http://schemas.microsoft.com/office/drawing/2014/main" id="{8B3B6CD5-4281-4A2B-BBD4-1A1FD4C8B628}"/>
              </a:ext>
            </a:extLst>
          </p:cNvPr>
          <p:cNvCxnSpPr>
            <a:cxnSpLocks/>
            <a:stCxn id="50" idx="6"/>
            <a:endCxn id="59" idx="1"/>
          </p:cNvCxnSpPr>
          <p:nvPr/>
        </p:nvCxnSpPr>
        <p:spPr>
          <a:xfrm flipV="1">
            <a:off x="603849" y="4086399"/>
            <a:ext cx="539298" cy="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hoek 46">
            <a:extLst>
              <a:ext uri="{FF2B5EF4-FFF2-40B4-BE49-F238E27FC236}">
                <a16:creationId xmlns:a16="http://schemas.microsoft.com/office/drawing/2014/main" id="{D44E7161-FB4C-4EA9-A365-377C41C805A5}"/>
              </a:ext>
            </a:extLst>
          </p:cNvPr>
          <p:cNvSpPr/>
          <p:nvPr/>
        </p:nvSpPr>
        <p:spPr>
          <a:xfrm>
            <a:off x="3641939" y="2940426"/>
            <a:ext cx="132917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Worker</a:t>
            </a:r>
            <a:r>
              <a:rPr lang="nl-NL" sz="1200" dirty="0"/>
              <a:t> Node 1</a:t>
            </a:r>
            <a:endParaRPr lang="LID4096" sz="1200" dirty="0"/>
          </a:p>
        </p:txBody>
      </p:sp>
      <p:sp>
        <p:nvSpPr>
          <p:cNvPr id="48" name="Rechthoek 47">
            <a:extLst>
              <a:ext uri="{FF2B5EF4-FFF2-40B4-BE49-F238E27FC236}">
                <a16:creationId xmlns:a16="http://schemas.microsoft.com/office/drawing/2014/main" id="{A5E31899-F582-478E-9C75-3C02CA3B3AF9}"/>
              </a:ext>
            </a:extLst>
          </p:cNvPr>
          <p:cNvSpPr/>
          <p:nvPr/>
        </p:nvSpPr>
        <p:spPr>
          <a:xfrm>
            <a:off x="3641939" y="4668461"/>
            <a:ext cx="132917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Worker</a:t>
            </a:r>
            <a:r>
              <a:rPr lang="nl-NL" sz="1200" dirty="0"/>
              <a:t> Node 1</a:t>
            </a:r>
            <a:endParaRPr lang="LID4096" sz="1200" dirty="0"/>
          </a:p>
        </p:txBody>
      </p:sp>
      <p:cxnSp>
        <p:nvCxnSpPr>
          <p:cNvPr id="22" name="Verbindingslijn: gebogen 21">
            <a:extLst>
              <a:ext uri="{FF2B5EF4-FFF2-40B4-BE49-F238E27FC236}">
                <a16:creationId xmlns:a16="http://schemas.microsoft.com/office/drawing/2014/main" id="{F27E151A-9D6D-4500-B437-157783403CE9}"/>
              </a:ext>
            </a:extLst>
          </p:cNvPr>
          <p:cNvCxnSpPr>
            <a:stCxn id="59" idx="3"/>
            <a:endCxn id="47" idx="1"/>
          </p:cNvCxnSpPr>
          <p:nvPr/>
        </p:nvCxnSpPr>
        <p:spPr>
          <a:xfrm flipV="1">
            <a:off x="2228891" y="3164208"/>
            <a:ext cx="1413048" cy="92219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Verbindingslijn: gebogen 23">
            <a:extLst>
              <a:ext uri="{FF2B5EF4-FFF2-40B4-BE49-F238E27FC236}">
                <a16:creationId xmlns:a16="http://schemas.microsoft.com/office/drawing/2014/main" id="{D1DD01FA-F932-48AD-A9BB-CB3EFDE672BD}"/>
              </a:ext>
            </a:extLst>
          </p:cNvPr>
          <p:cNvCxnSpPr>
            <a:stCxn id="59" idx="3"/>
            <a:endCxn id="48" idx="1"/>
          </p:cNvCxnSpPr>
          <p:nvPr/>
        </p:nvCxnSpPr>
        <p:spPr>
          <a:xfrm>
            <a:off x="2228891" y="4086399"/>
            <a:ext cx="1413048" cy="8058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Rechthoek 57">
            <a:extLst>
              <a:ext uri="{FF2B5EF4-FFF2-40B4-BE49-F238E27FC236}">
                <a16:creationId xmlns:a16="http://schemas.microsoft.com/office/drawing/2014/main" id="{E4F7986B-D108-481C-A719-802189E258BD}"/>
              </a:ext>
            </a:extLst>
          </p:cNvPr>
          <p:cNvSpPr/>
          <p:nvPr/>
        </p:nvSpPr>
        <p:spPr>
          <a:xfrm>
            <a:off x="7410960" y="3819862"/>
            <a:ext cx="1329173"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Traefik</a:t>
            </a:r>
            <a:r>
              <a:rPr lang="nl-NL" sz="1200" dirty="0"/>
              <a:t> </a:t>
            </a:r>
            <a:r>
              <a:rPr lang="nl-NL" sz="1200" dirty="0" err="1"/>
              <a:t>pod</a:t>
            </a:r>
            <a:r>
              <a:rPr lang="nl-NL" sz="1200" dirty="0"/>
              <a:t> </a:t>
            </a:r>
            <a:r>
              <a:rPr lang="nl-NL" sz="1200" dirty="0" err="1"/>
              <a:t>ip</a:t>
            </a:r>
            <a:endParaRPr lang="LID4096" sz="1200" dirty="0"/>
          </a:p>
        </p:txBody>
      </p:sp>
      <p:cxnSp>
        <p:nvCxnSpPr>
          <p:cNvPr id="37" name="Verbindingslijn: gebogen 36">
            <a:extLst>
              <a:ext uri="{FF2B5EF4-FFF2-40B4-BE49-F238E27FC236}">
                <a16:creationId xmlns:a16="http://schemas.microsoft.com/office/drawing/2014/main" id="{B2F61D16-AA71-45F7-BD5C-CCB98E01C278}"/>
              </a:ext>
            </a:extLst>
          </p:cNvPr>
          <p:cNvCxnSpPr>
            <a:stCxn id="47" idx="3"/>
            <a:endCxn id="49" idx="1"/>
          </p:cNvCxnSpPr>
          <p:nvPr/>
        </p:nvCxnSpPr>
        <p:spPr>
          <a:xfrm>
            <a:off x="4971113" y="3164208"/>
            <a:ext cx="355450" cy="8822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Verbindingslijn: gebogen 44">
            <a:extLst>
              <a:ext uri="{FF2B5EF4-FFF2-40B4-BE49-F238E27FC236}">
                <a16:creationId xmlns:a16="http://schemas.microsoft.com/office/drawing/2014/main" id="{7060E9BC-2CA0-4E40-87AE-3DB3244C9150}"/>
              </a:ext>
            </a:extLst>
          </p:cNvPr>
          <p:cNvCxnSpPr>
            <a:stCxn id="48" idx="3"/>
            <a:endCxn id="49" idx="1"/>
          </p:cNvCxnSpPr>
          <p:nvPr/>
        </p:nvCxnSpPr>
        <p:spPr>
          <a:xfrm flipV="1">
            <a:off x="4971113" y="4046450"/>
            <a:ext cx="355450" cy="84579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hthoek 66">
            <a:extLst>
              <a:ext uri="{FF2B5EF4-FFF2-40B4-BE49-F238E27FC236}">
                <a16:creationId xmlns:a16="http://schemas.microsoft.com/office/drawing/2014/main" id="{422E6FE1-BD72-4F2E-8915-EC7230DE2E34}"/>
              </a:ext>
            </a:extLst>
          </p:cNvPr>
          <p:cNvSpPr/>
          <p:nvPr/>
        </p:nvSpPr>
        <p:spPr>
          <a:xfrm>
            <a:off x="7563360" y="3972262"/>
            <a:ext cx="1329173"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err="1"/>
              <a:t>Traefik</a:t>
            </a:r>
            <a:r>
              <a:rPr lang="nl-NL" sz="1200" dirty="0"/>
              <a:t> </a:t>
            </a:r>
            <a:r>
              <a:rPr lang="nl-NL" sz="1200" dirty="0" err="1"/>
              <a:t>pod</a:t>
            </a:r>
            <a:endParaRPr lang="LID4096" sz="1200" dirty="0"/>
          </a:p>
        </p:txBody>
      </p:sp>
      <p:sp>
        <p:nvSpPr>
          <p:cNvPr id="78" name="Rechthoek 77">
            <a:extLst>
              <a:ext uri="{FF2B5EF4-FFF2-40B4-BE49-F238E27FC236}">
                <a16:creationId xmlns:a16="http://schemas.microsoft.com/office/drawing/2014/main" id="{9298C2F8-2F20-4068-89D1-0FA9D96B2B56}"/>
              </a:ext>
            </a:extLst>
          </p:cNvPr>
          <p:cNvSpPr/>
          <p:nvPr/>
        </p:nvSpPr>
        <p:spPr>
          <a:xfrm>
            <a:off x="9824109" y="305117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App service cluster IP</a:t>
            </a:r>
            <a:endParaRPr lang="LID4096" sz="1200" dirty="0"/>
          </a:p>
        </p:txBody>
      </p:sp>
      <p:cxnSp>
        <p:nvCxnSpPr>
          <p:cNvPr id="79" name="Rechte verbindingslijn met pijl 78">
            <a:extLst>
              <a:ext uri="{FF2B5EF4-FFF2-40B4-BE49-F238E27FC236}">
                <a16:creationId xmlns:a16="http://schemas.microsoft.com/office/drawing/2014/main" id="{8F354E2B-6AEF-4CC1-8F0A-775F8050BED6}"/>
              </a:ext>
            </a:extLst>
          </p:cNvPr>
          <p:cNvCxnSpPr>
            <a:cxnSpLocks/>
            <a:stCxn id="28" idx="0"/>
            <a:endCxn id="78" idx="2"/>
          </p:cNvCxnSpPr>
          <p:nvPr/>
        </p:nvCxnSpPr>
        <p:spPr>
          <a:xfrm flipH="1" flipV="1">
            <a:off x="10366981" y="3498741"/>
            <a:ext cx="4967" cy="76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hthoek 83">
            <a:extLst>
              <a:ext uri="{FF2B5EF4-FFF2-40B4-BE49-F238E27FC236}">
                <a16:creationId xmlns:a16="http://schemas.microsoft.com/office/drawing/2014/main" id="{5A59EF12-DB5B-43DD-B320-9547B8BDA330}"/>
              </a:ext>
            </a:extLst>
          </p:cNvPr>
          <p:cNvSpPr/>
          <p:nvPr/>
        </p:nvSpPr>
        <p:spPr>
          <a:xfrm>
            <a:off x="5991149" y="5535139"/>
            <a:ext cx="1085744" cy="542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Cloud controller agent</a:t>
            </a:r>
            <a:endParaRPr lang="LID4096" sz="1200" dirty="0"/>
          </a:p>
        </p:txBody>
      </p:sp>
      <p:sp>
        <p:nvSpPr>
          <p:cNvPr id="85" name="Tekstvak 84">
            <a:extLst>
              <a:ext uri="{FF2B5EF4-FFF2-40B4-BE49-F238E27FC236}">
                <a16:creationId xmlns:a16="http://schemas.microsoft.com/office/drawing/2014/main" id="{5E8C21C9-20FA-4967-A46C-452CB7199955}"/>
              </a:ext>
            </a:extLst>
          </p:cNvPr>
          <p:cNvSpPr txBox="1"/>
          <p:nvPr/>
        </p:nvSpPr>
        <p:spPr>
          <a:xfrm>
            <a:off x="3183768" y="3134073"/>
            <a:ext cx="516488" cy="253916"/>
          </a:xfrm>
          <a:prstGeom prst="rect">
            <a:avLst/>
          </a:prstGeom>
          <a:noFill/>
        </p:spPr>
        <p:txBody>
          <a:bodyPr wrap="none" rtlCol="0">
            <a:spAutoFit/>
          </a:bodyPr>
          <a:lstStyle/>
          <a:p>
            <a:r>
              <a:rPr lang="nl-BE" sz="1050" dirty="0"/>
              <a:t>Port X</a:t>
            </a:r>
            <a:endParaRPr lang="nl-BE" dirty="0"/>
          </a:p>
        </p:txBody>
      </p:sp>
      <p:sp>
        <p:nvSpPr>
          <p:cNvPr id="86" name="Tekstvak 85">
            <a:extLst>
              <a:ext uri="{FF2B5EF4-FFF2-40B4-BE49-F238E27FC236}">
                <a16:creationId xmlns:a16="http://schemas.microsoft.com/office/drawing/2014/main" id="{336ED6F9-0146-45EF-80A5-EA80AA86C7F1}"/>
              </a:ext>
            </a:extLst>
          </p:cNvPr>
          <p:cNvSpPr txBox="1"/>
          <p:nvPr/>
        </p:nvSpPr>
        <p:spPr>
          <a:xfrm>
            <a:off x="3198276" y="4681638"/>
            <a:ext cx="516488" cy="253916"/>
          </a:xfrm>
          <a:prstGeom prst="rect">
            <a:avLst/>
          </a:prstGeom>
          <a:noFill/>
        </p:spPr>
        <p:txBody>
          <a:bodyPr wrap="none" rtlCol="0">
            <a:spAutoFit/>
          </a:bodyPr>
          <a:lstStyle/>
          <a:p>
            <a:r>
              <a:rPr lang="nl-BE" sz="1050" dirty="0"/>
              <a:t>Port X</a:t>
            </a:r>
            <a:endParaRPr lang="nl-BE" dirty="0"/>
          </a:p>
        </p:txBody>
      </p:sp>
      <p:cxnSp>
        <p:nvCxnSpPr>
          <p:cNvPr id="62" name="Rechte verbindingslijn met pijl 61">
            <a:extLst>
              <a:ext uri="{FF2B5EF4-FFF2-40B4-BE49-F238E27FC236}">
                <a16:creationId xmlns:a16="http://schemas.microsoft.com/office/drawing/2014/main" id="{FE8E8D67-361D-4D56-B382-9B196C453CE1}"/>
              </a:ext>
            </a:extLst>
          </p:cNvPr>
          <p:cNvCxnSpPr>
            <a:cxnSpLocks/>
            <a:stCxn id="49" idx="3"/>
            <a:endCxn id="58" idx="1"/>
          </p:cNvCxnSpPr>
          <p:nvPr/>
        </p:nvCxnSpPr>
        <p:spPr>
          <a:xfrm flipV="1">
            <a:off x="6655736" y="4043644"/>
            <a:ext cx="755224" cy="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hthoek 93">
            <a:extLst>
              <a:ext uri="{FF2B5EF4-FFF2-40B4-BE49-F238E27FC236}">
                <a16:creationId xmlns:a16="http://schemas.microsoft.com/office/drawing/2014/main" id="{940B1AD7-4B23-4B95-850D-C060EC85AB6A}"/>
              </a:ext>
            </a:extLst>
          </p:cNvPr>
          <p:cNvSpPr/>
          <p:nvPr/>
        </p:nvSpPr>
        <p:spPr>
          <a:xfrm>
            <a:off x="9824109" y="1979778"/>
            <a:ext cx="1085744" cy="44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t>App </a:t>
            </a:r>
            <a:r>
              <a:rPr lang="nl-NL" sz="1200" dirty="0" err="1"/>
              <a:t>pod</a:t>
            </a:r>
            <a:endParaRPr lang="LID4096" sz="1200" dirty="0"/>
          </a:p>
        </p:txBody>
      </p:sp>
      <p:cxnSp>
        <p:nvCxnSpPr>
          <p:cNvPr id="95" name="Rechte verbindingslijn met pijl 94">
            <a:extLst>
              <a:ext uri="{FF2B5EF4-FFF2-40B4-BE49-F238E27FC236}">
                <a16:creationId xmlns:a16="http://schemas.microsoft.com/office/drawing/2014/main" id="{773082C0-99E7-454D-B3F3-38AC7C52F0F2}"/>
              </a:ext>
            </a:extLst>
          </p:cNvPr>
          <p:cNvCxnSpPr>
            <a:cxnSpLocks/>
            <a:stCxn id="78" idx="0"/>
            <a:endCxn id="94" idx="2"/>
          </p:cNvCxnSpPr>
          <p:nvPr/>
        </p:nvCxnSpPr>
        <p:spPr>
          <a:xfrm flipV="1">
            <a:off x="10366981" y="2427341"/>
            <a:ext cx="0" cy="6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4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9DD09-3B7F-4CC0-9160-8F93961BCDC7}"/>
              </a:ext>
            </a:extLst>
          </p:cNvPr>
          <p:cNvSpPr>
            <a:spLocks noGrp="1"/>
          </p:cNvSpPr>
          <p:nvPr>
            <p:ph type="title"/>
          </p:nvPr>
        </p:nvSpPr>
        <p:spPr/>
        <p:txBody>
          <a:bodyPr/>
          <a:lstStyle/>
          <a:p>
            <a:r>
              <a:rPr lang="nl-NL" dirty="0"/>
              <a:t>Access </a:t>
            </a:r>
            <a:r>
              <a:rPr lang="nl-NL" dirty="0" err="1"/>
              <a:t>to</a:t>
            </a:r>
            <a:r>
              <a:rPr lang="nl-NL" dirty="0"/>
              <a:t> a </a:t>
            </a:r>
            <a:r>
              <a:rPr lang="nl-NL" dirty="0" err="1"/>
              <a:t>pod</a:t>
            </a:r>
            <a:r>
              <a:rPr lang="nl-NL" dirty="0"/>
              <a:t> via a public IP</a:t>
            </a:r>
            <a:endParaRPr lang="nl-BE" dirty="0"/>
          </a:p>
        </p:txBody>
      </p:sp>
      <p:sp>
        <p:nvSpPr>
          <p:cNvPr id="3" name="Tijdelijke aanduiding voor inhoud 2">
            <a:extLst>
              <a:ext uri="{FF2B5EF4-FFF2-40B4-BE49-F238E27FC236}">
                <a16:creationId xmlns:a16="http://schemas.microsoft.com/office/drawing/2014/main" id="{605531AE-C707-4FBF-A8F8-0C696B39F7E4}"/>
              </a:ext>
            </a:extLst>
          </p:cNvPr>
          <p:cNvSpPr>
            <a:spLocks noGrp="1"/>
          </p:cNvSpPr>
          <p:nvPr>
            <p:ph idx="1"/>
          </p:nvPr>
        </p:nvSpPr>
        <p:spPr/>
        <p:txBody>
          <a:bodyPr>
            <a:normAutofit fontScale="92500" lnSpcReduction="10000"/>
          </a:bodyPr>
          <a:lstStyle/>
          <a:p>
            <a:r>
              <a:rPr lang="nl-BE" dirty="0" err="1"/>
              <a:t>Traefik</a:t>
            </a:r>
            <a:r>
              <a:rPr lang="nl-BE" dirty="0"/>
              <a:t> </a:t>
            </a:r>
            <a:r>
              <a:rPr lang="nl-BE" dirty="0" err="1"/>
              <a:t>creates</a:t>
            </a:r>
            <a:r>
              <a:rPr lang="nl-BE" dirty="0"/>
              <a:t> </a:t>
            </a:r>
            <a:r>
              <a:rPr lang="nl-BE" dirty="0" err="1"/>
              <a:t>one</a:t>
            </a:r>
            <a:r>
              <a:rPr lang="nl-BE" dirty="0"/>
              <a:t> or more </a:t>
            </a:r>
            <a:r>
              <a:rPr lang="nl-BE" dirty="0" err="1"/>
              <a:t>traefik</a:t>
            </a:r>
            <a:r>
              <a:rPr lang="nl-BE" dirty="0"/>
              <a:t> </a:t>
            </a:r>
            <a:r>
              <a:rPr lang="nl-BE" dirty="0" err="1"/>
              <a:t>pods</a:t>
            </a:r>
            <a:r>
              <a:rPr lang="nl-BE" dirty="0"/>
              <a:t> on </a:t>
            </a:r>
            <a:r>
              <a:rPr lang="nl-BE" dirty="0" err="1"/>
              <a:t>worker</a:t>
            </a:r>
            <a:r>
              <a:rPr lang="nl-BE" dirty="0"/>
              <a:t> </a:t>
            </a:r>
            <a:r>
              <a:rPr lang="nl-BE" dirty="0" err="1"/>
              <a:t>nodes</a:t>
            </a:r>
            <a:r>
              <a:rPr lang="nl-BE" dirty="0"/>
              <a:t>. It </a:t>
            </a:r>
            <a:r>
              <a:rPr lang="nl-BE" dirty="0" err="1"/>
              <a:t>also</a:t>
            </a:r>
            <a:r>
              <a:rPr lang="nl-BE" dirty="0"/>
              <a:t> </a:t>
            </a:r>
            <a:r>
              <a:rPr lang="nl-BE" dirty="0" err="1"/>
              <a:t>configures</a:t>
            </a:r>
            <a:r>
              <a:rPr lang="nl-BE" dirty="0"/>
              <a:t> a </a:t>
            </a:r>
            <a:r>
              <a:rPr lang="nl-BE" dirty="0" err="1"/>
              <a:t>traefik</a:t>
            </a:r>
            <a:r>
              <a:rPr lang="nl-BE" dirty="0"/>
              <a:t> service of type ‘</a:t>
            </a:r>
            <a:r>
              <a:rPr lang="nl-BE" dirty="0" err="1"/>
              <a:t>LoadBalancer</a:t>
            </a:r>
            <a:r>
              <a:rPr lang="nl-BE" dirty="0"/>
              <a:t>’.</a:t>
            </a:r>
          </a:p>
          <a:p>
            <a:pPr lvl="1"/>
            <a:r>
              <a:rPr lang="nl-BE" dirty="0"/>
              <a:t>Middleware are </a:t>
            </a:r>
            <a:r>
              <a:rPr lang="nl-BE" dirty="0" err="1"/>
              <a:t>processes</a:t>
            </a:r>
            <a:r>
              <a:rPr lang="nl-BE" dirty="0"/>
              <a:t> </a:t>
            </a:r>
            <a:r>
              <a:rPr lang="nl-BE" dirty="0" err="1"/>
              <a:t>inside</a:t>
            </a:r>
            <a:r>
              <a:rPr lang="nl-BE" dirty="0"/>
              <a:t> </a:t>
            </a:r>
            <a:r>
              <a:rPr lang="nl-BE" dirty="0" err="1"/>
              <a:t>the</a:t>
            </a:r>
            <a:r>
              <a:rPr lang="nl-BE" dirty="0"/>
              <a:t> </a:t>
            </a:r>
            <a:r>
              <a:rPr lang="nl-BE" dirty="0" err="1"/>
              <a:t>traefik</a:t>
            </a:r>
            <a:r>
              <a:rPr lang="nl-BE" dirty="0"/>
              <a:t> </a:t>
            </a:r>
            <a:r>
              <a:rPr lang="nl-BE" dirty="0" err="1"/>
              <a:t>pod</a:t>
            </a:r>
            <a:r>
              <a:rPr lang="nl-BE" dirty="0"/>
              <a:t>, </a:t>
            </a:r>
            <a:r>
              <a:rPr lang="nl-BE" dirty="0" err="1"/>
              <a:t>that</a:t>
            </a:r>
            <a:r>
              <a:rPr lang="nl-BE" dirty="0"/>
              <a:t> </a:t>
            </a:r>
            <a:r>
              <a:rPr lang="nl-BE" dirty="0" err="1"/>
              <a:t>can</a:t>
            </a:r>
            <a:r>
              <a:rPr lang="nl-BE" dirty="0"/>
              <a:t> </a:t>
            </a:r>
            <a:r>
              <a:rPr lang="nl-BE" dirty="0" err="1"/>
              <a:t>regulate</a:t>
            </a:r>
            <a:r>
              <a:rPr lang="nl-BE" dirty="0"/>
              <a:t> </a:t>
            </a:r>
            <a:r>
              <a:rPr lang="nl-BE" dirty="0" err="1"/>
              <a:t>what</a:t>
            </a:r>
            <a:r>
              <a:rPr lang="nl-BE" dirty="0"/>
              <a:t> </a:t>
            </a:r>
            <a:r>
              <a:rPr lang="nl-BE" dirty="0" err="1"/>
              <a:t>happens</a:t>
            </a:r>
            <a:r>
              <a:rPr lang="nl-BE" dirty="0"/>
              <a:t> </a:t>
            </a:r>
            <a:r>
              <a:rPr lang="nl-BE" dirty="0" err="1"/>
              <a:t>before</a:t>
            </a:r>
            <a:r>
              <a:rPr lang="nl-BE" dirty="0"/>
              <a:t> </a:t>
            </a:r>
            <a:r>
              <a:rPr lang="nl-BE" dirty="0" err="1"/>
              <a:t>the</a:t>
            </a:r>
            <a:r>
              <a:rPr lang="nl-BE" dirty="0"/>
              <a:t> app service point is </a:t>
            </a:r>
            <a:r>
              <a:rPr lang="nl-BE" dirty="0" err="1"/>
              <a:t>reached</a:t>
            </a:r>
            <a:r>
              <a:rPr lang="nl-BE" dirty="0"/>
              <a:t> (ex. </a:t>
            </a:r>
            <a:r>
              <a:rPr lang="nl-BE" dirty="0" err="1"/>
              <a:t>Redirecting</a:t>
            </a:r>
            <a:r>
              <a:rPr lang="nl-BE" dirty="0"/>
              <a:t>, </a:t>
            </a:r>
            <a:r>
              <a:rPr lang="nl-BE" dirty="0" err="1"/>
              <a:t>rejecting</a:t>
            </a:r>
            <a:r>
              <a:rPr lang="nl-BE" dirty="0"/>
              <a:t> </a:t>
            </a:r>
            <a:r>
              <a:rPr lang="nl-BE" dirty="0" err="1"/>
              <a:t>wtih</a:t>
            </a:r>
            <a:r>
              <a:rPr lang="nl-BE" dirty="0"/>
              <a:t> 404 error, …)</a:t>
            </a:r>
          </a:p>
          <a:p>
            <a:r>
              <a:rPr lang="nl-BE" dirty="0" err="1"/>
              <a:t>When</a:t>
            </a:r>
            <a:r>
              <a:rPr lang="nl-BE" dirty="0"/>
              <a:t> </a:t>
            </a:r>
            <a:r>
              <a:rPr lang="nl-BE" dirty="0" err="1"/>
              <a:t>the</a:t>
            </a:r>
            <a:r>
              <a:rPr lang="nl-BE" dirty="0"/>
              <a:t> </a:t>
            </a:r>
            <a:r>
              <a:rPr lang="nl-BE" dirty="0" err="1"/>
              <a:t>traefik</a:t>
            </a:r>
            <a:r>
              <a:rPr lang="nl-BE" dirty="0"/>
              <a:t> service is </a:t>
            </a:r>
            <a:r>
              <a:rPr lang="nl-BE" dirty="0" err="1"/>
              <a:t>created</a:t>
            </a:r>
            <a:r>
              <a:rPr lang="nl-BE" dirty="0"/>
              <a:t>, </a:t>
            </a:r>
            <a:r>
              <a:rPr lang="nl-BE" dirty="0" err="1"/>
              <a:t>the</a:t>
            </a:r>
            <a:r>
              <a:rPr lang="nl-BE" dirty="0"/>
              <a:t> CNI agent </a:t>
            </a:r>
            <a:r>
              <a:rPr lang="nl-BE" dirty="0" err="1"/>
              <a:t>and</a:t>
            </a:r>
            <a:r>
              <a:rPr lang="nl-BE" dirty="0"/>
              <a:t> </a:t>
            </a:r>
            <a:r>
              <a:rPr lang="nl-BE" dirty="0" err="1"/>
              <a:t>cloud</a:t>
            </a:r>
            <a:r>
              <a:rPr lang="nl-BE" dirty="0"/>
              <a:t> control managers start </a:t>
            </a:r>
            <a:r>
              <a:rPr lang="nl-BE" dirty="0" err="1"/>
              <a:t>their</a:t>
            </a:r>
            <a:r>
              <a:rPr lang="nl-BE" dirty="0"/>
              <a:t> flow.</a:t>
            </a:r>
          </a:p>
          <a:p>
            <a:r>
              <a:rPr lang="nl-BE" dirty="0"/>
              <a:t>The CNI agent:</a:t>
            </a:r>
          </a:p>
          <a:p>
            <a:pPr lvl="1"/>
            <a:r>
              <a:rPr lang="nl-BE" dirty="0" err="1"/>
              <a:t>Expose</a:t>
            </a:r>
            <a:r>
              <a:rPr lang="nl-BE" dirty="0"/>
              <a:t> a port </a:t>
            </a:r>
            <a:r>
              <a:rPr lang="nl-BE" dirty="0" err="1"/>
              <a:t>for</a:t>
            </a:r>
            <a:r>
              <a:rPr lang="nl-BE" dirty="0"/>
              <a:t> </a:t>
            </a:r>
            <a:r>
              <a:rPr lang="nl-BE" dirty="0" err="1"/>
              <a:t>all</a:t>
            </a:r>
            <a:r>
              <a:rPr lang="nl-BE" dirty="0"/>
              <a:t> </a:t>
            </a:r>
            <a:r>
              <a:rPr lang="nl-BE" dirty="0" err="1"/>
              <a:t>worker</a:t>
            </a:r>
            <a:r>
              <a:rPr lang="nl-BE" dirty="0"/>
              <a:t> </a:t>
            </a:r>
            <a:r>
              <a:rPr lang="nl-BE" dirty="0" err="1"/>
              <a:t>nodes</a:t>
            </a:r>
            <a:endParaRPr lang="nl-BE" dirty="0"/>
          </a:p>
          <a:p>
            <a:pPr lvl="1"/>
            <a:r>
              <a:rPr lang="nl-BE" dirty="0" err="1"/>
              <a:t>Create</a:t>
            </a:r>
            <a:r>
              <a:rPr lang="nl-BE" dirty="0"/>
              <a:t> </a:t>
            </a:r>
            <a:r>
              <a:rPr lang="nl-BE" dirty="0" err="1"/>
              <a:t>rules</a:t>
            </a:r>
            <a:r>
              <a:rPr lang="nl-BE" dirty="0"/>
              <a:t> </a:t>
            </a:r>
            <a:r>
              <a:rPr lang="nl-BE" dirty="0" err="1"/>
              <a:t>to</a:t>
            </a:r>
            <a:r>
              <a:rPr lang="nl-BE" dirty="0"/>
              <a:t> point </a:t>
            </a:r>
            <a:r>
              <a:rPr lang="nl-BE" dirty="0" err="1"/>
              <a:t>incomming</a:t>
            </a:r>
            <a:r>
              <a:rPr lang="nl-BE" dirty="0"/>
              <a:t> </a:t>
            </a:r>
            <a:r>
              <a:rPr lang="nl-BE" dirty="0" err="1"/>
              <a:t>trafic</a:t>
            </a:r>
            <a:r>
              <a:rPr lang="nl-BE" dirty="0"/>
              <a:t> </a:t>
            </a:r>
            <a:r>
              <a:rPr lang="nl-BE" dirty="0" err="1"/>
              <a:t>from</a:t>
            </a:r>
            <a:r>
              <a:rPr lang="nl-BE" dirty="0"/>
              <a:t> </a:t>
            </a:r>
            <a:r>
              <a:rPr lang="nl-BE" dirty="0" err="1"/>
              <a:t>the</a:t>
            </a:r>
            <a:r>
              <a:rPr lang="nl-BE" dirty="0"/>
              <a:t> node port </a:t>
            </a:r>
            <a:r>
              <a:rPr lang="nl-BE" dirty="0" err="1"/>
              <a:t>to</a:t>
            </a:r>
            <a:r>
              <a:rPr lang="nl-BE" dirty="0"/>
              <a:t> </a:t>
            </a:r>
            <a:r>
              <a:rPr lang="nl-BE" dirty="0" err="1"/>
              <a:t>the</a:t>
            </a:r>
            <a:r>
              <a:rPr lang="nl-BE" dirty="0"/>
              <a:t> </a:t>
            </a:r>
            <a:r>
              <a:rPr lang="nl-BE" dirty="0" err="1"/>
              <a:t>traefik</a:t>
            </a:r>
            <a:r>
              <a:rPr lang="nl-BE" dirty="0"/>
              <a:t> service cluster IP</a:t>
            </a:r>
          </a:p>
          <a:p>
            <a:pPr lvl="1"/>
            <a:r>
              <a:rPr lang="nl-BE" dirty="0" err="1"/>
              <a:t>Create</a:t>
            </a:r>
            <a:r>
              <a:rPr lang="nl-BE" dirty="0"/>
              <a:t> </a:t>
            </a:r>
            <a:r>
              <a:rPr lang="nl-BE" dirty="0" err="1"/>
              <a:t>rules</a:t>
            </a:r>
            <a:r>
              <a:rPr lang="nl-BE" dirty="0"/>
              <a:t> </a:t>
            </a:r>
            <a:r>
              <a:rPr lang="nl-BE" dirty="0" err="1"/>
              <a:t>to</a:t>
            </a:r>
            <a:r>
              <a:rPr lang="nl-BE" dirty="0"/>
              <a:t> </a:t>
            </a:r>
            <a:r>
              <a:rPr lang="nl-BE" dirty="0" err="1"/>
              <a:t>loadbalance</a:t>
            </a:r>
            <a:r>
              <a:rPr lang="nl-BE" dirty="0"/>
              <a:t> </a:t>
            </a:r>
            <a:r>
              <a:rPr lang="nl-BE" dirty="0" err="1"/>
              <a:t>from</a:t>
            </a:r>
            <a:r>
              <a:rPr lang="nl-BE" dirty="0"/>
              <a:t> </a:t>
            </a:r>
            <a:r>
              <a:rPr lang="nl-BE" dirty="0" err="1"/>
              <a:t>the</a:t>
            </a:r>
            <a:r>
              <a:rPr lang="nl-BE" dirty="0"/>
              <a:t> service cluster IP </a:t>
            </a:r>
            <a:r>
              <a:rPr lang="nl-BE" dirty="0" err="1"/>
              <a:t>to</a:t>
            </a:r>
            <a:r>
              <a:rPr lang="nl-BE" dirty="0"/>
              <a:t> </a:t>
            </a:r>
            <a:r>
              <a:rPr lang="nl-BE" dirty="0" err="1"/>
              <a:t>one</a:t>
            </a:r>
            <a:r>
              <a:rPr lang="nl-BE" dirty="0"/>
              <a:t> of cluster </a:t>
            </a:r>
            <a:r>
              <a:rPr lang="nl-BE" dirty="0" err="1"/>
              <a:t>ip</a:t>
            </a:r>
            <a:r>
              <a:rPr lang="nl-BE" dirty="0"/>
              <a:t> of </a:t>
            </a:r>
            <a:r>
              <a:rPr lang="nl-BE" dirty="0" err="1"/>
              <a:t>the</a:t>
            </a:r>
            <a:r>
              <a:rPr lang="nl-BE" dirty="0"/>
              <a:t> </a:t>
            </a:r>
            <a:r>
              <a:rPr lang="nl-BE" dirty="0" err="1"/>
              <a:t>traefik</a:t>
            </a:r>
            <a:r>
              <a:rPr lang="nl-BE" dirty="0"/>
              <a:t> </a:t>
            </a:r>
            <a:r>
              <a:rPr lang="nl-BE" dirty="0" err="1"/>
              <a:t>pods</a:t>
            </a:r>
            <a:r>
              <a:rPr lang="nl-BE" dirty="0"/>
              <a:t>. </a:t>
            </a:r>
            <a:r>
              <a:rPr lang="nl-BE" dirty="0" err="1"/>
              <a:t>Loadbalancing</a:t>
            </a:r>
            <a:r>
              <a:rPr lang="nl-BE" dirty="0"/>
              <a:t> </a:t>
            </a:r>
            <a:r>
              <a:rPr lang="nl-BE" dirty="0" err="1"/>
              <a:t>settings</a:t>
            </a:r>
            <a:r>
              <a:rPr lang="nl-BE" dirty="0"/>
              <a:t> is </a:t>
            </a:r>
            <a:r>
              <a:rPr lang="nl-BE" dirty="0" err="1"/>
              <a:t>configured</a:t>
            </a:r>
            <a:r>
              <a:rPr lang="nl-BE" dirty="0"/>
              <a:t> in </a:t>
            </a:r>
            <a:r>
              <a:rPr lang="nl-BE" dirty="0" err="1"/>
              <a:t>the</a:t>
            </a:r>
            <a:r>
              <a:rPr lang="nl-BE" dirty="0"/>
              <a:t> service object</a:t>
            </a:r>
          </a:p>
        </p:txBody>
      </p:sp>
    </p:spTree>
    <p:extLst>
      <p:ext uri="{BB962C8B-B14F-4D97-AF65-F5344CB8AC3E}">
        <p14:creationId xmlns:p14="http://schemas.microsoft.com/office/powerpoint/2010/main" val="117169037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8D2F8C697E344F9C964044F86BA903" ma:contentTypeVersion="8" ma:contentTypeDescription="Create a new document." ma:contentTypeScope="" ma:versionID="a753a73116adccaa303b4ceefdf5b870">
  <xsd:schema xmlns:xsd="http://www.w3.org/2001/XMLSchema" xmlns:xs="http://www.w3.org/2001/XMLSchema" xmlns:p="http://schemas.microsoft.com/office/2006/metadata/properties" xmlns:ns3="6c9b911b-ba6c-42d1-8504-6eb471e0b4e3" xmlns:ns4="1e78ffa0-2ee2-496c-8448-54bf6d274c60" targetNamespace="http://schemas.microsoft.com/office/2006/metadata/properties" ma:root="true" ma:fieldsID="549a870dcd825a3ddf40300cf9ae8128" ns3:_="" ns4:_="">
    <xsd:import namespace="6c9b911b-ba6c-42d1-8504-6eb471e0b4e3"/>
    <xsd:import namespace="1e78ffa0-2ee2-496c-8448-54bf6d274c6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b911b-ba6c-42d1-8504-6eb471e0b4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78ffa0-2ee2-496c-8448-54bf6d274c6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c9b911b-ba6c-42d1-8504-6eb471e0b4e3" xsi:nil="true"/>
  </documentManagement>
</p:properties>
</file>

<file path=customXml/itemProps1.xml><?xml version="1.0" encoding="utf-8"?>
<ds:datastoreItem xmlns:ds="http://schemas.openxmlformats.org/officeDocument/2006/customXml" ds:itemID="{DECA2358-7E85-4816-8221-E0CDCBA2B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b911b-ba6c-42d1-8504-6eb471e0b4e3"/>
    <ds:schemaRef ds:uri="1e78ffa0-2ee2-496c-8448-54bf6d274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1EE9B1-B31C-4A98-9A17-A6269A3A7AEE}">
  <ds:schemaRefs>
    <ds:schemaRef ds:uri="http://schemas.microsoft.com/sharepoint/v3/contenttype/forms"/>
  </ds:schemaRefs>
</ds:datastoreItem>
</file>

<file path=customXml/itemProps3.xml><?xml version="1.0" encoding="utf-8"?>
<ds:datastoreItem xmlns:ds="http://schemas.openxmlformats.org/officeDocument/2006/customXml" ds:itemID="{A2BD625B-1B92-40D7-BD8D-2C6082B35A57}">
  <ds:schemaRefs>
    <ds:schemaRef ds:uri="http://purl.org/dc/dcmitype/"/>
    <ds:schemaRef ds:uri="http://schemas.microsoft.com/office/2006/documentManagement/types"/>
    <ds:schemaRef ds:uri="http://schemas.microsoft.com/office/2006/metadata/properties"/>
    <ds:schemaRef ds:uri="http://www.w3.org/XML/1998/namespace"/>
    <ds:schemaRef ds:uri="1e78ffa0-2ee2-496c-8448-54bf6d274c60"/>
    <ds:schemaRef ds:uri="http://purl.org/dc/elements/1.1/"/>
    <ds:schemaRef ds:uri="http://schemas.microsoft.com/office/infopath/2007/PartnerControls"/>
    <ds:schemaRef ds:uri="http://schemas.openxmlformats.org/package/2006/metadata/core-properties"/>
    <ds:schemaRef ds:uri="6c9b911b-ba6c-42d1-8504-6eb471e0b4e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3535</Words>
  <Application>Microsoft Office PowerPoint</Application>
  <PresentationFormat>Breedbeeld</PresentationFormat>
  <Paragraphs>376</Paragraphs>
  <Slides>57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57</vt:i4>
      </vt:variant>
    </vt:vector>
  </HeadingPairs>
  <TitlesOfParts>
    <vt:vector size="63" baseType="lpstr">
      <vt:lpstr>-apple-system</vt:lpstr>
      <vt:lpstr>Aptos</vt:lpstr>
      <vt:lpstr>Aptos Display</vt:lpstr>
      <vt:lpstr>Arial</vt:lpstr>
      <vt:lpstr>WordVisi_MSFontService</vt:lpstr>
      <vt:lpstr>Kantoorthema</vt:lpstr>
      <vt:lpstr>Authentication &amp; Authorization</vt:lpstr>
      <vt:lpstr>Content</vt:lpstr>
      <vt:lpstr>Overview</vt:lpstr>
      <vt:lpstr>Goal</vt:lpstr>
      <vt:lpstr>Opensource IAM solutions</vt:lpstr>
      <vt:lpstr>Keycloak architecture</vt:lpstr>
      <vt:lpstr>Data flows</vt:lpstr>
      <vt:lpstr>Access to a pod via a public IP</vt:lpstr>
      <vt:lpstr>Access to a pod via a public IP</vt:lpstr>
      <vt:lpstr>Access to a pod via a public IP</vt:lpstr>
      <vt:lpstr>Component level access</vt:lpstr>
      <vt:lpstr>End user access</vt:lpstr>
      <vt:lpstr>Tenant access</vt:lpstr>
      <vt:lpstr>Internal access</vt:lpstr>
      <vt:lpstr>Multi Tenancy</vt:lpstr>
      <vt:lpstr>Context</vt:lpstr>
      <vt:lpstr>Context</vt:lpstr>
      <vt:lpstr>Context</vt:lpstr>
      <vt:lpstr>Keycloak</vt:lpstr>
      <vt:lpstr>Keycloak current options</vt:lpstr>
      <vt:lpstr>Keycloak proposal</vt:lpstr>
      <vt:lpstr>3rd party tools</vt:lpstr>
      <vt:lpstr>Approval for registration</vt:lpstr>
      <vt:lpstr>Self registration</vt:lpstr>
      <vt:lpstr>End user access</vt:lpstr>
      <vt:lpstr>Authentication flows to handle</vt:lpstr>
      <vt:lpstr>Token handler pattern</vt:lpstr>
      <vt:lpstr>OIDC-Client</vt:lpstr>
      <vt:lpstr>OIDC-Client</vt:lpstr>
      <vt:lpstr>Authentication 3rd party tools</vt:lpstr>
      <vt:lpstr>Components participating in the authorization flow</vt:lpstr>
      <vt:lpstr>Authorization flow in practice</vt:lpstr>
      <vt:lpstr>Keycloak policies configuration options</vt:lpstr>
      <vt:lpstr>Authorization proposal</vt:lpstr>
      <vt:lpstr>Authorization proposal cons</vt:lpstr>
      <vt:lpstr>Authorization 3rd party tools</vt:lpstr>
      <vt:lpstr>Tenant access</vt:lpstr>
      <vt:lpstr>Flows to handle</vt:lpstr>
      <vt:lpstr>Keycloak service accounts</vt:lpstr>
      <vt:lpstr>Internal access</vt:lpstr>
      <vt:lpstr>PowerPoint-presentatie</vt:lpstr>
      <vt:lpstr>Demo POC</vt:lpstr>
      <vt:lpstr>Flows</vt:lpstr>
      <vt:lpstr>TODOS</vt:lpstr>
      <vt:lpstr>TODOS - Keycloak</vt:lpstr>
      <vt:lpstr>TODOS</vt:lpstr>
      <vt:lpstr>TODOS</vt:lpstr>
      <vt:lpstr>TODOS</vt:lpstr>
      <vt:lpstr>TODOS</vt:lpstr>
      <vt:lpstr>References</vt:lpstr>
      <vt:lpstr>Fundamental knowledge</vt:lpstr>
      <vt:lpstr>Fundamental knowledge</vt:lpstr>
      <vt:lpstr>Keycloack</vt:lpstr>
      <vt:lpstr>Keycloack multi tenancy</vt:lpstr>
      <vt:lpstr>Traefik plugins</vt:lpstr>
      <vt:lpstr>3rd party tools</vt:lpstr>
      <vt:lpstr>3rd party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and authorization</dc:title>
  <dc:creator>André Bongima</dc:creator>
  <cp:lastModifiedBy>André Bongima</cp:lastModifiedBy>
  <cp:revision>599</cp:revision>
  <dcterms:created xsi:type="dcterms:W3CDTF">2024-04-23T07:38:20Z</dcterms:created>
  <dcterms:modified xsi:type="dcterms:W3CDTF">2025-01-20T14:58:29Z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0x010100EE8D2F8C697E344F9C964044F86BA903</vt:lpwstr>
  </property>
</Properties>
</file>