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58" r:id="rId7"/>
    <p:sldId id="262" r:id="rId8"/>
    <p:sldId id="271" r:id="rId9"/>
    <p:sldId id="259" r:id="rId10"/>
    <p:sldId id="260" r:id="rId11"/>
    <p:sldId id="261" r:id="rId12"/>
    <p:sldId id="270" r:id="rId13"/>
    <p:sldId id="269" r:id="rId14"/>
    <p:sldId id="257" r:id="rId15"/>
    <p:sldId id="272" r:id="rId16"/>
    <p:sldId id="264" r:id="rId17"/>
    <p:sldId id="263" r:id="rId18"/>
    <p:sldId id="266" r:id="rId19"/>
    <p:sldId id="267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D109FA-3CDB-4090-B319-D587F280739C}">
          <p14:sldIdLst>
            <p14:sldId id="256"/>
            <p14:sldId id="268"/>
          </p14:sldIdLst>
        </p14:section>
        <p14:section name="Distributed storage for prometheus" id="{8911D4CF-FBAB-4DF4-9549-BDDDE0E16C63}">
          <p14:sldIdLst>
            <p14:sldId id="258"/>
            <p14:sldId id="262"/>
            <p14:sldId id="271"/>
          </p14:sldIdLst>
        </p14:section>
        <p14:section name="Architecture" id="{9467EB1C-35B4-40A3-A8EF-F360E1C20A5C}">
          <p14:sldIdLst>
            <p14:sldId id="259"/>
            <p14:sldId id="260"/>
            <p14:sldId id="261"/>
            <p14:sldId id="270"/>
          </p14:sldIdLst>
        </p14:section>
        <p14:section name="Test setup and results" id="{670A6B36-5565-4C78-8194-8E6F355DFBD0}">
          <p14:sldIdLst>
            <p14:sldId id="269"/>
            <p14:sldId id="257"/>
            <p14:sldId id="272"/>
          </p14:sldIdLst>
        </p14:section>
        <p14:section name="Storage pricing" id="{3622FC14-2480-4410-A7BE-9F249E9A5D0F}">
          <p14:sldIdLst>
            <p14:sldId id="264"/>
            <p14:sldId id="263"/>
            <p14:sldId id="266"/>
            <p14:sldId id="26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AF83-3D1B-BC24-E7E4-516980009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633AE-010D-38AE-D4C1-3FA8AF3C0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8251-C003-CA8F-DF10-AB87582C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89DA-BE03-442E-B259-F13DCB0681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B967-FF20-FAF4-F08A-495B321F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7146-6792-838A-D34F-912430CF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1890-5EF0-4DD2-B694-7D78C706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BCC5-9B1C-B009-E821-61181485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8ABB3-653A-8D07-6A97-1A9EDCE79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114C-CEF8-EAA7-12EE-6CDD56F5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89DA-BE03-442E-B259-F13DCB0681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160D2-B0CB-BFEE-273D-56D457C3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B028-00CB-F4CC-6519-25288729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1890-5EF0-4DD2-B694-7D78C706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EA89E-F3FE-15A9-3B04-5C6F21FF4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DBC58-8AFA-1E52-9F48-EC7606B63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7ACF-341C-7C91-761C-67CF7ACA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89DA-BE03-442E-B259-F13DCB0681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D44C-2BDD-6FE2-528A-E270E1BE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46895-E07F-45E3-A560-1C7FD9B8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1890-5EF0-4DD2-B694-7D78C706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60CF-57BB-A41C-8B0D-2E85232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3F24-74B6-BF20-F4B1-CC8E6BF2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BAF85-2232-9493-0157-E08A5FFB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89DA-BE03-442E-B259-F13DCB0681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ABD1-AE8A-49F2-5C41-D666ED18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93D-B113-8215-C3A1-56EE80CA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1890-5EF0-4DD2-B694-7D78C706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9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2D73-6EC6-77A9-6EA8-F73B7406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46084-74D0-2078-708A-1E304943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4088E-0DE0-5B71-2657-D49959C5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89DA-BE03-442E-B259-F13DCB0681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4DB-CF0D-8285-1FC2-CF1087D1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A56CC-C0E1-DCFF-B553-AB471F8F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1890-5EF0-4DD2-B694-7D78C706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418B-6D34-ADDD-A4E6-2EE7B187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682F-390F-75E4-9D31-2BB19472B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9470B-042C-8637-9708-04DC847E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44DED-9766-7156-80E2-BD4F18C5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89DA-BE03-442E-B259-F13DCB0681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45AAB-35D4-A0DF-FB6D-68B8DBCC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08E81-1766-E7A1-9E55-6F7A4488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1890-5EF0-4DD2-B694-7D78C706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1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861E-35E6-B4D4-D529-EC97833C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337AF-0829-5030-0C26-D70AB5CD4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EB9E2-8216-95E6-6DFF-4212163D2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0288F-7435-2804-CFF3-A0521B506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525C2-AD46-4A00-0831-678C0FE7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B76CE-B841-CC15-443B-E703358E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89DA-BE03-442E-B259-F13DCB0681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4C940-96A3-7DDD-8448-6680F8C7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70324-7317-2F21-52DC-F4460A8A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1890-5EF0-4DD2-B694-7D78C706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82D1-8FCD-601C-6612-C51D42E7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3617D-BF5C-A12F-2DE5-2B294B72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89DA-BE03-442E-B259-F13DCB0681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7987B-3F81-7D67-CF3B-52CCA3F3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2A350-4BE8-EC7A-6126-FEFC80D7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1890-5EF0-4DD2-B694-7D78C706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4E82A-37B2-06BA-80F2-1940C65F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89DA-BE03-442E-B259-F13DCB0681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9F9C-562F-427C-C664-D6675185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30620-A072-DC11-82E7-8D7CE2CE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1890-5EF0-4DD2-B694-7D78C706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4BA9-2EEF-BC64-DAFD-18811B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314C-9BDF-D32D-7E49-8538E07D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6E348-23A2-FDF1-8CD8-D89FEB5C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F3ACB-40B6-4A9D-E5F0-D121F969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89DA-BE03-442E-B259-F13DCB0681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5E0FA-F7DE-1293-6025-CC0475D9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F7DB0-F68F-6C48-F4FD-22B37677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1890-5EF0-4DD2-B694-7D78C706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3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C68C-F3BC-7E7F-F612-A58EECBE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14719-CA49-CFF3-D171-41F2874A1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12A84-D3A7-4BE1-72E6-2A264E34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17AB1-46F1-D846-A0B1-FA87A0FC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89DA-BE03-442E-B259-F13DCB0681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4E1D9-8C17-91CD-6779-3B732725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BC8DC-7BF2-92E9-ACBF-2BBDB158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1890-5EF0-4DD2-B694-7D78C706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369DC-566A-67D2-F388-BE1D66D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5A5B-570B-F1A4-914D-6535917A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1FDF-F2B2-562F-B3F2-AA5461BD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89DA-BE03-442E-B259-F13DCB0681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21D8B-7BA1-05E5-25C6-6CA14C781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D3629-C7CC-26C3-5B00-E875115D9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1890-5EF0-4DD2-B694-7D78C706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2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0149-3FB1-FE0D-6A0B-D1F4E29E1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Prometheus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9D653-F0EC-B9BB-CE86-C4BFD9579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3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DB47-632B-7974-7C0C-961CF034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53AA-B11A-A6ED-5677-31992048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Kubernetes: internal K3s cluster</a:t>
            </a:r>
          </a:p>
          <a:p>
            <a:r>
              <a:rPr lang="en-US" dirty="0"/>
              <a:t>Storage (volumes): local storage on SSD</a:t>
            </a:r>
          </a:p>
          <a:p>
            <a:r>
              <a:rPr lang="en-US" dirty="0"/>
              <a:t>Storage (object storage): </a:t>
            </a:r>
            <a:r>
              <a:rPr lang="en-US" dirty="0" err="1"/>
              <a:t>MinIO</a:t>
            </a:r>
            <a:r>
              <a:rPr lang="en-US" dirty="0"/>
              <a:t> on SSD (provides S3 API)</a:t>
            </a:r>
          </a:p>
          <a:p>
            <a:r>
              <a:rPr lang="en-US" dirty="0"/>
              <a:t>Prometheus helm chart</a:t>
            </a:r>
          </a:p>
          <a:p>
            <a:pPr lvl="1"/>
            <a:r>
              <a:rPr lang="en-US" dirty="0"/>
              <a:t>Automatically monitors the Kubernetes cluster</a:t>
            </a:r>
          </a:p>
          <a:p>
            <a:r>
              <a:rPr lang="en-US" dirty="0"/>
              <a:t>Databases:</a:t>
            </a:r>
          </a:p>
          <a:p>
            <a:pPr lvl="1"/>
            <a:r>
              <a:rPr lang="en-US" dirty="0"/>
              <a:t>M3DB via operator with 10s:2d namespace (3 nodes)</a:t>
            </a:r>
          </a:p>
          <a:p>
            <a:pPr lvl="1"/>
            <a:r>
              <a:rPr lang="en-US" dirty="0"/>
              <a:t>Cortex via helm chart (3 nodes)</a:t>
            </a:r>
          </a:p>
        </p:txBody>
      </p:sp>
    </p:spTree>
    <p:extLst>
      <p:ext uri="{BB962C8B-B14F-4D97-AF65-F5344CB8AC3E}">
        <p14:creationId xmlns:p14="http://schemas.microsoft.com/office/powerpoint/2010/main" val="260270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30D0-AD41-3389-0996-F668017A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5BD8-A0A9-3C0B-B712-1080B235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Metrics (at end of testing period):</a:t>
            </a:r>
          </a:p>
          <a:p>
            <a:pPr lvl="1"/>
            <a:r>
              <a:rPr lang="en-US" dirty="0"/>
              <a:t>Number of series: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237557</a:t>
            </a:r>
          </a:p>
          <a:p>
            <a:pPr lvl="1"/>
            <a:r>
              <a:rPr lang="en-US" dirty="0"/>
              <a:t>Number of chunks: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471614</a:t>
            </a:r>
          </a:p>
          <a:p>
            <a:pPr lvl="1"/>
            <a:r>
              <a:rPr lang="en-US" dirty="0"/>
              <a:t>Number of label pairs: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7638</a:t>
            </a:r>
            <a:endParaRPr lang="en-US" dirty="0"/>
          </a:p>
          <a:p>
            <a:r>
              <a:rPr lang="en-US" dirty="0"/>
              <a:t>DB Metrics:</a:t>
            </a:r>
          </a:p>
          <a:p>
            <a:pPr lvl="1"/>
            <a:r>
              <a:rPr lang="en-US" dirty="0"/>
              <a:t>Prometheus (persistent volume):	8.2 GiB / 15 days</a:t>
            </a:r>
          </a:p>
          <a:p>
            <a:pPr lvl="1"/>
            <a:r>
              <a:rPr lang="en-US" dirty="0"/>
              <a:t>Cortex (storage bucket):		4.6GiB / 4.8 days</a:t>
            </a:r>
          </a:p>
          <a:p>
            <a:pPr lvl="1"/>
            <a:r>
              <a:rPr lang="en-US" dirty="0"/>
              <a:t>M3DB (persistent volume):	</a:t>
            </a:r>
            <a:r>
              <a:rPr lang="en-US" dirty="0" err="1"/>
              <a:t>repl</a:t>
            </a:r>
            <a:r>
              <a:rPr lang="en-US" dirty="0"/>
              <a:t> x 10.7GiB /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dirty="0"/>
              <a:t>2 days</a:t>
            </a:r>
          </a:p>
          <a:p>
            <a:r>
              <a:rPr lang="en-US" dirty="0"/>
              <a:t>Estimates:</a:t>
            </a:r>
          </a:p>
          <a:p>
            <a:pPr lvl="1"/>
            <a:r>
              <a:rPr lang="en-US" dirty="0"/>
              <a:t>Prometheus: 2.4KiB / series / day (?)</a:t>
            </a:r>
          </a:p>
          <a:p>
            <a:pPr lvl="1"/>
            <a:r>
              <a:rPr lang="en-US" dirty="0"/>
              <a:t>Cortex: 4.25KiB / series / day</a:t>
            </a:r>
          </a:p>
          <a:p>
            <a:pPr lvl="1"/>
            <a:r>
              <a:rPr lang="en-US" dirty="0"/>
              <a:t>M3DB: </a:t>
            </a:r>
            <a:r>
              <a:rPr lang="en-US" dirty="0" err="1"/>
              <a:t>repl</a:t>
            </a:r>
            <a:r>
              <a:rPr lang="en-US" dirty="0"/>
              <a:t> x 23.74KiB / series / day</a:t>
            </a:r>
          </a:p>
        </p:txBody>
      </p:sp>
    </p:spTree>
    <p:extLst>
      <p:ext uri="{BB962C8B-B14F-4D97-AF65-F5344CB8AC3E}">
        <p14:creationId xmlns:p14="http://schemas.microsoft.com/office/powerpoint/2010/main" val="275473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235C-B66B-500A-9CB9-51973E8E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3770-F680-FCB8-76E2-70C3FF9C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run a lot faster on Cortex than on M3DB or Prometheus</a:t>
            </a:r>
          </a:p>
          <a:p>
            <a:r>
              <a:rPr lang="en-US" dirty="0"/>
              <a:t>M3DB setup gives problems in default setup (cannot find unaggregated namespace)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ticket for this problem is open for one year without response</a:t>
            </a:r>
          </a:p>
        </p:txBody>
      </p:sp>
    </p:spTree>
    <p:extLst>
      <p:ext uri="{BB962C8B-B14F-4D97-AF65-F5344CB8AC3E}">
        <p14:creationId xmlns:p14="http://schemas.microsoft.com/office/powerpoint/2010/main" val="221512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06D9-CD06-8529-CF04-4059541B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prices (azure object storage)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4FE4C-9028-BF16-41F4-C20BA7EE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09" y="2309772"/>
            <a:ext cx="9979382" cy="2783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9B151-2D50-44FA-C949-4622D78E58D7}"/>
              </a:ext>
            </a:extLst>
          </p:cNvPr>
          <p:cNvSpPr txBox="1"/>
          <p:nvPr/>
        </p:nvSpPr>
        <p:spPr>
          <a:xfrm>
            <a:off x="838199" y="5238571"/>
            <a:ext cx="913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hot object storage</a:t>
            </a:r>
          </a:p>
          <a:p>
            <a:r>
              <a:rPr lang="en-US" dirty="0"/>
              <a:t>€0.0182 / GiB / month * 1024 GiB / TiB * 12 months / year = €223.64 / TiB / year (+ operations?)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EABBE-CD8D-FC12-F25C-260396D1D3B9}"/>
              </a:ext>
            </a:extLst>
          </p:cNvPr>
          <p:cNvSpPr txBox="1"/>
          <p:nvPr/>
        </p:nvSpPr>
        <p:spPr>
          <a:xfrm>
            <a:off x="838200" y="1448708"/>
            <a:ext cx="9579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for Cortex &amp; </a:t>
            </a:r>
            <a:r>
              <a:rPr lang="en-US" dirty="0" err="1"/>
              <a:t>Thanos</a:t>
            </a:r>
            <a:endParaRPr lang="en-US" dirty="0"/>
          </a:p>
          <a:p>
            <a:r>
              <a:rPr lang="en-US" dirty="0"/>
              <a:t>Note: a small disk (currently 1.1GiB for the test setup) is also required to store incoming data (2h)</a:t>
            </a:r>
          </a:p>
        </p:txBody>
      </p:sp>
    </p:spTree>
    <p:extLst>
      <p:ext uri="{BB962C8B-B14F-4D97-AF65-F5344CB8AC3E}">
        <p14:creationId xmlns:p14="http://schemas.microsoft.com/office/powerpoint/2010/main" val="199970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06D9-CD06-8529-CF04-4059541B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prices (azure object operations)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2266FB-B2B4-A7AB-5659-142F9856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90" y="2083795"/>
            <a:ext cx="7293020" cy="35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5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080E-BC6E-7202-E8B4-EDFF437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prices (azure disk standard </a:t>
            </a:r>
            <a:r>
              <a:rPr lang="en-US" dirty="0" err="1"/>
              <a:t>ssd</a:t>
            </a:r>
            <a:r>
              <a:rPr lang="en-US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F42123-707A-DD7F-5E43-78AF1DFE7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974" y="1825625"/>
            <a:ext cx="8366052" cy="39493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48D8C0-2A63-2ACF-B1F8-CB2A9A06883E}"/>
              </a:ext>
            </a:extLst>
          </p:cNvPr>
          <p:cNvSpPr txBox="1"/>
          <p:nvPr/>
        </p:nvSpPr>
        <p:spPr>
          <a:xfrm>
            <a:off x="1912974" y="5846544"/>
            <a:ext cx="773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1TiB of storage with replication factor 3</a:t>
            </a:r>
          </a:p>
          <a:p>
            <a:r>
              <a:rPr lang="en-US" dirty="0"/>
              <a:t>3 * €69.55 / month * 12 months / year = 3 x €834.60 / year = €2503.80 /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B14B9-ADB2-68A7-0D5F-5F9DA2667442}"/>
              </a:ext>
            </a:extLst>
          </p:cNvPr>
          <p:cNvSpPr txBox="1"/>
          <p:nvPr/>
        </p:nvSpPr>
        <p:spPr>
          <a:xfrm>
            <a:off x="838200" y="1367522"/>
            <a:ext cx="359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for Prometheus and M3DB</a:t>
            </a:r>
          </a:p>
        </p:txBody>
      </p:sp>
    </p:spTree>
    <p:extLst>
      <p:ext uri="{BB962C8B-B14F-4D97-AF65-F5344CB8AC3E}">
        <p14:creationId xmlns:p14="http://schemas.microsoft.com/office/powerpoint/2010/main" val="101710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080E-BC6E-7202-E8B4-EDFF437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prices (azure disk premium </a:t>
            </a:r>
            <a:r>
              <a:rPr lang="en-US" dirty="0" err="1"/>
              <a:t>ssd</a:t>
            </a:r>
            <a:r>
              <a:rPr lang="en-US" dirty="0"/>
              <a:t>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1079B7-B5D0-3536-76C6-4B9285FA6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74333"/>
            <a:ext cx="10515600" cy="2253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74D42E-BC38-0F55-F53F-C2EBD8582AD2}"/>
              </a:ext>
            </a:extLst>
          </p:cNvPr>
          <p:cNvSpPr txBox="1"/>
          <p:nvPr/>
        </p:nvSpPr>
        <p:spPr>
          <a:xfrm>
            <a:off x="838200" y="1367522"/>
            <a:ext cx="359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for Prometheus and M3DB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2C45F-A14D-8A05-E874-068052A82725}"/>
              </a:ext>
            </a:extLst>
          </p:cNvPr>
          <p:cNvSpPr txBox="1"/>
          <p:nvPr/>
        </p:nvSpPr>
        <p:spPr>
          <a:xfrm>
            <a:off x="838199" y="5291067"/>
            <a:ext cx="1059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1TiB of storage with replication factor 3</a:t>
            </a:r>
          </a:p>
          <a:p>
            <a:r>
              <a:rPr lang="en-US" dirty="0"/>
              <a:t>3 * €0.086 / GiB / month * 1024 GiB / TiB * 12 months / year = 3 x €1056.77 / TiB / year = €3170.30 / TiB / year</a:t>
            </a:r>
          </a:p>
        </p:txBody>
      </p:sp>
    </p:spTree>
    <p:extLst>
      <p:ext uri="{BB962C8B-B14F-4D97-AF65-F5344CB8AC3E}">
        <p14:creationId xmlns:p14="http://schemas.microsoft.com/office/powerpoint/2010/main" val="120928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080E-BC6E-7202-E8B4-EDFF437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prices (azure disk </a:t>
            </a:r>
            <a:r>
              <a:rPr lang="en-US" dirty="0" err="1"/>
              <a:t>hdd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F34FB-3A0C-9DD7-C25F-C38471B68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968" y="1736854"/>
            <a:ext cx="8072064" cy="4298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92201-BBC5-991D-60E6-96A41D04AA70}"/>
              </a:ext>
            </a:extLst>
          </p:cNvPr>
          <p:cNvSpPr txBox="1"/>
          <p:nvPr/>
        </p:nvSpPr>
        <p:spPr>
          <a:xfrm>
            <a:off x="838200" y="1367522"/>
            <a:ext cx="359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for Prometheus and M3DB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EC024-79CE-2330-B573-A9A81EC6721F}"/>
              </a:ext>
            </a:extLst>
          </p:cNvPr>
          <p:cNvSpPr txBox="1"/>
          <p:nvPr/>
        </p:nvSpPr>
        <p:spPr>
          <a:xfrm>
            <a:off x="2059968" y="6081132"/>
            <a:ext cx="773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1TiB of storage with replication factor 3</a:t>
            </a:r>
          </a:p>
          <a:p>
            <a:r>
              <a:rPr lang="en-US" dirty="0"/>
              <a:t>3 * €37.09 / month * 12 months / year = 3 x €445.08 / year = €1335.24 / year</a:t>
            </a:r>
          </a:p>
        </p:txBody>
      </p:sp>
    </p:spTree>
    <p:extLst>
      <p:ext uri="{BB962C8B-B14F-4D97-AF65-F5344CB8AC3E}">
        <p14:creationId xmlns:p14="http://schemas.microsoft.com/office/powerpoint/2010/main" val="280354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2800-DCB6-CB9E-B36B-093710E2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788E-55B3-8A22-3171-9135E251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Distributed storage for Prometheus</a:t>
            </a:r>
          </a:p>
          <a:p>
            <a:pPr lvl="1"/>
            <a:r>
              <a:rPr lang="en-US" dirty="0"/>
              <a:t>Project overview</a:t>
            </a:r>
          </a:p>
          <a:p>
            <a:pPr lvl="1"/>
            <a:r>
              <a:rPr lang="en-US" dirty="0"/>
              <a:t>Project status</a:t>
            </a:r>
          </a:p>
          <a:p>
            <a:r>
              <a:rPr lang="en-US" dirty="0"/>
              <a:t>Architectures</a:t>
            </a:r>
          </a:p>
          <a:p>
            <a:pPr lvl="1"/>
            <a:r>
              <a:rPr lang="en-US" dirty="0" err="1"/>
              <a:t>Thanos</a:t>
            </a:r>
            <a:endParaRPr lang="en-US" dirty="0"/>
          </a:p>
          <a:p>
            <a:pPr lvl="1"/>
            <a:r>
              <a:rPr lang="en-US" dirty="0"/>
              <a:t>Cortex</a:t>
            </a:r>
          </a:p>
          <a:p>
            <a:pPr lvl="1"/>
            <a:r>
              <a:rPr lang="en-US" dirty="0"/>
              <a:t>M3DB</a:t>
            </a:r>
          </a:p>
          <a:p>
            <a:r>
              <a:rPr lang="en-US" dirty="0"/>
              <a:t>Test setup and results</a:t>
            </a:r>
          </a:p>
          <a:p>
            <a:pPr lvl="1"/>
            <a:r>
              <a:rPr lang="en-US" dirty="0"/>
              <a:t>Test setup</a:t>
            </a:r>
          </a:p>
          <a:p>
            <a:pPr lvl="1"/>
            <a:r>
              <a:rPr lang="en-US" dirty="0"/>
              <a:t>Storage estimation</a:t>
            </a:r>
          </a:p>
          <a:p>
            <a:pPr lvl="1"/>
            <a:r>
              <a:rPr lang="en-US" dirty="0"/>
              <a:t>Other observations</a:t>
            </a:r>
          </a:p>
          <a:p>
            <a:r>
              <a:rPr lang="en-US" dirty="0"/>
              <a:t>Storage pricing (Azure)</a:t>
            </a:r>
          </a:p>
          <a:p>
            <a:pPr lvl="1"/>
            <a:r>
              <a:rPr lang="en-US" dirty="0"/>
              <a:t>Object storage and operations</a:t>
            </a:r>
          </a:p>
          <a:p>
            <a:pPr lvl="1"/>
            <a:r>
              <a:rPr lang="en-US" dirty="0"/>
              <a:t>Disks: SSD, HDD</a:t>
            </a:r>
          </a:p>
        </p:txBody>
      </p:sp>
    </p:spTree>
    <p:extLst>
      <p:ext uri="{BB962C8B-B14F-4D97-AF65-F5344CB8AC3E}">
        <p14:creationId xmlns:p14="http://schemas.microsoft.com/office/powerpoint/2010/main" val="653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0D2E-7D61-5B6C-BA1F-714B1029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366-F005-081D-21FD-AF3CC429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Prometheus TSDB</a:t>
            </a:r>
          </a:p>
          <a:p>
            <a:r>
              <a:rPr lang="en-US" dirty="0"/>
              <a:t>Distributed storage backends</a:t>
            </a:r>
          </a:p>
          <a:p>
            <a:pPr lvl="1"/>
            <a:r>
              <a:rPr lang="en-US" dirty="0"/>
              <a:t>M3DB: own format on disk</a:t>
            </a:r>
          </a:p>
          <a:p>
            <a:pPr lvl="1"/>
            <a:r>
              <a:rPr lang="en-US" dirty="0" err="1"/>
              <a:t>Thanos</a:t>
            </a:r>
            <a:r>
              <a:rPr lang="en-US" dirty="0"/>
              <a:t>: TSDB format on object storage</a:t>
            </a:r>
          </a:p>
          <a:p>
            <a:pPr lvl="1"/>
            <a:r>
              <a:rPr lang="en-US" dirty="0"/>
              <a:t>Cortex: TSDB format on object storage</a:t>
            </a:r>
          </a:p>
          <a:p>
            <a:pPr lvl="1"/>
            <a:r>
              <a:rPr lang="en-US" dirty="0" err="1"/>
              <a:t>VictoriaMetrics</a:t>
            </a:r>
            <a:r>
              <a:rPr lang="en-US" dirty="0"/>
              <a:t> (not evaluated): own format on disk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All provide Prometheus-compatible query endpoint</a:t>
            </a:r>
          </a:p>
          <a:p>
            <a:pPr lvl="1"/>
            <a:r>
              <a:rPr lang="en-US" dirty="0"/>
              <a:t>Last three also include distributed </a:t>
            </a:r>
            <a:r>
              <a:rPr lang="en-US" dirty="0" err="1"/>
              <a:t>Alertmanager</a:t>
            </a:r>
            <a:r>
              <a:rPr lang="en-US" dirty="0"/>
              <a:t> and Ruler</a:t>
            </a:r>
          </a:p>
          <a:p>
            <a:pPr lvl="1"/>
            <a:r>
              <a:rPr lang="en-US" dirty="0"/>
              <a:t>Last one also includes Prometheus receiver replacement</a:t>
            </a:r>
          </a:p>
        </p:txBody>
      </p:sp>
    </p:spTree>
    <p:extLst>
      <p:ext uri="{BB962C8B-B14F-4D97-AF65-F5344CB8AC3E}">
        <p14:creationId xmlns:p14="http://schemas.microsoft.com/office/powerpoint/2010/main" val="20408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1650-7CAC-F0E1-38E8-AE931ED9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B461-BF53-09ED-7669-A8DA6E44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Thanos</a:t>
            </a:r>
            <a:r>
              <a:rPr lang="en-US" dirty="0"/>
              <a:t> and cortex:</a:t>
            </a:r>
          </a:p>
          <a:p>
            <a:pPr lvl="1"/>
            <a:r>
              <a:rPr lang="en-US" dirty="0"/>
              <a:t>Community supported</a:t>
            </a:r>
          </a:p>
          <a:p>
            <a:pPr lvl="1"/>
            <a:r>
              <a:rPr lang="en-US" dirty="0"/>
              <a:t>Well-documented</a:t>
            </a:r>
          </a:p>
          <a:p>
            <a:pPr lvl="1"/>
            <a:r>
              <a:rPr lang="en-US" dirty="0"/>
              <a:t>Current de-facto standards</a:t>
            </a:r>
          </a:p>
          <a:p>
            <a:pPr lvl="1"/>
            <a:r>
              <a:rPr lang="en-US" dirty="0"/>
              <a:t>Very active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M3DB:</a:t>
            </a:r>
          </a:p>
          <a:p>
            <a:pPr lvl="1"/>
            <a:r>
              <a:rPr lang="en-US" dirty="0"/>
              <a:t>Missing documentation and support</a:t>
            </a:r>
          </a:p>
          <a:p>
            <a:pPr lvl="1"/>
            <a:r>
              <a:rPr lang="en-US" dirty="0"/>
              <a:t>Little </a:t>
            </a:r>
            <a:r>
              <a:rPr lang="en-US" dirty="0" err="1"/>
              <a:t>github</a:t>
            </a:r>
            <a:r>
              <a:rPr lang="en-US" dirty="0"/>
              <a:t> commit activity last year</a:t>
            </a:r>
          </a:p>
          <a:p>
            <a:r>
              <a:rPr lang="en-US" dirty="0" err="1"/>
              <a:t>VictoriaMetrics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Free version with enterprise option</a:t>
            </a:r>
          </a:p>
          <a:p>
            <a:pPr lvl="1"/>
            <a:r>
              <a:rPr lang="en-US" dirty="0"/>
              <a:t>Promises huge speedups and storage efficiency</a:t>
            </a:r>
          </a:p>
        </p:txBody>
      </p:sp>
    </p:spTree>
    <p:extLst>
      <p:ext uri="{BB962C8B-B14F-4D97-AF65-F5344CB8AC3E}">
        <p14:creationId xmlns:p14="http://schemas.microsoft.com/office/powerpoint/2010/main" val="18677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B813-A0ED-F5FC-5AFE-852EAE49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166B-7F25-8AFC-4D50-43646335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storage (</a:t>
            </a:r>
            <a:r>
              <a:rPr lang="en-US" dirty="0" err="1"/>
              <a:t>Thanos</a:t>
            </a:r>
            <a:r>
              <a:rPr lang="en-US" dirty="0"/>
              <a:t> / Cortex) advantages:</a:t>
            </a:r>
          </a:p>
          <a:p>
            <a:pPr lvl="1"/>
            <a:r>
              <a:rPr lang="en-US" dirty="0"/>
              <a:t>Redundancy handled by the storage provider</a:t>
            </a:r>
          </a:p>
          <a:p>
            <a:pPr lvl="1"/>
            <a:r>
              <a:rPr lang="en-US" dirty="0"/>
              <a:t>Backup configured in storage provider</a:t>
            </a:r>
          </a:p>
          <a:p>
            <a:pPr lvl="1"/>
            <a:r>
              <a:rPr lang="en-US" dirty="0"/>
              <a:t>Cheaper</a:t>
            </a:r>
          </a:p>
          <a:p>
            <a:r>
              <a:rPr lang="en-US" dirty="0"/>
              <a:t>TSDB format: well-known format</a:t>
            </a:r>
          </a:p>
        </p:txBody>
      </p:sp>
    </p:spTree>
    <p:extLst>
      <p:ext uri="{BB962C8B-B14F-4D97-AF65-F5344CB8AC3E}">
        <p14:creationId xmlns:p14="http://schemas.microsoft.com/office/powerpoint/2010/main" val="256514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483A-618C-B3C1-9407-E9186612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Thanos</a:t>
            </a:r>
            <a:r>
              <a:rPr lang="en-US" dirty="0"/>
              <a:t> architecture (with sidecar)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EEE74-1520-9513-BF54-514F82673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016" y="1825625"/>
            <a:ext cx="5997968" cy="4351338"/>
          </a:xfrm>
        </p:spPr>
      </p:pic>
    </p:spTree>
    <p:extLst>
      <p:ext uri="{BB962C8B-B14F-4D97-AF65-F5344CB8AC3E}">
        <p14:creationId xmlns:p14="http://schemas.microsoft.com/office/powerpoint/2010/main" val="418817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6097-8EEB-25B4-BBFC-5EA153EC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Thanos</a:t>
            </a:r>
            <a:r>
              <a:rPr lang="en-US" dirty="0"/>
              <a:t> architecture (with receiver)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E6826-29DE-B480-2BC4-94F2F6963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698" y="1825625"/>
            <a:ext cx="6040603" cy="4351338"/>
          </a:xfrm>
        </p:spPr>
      </p:pic>
    </p:spTree>
    <p:extLst>
      <p:ext uri="{BB962C8B-B14F-4D97-AF65-F5344CB8AC3E}">
        <p14:creationId xmlns:p14="http://schemas.microsoft.com/office/powerpoint/2010/main" val="377665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445E-CC43-7605-845A-2980477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CD332-A3CB-66CC-C57C-0B21C8755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956" y="1255950"/>
            <a:ext cx="5558087" cy="5134376"/>
          </a:xfrm>
        </p:spPr>
      </p:pic>
    </p:spTree>
    <p:extLst>
      <p:ext uri="{BB962C8B-B14F-4D97-AF65-F5344CB8AC3E}">
        <p14:creationId xmlns:p14="http://schemas.microsoft.com/office/powerpoint/2010/main" val="298133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F3BE-4721-2022-86C4-4E32D7FF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M3DB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9C1F4-246D-A9D5-7516-754EC3D8D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462" y="2386806"/>
            <a:ext cx="7077075" cy="3228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507E2B-7E9C-C01C-C92B-318C01E00936}"/>
              </a:ext>
            </a:extLst>
          </p:cNvPr>
          <p:cNvSpPr txBox="1"/>
          <p:nvPr/>
        </p:nvSpPr>
        <p:spPr>
          <a:xfrm>
            <a:off x="5110385" y="3152001"/>
            <a:ext cx="1657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(Remote write)</a:t>
            </a:r>
          </a:p>
        </p:txBody>
      </p:sp>
    </p:spTree>
    <p:extLst>
      <p:ext uri="{BB962C8B-B14F-4D97-AF65-F5344CB8AC3E}">
        <p14:creationId xmlns:p14="http://schemas.microsoft.com/office/powerpoint/2010/main" val="261180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FF7008B6E3B849A65726D55F4DA59E" ma:contentTypeVersion="11" ma:contentTypeDescription="Een nieuw document maken." ma:contentTypeScope="" ma:versionID="a15176c9c9e345919ba2338ff681e638">
  <xsd:schema xmlns:xsd="http://www.w3.org/2001/XMLSchema" xmlns:xs="http://www.w3.org/2001/XMLSchema" xmlns:p="http://schemas.microsoft.com/office/2006/metadata/properties" xmlns:ns3="d18c0fd0-541a-4cb1-a3d8-617bc7522c83" xmlns:ns4="91d02104-2107-490a-b871-13a03d2b0d44" targetNamespace="http://schemas.microsoft.com/office/2006/metadata/properties" ma:root="true" ma:fieldsID="f208f10ca92489f555f2be13ee17735d" ns3:_="" ns4:_="">
    <xsd:import namespace="d18c0fd0-541a-4cb1-a3d8-617bc7522c83"/>
    <xsd:import namespace="91d02104-2107-490a-b871-13a03d2b0d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8c0fd0-541a-4cb1-a3d8-617bc7522c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d02104-2107-490a-b871-13a03d2b0d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C9A82F-5EF2-43CA-9510-51F20D7F4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8c0fd0-541a-4cb1-a3d8-617bc7522c83"/>
    <ds:schemaRef ds:uri="91d02104-2107-490a-b871-13a03d2b0d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37B122-8BAB-40DD-853E-1E69A1E27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C09211-5092-4FE8-82ED-ACF8ABA29869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18c0fd0-541a-4cb1-a3d8-617bc7522c83"/>
    <ds:schemaRef ds:uri="91d02104-2107-490a-b871-13a03d2b0d44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Prometheus Storage</vt:lpstr>
      <vt:lpstr>Overview</vt:lpstr>
      <vt:lpstr>Project overview</vt:lpstr>
      <vt:lpstr>Project status</vt:lpstr>
      <vt:lpstr>Advantages and disadvantages</vt:lpstr>
      <vt:lpstr>Thanos architecture (with sidecar)</vt:lpstr>
      <vt:lpstr>Thanos architecture (with receiver)</vt:lpstr>
      <vt:lpstr>Cortex</vt:lpstr>
      <vt:lpstr>M3DB</vt:lpstr>
      <vt:lpstr>Test setup</vt:lpstr>
      <vt:lpstr>Storage estimation</vt:lpstr>
      <vt:lpstr>Other observations</vt:lpstr>
      <vt:lpstr>Storage prices (azure object storage)</vt:lpstr>
      <vt:lpstr>Storage prices (azure object operations)</vt:lpstr>
      <vt:lpstr>Storage prices (azure disk standard ssd)</vt:lpstr>
      <vt:lpstr>Storage prices (azure disk premium ssd)</vt:lpstr>
      <vt:lpstr>Storage prices (azure disk hdd)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Maarten Deprez</dc:creator>
  <cp:lastModifiedBy>Maarten Deprez</cp:lastModifiedBy>
  <cp:revision>38</cp:revision>
  <dcterms:created xsi:type="dcterms:W3CDTF">2023-05-30T08:59:19Z</dcterms:created>
  <dcterms:modified xsi:type="dcterms:W3CDTF">2023-05-31T10:25:23Z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0x010100D5FF7008B6E3B849A65726D55F4DA59E</vt:lpwstr>
  </property>
</Properties>
</file>