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9" r:id="rId5"/>
    <p:sldId id="267" r:id="rId6"/>
    <p:sldId id="268" r:id="rId7"/>
    <p:sldId id="264" r:id="rId8"/>
    <p:sldId id="260" r:id="rId9"/>
    <p:sldId id="258" r:id="rId10"/>
    <p:sldId id="266" r:id="rId11"/>
    <p:sldId id="261" r:id="rId12"/>
    <p:sldId id="262" r:id="rId13"/>
    <p:sldId id="269" r:id="rId14"/>
    <p:sldId id="270" r:id="rId15"/>
    <p:sldId id="273" r:id="rId16"/>
    <p:sldId id="274" r:id="rId17"/>
    <p:sldId id="275" r:id="rId18"/>
    <p:sldId id="276" r:id="rId19"/>
    <p:sldId id="272" r:id="rId20"/>
    <p:sldId id="278" r:id="rId21"/>
    <p:sldId id="279" r:id="rId22"/>
    <p:sldId id="282" r:id="rId23"/>
    <p:sldId id="283" r:id="rId24"/>
    <p:sldId id="284" r:id="rId25"/>
    <p:sldId id="277" r:id="rId26"/>
    <p:sldId id="281" r:id="rId27"/>
    <p:sldId id="280" r:id="rId28"/>
    <p:sldId id="286" r:id="rId29"/>
    <p:sldId id="301" r:id="rId30"/>
    <p:sldId id="287" r:id="rId31"/>
    <p:sldId id="300" r:id="rId32"/>
    <p:sldId id="302" r:id="rId33"/>
    <p:sldId id="285" r:id="rId34"/>
    <p:sldId id="303" r:id="rId35"/>
    <p:sldId id="295" r:id="rId36"/>
    <p:sldId id="296" r:id="rId37"/>
    <p:sldId id="294" r:id="rId38"/>
    <p:sldId id="293" r:id="rId39"/>
    <p:sldId id="292" r:id="rId40"/>
    <p:sldId id="289" r:id="rId41"/>
    <p:sldId id="290" r:id="rId42"/>
    <p:sldId id="291" r:id="rId43"/>
    <p:sldId id="297" r:id="rId44"/>
    <p:sldId id="298" r:id="rId45"/>
    <p:sldId id="288" r:id="rId46"/>
    <p:sldId id="299" r:id="rId4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26A6E09-722B-43C4-BECF-2548639E263D}">
          <p14:sldIdLst>
            <p14:sldId id="256"/>
            <p14:sldId id="271"/>
          </p14:sldIdLst>
        </p14:section>
        <p14:section name="Trace anomaly detection" id="{7BDB9D24-63E1-4041-8917-F31A0CC98345}">
          <p14:sldIdLst>
            <p14:sldId id="257"/>
            <p14:sldId id="259"/>
            <p14:sldId id="267"/>
            <p14:sldId id="268"/>
            <p14:sldId id="264"/>
            <p14:sldId id="260"/>
            <p14:sldId id="258"/>
            <p14:sldId id="266"/>
            <p14:sldId id="261"/>
            <p14:sldId id="262"/>
            <p14:sldId id="269"/>
          </p14:sldIdLst>
        </p14:section>
        <p14:section name="ContinuousC" id="{79F3C828-A970-462B-8201-97ECD9E354E7}">
          <p14:sldIdLst>
            <p14:sldId id="270"/>
          </p14:sldIdLst>
        </p14:section>
        <p14:section name="Raw or processed stats?" id="{034C61A9-2EF2-420A-95C9-BADB2DD9BAE2}">
          <p14:sldIdLst>
            <p14:sldId id="273"/>
            <p14:sldId id="274"/>
            <p14:sldId id="275"/>
            <p14:sldId id="276"/>
          </p14:sldIdLst>
        </p14:section>
        <p14:section name="Floating-point precision" id="{E160910C-65B9-45E5-88C3-4388EA92C206}">
          <p14:sldIdLst>
            <p14:sldId id="272"/>
            <p14:sldId id="278"/>
            <p14:sldId id="279"/>
            <p14:sldId id="282"/>
            <p14:sldId id="283"/>
            <p14:sldId id="284"/>
            <p14:sldId id="277"/>
            <p14:sldId id="281"/>
            <p14:sldId id="280"/>
          </p14:sldIdLst>
        </p14:section>
        <p14:section name="Processor service" id="{FC0925F9-102E-4CB6-A69C-334F56E2A6CA}">
          <p14:sldIdLst>
            <p14:sldId id="286"/>
            <p14:sldId id="301"/>
            <p14:sldId id="287"/>
            <p14:sldId id="300"/>
            <p14:sldId id="302"/>
            <p14:sldId id="285"/>
            <p14:sldId id="303"/>
          </p14:sldIdLst>
        </p14:section>
        <p14:section name="Prometheus expressions" id="{D2CAFAD7-0E30-4167-9AC3-05DFFA5156A7}">
          <p14:sldIdLst>
            <p14:sldId id="295"/>
            <p14:sldId id="296"/>
            <p14:sldId id="294"/>
            <p14:sldId id="293"/>
          </p14:sldIdLst>
        </p14:section>
        <p14:section name="Graphs" id="{A8995FA9-7188-4979-819F-A402B1B0E86E}">
          <p14:sldIdLst>
            <p14:sldId id="292"/>
            <p14:sldId id="289"/>
            <p14:sldId id="290"/>
            <p14:sldId id="291"/>
            <p14:sldId id="297"/>
          </p14:sldIdLst>
        </p14:section>
        <p14:section name="Alert rules" id="{12DFA122-E73C-44C3-A04F-30E137B8EDFB}">
          <p14:sldIdLst>
            <p14:sldId id="298"/>
            <p14:sldId id="28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6D7D-1446-7EE3-FE72-0DB4F1F6D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10096-B055-9705-877F-55D91B40F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5FD6-4706-D08E-73C7-2A205255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FC5BB-8C1F-5AD9-282B-11600B4E4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5B6EE-B6DD-5BEF-A945-71DCD587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109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EC38-A76C-6AD4-8AB5-B1D1837C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BC845-F68D-D8BA-BDBB-5BDF88937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2B1A-C6D9-5C57-C7F5-0C0BB806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6AB7-7EAA-55BD-89B7-8F96F61F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27B7-14B5-524D-59E9-33300842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529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8E327-D3E6-2177-9814-5AB727CCC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C79CC-41DB-CCB1-64C6-B68045D15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54A9-8166-9E66-D6B0-2F1DB66C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7CA7-AA7B-7818-2940-8F442BAA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FAD9-A4D3-5F3F-6900-CD4D0E76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70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0977-3346-70A4-7E9B-A241D39B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FD3E-5D23-9F20-0C68-D0549A1E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7AF0-D880-2174-45C5-6AA95310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0534-E0B1-BAEA-6216-DC620BBF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6ECB-24E7-1176-B49B-FE8C7261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89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3953-B8A3-879F-FFA6-DA3AC5DD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52DDB-82CC-FEC2-6AEE-877B71DA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6134-696D-BAA5-4C9E-5A6F50A7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7DA2-91C8-6CF6-77F3-D4FF1072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6E5CE-06E9-8041-C12B-D4A64A89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491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DC49-1975-5634-D2F5-F6E63167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8D1D-585A-2D51-ADEA-6C71783C5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486A5-BCD4-2442-AB21-A5E14928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A2B52-6A41-E03D-5F0D-F6ADB880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C40AB-C59F-C29A-A1A0-911628CC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E2ECA-8F65-86D5-B248-6B5EC6BC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567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0CDF-3102-3BD3-6C3D-A18B50C5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94D0B-5D99-F2EF-D868-E6ACC2FF8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5D1A0-E97A-1640-AC40-E107D301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A16F9-EE09-B61A-CC97-50B3045AC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AC3FA-34AB-906F-DF08-C5A53837A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6EDD0-1DBA-790B-AAF2-123CB8E6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2246A-543F-6028-6AEC-26AD3D11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9ABE4-F3FA-08B4-039F-012BAD47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856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AD48-5BA6-B1E5-9143-D9C2CE06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B51EE-735D-2E8A-BEAF-74EBB7D5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5D8F-2064-CDA4-69EA-A53CD13F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A9373-AE27-AB34-6602-92B0FBD4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8501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B2BD5-29E1-D753-492F-096EE485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22F9C-4803-79E2-7464-80B4F757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6A624-7358-5249-41A4-4AF151ED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487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3E88-895F-0F82-0563-F66A852C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BDB1-2E68-7D9A-3D4F-5F90A528D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23D9E-E2E2-B961-1DB4-A690E290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F7DD-9B6A-B40D-17E8-B59421ED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4F732-5A4D-33F4-7C4E-10CE4097F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739AA-D43D-30A7-2467-297203F5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22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7EC0E-0E58-5750-0D22-FA5895AD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17A76-D439-4E2F-5BDD-E6BFD149F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D684C-95FB-80F0-D554-8D8E1FFD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7BBB1-5A28-829B-B8A7-FBBF3181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7CE81-0CA1-0B75-0535-E5C02A67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C7505-07AB-5F50-4AD1-1AAE84C1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5346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018CA-3410-AA0B-0C6A-551C407C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8DB5-D258-C0B4-74A3-A61F9A19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28EC-F346-1631-2D23-B37B05F86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3D95-5151-4552-B12B-A8AF9EEB3347}" type="datetimeFigureOut">
              <a:rPr lang="en-BE" smtClean="0"/>
              <a:t>24/05/2024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C1C9-FBB4-3085-3D87-935C8E499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94D8-FCFA-E4F4-3CD9-F3C37D511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59FC7-ED2A-40A7-8D98-4670D17573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6986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Catastrophic_cancellati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s_for_calculating_variance" TargetMode="External"/><Relationship Id="rId2" Type="http://schemas.openxmlformats.org/officeDocument/2006/relationships/hyperlink" Target="https://github.com/rust-lang/rfcs/pull/34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elacorasaniti.wordpress.com/tag/youngs-and-cramer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Algorithms_for_calculating_variance#Welford's_online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atex.codecogs.com/svg.image?m_%7b2,B%7d=m_%7b2,AB%7d-m_%7b2,A%7d-(\overline%7bx%7d_%7bAB%7d-\overline%7bx%7d_A)%5e2\cdot\frac%7bn_%7bAB%7d\cdot&amp;space;n_A%7d%7bn_%7bAB%7d-n_a%7d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en.wikipedia.org/wiki/Algorithms_for_calculating_variance#Parallel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tex.codecogs.com/svg.image?\overline%7bx%7d_B=\overline%7bx%7d_A&amp;plus;(\overline%7bx%7d_%7bAB%7d-\overline%7bx%7d_A)\cdot\frac%7bn_%7bAB%7d%7d%7bn_%7bAB%7d-n_A%7d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latex.codecogs.com/svg.image?n_B=n_%7bAB%7d-n_A" TargetMode="External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ngelacorasaniti.wordpress.com/tag/youngs-and-cram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latex.codecogs.com/svg.image?S_B=S_%7bAB%7d-S_A-\frac%7bn_A%7d%7bn_%7bAB%7d\cdot(n_%7bAB%7d-n_A)%7d\cdot\left(\frac%7bn_%7bAB%7d%7d%7bn_A%7d\cdot&amp;space;m_A-m_%7bAB%7d\right)%5e2" TargetMode="Externa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latex.codecogs.com/svg.image?&amp;space;qt'(q,df)=qnorm(q)&amp;plus;\frac%7bqt(q,s&amp;plus;1)-qnorm(q)%7d%7bdf-s%7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5AD6-26BC-3032-CB55-9F27E4A20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Application Alerting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43820-2062-8651-38AD-CA468E99E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Anomaly detection on traces</a:t>
            </a:r>
          </a:p>
        </p:txBody>
      </p:sp>
    </p:spTree>
    <p:extLst>
      <p:ext uri="{BB962C8B-B14F-4D97-AF65-F5344CB8AC3E}">
        <p14:creationId xmlns:p14="http://schemas.microsoft.com/office/powerpoint/2010/main" val="107245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C8A9-2925-CA50-4581-D308708F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Duration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42CB-E3DC-B7BD-1D89-F71DBE29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Confidence interval: given the observed durations in the sample, is there a statistically significant difference in average from the reference (at a certain confidence level)?</a:t>
            </a:r>
          </a:p>
          <a:p>
            <a:pPr lvl="1"/>
            <a:r>
              <a:rPr lang="en-BE" dirty="0"/>
              <a:t>When call rate is low, a large increase is required to trigger an alert</a:t>
            </a:r>
          </a:p>
          <a:p>
            <a:pPr lvl="1"/>
            <a:r>
              <a:rPr lang="en-BE" dirty="0"/>
              <a:t>When call rate is high, a smaller increase can trigger an alert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9C71A6-C5C1-DB37-8E28-8FFA320C64B2}"/>
              </a:ext>
            </a:extLst>
          </p:cNvPr>
          <p:cNvCxnSpPr/>
          <p:nvPr/>
        </p:nvCxnSpPr>
        <p:spPr>
          <a:xfrm flipV="1">
            <a:off x="2059713" y="4221019"/>
            <a:ext cx="0" cy="1126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7B30B9-E211-54F9-98CC-A6FE6F6C7B3A}"/>
              </a:ext>
            </a:extLst>
          </p:cNvPr>
          <p:cNvCxnSpPr>
            <a:cxnSpLocks/>
          </p:cNvCxnSpPr>
          <p:nvPr/>
        </p:nvCxnSpPr>
        <p:spPr>
          <a:xfrm>
            <a:off x="2059713" y="5347856"/>
            <a:ext cx="1801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A1AD1C-14EE-B0F4-A136-8A8A19487FD9}"/>
              </a:ext>
            </a:extLst>
          </p:cNvPr>
          <p:cNvSpPr txBox="1"/>
          <p:nvPr/>
        </p:nvSpPr>
        <p:spPr>
          <a:xfrm>
            <a:off x="1687949" y="3959318"/>
            <a:ext cx="741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duration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5EB2C-0086-C15B-6F0F-4DE6B26A04C0}"/>
              </a:ext>
            </a:extLst>
          </p:cNvPr>
          <p:cNvSpPr txBox="1"/>
          <p:nvPr/>
        </p:nvSpPr>
        <p:spPr>
          <a:xfrm>
            <a:off x="3832508" y="5209356"/>
            <a:ext cx="22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69AA3-7A81-0650-D8F2-453AB8BCC873}"/>
              </a:ext>
            </a:extLst>
          </p:cNvPr>
          <p:cNvSpPr/>
          <p:nvPr/>
        </p:nvSpPr>
        <p:spPr>
          <a:xfrm flipV="1">
            <a:off x="2309095" y="44431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80D18A-D236-1CE5-AF1F-FB14D944CA72}"/>
              </a:ext>
            </a:extLst>
          </p:cNvPr>
          <p:cNvSpPr/>
          <p:nvPr/>
        </p:nvSpPr>
        <p:spPr>
          <a:xfrm flipV="1">
            <a:off x="2198721" y="46232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CA3EB4-7567-4697-6876-34957C9DBAED}"/>
              </a:ext>
            </a:extLst>
          </p:cNvPr>
          <p:cNvSpPr/>
          <p:nvPr/>
        </p:nvSpPr>
        <p:spPr>
          <a:xfrm flipV="1">
            <a:off x="2406307" y="47615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A8EBF5-1AC6-FA72-C8C1-81F2029788DD}"/>
              </a:ext>
            </a:extLst>
          </p:cNvPr>
          <p:cNvSpPr/>
          <p:nvPr/>
        </p:nvSpPr>
        <p:spPr>
          <a:xfrm flipV="1">
            <a:off x="2477659" y="46232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D5C3D-745E-0110-3FFC-C2B64E8CBDAD}"/>
              </a:ext>
            </a:extLst>
          </p:cNvPr>
          <p:cNvSpPr/>
          <p:nvPr/>
        </p:nvSpPr>
        <p:spPr>
          <a:xfrm flipV="1">
            <a:off x="2500518" y="51636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7A24BE-BC7F-6338-1B52-EDAC1B72BB96}"/>
              </a:ext>
            </a:extLst>
          </p:cNvPr>
          <p:cNvSpPr/>
          <p:nvPr/>
        </p:nvSpPr>
        <p:spPr>
          <a:xfrm flipV="1">
            <a:off x="2702335" y="48609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D8C737-86EB-01D8-FAB1-B850F5F696C0}"/>
              </a:ext>
            </a:extLst>
          </p:cNvPr>
          <p:cNvSpPr/>
          <p:nvPr/>
        </p:nvSpPr>
        <p:spPr>
          <a:xfrm flipV="1">
            <a:off x="2845498" y="499502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9E57D7-5630-A302-ECBA-082FE499A597}"/>
              </a:ext>
            </a:extLst>
          </p:cNvPr>
          <p:cNvSpPr/>
          <p:nvPr/>
        </p:nvSpPr>
        <p:spPr>
          <a:xfrm flipV="1">
            <a:off x="2799779" y="45198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9B03E7-3561-C702-2CEB-5A1C2891AC4E}"/>
              </a:ext>
            </a:extLst>
          </p:cNvPr>
          <p:cNvSpPr/>
          <p:nvPr/>
        </p:nvSpPr>
        <p:spPr>
          <a:xfrm flipV="1">
            <a:off x="2523377" y="48838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0145EA-D159-C711-21C3-A07A147A734B}"/>
              </a:ext>
            </a:extLst>
          </p:cNvPr>
          <p:cNvSpPr/>
          <p:nvPr/>
        </p:nvSpPr>
        <p:spPr>
          <a:xfrm flipV="1">
            <a:off x="3008286" y="43618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CCCD8B-97BE-AC68-ED29-0488B82C8B44}"/>
              </a:ext>
            </a:extLst>
          </p:cNvPr>
          <p:cNvSpPr/>
          <p:nvPr/>
        </p:nvSpPr>
        <p:spPr>
          <a:xfrm flipV="1">
            <a:off x="3094879" y="44888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64817A-F608-8F97-BB02-A8EA9BFDC39D}"/>
              </a:ext>
            </a:extLst>
          </p:cNvPr>
          <p:cNvSpPr/>
          <p:nvPr/>
        </p:nvSpPr>
        <p:spPr>
          <a:xfrm flipV="1">
            <a:off x="3140598" y="42543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196850-D559-100D-6258-31E61EE48B77}"/>
              </a:ext>
            </a:extLst>
          </p:cNvPr>
          <p:cNvSpPr/>
          <p:nvPr/>
        </p:nvSpPr>
        <p:spPr>
          <a:xfrm flipV="1">
            <a:off x="3137824" y="46927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10805E-FAD3-5DD2-B2CE-B1F1FF2254BA}"/>
              </a:ext>
            </a:extLst>
          </p:cNvPr>
          <p:cNvCxnSpPr/>
          <p:nvPr/>
        </p:nvCxnSpPr>
        <p:spPr>
          <a:xfrm>
            <a:off x="2142840" y="5486310"/>
            <a:ext cx="6696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5EEA55-8A6D-8AC0-D71A-62363CEABE4E}"/>
              </a:ext>
            </a:extLst>
          </p:cNvPr>
          <p:cNvCxnSpPr/>
          <p:nvPr/>
        </p:nvCxnSpPr>
        <p:spPr>
          <a:xfrm>
            <a:off x="2309095" y="5592528"/>
            <a:ext cx="6696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E00A88-9429-7527-5333-8624CFCA3C82}"/>
              </a:ext>
            </a:extLst>
          </p:cNvPr>
          <p:cNvCxnSpPr/>
          <p:nvPr/>
        </p:nvCxnSpPr>
        <p:spPr>
          <a:xfrm>
            <a:off x="2464960" y="5707983"/>
            <a:ext cx="6696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F33CB4-B7EA-3970-0316-F48FFDBA2B78}"/>
              </a:ext>
            </a:extLst>
          </p:cNvPr>
          <p:cNvCxnSpPr/>
          <p:nvPr/>
        </p:nvCxnSpPr>
        <p:spPr>
          <a:xfrm>
            <a:off x="2643913" y="5832674"/>
            <a:ext cx="6696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C5D685-6EB9-DB4C-FD38-53DF146DA0D4}"/>
              </a:ext>
            </a:extLst>
          </p:cNvPr>
          <p:cNvCxnSpPr>
            <a:cxnSpLocks/>
          </p:cNvCxnSpPr>
          <p:nvPr/>
        </p:nvCxnSpPr>
        <p:spPr>
          <a:xfrm>
            <a:off x="2165699" y="6155950"/>
            <a:ext cx="33761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A70828-67CF-69E2-F2F0-28A9D7FC1D09}"/>
              </a:ext>
            </a:extLst>
          </p:cNvPr>
          <p:cNvCxnSpPr>
            <a:cxnSpLocks/>
          </p:cNvCxnSpPr>
          <p:nvPr/>
        </p:nvCxnSpPr>
        <p:spPr>
          <a:xfrm>
            <a:off x="2643913" y="6262169"/>
            <a:ext cx="33761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1D3124-7349-0B37-8BB4-4597074FC53B}"/>
              </a:ext>
            </a:extLst>
          </p:cNvPr>
          <p:cNvCxnSpPr>
            <a:cxnSpLocks/>
          </p:cNvCxnSpPr>
          <p:nvPr/>
        </p:nvCxnSpPr>
        <p:spPr>
          <a:xfrm>
            <a:off x="3156531" y="6396098"/>
            <a:ext cx="33761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1356CE05-36CF-6996-2FCC-92A84CE6302A}"/>
              </a:ext>
            </a:extLst>
          </p:cNvPr>
          <p:cNvSpPr/>
          <p:nvPr/>
        </p:nvSpPr>
        <p:spPr>
          <a:xfrm>
            <a:off x="3464813" y="5389422"/>
            <a:ext cx="222827" cy="4848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BF06B4-50D7-C2E8-6253-8B98737F7469}"/>
              </a:ext>
            </a:extLst>
          </p:cNvPr>
          <p:cNvCxnSpPr>
            <a:cxnSpLocks/>
            <a:stCxn id="36" idx="1"/>
          </p:cNvCxnSpPr>
          <p:nvPr/>
        </p:nvCxnSpPr>
        <p:spPr>
          <a:xfrm>
            <a:off x="3687640" y="5631831"/>
            <a:ext cx="3654703" cy="19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-form: Shape 39">
            <a:extLst>
              <a:ext uri="{FF2B5EF4-FFF2-40B4-BE49-F238E27FC236}">
                <a16:creationId xmlns:a16="http://schemas.microsoft.com/office/drawing/2014/main" id="{A17E0A77-9A5D-B440-EAB2-72E8F4D204C1}"/>
              </a:ext>
            </a:extLst>
          </p:cNvPr>
          <p:cNvSpPr/>
          <p:nvPr/>
        </p:nvSpPr>
        <p:spPr>
          <a:xfrm>
            <a:off x="7562251" y="5403509"/>
            <a:ext cx="2872509" cy="369512"/>
          </a:xfrm>
          <a:custGeom>
            <a:avLst/>
            <a:gdLst>
              <a:gd name="connsiteX0" fmla="*/ 0 w 2872509"/>
              <a:gd name="connsiteY0" fmla="*/ 240203 h 369512"/>
              <a:gd name="connsiteX1" fmla="*/ 701964 w 2872509"/>
              <a:gd name="connsiteY1" fmla="*/ 57 h 369512"/>
              <a:gd name="connsiteX2" fmla="*/ 1791855 w 2872509"/>
              <a:gd name="connsiteY2" fmla="*/ 258675 h 369512"/>
              <a:gd name="connsiteX3" fmla="*/ 2336800 w 2872509"/>
              <a:gd name="connsiteY3" fmla="*/ 64712 h 369512"/>
              <a:gd name="connsiteX4" fmla="*/ 2872509 w 2872509"/>
              <a:gd name="connsiteY4" fmla="*/ 369512 h 36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2509" h="369512">
                <a:moveTo>
                  <a:pt x="0" y="240203"/>
                </a:moveTo>
                <a:cubicBezTo>
                  <a:pt x="201661" y="118590"/>
                  <a:pt x="403322" y="-3022"/>
                  <a:pt x="701964" y="57"/>
                </a:cubicBezTo>
                <a:cubicBezTo>
                  <a:pt x="1000606" y="3136"/>
                  <a:pt x="1519382" y="247899"/>
                  <a:pt x="1791855" y="258675"/>
                </a:cubicBezTo>
                <a:cubicBezTo>
                  <a:pt x="2064328" y="269451"/>
                  <a:pt x="2156691" y="46239"/>
                  <a:pt x="2336800" y="64712"/>
                </a:cubicBezTo>
                <a:cubicBezTo>
                  <a:pt x="2516909" y="83185"/>
                  <a:pt x="2694709" y="226348"/>
                  <a:pt x="2872509" y="36951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" name="Free-form: Shape 40">
            <a:extLst>
              <a:ext uri="{FF2B5EF4-FFF2-40B4-BE49-F238E27FC236}">
                <a16:creationId xmlns:a16="http://schemas.microsoft.com/office/drawing/2014/main" id="{ED2CAFA2-FC1C-C5C5-BDCE-1091A8277756}"/>
              </a:ext>
            </a:extLst>
          </p:cNvPr>
          <p:cNvSpPr/>
          <p:nvPr/>
        </p:nvSpPr>
        <p:spPr>
          <a:xfrm>
            <a:off x="7564583" y="5199792"/>
            <a:ext cx="2881745" cy="462100"/>
          </a:xfrm>
          <a:custGeom>
            <a:avLst/>
            <a:gdLst>
              <a:gd name="connsiteX0" fmla="*/ 0 w 2881745"/>
              <a:gd name="connsiteY0" fmla="*/ 295845 h 462100"/>
              <a:gd name="connsiteX1" fmla="*/ 452581 w 2881745"/>
              <a:gd name="connsiteY1" fmla="*/ 281 h 462100"/>
              <a:gd name="connsiteX2" fmla="*/ 1542472 w 2881745"/>
              <a:gd name="connsiteY2" fmla="*/ 342027 h 462100"/>
              <a:gd name="connsiteX3" fmla="*/ 1791854 w 2881745"/>
              <a:gd name="connsiteY3" fmla="*/ 295845 h 462100"/>
              <a:gd name="connsiteX4" fmla="*/ 2318327 w 2881745"/>
              <a:gd name="connsiteY4" fmla="*/ 74172 h 462100"/>
              <a:gd name="connsiteX5" fmla="*/ 2881745 w 2881745"/>
              <a:gd name="connsiteY5" fmla="*/ 462100 h 4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1745" h="462100">
                <a:moveTo>
                  <a:pt x="0" y="295845"/>
                </a:moveTo>
                <a:cubicBezTo>
                  <a:pt x="97751" y="144214"/>
                  <a:pt x="195502" y="-7416"/>
                  <a:pt x="452581" y="281"/>
                </a:cubicBezTo>
                <a:cubicBezTo>
                  <a:pt x="709660" y="7978"/>
                  <a:pt x="1319260" y="292766"/>
                  <a:pt x="1542472" y="342027"/>
                </a:cubicBezTo>
                <a:cubicBezTo>
                  <a:pt x="1765684" y="391288"/>
                  <a:pt x="1662545" y="340487"/>
                  <a:pt x="1791854" y="295845"/>
                </a:cubicBezTo>
                <a:cubicBezTo>
                  <a:pt x="1921163" y="251203"/>
                  <a:pt x="2136679" y="46463"/>
                  <a:pt x="2318327" y="74172"/>
                </a:cubicBezTo>
                <a:cubicBezTo>
                  <a:pt x="2499976" y="101881"/>
                  <a:pt x="2786303" y="423615"/>
                  <a:pt x="2881745" y="46210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" name="Free-form: Shape 41">
            <a:extLst>
              <a:ext uri="{FF2B5EF4-FFF2-40B4-BE49-F238E27FC236}">
                <a16:creationId xmlns:a16="http://schemas.microsoft.com/office/drawing/2014/main" id="{11EFFA4F-E209-609D-7213-B9A8E041F15A}"/>
              </a:ext>
            </a:extLst>
          </p:cNvPr>
          <p:cNvSpPr/>
          <p:nvPr/>
        </p:nvSpPr>
        <p:spPr>
          <a:xfrm>
            <a:off x="7592292" y="5670770"/>
            <a:ext cx="2854740" cy="186942"/>
          </a:xfrm>
          <a:custGeom>
            <a:avLst/>
            <a:gdLst>
              <a:gd name="connsiteX0" fmla="*/ 0 w 2854740"/>
              <a:gd name="connsiteY0" fmla="*/ 111194 h 186942"/>
              <a:gd name="connsiteX1" fmla="*/ 323272 w 2854740"/>
              <a:gd name="connsiteY1" fmla="*/ 46540 h 186942"/>
              <a:gd name="connsiteX2" fmla="*/ 655781 w 2854740"/>
              <a:gd name="connsiteY2" fmla="*/ 18831 h 186942"/>
              <a:gd name="connsiteX3" fmla="*/ 1320800 w 2854740"/>
              <a:gd name="connsiteY3" fmla="*/ 46540 h 186942"/>
              <a:gd name="connsiteX4" fmla="*/ 1653309 w 2854740"/>
              <a:gd name="connsiteY4" fmla="*/ 92722 h 186942"/>
              <a:gd name="connsiteX5" fmla="*/ 1995054 w 2854740"/>
              <a:gd name="connsiteY5" fmla="*/ 185085 h 186942"/>
              <a:gd name="connsiteX6" fmla="*/ 2272145 w 2854740"/>
              <a:gd name="connsiteY6" fmla="*/ 358 h 186942"/>
              <a:gd name="connsiteX7" fmla="*/ 2761672 w 2854740"/>
              <a:gd name="connsiteY7" fmla="*/ 138903 h 186942"/>
              <a:gd name="connsiteX8" fmla="*/ 2854036 w 2854740"/>
              <a:gd name="connsiteY8" fmla="*/ 166612 h 18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4740" h="186942">
                <a:moveTo>
                  <a:pt x="0" y="111194"/>
                </a:moveTo>
                <a:cubicBezTo>
                  <a:pt x="106987" y="86564"/>
                  <a:pt x="213975" y="61934"/>
                  <a:pt x="323272" y="46540"/>
                </a:cubicBezTo>
                <a:cubicBezTo>
                  <a:pt x="432569" y="31146"/>
                  <a:pt x="489526" y="18831"/>
                  <a:pt x="655781" y="18831"/>
                </a:cubicBezTo>
                <a:cubicBezTo>
                  <a:pt x="822036" y="18831"/>
                  <a:pt x="1154545" y="34225"/>
                  <a:pt x="1320800" y="46540"/>
                </a:cubicBezTo>
                <a:cubicBezTo>
                  <a:pt x="1487055" y="58855"/>
                  <a:pt x="1540933" y="69631"/>
                  <a:pt x="1653309" y="92722"/>
                </a:cubicBezTo>
                <a:cubicBezTo>
                  <a:pt x="1765685" y="115813"/>
                  <a:pt x="1891915" y="200479"/>
                  <a:pt x="1995054" y="185085"/>
                </a:cubicBezTo>
                <a:cubicBezTo>
                  <a:pt x="2098193" y="169691"/>
                  <a:pt x="2144375" y="8055"/>
                  <a:pt x="2272145" y="358"/>
                </a:cubicBezTo>
                <a:cubicBezTo>
                  <a:pt x="2399915" y="-7339"/>
                  <a:pt x="2664690" y="111194"/>
                  <a:pt x="2761672" y="138903"/>
                </a:cubicBezTo>
                <a:cubicBezTo>
                  <a:pt x="2858654" y="166612"/>
                  <a:pt x="2856345" y="166612"/>
                  <a:pt x="2854036" y="166612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" name="Free-form: Shape 42">
            <a:extLst>
              <a:ext uri="{FF2B5EF4-FFF2-40B4-BE49-F238E27FC236}">
                <a16:creationId xmlns:a16="http://schemas.microsoft.com/office/drawing/2014/main" id="{6FF6E206-83BE-06D5-0326-266FCE484AAB}"/>
              </a:ext>
            </a:extLst>
          </p:cNvPr>
          <p:cNvSpPr/>
          <p:nvPr/>
        </p:nvSpPr>
        <p:spPr>
          <a:xfrm>
            <a:off x="7564582" y="5587607"/>
            <a:ext cx="2844800" cy="48062"/>
          </a:xfrm>
          <a:custGeom>
            <a:avLst/>
            <a:gdLst>
              <a:gd name="connsiteX0" fmla="*/ 0 w 2844800"/>
              <a:gd name="connsiteY0" fmla="*/ 18858 h 48062"/>
              <a:gd name="connsiteX1" fmla="*/ 1089891 w 2844800"/>
              <a:gd name="connsiteY1" fmla="*/ 18858 h 48062"/>
              <a:gd name="connsiteX2" fmla="*/ 1708727 w 2844800"/>
              <a:gd name="connsiteY2" fmla="*/ 385 h 48062"/>
              <a:gd name="connsiteX3" fmla="*/ 2133600 w 2844800"/>
              <a:gd name="connsiteY3" fmla="*/ 9621 h 48062"/>
              <a:gd name="connsiteX4" fmla="*/ 2530764 w 2844800"/>
              <a:gd name="connsiteY4" fmla="*/ 46567 h 48062"/>
              <a:gd name="connsiteX5" fmla="*/ 2844800 w 2844800"/>
              <a:gd name="connsiteY5" fmla="*/ 37330 h 48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4800" h="48062">
                <a:moveTo>
                  <a:pt x="0" y="18858"/>
                </a:moveTo>
                <a:lnTo>
                  <a:pt x="1089891" y="18858"/>
                </a:lnTo>
                <a:cubicBezTo>
                  <a:pt x="1374679" y="15779"/>
                  <a:pt x="1534776" y="1924"/>
                  <a:pt x="1708727" y="385"/>
                </a:cubicBezTo>
                <a:cubicBezTo>
                  <a:pt x="1882679" y="-1155"/>
                  <a:pt x="1996594" y="1924"/>
                  <a:pt x="2133600" y="9621"/>
                </a:cubicBezTo>
                <a:cubicBezTo>
                  <a:pt x="2270606" y="17318"/>
                  <a:pt x="2412231" y="41949"/>
                  <a:pt x="2530764" y="46567"/>
                </a:cubicBezTo>
                <a:cubicBezTo>
                  <a:pt x="2649297" y="51185"/>
                  <a:pt x="2747048" y="44257"/>
                  <a:pt x="2844800" y="37330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D0B1E6-5172-3BEE-F07D-760787736492}"/>
              </a:ext>
            </a:extLst>
          </p:cNvPr>
          <p:cNvCxnSpPr>
            <a:cxnSpLocks/>
          </p:cNvCxnSpPr>
          <p:nvPr/>
        </p:nvCxnSpPr>
        <p:spPr>
          <a:xfrm flipV="1">
            <a:off x="6142181" y="5707983"/>
            <a:ext cx="1200162" cy="5336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4A99A5-D510-3C1A-478A-5BF6511C170C}"/>
              </a:ext>
            </a:extLst>
          </p:cNvPr>
          <p:cNvSpPr txBox="1"/>
          <p:nvPr/>
        </p:nvSpPr>
        <p:spPr>
          <a:xfrm>
            <a:off x="1330357" y="5430842"/>
            <a:ext cx="78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200" dirty="0"/>
              <a:t>Sample windows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597437-9680-8DD4-4F3E-4E50E1AF10DA}"/>
              </a:ext>
            </a:extLst>
          </p:cNvPr>
          <p:cNvSpPr txBox="1"/>
          <p:nvPr/>
        </p:nvSpPr>
        <p:spPr>
          <a:xfrm>
            <a:off x="1221678" y="6088024"/>
            <a:ext cx="902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200" dirty="0"/>
              <a:t>Reference windows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3E14ABA-22DD-F46E-5F92-A1C9F4F4C956}"/>
              </a:ext>
            </a:extLst>
          </p:cNvPr>
          <p:cNvSpPr/>
          <p:nvPr/>
        </p:nvSpPr>
        <p:spPr>
          <a:xfrm>
            <a:off x="10266651" y="4099221"/>
            <a:ext cx="1626204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Alerting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3DAAC5-5416-B259-8900-E2F711D0B36F}"/>
              </a:ext>
            </a:extLst>
          </p:cNvPr>
          <p:cNvCxnSpPr>
            <a:endCxn id="52" idx="2"/>
          </p:cNvCxnSpPr>
          <p:nvPr/>
        </p:nvCxnSpPr>
        <p:spPr>
          <a:xfrm flipV="1">
            <a:off x="8986982" y="4418828"/>
            <a:ext cx="1279669" cy="8648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DB9B-6132-4B7C-A681-2C049BDD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Call and error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7E6D-918D-C177-89C8-2A8B4531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Call and error rates calculated per sample window</a:t>
            </a:r>
          </a:p>
          <a:p>
            <a:pPr lvl="1"/>
            <a:r>
              <a:rPr lang="en-BE" dirty="0"/>
              <a:t>Error: error == true OR </a:t>
            </a:r>
            <a:r>
              <a:rPr lang="en-BE" dirty="0" err="1"/>
              <a:t>exception.message</a:t>
            </a:r>
            <a:r>
              <a:rPr lang="en-BE" dirty="0"/>
              <a:t> exists</a:t>
            </a:r>
          </a:p>
          <a:p>
            <a:r>
              <a:rPr lang="en-BE" dirty="0"/>
              <a:t>Statistics over these rates are calculated for reference window</a:t>
            </a:r>
          </a:p>
          <a:p>
            <a:r>
              <a:rPr lang="en-BE" dirty="0"/>
              <a:t>Rates in sample window are compared to reference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2AEC1A-3884-534B-AEED-CE1D84AF739C}"/>
              </a:ext>
            </a:extLst>
          </p:cNvPr>
          <p:cNvCxnSpPr>
            <a:cxnSpLocks/>
          </p:cNvCxnSpPr>
          <p:nvPr/>
        </p:nvCxnSpPr>
        <p:spPr>
          <a:xfrm>
            <a:off x="1152144" y="4622351"/>
            <a:ext cx="23667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5583E5-88E8-D9A0-0E2D-DAA64DCC5BE0}"/>
              </a:ext>
            </a:extLst>
          </p:cNvPr>
          <p:cNvSpPr/>
          <p:nvPr/>
        </p:nvSpPr>
        <p:spPr>
          <a:xfrm>
            <a:off x="1229868" y="4087427"/>
            <a:ext cx="192024" cy="521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92737-3F2C-850B-A18E-C65ABD86AD14}"/>
              </a:ext>
            </a:extLst>
          </p:cNvPr>
          <p:cNvSpPr/>
          <p:nvPr/>
        </p:nvSpPr>
        <p:spPr>
          <a:xfrm>
            <a:off x="1467612" y="3872546"/>
            <a:ext cx="192024" cy="74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DE50B5-C1C9-7930-E5F7-5188A046BCD2}"/>
              </a:ext>
            </a:extLst>
          </p:cNvPr>
          <p:cNvSpPr/>
          <p:nvPr/>
        </p:nvSpPr>
        <p:spPr>
          <a:xfrm>
            <a:off x="1705356" y="4329744"/>
            <a:ext cx="192024" cy="278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CE26BC-2E23-ADC8-39F6-E4338600BEF1}"/>
              </a:ext>
            </a:extLst>
          </p:cNvPr>
          <p:cNvSpPr/>
          <p:nvPr/>
        </p:nvSpPr>
        <p:spPr>
          <a:xfrm>
            <a:off x="1943100" y="4087427"/>
            <a:ext cx="192024" cy="5303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258F6F-84AD-B617-8CE9-E3F59CAFC00B}"/>
              </a:ext>
            </a:extLst>
          </p:cNvPr>
          <p:cNvSpPr/>
          <p:nvPr/>
        </p:nvSpPr>
        <p:spPr>
          <a:xfrm>
            <a:off x="2185416" y="3945699"/>
            <a:ext cx="192024" cy="672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AC6614-888C-0910-AE61-F12D5D0B4392}"/>
              </a:ext>
            </a:extLst>
          </p:cNvPr>
          <p:cNvCxnSpPr/>
          <p:nvPr/>
        </p:nvCxnSpPr>
        <p:spPr>
          <a:xfrm>
            <a:off x="1229868" y="4777799"/>
            <a:ext cx="1147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1C68BF-2F4A-F7DC-EA16-FFE6C52790A4}"/>
              </a:ext>
            </a:extLst>
          </p:cNvPr>
          <p:cNvCxnSpPr/>
          <p:nvPr/>
        </p:nvCxnSpPr>
        <p:spPr>
          <a:xfrm>
            <a:off x="1491996" y="4930199"/>
            <a:ext cx="1147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3AE78D-F750-6AF6-4967-959C850D9513}"/>
              </a:ext>
            </a:extLst>
          </p:cNvPr>
          <p:cNvCxnSpPr/>
          <p:nvPr/>
        </p:nvCxnSpPr>
        <p:spPr>
          <a:xfrm>
            <a:off x="1705356" y="5128319"/>
            <a:ext cx="1147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9D757C-03AE-2388-B415-888BE67B2C3D}"/>
              </a:ext>
            </a:extLst>
          </p:cNvPr>
          <p:cNvCxnSpPr/>
          <p:nvPr/>
        </p:nvCxnSpPr>
        <p:spPr>
          <a:xfrm>
            <a:off x="1943100" y="5289863"/>
            <a:ext cx="1147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FFDE448-C2A0-BAA4-A650-AD9BD372CA95}"/>
              </a:ext>
            </a:extLst>
          </p:cNvPr>
          <p:cNvSpPr/>
          <p:nvPr/>
        </p:nvSpPr>
        <p:spPr>
          <a:xfrm>
            <a:off x="2420874" y="3753388"/>
            <a:ext cx="192024" cy="861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33933C-52FA-9060-FDAE-1660E3D91EB1}"/>
              </a:ext>
            </a:extLst>
          </p:cNvPr>
          <p:cNvSpPr/>
          <p:nvPr/>
        </p:nvSpPr>
        <p:spPr>
          <a:xfrm>
            <a:off x="2668524" y="4192583"/>
            <a:ext cx="184404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FF8F51-1A13-621B-D800-75C33389634A}"/>
              </a:ext>
            </a:extLst>
          </p:cNvPr>
          <p:cNvSpPr/>
          <p:nvPr/>
        </p:nvSpPr>
        <p:spPr>
          <a:xfrm>
            <a:off x="2915412" y="3872546"/>
            <a:ext cx="218694" cy="745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4298EB-4A5A-76D6-059C-97629414AC94}"/>
              </a:ext>
            </a:extLst>
          </p:cNvPr>
          <p:cNvSpPr/>
          <p:nvPr/>
        </p:nvSpPr>
        <p:spPr>
          <a:xfrm>
            <a:off x="3196590" y="4087427"/>
            <a:ext cx="240030" cy="528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B79EDD4-9DEE-C5CC-F50A-6CDEE857A2CF}"/>
              </a:ext>
            </a:extLst>
          </p:cNvPr>
          <p:cNvSpPr/>
          <p:nvPr/>
        </p:nvSpPr>
        <p:spPr>
          <a:xfrm>
            <a:off x="3641217" y="4643688"/>
            <a:ext cx="157733" cy="6675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8F9385A9-A857-0D56-7368-A8CD57174A12}"/>
              </a:ext>
            </a:extLst>
          </p:cNvPr>
          <p:cNvSpPr/>
          <p:nvPr/>
        </p:nvSpPr>
        <p:spPr>
          <a:xfrm>
            <a:off x="4618101" y="4489105"/>
            <a:ext cx="2176272" cy="309166"/>
          </a:xfrm>
          <a:custGeom>
            <a:avLst/>
            <a:gdLst>
              <a:gd name="connsiteX0" fmla="*/ 0 w 4517136"/>
              <a:gd name="connsiteY0" fmla="*/ 43994 h 501194"/>
              <a:gd name="connsiteX1" fmla="*/ 2039112 w 4517136"/>
              <a:gd name="connsiteY1" fmla="*/ 43994 h 501194"/>
              <a:gd name="connsiteX2" fmla="*/ 3639312 w 4517136"/>
              <a:gd name="connsiteY2" fmla="*/ 501194 h 501194"/>
              <a:gd name="connsiteX3" fmla="*/ 4517136 w 4517136"/>
              <a:gd name="connsiteY3" fmla="*/ 439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7136" h="501194">
                <a:moveTo>
                  <a:pt x="0" y="43994"/>
                </a:moveTo>
                <a:cubicBezTo>
                  <a:pt x="716280" y="5894"/>
                  <a:pt x="1432560" y="-32206"/>
                  <a:pt x="2039112" y="43994"/>
                </a:cubicBezTo>
                <a:cubicBezTo>
                  <a:pt x="2645664" y="120194"/>
                  <a:pt x="3226308" y="501194"/>
                  <a:pt x="3639312" y="501194"/>
                </a:cubicBezTo>
                <a:cubicBezTo>
                  <a:pt x="4052316" y="501194"/>
                  <a:pt x="4325112" y="123242"/>
                  <a:pt x="4517136" y="4399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27" name="Free-form: Shape 26">
            <a:extLst>
              <a:ext uri="{FF2B5EF4-FFF2-40B4-BE49-F238E27FC236}">
                <a16:creationId xmlns:a16="http://schemas.microsoft.com/office/drawing/2014/main" id="{F47B2536-8D36-3767-4445-D1143D56BC41}"/>
              </a:ext>
            </a:extLst>
          </p:cNvPr>
          <p:cNvSpPr/>
          <p:nvPr/>
        </p:nvSpPr>
        <p:spPr>
          <a:xfrm>
            <a:off x="4599813" y="5044066"/>
            <a:ext cx="2176272" cy="337065"/>
          </a:xfrm>
          <a:custGeom>
            <a:avLst/>
            <a:gdLst>
              <a:gd name="connsiteX0" fmla="*/ 0 w 4864608"/>
              <a:gd name="connsiteY0" fmla="*/ 230119 h 337065"/>
              <a:gd name="connsiteX1" fmla="*/ 2112264 w 4864608"/>
              <a:gd name="connsiteY1" fmla="*/ 19807 h 337065"/>
              <a:gd name="connsiteX2" fmla="*/ 2953512 w 4864608"/>
              <a:gd name="connsiteY2" fmla="*/ 193543 h 337065"/>
              <a:gd name="connsiteX3" fmla="*/ 3749040 w 4864608"/>
              <a:gd name="connsiteY3" fmla="*/ 1519 h 337065"/>
              <a:gd name="connsiteX4" fmla="*/ 4306824 w 4864608"/>
              <a:gd name="connsiteY4" fmla="*/ 321559 h 337065"/>
              <a:gd name="connsiteX5" fmla="*/ 4864608 w 4864608"/>
              <a:gd name="connsiteY5" fmla="*/ 257551 h 337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4608" h="337065">
                <a:moveTo>
                  <a:pt x="0" y="230119"/>
                </a:moveTo>
                <a:cubicBezTo>
                  <a:pt x="810006" y="128011"/>
                  <a:pt x="1620012" y="25903"/>
                  <a:pt x="2112264" y="19807"/>
                </a:cubicBezTo>
                <a:cubicBezTo>
                  <a:pt x="2604516" y="13711"/>
                  <a:pt x="2680716" y="196591"/>
                  <a:pt x="2953512" y="193543"/>
                </a:cubicBezTo>
                <a:cubicBezTo>
                  <a:pt x="3226308" y="190495"/>
                  <a:pt x="3523488" y="-19817"/>
                  <a:pt x="3749040" y="1519"/>
                </a:cubicBezTo>
                <a:cubicBezTo>
                  <a:pt x="3974592" y="22855"/>
                  <a:pt x="4120896" y="278887"/>
                  <a:pt x="4306824" y="321559"/>
                </a:cubicBezTo>
                <a:cubicBezTo>
                  <a:pt x="4492752" y="364231"/>
                  <a:pt x="4678680" y="310891"/>
                  <a:pt x="4864608" y="2575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A97B9C-220E-5D80-472B-92CE954F1210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3798950" y="4643688"/>
            <a:ext cx="819151" cy="3337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A172E0-D3AF-005F-3DFE-FD090069FA66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3798950" y="4977444"/>
            <a:ext cx="819151" cy="1508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F1B3BC-1595-79E7-A180-FFDE10A42BD2}"/>
              </a:ext>
            </a:extLst>
          </p:cNvPr>
          <p:cNvSpPr txBox="1"/>
          <p:nvPr/>
        </p:nvSpPr>
        <p:spPr>
          <a:xfrm>
            <a:off x="6344655" y="4230043"/>
            <a:ext cx="96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Call rate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FD854F-1A37-DB88-A9A0-FEA79995EF99}"/>
              </a:ext>
            </a:extLst>
          </p:cNvPr>
          <p:cNvSpPr txBox="1"/>
          <p:nvPr/>
        </p:nvSpPr>
        <p:spPr>
          <a:xfrm>
            <a:off x="6324488" y="4933208"/>
            <a:ext cx="91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Error rate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F2ED50-6903-CCF7-AE7D-04FC961F78E8}"/>
              </a:ext>
            </a:extLst>
          </p:cNvPr>
          <p:cNvCxnSpPr/>
          <p:nvPr/>
        </p:nvCxnSpPr>
        <p:spPr>
          <a:xfrm>
            <a:off x="4599813" y="5728647"/>
            <a:ext cx="1147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35A40A9-AB67-9EB3-9138-541353A8CA92}"/>
              </a:ext>
            </a:extLst>
          </p:cNvPr>
          <p:cNvCxnSpPr/>
          <p:nvPr/>
        </p:nvCxnSpPr>
        <p:spPr>
          <a:xfrm>
            <a:off x="4825365" y="5899335"/>
            <a:ext cx="1147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ECFF15-C779-8CC5-832E-F36E4DC689A5}"/>
              </a:ext>
            </a:extLst>
          </p:cNvPr>
          <p:cNvCxnSpPr/>
          <p:nvPr/>
        </p:nvCxnSpPr>
        <p:spPr>
          <a:xfrm>
            <a:off x="5114163" y="6079167"/>
            <a:ext cx="1147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2043F8-2431-F93E-8E6D-66BE46D2F8F2}"/>
              </a:ext>
            </a:extLst>
          </p:cNvPr>
          <p:cNvCxnSpPr/>
          <p:nvPr/>
        </p:nvCxnSpPr>
        <p:spPr>
          <a:xfrm>
            <a:off x="5399151" y="6240711"/>
            <a:ext cx="1147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22D34611-1803-43AC-B2C0-84B302604AD5}"/>
              </a:ext>
            </a:extLst>
          </p:cNvPr>
          <p:cNvSpPr/>
          <p:nvPr/>
        </p:nvSpPr>
        <p:spPr>
          <a:xfrm flipH="1">
            <a:off x="6620294" y="5627820"/>
            <a:ext cx="265495" cy="6128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5" name="Free-form: Shape 44">
            <a:extLst>
              <a:ext uri="{FF2B5EF4-FFF2-40B4-BE49-F238E27FC236}">
                <a16:creationId xmlns:a16="http://schemas.microsoft.com/office/drawing/2014/main" id="{791F3983-92A5-81BC-C3BD-76DA00ACF7CC}"/>
              </a:ext>
            </a:extLst>
          </p:cNvPr>
          <p:cNvSpPr/>
          <p:nvPr/>
        </p:nvSpPr>
        <p:spPr>
          <a:xfrm>
            <a:off x="7884642" y="5630617"/>
            <a:ext cx="2752344" cy="347521"/>
          </a:xfrm>
          <a:custGeom>
            <a:avLst/>
            <a:gdLst>
              <a:gd name="connsiteX0" fmla="*/ 0 w 2752344"/>
              <a:gd name="connsiteY0" fmla="*/ 201217 h 347521"/>
              <a:gd name="connsiteX1" fmla="*/ 612648 w 2752344"/>
              <a:gd name="connsiteY1" fmla="*/ 54913 h 347521"/>
              <a:gd name="connsiteX2" fmla="*/ 1673352 w 2752344"/>
              <a:gd name="connsiteY2" fmla="*/ 320089 h 347521"/>
              <a:gd name="connsiteX3" fmla="*/ 2313432 w 2752344"/>
              <a:gd name="connsiteY3" fmla="*/ 49 h 347521"/>
              <a:gd name="connsiteX4" fmla="*/ 2752344 w 2752344"/>
              <a:gd name="connsiteY4" fmla="*/ 347521 h 34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2344" h="347521">
                <a:moveTo>
                  <a:pt x="0" y="201217"/>
                </a:moveTo>
                <a:cubicBezTo>
                  <a:pt x="166878" y="118159"/>
                  <a:pt x="333756" y="35101"/>
                  <a:pt x="612648" y="54913"/>
                </a:cubicBezTo>
                <a:cubicBezTo>
                  <a:pt x="891540" y="74725"/>
                  <a:pt x="1389888" y="329233"/>
                  <a:pt x="1673352" y="320089"/>
                </a:cubicBezTo>
                <a:cubicBezTo>
                  <a:pt x="1956816" y="310945"/>
                  <a:pt x="2133600" y="-4523"/>
                  <a:pt x="2313432" y="49"/>
                </a:cubicBezTo>
                <a:cubicBezTo>
                  <a:pt x="2493264" y="4621"/>
                  <a:pt x="2619756" y="307897"/>
                  <a:pt x="2752344" y="34752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6" name="Free-form: Shape 45">
            <a:extLst>
              <a:ext uri="{FF2B5EF4-FFF2-40B4-BE49-F238E27FC236}">
                <a16:creationId xmlns:a16="http://schemas.microsoft.com/office/drawing/2014/main" id="{888F6199-4939-3121-8BF7-C3733DB9FC79}"/>
              </a:ext>
            </a:extLst>
          </p:cNvPr>
          <p:cNvSpPr/>
          <p:nvPr/>
        </p:nvSpPr>
        <p:spPr>
          <a:xfrm>
            <a:off x="7886166" y="5417122"/>
            <a:ext cx="2752344" cy="421395"/>
          </a:xfrm>
          <a:custGeom>
            <a:avLst/>
            <a:gdLst>
              <a:gd name="connsiteX0" fmla="*/ 0 w 2752344"/>
              <a:gd name="connsiteY0" fmla="*/ 329955 h 421395"/>
              <a:gd name="connsiteX1" fmla="*/ 603504 w 2752344"/>
              <a:gd name="connsiteY1" fmla="*/ 771 h 421395"/>
              <a:gd name="connsiteX2" fmla="*/ 1508760 w 2752344"/>
              <a:gd name="connsiteY2" fmla="*/ 412251 h 421395"/>
              <a:gd name="connsiteX3" fmla="*/ 2121408 w 2752344"/>
              <a:gd name="connsiteY3" fmla="*/ 83067 h 421395"/>
              <a:gd name="connsiteX4" fmla="*/ 2606040 w 2752344"/>
              <a:gd name="connsiteY4" fmla="*/ 284235 h 421395"/>
              <a:gd name="connsiteX5" fmla="*/ 2752344 w 2752344"/>
              <a:gd name="connsiteY5" fmla="*/ 421395 h 42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2344" h="421395">
                <a:moveTo>
                  <a:pt x="0" y="329955"/>
                </a:moveTo>
                <a:cubicBezTo>
                  <a:pt x="176022" y="158505"/>
                  <a:pt x="352044" y="-12945"/>
                  <a:pt x="603504" y="771"/>
                </a:cubicBezTo>
                <a:cubicBezTo>
                  <a:pt x="854964" y="14487"/>
                  <a:pt x="1255776" y="398535"/>
                  <a:pt x="1508760" y="412251"/>
                </a:cubicBezTo>
                <a:cubicBezTo>
                  <a:pt x="1761744" y="425967"/>
                  <a:pt x="1938528" y="104403"/>
                  <a:pt x="2121408" y="83067"/>
                </a:cubicBezTo>
                <a:cubicBezTo>
                  <a:pt x="2304288" y="61731"/>
                  <a:pt x="2500884" y="227847"/>
                  <a:pt x="2606040" y="284235"/>
                </a:cubicBezTo>
                <a:cubicBezTo>
                  <a:pt x="2711196" y="340623"/>
                  <a:pt x="2731770" y="381009"/>
                  <a:pt x="2752344" y="42139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8" name="Free-form: Shape 47">
            <a:extLst>
              <a:ext uri="{FF2B5EF4-FFF2-40B4-BE49-F238E27FC236}">
                <a16:creationId xmlns:a16="http://schemas.microsoft.com/office/drawing/2014/main" id="{8726E819-F6D1-7EDC-B1B6-725CC720BDF5}"/>
              </a:ext>
            </a:extLst>
          </p:cNvPr>
          <p:cNvSpPr/>
          <p:nvPr/>
        </p:nvSpPr>
        <p:spPr>
          <a:xfrm>
            <a:off x="7893925" y="5780123"/>
            <a:ext cx="2724727" cy="307683"/>
          </a:xfrm>
          <a:custGeom>
            <a:avLst/>
            <a:gdLst>
              <a:gd name="connsiteX0" fmla="*/ 0 w 2724727"/>
              <a:gd name="connsiteY0" fmla="*/ 196847 h 307683"/>
              <a:gd name="connsiteX1" fmla="*/ 508000 w 2724727"/>
              <a:gd name="connsiteY1" fmla="*/ 113720 h 307683"/>
              <a:gd name="connsiteX2" fmla="*/ 1487054 w 2724727"/>
              <a:gd name="connsiteY2" fmla="*/ 252265 h 307683"/>
              <a:gd name="connsiteX3" fmla="*/ 2142836 w 2724727"/>
              <a:gd name="connsiteY3" fmla="*/ 159902 h 307683"/>
              <a:gd name="connsiteX4" fmla="*/ 2318327 w 2724727"/>
              <a:gd name="connsiteY4" fmla="*/ 2883 h 307683"/>
              <a:gd name="connsiteX5" fmla="*/ 2724727 w 2724727"/>
              <a:gd name="connsiteY5" fmla="*/ 307683 h 30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4727" h="307683">
                <a:moveTo>
                  <a:pt x="0" y="196847"/>
                </a:moveTo>
                <a:cubicBezTo>
                  <a:pt x="130079" y="150665"/>
                  <a:pt x="260158" y="104484"/>
                  <a:pt x="508000" y="113720"/>
                </a:cubicBezTo>
                <a:cubicBezTo>
                  <a:pt x="755842" y="122956"/>
                  <a:pt x="1214581" y="244568"/>
                  <a:pt x="1487054" y="252265"/>
                </a:cubicBezTo>
                <a:cubicBezTo>
                  <a:pt x="1759527" y="259962"/>
                  <a:pt x="2004291" y="201466"/>
                  <a:pt x="2142836" y="159902"/>
                </a:cubicBezTo>
                <a:cubicBezTo>
                  <a:pt x="2281381" y="118338"/>
                  <a:pt x="2221345" y="-21747"/>
                  <a:pt x="2318327" y="2883"/>
                </a:cubicBezTo>
                <a:cubicBezTo>
                  <a:pt x="2415309" y="27513"/>
                  <a:pt x="2570018" y="167598"/>
                  <a:pt x="2724727" y="30768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313C88-CEA7-CFA6-606F-C9C9247E82B7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6885789" y="5934266"/>
            <a:ext cx="8729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7BA7C64-AF5C-F905-EAEB-A43E84FA471E}"/>
              </a:ext>
            </a:extLst>
          </p:cNvPr>
          <p:cNvSpPr txBox="1"/>
          <p:nvPr/>
        </p:nvSpPr>
        <p:spPr>
          <a:xfrm>
            <a:off x="537057" y="4041030"/>
            <a:ext cx="76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400" dirty="0"/>
              <a:t>Trace</a:t>
            </a:r>
          </a:p>
          <a:p>
            <a:pPr algn="ctr"/>
            <a:r>
              <a:rPr lang="en-BE" sz="1400" dirty="0"/>
              <a:t>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809C19-ADB7-3D57-BD2C-8D44A9D04910}"/>
              </a:ext>
            </a:extLst>
          </p:cNvPr>
          <p:cNvSpPr txBox="1"/>
          <p:nvPr/>
        </p:nvSpPr>
        <p:spPr>
          <a:xfrm>
            <a:off x="376694" y="4771858"/>
            <a:ext cx="1129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400" dirty="0"/>
              <a:t>Sample windows</a:t>
            </a:r>
          </a:p>
          <a:p>
            <a:pPr algn="ctr"/>
            <a:r>
              <a:rPr lang="en-BE" sz="1400" dirty="0"/>
              <a:t>(5 minutes)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F1D001-78B2-8917-CF18-44DC565B4A1C}"/>
              </a:ext>
            </a:extLst>
          </p:cNvPr>
          <p:cNvSpPr txBox="1"/>
          <p:nvPr/>
        </p:nvSpPr>
        <p:spPr>
          <a:xfrm>
            <a:off x="3726903" y="5727758"/>
            <a:ext cx="1129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400" dirty="0"/>
              <a:t>Reference windows</a:t>
            </a:r>
          </a:p>
          <a:p>
            <a:pPr algn="ctr"/>
            <a:r>
              <a:rPr lang="en-BE" sz="1400" dirty="0"/>
              <a:t>(1 week)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089CCA-E39D-8EBB-0867-6064C0030E2A}"/>
              </a:ext>
            </a:extLst>
          </p:cNvPr>
          <p:cNvSpPr txBox="1"/>
          <p:nvPr/>
        </p:nvSpPr>
        <p:spPr>
          <a:xfrm>
            <a:off x="7955471" y="5973454"/>
            <a:ext cx="1086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1400" dirty="0"/>
              <a:t>Reference stats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E550CB-C1E7-7FCE-916A-674124BC41D1}"/>
              </a:ext>
            </a:extLst>
          </p:cNvPr>
          <p:cNvCxnSpPr>
            <a:cxnSpLocks/>
          </p:cNvCxnSpPr>
          <p:nvPr/>
        </p:nvCxnSpPr>
        <p:spPr>
          <a:xfrm>
            <a:off x="7004115" y="4839983"/>
            <a:ext cx="880527" cy="7824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D8D03CA-6CC0-48C9-CEA0-4C0DC63B2BF6}"/>
              </a:ext>
            </a:extLst>
          </p:cNvPr>
          <p:cNvSpPr/>
          <p:nvPr/>
        </p:nvSpPr>
        <p:spPr>
          <a:xfrm>
            <a:off x="9727597" y="3872976"/>
            <a:ext cx="1626204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Alerting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50C4740-9A4D-69AF-F698-56E28AE1153E}"/>
              </a:ext>
            </a:extLst>
          </p:cNvPr>
          <p:cNvCxnSpPr>
            <a:cxnSpLocks/>
            <a:stCxn id="75" idx="0"/>
            <a:endCxn id="69" idx="2"/>
          </p:cNvCxnSpPr>
          <p:nvPr/>
        </p:nvCxnSpPr>
        <p:spPr>
          <a:xfrm rot="5400000" flipH="1" flipV="1">
            <a:off x="8278459" y="3589821"/>
            <a:ext cx="846376" cy="205190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1241A1A-B0A8-3C63-7DC1-93A280C081B0}"/>
              </a:ext>
            </a:extLst>
          </p:cNvPr>
          <p:cNvSpPr txBox="1"/>
          <p:nvPr/>
        </p:nvSpPr>
        <p:spPr>
          <a:xfrm rot="2484838">
            <a:off x="7093400" y="5000479"/>
            <a:ext cx="961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380364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88F9-4C5B-C544-B302-4F823E0A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Tokio: idle and busy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7432-F623-E059-D3F8-EDEFC9BB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Measures how long an instrumented future has been busy / idle</a:t>
            </a:r>
          </a:p>
          <a:p>
            <a:r>
              <a:rPr lang="en-BE" dirty="0"/>
              <a:t>Timings include time spent busy / idle in child spans</a:t>
            </a:r>
          </a:p>
          <a:p>
            <a:pPr lvl="1"/>
            <a:r>
              <a:rPr lang="en-BE" dirty="0"/>
              <a:t>Timings of concurrently running children (~ same thread id) are summed (thread runs at most one sub-future at a time)</a:t>
            </a:r>
          </a:p>
          <a:p>
            <a:pPr lvl="1"/>
            <a:r>
              <a:rPr lang="en-BE" dirty="0"/>
              <a:t>Children run in parallel (spawned ~ different thread id) do not count towards timings</a:t>
            </a:r>
          </a:p>
          <a:p>
            <a:r>
              <a:rPr lang="en-BE" dirty="0"/>
              <a:t>Calculate self busy as busy - sum( child busy for all direct children with the same thread id )</a:t>
            </a:r>
          </a:p>
        </p:txBody>
      </p:sp>
    </p:spTree>
    <p:extLst>
      <p:ext uri="{BB962C8B-B14F-4D97-AF65-F5344CB8AC3E}">
        <p14:creationId xmlns:p14="http://schemas.microsoft.com/office/powerpoint/2010/main" val="246107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AF8A-E0A2-3A4C-AACD-AEEAE7AA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Summary: trace data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71AF8-9A86-36F2-FB4A-8FA6054F9D60}"/>
              </a:ext>
            </a:extLst>
          </p:cNvPr>
          <p:cNvSpPr/>
          <p:nvPr/>
        </p:nvSpPr>
        <p:spPr>
          <a:xfrm>
            <a:off x="2458413" y="3662406"/>
            <a:ext cx="1315117" cy="7699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Processed Span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31A85-5BDC-88AC-D99D-C34C138747C0}"/>
              </a:ext>
            </a:extLst>
          </p:cNvPr>
          <p:cNvSpPr/>
          <p:nvPr/>
        </p:nvSpPr>
        <p:spPr>
          <a:xfrm>
            <a:off x="624028" y="2924760"/>
            <a:ext cx="1190279" cy="21671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Trace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36381-1367-5108-A190-06814892CF51}"/>
              </a:ext>
            </a:extLst>
          </p:cNvPr>
          <p:cNvSpPr/>
          <p:nvPr/>
        </p:nvSpPr>
        <p:spPr>
          <a:xfrm>
            <a:off x="724760" y="3424281"/>
            <a:ext cx="974229" cy="4069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07F59-BC51-9A3F-74A8-811CC0808F2A}"/>
              </a:ext>
            </a:extLst>
          </p:cNvPr>
          <p:cNvSpPr/>
          <p:nvPr/>
        </p:nvSpPr>
        <p:spPr>
          <a:xfrm>
            <a:off x="722327" y="3935154"/>
            <a:ext cx="511305" cy="2496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1B6C4-33E3-C707-475E-E2AB49DB9383}"/>
              </a:ext>
            </a:extLst>
          </p:cNvPr>
          <p:cNvSpPr/>
          <p:nvPr/>
        </p:nvSpPr>
        <p:spPr>
          <a:xfrm>
            <a:off x="1120502" y="4250323"/>
            <a:ext cx="511305" cy="2496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73399-C74E-F1B6-B5E8-79E770F269BB}"/>
              </a:ext>
            </a:extLst>
          </p:cNvPr>
          <p:cNvSpPr/>
          <p:nvPr/>
        </p:nvSpPr>
        <p:spPr>
          <a:xfrm>
            <a:off x="1134004" y="4634066"/>
            <a:ext cx="306717" cy="120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F09D9-4122-F247-552D-BCA8C4FBC471}"/>
              </a:ext>
            </a:extLst>
          </p:cNvPr>
          <p:cNvSpPr/>
          <p:nvPr/>
        </p:nvSpPr>
        <p:spPr>
          <a:xfrm>
            <a:off x="1325090" y="4805733"/>
            <a:ext cx="306717" cy="1204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" dirty="0">
                <a:solidFill>
                  <a:schemeClr val="tx1"/>
                </a:solidFill>
              </a:rPr>
              <a:t>Span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FE0000-24EB-C03D-FB04-BC3A6A40056F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233632" y="4047366"/>
            <a:ext cx="1224781" cy="12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FA019-4F49-F784-7B30-E0F18E02E127}"/>
              </a:ext>
            </a:extLst>
          </p:cNvPr>
          <p:cNvSpPr/>
          <p:nvPr/>
        </p:nvSpPr>
        <p:spPr>
          <a:xfrm>
            <a:off x="4349029" y="2965696"/>
            <a:ext cx="1315118" cy="76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Reference Window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B72FF4-15C9-F548-0E62-82C83A3E973B}"/>
              </a:ext>
            </a:extLst>
          </p:cNvPr>
          <p:cNvSpPr/>
          <p:nvPr/>
        </p:nvSpPr>
        <p:spPr>
          <a:xfrm>
            <a:off x="4349027" y="3989208"/>
            <a:ext cx="1315117" cy="93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Sample Window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3C8836-E329-7C85-9144-DAFA1D799C6B}"/>
              </a:ext>
            </a:extLst>
          </p:cNvPr>
          <p:cNvSpPr/>
          <p:nvPr/>
        </p:nvSpPr>
        <p:spPr>
          <a:xfrm>
            <a:off x="6226192" y="2965695"/>
            <a:ext cx="1315118" cy="769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Reference Stats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E5A76B-6F1D-5913-1555-F58AAC009565}"/>
              </a:ext>
            </a:extLst>
          </p:cNvPr>
          <p:cNvSpPr/>
          <p:nvPr/>
        </p:nvSpPr>
        <p:spPr>
          <a:xfrm>
            <a:off x="6226188" y="3989208"/>
            <a:ext cx="1315117" cy="93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Sample Stats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0B9A1F-FDF8-C8E6-A3CE-4C2C8FBC1106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773530" y="3350656"/>
            <a:ext cx="575499" cy="69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D601B9-3962-1F1E-FAB0-59D3B42F8D6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773530" y="4047366"/>
            <a:ext cx="575497" cy="41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55D079-C291-97C5-A25B-D828AC278F0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5664147" y="3350655"/>
            <a:ext cx="5620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21EE02-57C5-81FB-DD33-E7AEBFFCE46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664144" y="4457708"/>
            <a:ext cx="562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1AD7F52-C0C6-D29E-41A2-8B5ACA094F14}"/>
              </a:ext>
            </a:extLst>
          </p:cNvPr>
          <p:cNvSpPr/>
          <p:nvPr/>
        </p:nvSpPr>
        <p:spPr>
          <a:xfrm>
            <a:off x="10145266" y="3589245"/>
            <a:ext cx="1626204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Alerting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EDFA81-2FE5-E80F-2A1D-A571856A4ECB}"/>
              </a:ext>
            </a:extLst>
          </p:cNvPr>
          <p:cNvSpPr/>
          <p:nvPr/>
        </p:nvSpPr>
        <p:spPr>
          <a:xfrm>
            <a:off x="8405018" y="2286461"/>
            <a:ext cx="1274723" cy="4013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Config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208EA3-DFF3-411C-4F32-31BB814843AE}"/>
              </a:ext>
            </a:extLst>
          </p:cNvPr>
          <p:cNvSpPr/>
          <p:nvPr/>
        </p:nvSpPr>
        <p:spPr>
          <a:xfrm>
            <a:off x="7842973" y="3708155"/>
            <a:ext cx="1449419" cy="401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Comparison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6720FEC-4496-6C93-12E3-163B9F23F626}"/>
              </a:ext>
            </a:extLst>
          </p:cNvPr>
          <p:cNvCxnSpPr>
            <a:stCxn id="14" idx="3"/>
            <a:endCxn id="31" idx="0"/>
          </p:cNvCxnSpPr>
          <p:nvPr/>
        </p:nvCxnSpPr>
        <p:spPr>
          <a:xfrm>
            <a:off x="7541310" y="3350655"/>
            <a:ext cx="1026373" cy="3575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4DD339A-1DC2-FFEB-2383-423A58BC64FF}"/>
              </a:ext>
            </a:extLst>
          </p:cNvPr>
          <p:cNvCxnSpPr>
            <a:cxnSpLocks/>
            <a:stCxn id="15" idx="3"/>
            <a:endCxn id="31" idx="2"/>
          </p:cNvCxnSpPr>
          <p:nvPr/>
        </p:nvCxnSpPr>
        <p:spPr>
          <a:xfrm flipV="1">
            <a:off x="7541305" y="4109550"/>
            <a:ext cx="1026378" cy="3481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E95CB1-6CA8-FC1B-C700-BFEA5077DC90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753451" y="2687856"/>
            <a:ext cx="288929" cy="1035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3B1CDD-6978-5F6E-B538-77ED8D1ACA14}"/>
              </a:ext>
            </a:extLst>
          </p:cNvPr>
          <p:cNvCxnSpPr>
            <a:cxnSpLocks/>
            <a:stCxn id="31" idx="3"/>
            <a:endCxn id="29" idx="2"/>
          </p:cNvCxnSpPr>
          <p:nvPr/>
        </p:nvCxnSpPr>
        <p:spPr>
          <a:xfrm flipV="1">
            <a:off x="9292392" y="3908852"/>
            <a:ext cx="8528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0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FB1A-2394-6469-9A7D-C08CC356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Integration in </a:t>
            </a:r>
            <a:r>
              <a:rPr lang="en-BE" dirty="0" err="1"/>
              <a:t>ContinuousC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B91C3-D118-3C43-4BF2-499019D0B451}"/>
              </a:ext>
            </a:extLst>
          </p:cNvPr>
          <p:cNvSpPr/>
          <p:nvPr/>
        </p:nvSpPr>
        <p:spPr>
          <a:xfrm>
            <a:off x="2749296" y="2352315"/>
            <a:ext cx="1190279" cy="60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Jaeger Collector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86A2-B414-745E-678C-66845BA972BB}"/>
              </a:ext>
            </a:extLst>
          </p:cNvPr>
          <p:cNvSpPr/>
          <p:nvPr/>
        </p:nvSpPr>
        <p:spPr>
          <a:xfrm>
            <a:off x="587452" y="1562304"/>
            <a:ext cx="1190279" cy="21671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Trace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CACF3-EB3E-1DCC-74D8-85B6699C35AD}"/>
              </a:ext>
            </a:extLst>
          </p:cNvPr>
          <p:cNvSpPr/>
          <p:nvPr/>
        </p:nvSpPr>
        <p:spPr>
          <a:xfrm>
            <a:off x="688184" y="2061825"/>
            <a:ext cx="974229" cy="4069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16AE7-C0A5-BFC3-31C6-85EE752FDB06}"/>
              </a:ext>
            </a:extLst>
          </p:cNvPr>
          <p:cNvSpPr/>
          <p:nvPr/>
        </p:nvSpPr>
        <p:spPr>
          <a:xfrm>
            <a:off x="685751" y="2572698"/>
            <a:ext cx="511305" cy="2496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C7C25-1301-59E1-CDE7-FCAE17B19D51}"/>
              </a:ext>
            </a:extLst>
          </p:cNvPr>
          <p:cNvSpPr/>
          <p:nvPr/>
        </p:nvSpPr>
        <p:spPr>
          <a:xfrm>
            <a:off x="1083926" y="2887867"/>
            <a:ext cx="511305" cy="2496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E660C-C387-51ED-62E3-D89551499404}"/>
              </a:ext>
            </a:extLst>
          </p:cNvPr>
          <p:cNvSpPr/>
          <p:nvPr/>
        </p:nvSpPr>
        <p:spPr>
          <a:xfrm>
            <a:off x="1097428" y="3271610"/>
            <a:ext cx="306717" cy="120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0ECBF-4462-A206-586F-9F6F10791DE8}"/>
              </a:ext>
            </a:extLst>
          </p:cNvPr>
          <p:cNvSpPr/>
          <p:nvPr/>
        </p:nvSpPr>
        <p:spPr>
          <a:xfrm>
            <a:off x="1288514" y="3443277"/>
            <a:ext cx="306717" cy="1204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499C7-C09F-B917-A720-90797E9CA064}"/>
              </a:ext>
            </a:extLst>
          </p:cNvPr>
          <p:cNvSpPr/>
          <p:nvPr/>
        </p:nvSpPr>
        <p:spPr>
          <a:xfrm>
            <a:off x="5063409" y="3401356"/>
            <a:ext cx="1706880" cy="60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Jaeger Processor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085BBB-CE35-71DE-7D68-CAA5736010B7}"/>
              </a:ext>
            </a:extLst>
          </p:cNvPr>
          <p:cNvSpPr/>
          <p:nvPr/>
        </p:nvSpPr>
        <p:spPr>
          <a:xfrm>
            <a:off x="8007096" y="2326261"/>
            <a:ext cx="2170176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OpenSearch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CBE25-CCEC-4B4B-292F-A66DD7786E78}"/>
              </a:ext>
            </a:extLst>
          </p:cNvPr>
          <p:cNvSpPr/>
          <p:nvPr/>
        </p:nvSpPr>
        <p:spPr>
          <a:xfrm>
            <a:off x="5063409" y="2345848"/>
            <a:ext cx="1706880" cy="60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err="1"/>
              <a:t>OpenTelemetry</a:t>
            </a:r>
            <a:r>
              <a:rPr lang="en-BE" dirty="0"/>
              <a:t> Collector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52AF62-4FAE-EF99-FA58-DE220BD2F7C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777731" y="2645868"/>
            <a:ext cx="971565" cy="6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BD9886-8CF0-709C-7440-F409B925883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939575" y="2645868"/>
            <a:ext cx="1123834" cy="6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FADA62-6897-DF31-DBBA-7E554EA2B58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>
            <a:off x="6770289" y="2645868"/>
            <a:ext cx="1236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7C32A7-B9FF-E1F9-A71A-E06E7EA5223E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flipH="1">
            <a:off x="6770289" y="2645868"/>
            <a:ext cx="1236807" cy="105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C08E057-1B8D-FCD3-823C-2443B1A7978D}"/>
              </a:ext>
            </a:extLst>
          </p:cNvPr>
          <p:cNvSpPr/>
          <p:nvPr/>
        </p:nvSpPr>
        <p:spPr>
          <a:xfrm>
            <a:off x="8007096" y="3376955"/>
            <a:ext cx="2170176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Prometheus (Cortex)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519234-B963-D745-135B-F7982F92F646}"/>
              </a:ext>
            </a:extLst>
          </p:cNvPr>
          <p:cNvCxnSpPr>
            <a:cxnSpLocks/>
            <a:stCxn id="11" idx="3"/>
            <a:endCxn id="30" idx="2"/>
          </p:cNvCxnSpPr>
          <p:nvPr/>
        </p:nvCxnSpPr>
        <p:spPr>
          <a:xfrm flipV="1">
            <a:off x="6770289" y="3696562"/>
            <a:ext cx="1236807" cy="4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6644F95-C168-4214-3382-3B1C9789D952}"/>
              </a:ext>
            </a:extLst>
          </p:cNvPr>
          <p:cNvSpPr/>
          <p:nvPr/>
        </p:nvSpPr>
        <p:spPr>
          <a:xfrm>
            <a:off x="8013192" y="4610529"/>
            <a:ext cx="2170176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Ruler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20B8E0-21A8-DEE7-4433-AEBE1BBECC17}"/>
              </a:ext>
            </a:extLst>
          </p:cNvPr>
          <p:cNvSpPr/>
          <p:nvPr/>
        </p:nvSpPr>
        <p:spPr>
          <a:xfrm>
            <a:off x="5063409" y="4632748"/>
            <a:ext cx="1706880" cy="60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Config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C009AF-205C-D1C9-7C17-9E4DDF73438C}"/>
              </a:ext>
            </a:extLst>
          </p:cNvPr>
          <p:cNvCxnSpPr>
            <a:cxnSpLocks/>
            <a:stCxn id="35" idx="3"/>
            <a:endCxn id="34" idx="2"/>
          </p:cNvCxnSpPr>
          <p:nvPr/>
        </p:nvCxnSpPr>
        <p:spPr>
          <a:xfrm flipV="1">
            <a:off x="6770289" y="4930136"/>
            <a:ext cx="1242903" cy="2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2AD137-5FD7-7121-97BB-CD24958A7CD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5916849" y="4001396"/>
            <a:ext cx="0" cy="631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4787F0-8238-14EB-C435-4F3A382EE9CE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>
            <a:off x="9092184" y="4016169"/>
            <a:ext cx="6096" cy="59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C316944-37F2-E772-4169-5D661550248D}"/>
              </a:ext>
            </a:extLst>
          </p:cNvPr>
          <p:cNvSpPr/>
          <p:nvPr/>
        </p:nvSpPr>
        <p:spPr>
          <a:xfrm>
            <a:off x="8016240" y="5708444"/>
            <a:ext cx="2170176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Alerting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FD8A09-0529-17A9-2E90-2C48DE48C45A}"/>
              </a:ext>
            </a:extLst>
          </p:cNvPr>
          <p:cNvCxnSpPr>
            <a:cxnSpLocks/>
            <a:stCxn id="34" idx="4"/>
            <a:endCxn id="47" idx="0"/>
          </p:cNvCxnSpPr>
          <p:nvPr/>
        </p:nvCxnSpPr>
        <p:spPr>
          <a:xfrm>
            <a:off x="9098280" y="5249743"/>
            <a:ext cx="3048" cy="458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52B2E3E-8DF4-DD6D-5BE1-E2035C8CB7C8}"/>
              </a:ext>
            </a:extLst>
          </p:cNvPr>
          <p:cNvSpPr/>
          <p:nvPr/>
        </p:nvSpPr>
        <p:spPr>
          <a:xfrm>
            <a:off x="7191146" y="4049953"/>
            <a:ext cx="1588684" cy="480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Prometheus Schema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61B161-A144-B9C2-847C-D90184F92D3A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6770289" y="3701376"/>
            <a:ext cx="653514" cy="418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3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52F6-107F-067E-8214-EEAFC10B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Which stats to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6027-4B3C-DB3F-B1CA-125B430C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Processed statistics:</a:t>
            </a:r>
          </a:p>
          <a:p>
            <a:pPr lvl="1"/>
            <a:r>
              <a:rPr lang="nl-BE" dirty="0"/>
              <a:t>M</a:t>
            </a:r>
            <a:r>
              <a:rPr lang="en-BE" dirty="0" err="1"/>
              <a:t>ean</a:t>
            </a:r>
            <a:r>
              <a:rPr lang="en-BE" dirty="0"/>
              <a:t> over 5m, 7d, 30d</a:t>
            </a:r>
          </a:p>
          <a:p>
            <a:pPr lvl="1"/>
            <a:r>
              <a:rPr lang="nl-BE" dirty="0"/>
              <a:t>S</a:t>
            </a:r>
            <a:r>
              <a:rPr lang="en-BE" dirty="0" err="1"/>
              <a:t>tddev</a:t>
            </a:r>
            <a:r>
              <a:rPr lang="en-BE" dirty="0"/>
              <a:t> over 5m, 7d, 30d</a:t>
            </a:r>
          </a:p>
          <a:p>
            <a:pPr lvl="1"/>
            <a:r>
              <a:rPr lang="en-BE" dirty="0"/>
              <a:t>Bounds of confidence interval over 5m</a:t>
            </a:r>
          </a:p>
          <a:p>
            <a:r>
              <a:rPr lang="en-BE" dirty="0"/>
              <a:t>Raw statistics:</a:t>
            </a:r>
          </a:p>
          <a:p>
            <a:pPr lvl="1"/>
            <a:r>
              <a:rPr lang="en-BE" dirty="0"/>
              <a:t>Count</a:t>
            </a:r>
          </a:p>
          <a:p>
            <a:pPr lvl="1"/>
            <a:r>
              <a:rPr lang="en-BE" dirty="0"/>
              <a:t>Sum (counter)</a:t>
            </a:r>
          </a:p>
          <a:p>
            <a:pPr lvl="1"/>
            <a:r>
              <a:rPr lang="en-BE" dirty="0"/>
              <a:t>Sum of squares (counter)</a:t>
            </a:r>
          </a:p>
          <a:p>
            <a:r>
              <a:rPr lang="en-BE" dirty="0"/>
              <a:t>Percentiles:</a:t>
            </a:r>
          </a:p>
          <a:p>
            <a:pPr lvl="1"/>
            <a:r>
              <a:rPr lang="en-BE" dirty="0"/>
              <a:t>Summary (fixed percentiles)</a:t>
            </a:r>
          </a:p>
          <a:p>
            <a:pPr lvl="1"/>
            <a:r>
              <a:rPr lang="en-BE" dirty="0"/>
              <a:t>Histogram (fixed bins)</a:t>
            </a:r>
          </a:p>
        </p:txBody>
      </p:sp>
    </p:spTree>
    <p:extLst>
      <p:ext uri="{BB962C8B-B14F-4D97-AF65-F5344CB8AC3E}">
        <p14:creationId xmlns:p14="http://schemas.microsoft.com/office/powerpoint/2010/main" val="339257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7122-D409-9675-0763-A73988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Writing processed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D3AD-C3DE-5F98-88D1-2DE393BB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Advantages</a:t>
            </a:r>
          </a:p>
          <a:p>
            <a:pPr lvl="1"/>
            <a:r>
              <a:rPr lang="en-BE" dirty="0"/>
              <a:t>Simple alert rule expressions</a:t>
            </a:r>
          </a:p>
          <a:p>
            <a:pPr lvl="1"/>
            <a:r>
              <a:rPr lang="en-BE" dirty="0"/>
              <a:t>Less calculation needed for alerting and graphs</a:t>
            </a:r>
          </a:p>
          <a:p>
            <a:r>
              <a:rPr lang="en-BE" dirty="0"/>
              <a:t>Disadvantages</a:t>
            </a:r>
          </a:p>
          <a:p>
            <a:pPr lvl="1"/>
            <a:r>
              <a:rPr lang="en-BE" dirty="0"/>
              <a:t>Intervals are fixed</a:t>
            </a:r>
          </a:p>
          <a:p>
            <a:pPr lvl="1"/>
            <a:r>
              <a:rPr lang="en-BE" dirty="0"/>
              <a:t>Only pre-configured cardinality (for </a:t>
            </a:r>
            <a:r>
              <a:rPr lang="en-BE" dirty="0" err="1"/>
              <a:t>stddev</a:t>
            </a:r>
            <a:r>
              <a:rPr lang="en-BE" dirty="0"/>
              <a:t>, summary)</a:t>
            </a:r>
          </a:p>
        </p:txBody>
      </p:sp>
    </p:spTree>
    <p:extLst>
      <p:ext uri="{BB962C8B-B14F-4D97-AF65-F5344CB8AC3E}">
        <p14:creationId xmlns:p14="http://schemas.microsoft.com/office/powerpoint/2010/main" val="3866590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F2B0-DED9-8D4A-6ECA-72AEAF4B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Writing raw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1607-A4C2-CB68-C906-8F2B3450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Advantages</a:t>
            </a:r>
          </a:p>
          <a:p>
            <a:pPr lvl="1"/>
            <a:r>
              <a:rPr lang="en-BE" dirty="0"/>
              <a:t>Intervals can be chosen freely</a:t>
            </a:r>
          </a:p>
          <a:p>
            <a:r>
              <a:rPr lang="en-BE" dirty="0"/>
              <a:t>Disadvantages</a:t>
            </a:r>
          </a:p>
          <a:p>
            <a:pPr lvl="1"/>
            <a:r>
              <a:rPr lang="en-BE" dirty="0"/>
              <a:t>More complex expressions (but could be solved by GUI)</a:t>
            </a:r>
          </a:p>
          <a:p>
            <a:pPr lvl="1"/>
            <a:r>
              <a:rPr lang="en-BE" dirty="0"/>
              <a:t>Calculations need to be done (repeated) at query time</a:t>
            </a:r>
          </a:p>
          <a:p>
            <a:r>
              <a:rPr lang="en-BE" dirty="0"/>
              <a:t>Points of attention</a:t>
            </a:r>
          </a:p>
          <a:p>
            <a:pPr lvl="1"/>
            <a:r>
              <a:rPr lang="en-BE" dirty="0"/>
              <a:t>Limitations due to limited floating-point precision</a:t>
            </a:r>
          </a:p>
        </p:txBody>
      </p:sp>
    </p:spTree>
    <p:extLst>
      <p:ext uri="{BB962C8B-B14F-4D97-AF65-F5344CB8AC3E}">
        <p14:creationId xmlns:p14="http://schemas.microsoft.com/office/powerpoint/2010/main" val="2363428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C8C6-8E0D-6F82-E6CC-934F4FF9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Histograms or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69FA-86A0-A90C-9F62-6B343ECB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Summary (fixed percentiles)</a:t>
            </a:r>
          </a:p>
          <a:p>
            <a:pPr lvl="1"/>
            <a:r>
              <a:rPr lang="en-BE" dirty="0"/>
              <a:t>(More) accurate percentiles (depending on algorithm in client)</a:t>
            </a:r>
          </a:p>
          <a:p>
            <a:pPr lvl="1"/>
            <a:r>
              <a:rPr lang="en-BE" dirty="0"/>
              <a:t>Available percentiles are fixed</a:t>
            </a:r>
          </a:p>
          <a:p>
            <a:pPr lvl="1"/>
            <a:r>
              <a:rPr lang="en-BE" dirty="0"/>
              <a:t>Easier to define generically</a:t>
            </a:r>
          </a:p>
          <a:p>
            <a:r>
              <a:rPr lang="en-BE" dirty="0"/>
              <a:t>Histogram (fixed bins)</a:t>
            </a:r>
          </a:p>
          <a:p>
            <a:pPr lvl="1"/>
            <a:r>
              <a:rPr lang="en-BE" dirty="0"/>
              <a:t>Bins need to be pre-defined</a:t>
            </a:r>
          </a:p>
          <a:p>
            <a:pPr lvl="1"/>
            <a:r>
              <a:rPr lang="en-BE" dirty="0"/>
              <a:t>No good default exists for all operations</a:t>
            </a:r>
          </a:p>
          <a:p>
            <a:pPr lvl="2"/>
            <a:r>
              <a:rPr lang="en-BE" dirty="0"/>
              <a:t>Copy </a:t>
            </a:r>
            <a:r>
              <a:rPr lang="nl-BE" dirty="0"/>
              <a:t>P</a:t>
            </a:r>
            <a:r>
              <a:rPr lang="en-BE" dirty="0" err="1"/>
              <a:t>rometheus</a:t>
            </a:r>
            <a:r>
              <a:rPr lang="en-BE" dirty="0"/>
              <a:t> native histograms bounds?</a:t>
            </a:r>
          </a:p>
          <a:p>
            <a:pPr lvl="1"/>
            <a:r>
              <a:rPr lang="en-BE" dirty="0"/>
              <a:t>Needed to get exact numbers for </a:t>
            </a:r>
            <a:r>
              <a:rPr lang="en-BE" dirty="0" err="1"/>
              <a:t>SLOs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5708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2FD2-51D3-3BFF-287C-3C863107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5F73BA7-7CCD-5640-AA7A-0FCB9DFC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Prometheus metric values are doubles (64-bit)</a:t>
            </a:r>
          </a:p>
          <a:p>
            <a:r>
              <a:rPr lang="en-BE" dirty="0"/>
              <a:t>Precision can be an issue for counters that grow over 53 bits</a:t>
            </a:r>
            <a:br>
              <a:rPr lang="en-BE" dirty="0"/>
            </a:br>
            <a:r>
              <a:rPr lang="en-BE" dirty="0"/>
              <a:t>(2^53 ≈ 10^15.95)</a:t>
            </a:r>
          </a:p>
          <a:p>
            <a:r>
              <a:rPr lang="en-BE" dirty="0"/>
              <a:t>Durations in nanosecond resolution are 10^9 for one second</a:t>
            </a:r>
          </a:p>
          <a:p>
            <a:pPr lvl="1"/>
            <a:r>
              <a:rPr lang="en-BE" dirty="0"/>
              <a:t>Sum starts to lose precision after 10^7 calls</a:t>
            </a:r>
            <a:br>
              <a:rPr lang="en-BE" dirty="0"/>
            </a:br>
            <a:r>
              <a:rPr lang="en-BE" dirty="0"/>
              <a:t>(e.g. 2.7 hours with 1000 calls/second)</a:t>
            </a:r>
          </a:p>
          <a:p>
            <a:pPr lvl="1"/>
            <a:r>
              <a:rPr lang="en-BE" dirty="0"/>
              <a:t>Sum of squares starts to lose precision after one call</a:t>
            </a:r>
          </a:p>
        </p:txBody>
      </p:sp>
    </p:spTree>
    <p:extLst>
      <p:ext uri="{BB962C8B-B14F-4D97-AF65-F5344CB8AC3E}">
        <p14:creationId xmlns:p14="http://schemas.microsoft.com/office/powerpoint/2010/main" val="246657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93CB-50B1-6344-E19B-B5045C8C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DE02-D0C5-5F54-24D2-9F8A8885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Anomaly detection on traces</a:t>
            </a:r>
          </a:p>
          <a:p>
            <a:pPr lvl="1"/>
            <a:r>
              <a:rPr lang="en-BE" dirty="0"/>
              <a:t>Inputs</a:t>
            </a:r>
          </a:p>
          <a:p>
            <a:pPr lvl="1"/>
            <a:r>
              <a:rPr lang="en-BE" dirty="0"/>
              <a:t>General principle</a:t>
            </a:r>
          </a:p>
          <a:p>
            <a:pPr lvl="1"/>
            <a:r>
              <a:rPr lang="en-BE" dirty="0"/>
              <a:t>Streaming statistics</a:t>
            </a:r>
          </a:p>
          <a:p>
            <a:pPr lvl="1"/>
            <a:r>
              <a:rPr lang="en-BE" dirty="0"/>
              <a:t>Data pre-processing</a:t>
            </a:r>
          </a:p>
          <a:p>
            <a:pPr lvl="1"/>
            <a:r>
              <a:rPr lang="en-BE" dirty="0"/>
              <a:t>Summary</a:t>
            </a:r>
          </a:p>
          <a:p>
            <a:r>
              <a:rPr lang="en-BE" dirty="0"/>
              <a:t>Integration in </a:t>
            </a:r>
            <a:r>
              <a:rPr lang="en-BE" dirty="0" err="1"/>
              <a:t>ContinuousC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94803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0465-D3F1-7415-5492-18AE04C3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57FB-7574-5252-988D-A890713BE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Loss of precision in two places:</a:t>
            </a:r>
          </a:p>
          <a:p>
            <a:pPr lvl="1"/>
            <a:r>
              <a:rPr lang="en-BE" dirty="0"/>
              <a:t>In the trace processor: when adding small numbers to a large counter</a:t>
            </a:r>
          </a:p>
          <a:p>
            <a:pPr lvl="1"/>
            <a:r>
              <a:rPr lang="en-BE" dirty="0"/>
              <a:t>In </a:t>
            </a:r>
            <a:r>
              <a:rPr lang="en-BE" dirty="0" err="1"/>
              <a:t>prometheus</a:t>
            </a:r>
            <a:r>
              <a:rPr lang="en-BE" dirty="0"/>
              <a:t>: storage and calculations</a:t>
            </a:r>
          </a:p>
          <a:p>
            <a:r>
              <a:rPr lang="en-BE" dirty="0"/>
              <a:t>Effects on calculated results:</a:t>
            </a:r>
          </a:p>
          <a:p>
            <a:pPr lvl="1"/>
            <a:r>
              <a:rPr lang="en-BE" dirty="0"/>
              <a:t>Mean: gradual loss of precision with higher resolution longer-running counters, longer requests and higher request rates</a:t>
            </a:r>
          </a:p>
          <a:p>
            <a:pPr lvl="1"/>
            <a:r>
              <a:rPr lang="en-BE" dirty="0" err="1"/>
              <a:t>Stddev</a:t>
            </a:r>
            <a:r>
              <a:rPr lang="en-BE" dirty="0"/>
              <a:t>: </a:t>
            </a:r>
            <a:r>
              <a:rPr lang="en-BE" dirty="0">
                <a:hlinkClick r:id="rId2"/>
              </a:rPr>
              <a:t>catastrophic cancellation</a:t>
            </a:r>
            <a:r>
              <a:rPr lang="en-BE" dirty="0"/>
              <a:t> even for small numbers (</a:t>
            </a:r>
            <a:r>
              <a:rPr lang="en-BE" dirty="0" err="1"/>
              <a:t>eg</a:t>
            </a:r>
            <a:r>
              <a:rPr lang="en-BE" dirty="0"/>
              <a:t> duration &gt; 10^10 with small </a:t>
            </a:r>
            <a:r>
              <a:rPr lang="en-BE" dirty="0" err="1"/>
              <a:t>stddev</a:t>
            </a:r>
            <a:r>
              <a:rPr lang="en-BE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5101D-AB34-AD94-1423-033272DC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9" y="5037202"/>
            <a:ext cx="785922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5A85-99FD-C19B-EB64-A3822762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68C8-D147-C3AA-1DAC-8E2EBFB72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Use shifted sum and sum of squares for </a:t>
            </a:r>
            <a:r>
              <a:rPr lang="en-BE" dirty="0" err="1"/>
              <a:t>stddev</a:t>
            </a:r>
            <a:r>
              <a:rPr lang="en-BE" dirty="0"/>
              <a:t> calculation</a:t>
            </a:r>
          </a:p>
          <a:p>
            <a:pPr lvl="1"/>
            <a:r>
              <a:rPr lang="en-BE" dirty="0"/>
              <a:t>How to estimate useful amount of shift? Mean of first n results?</a:t>
            </a:r>
          </a:p>
          <a:p>
            <a:r>
              <a:rPr lang="en-BE" dirty="0"/>
              <a:t>Use separate counters for every interval and integrate in total</a:t>
            </a:r>
          </a:p>
          <a:p>
            <a:r>
              <a:rPr lang="en-BE" dirty="0"/>
              <a:t>Use higher precision counters internally</a:t>
            </a:r>
          </a:p>
          <a:p>
            <a:pPr lvl="1"/>
            <a:r>
              <a:rPr lang="en-BE" dirty="0"/>
              <a:t>Floating-point operations implemented in software are slower</a:t>
            </a:r>
          </a:p>
          <a:p>
            <a:pPr lvl="2"/>
            <a:r>
              <a:rPr lang="en-BE" dirty="0"/>
              <a:t>Crate </a:t>
            </a:r>
            <a:r>
              <a:rPr lang="nl-BE" dirty="0" err="1"/>
              <a:t>rustc_apfloat</a:t>
            </a:r>
            <a:r>
              <a:rPr lang="en-BE" dirty="0"/>
              <a:t> provides quadruple precision </a:t>
            </a:r>
            <a:r>
              <a:rPr lang="en-BE" dirty="0" err="1"/>
              <a:t>softfloats</a:t>
            </a:r>
            <a:endParaRPr lang="en-BE" dirty="0"/>
          </a:p>
          <a:p>
            <a:pPr lvl="2"/>
            <a:r>
              <a:rPr lang="en-BE" dirty="0"/>
              <a:t>Intel </a:t>
            </a:r>
            <a:r>
              <a:rPr lang="en-BE" dirty="0" err="1"/>
              <a:t>cpus</a:t>
            </a:r>
            <a:r>
              <a:rPr lang="en-BE" dirty="0"/>
              <a:t> have hardware support for f80 (</a:t>
            </a:r>
            <a:r>
              <a:rPr lang="en-BE" dirty="0">
                <a:hlinkClick r:id="rId2"/>
              </a:rPr>
              <a:t>issue for rust support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Still loses precision in </a:t>
            </a:r>
            <a:r>
              <a:rPr lang="nl-BE" dirty="0"/>
              <a:t>P</a:t>
            </a:r>
            <a:r>
              <a:rPr lang="en-BE" dirty="0" err="1"/>
              <a:t>rometheus</a:t>
            </a:r>
            <a:r>
              <a:rPr lang="en-BE" dirty="0"/>
              <a:t> (storage and calculations)</a:t>
            </a:r>
          </a:p>
          <a:p>
            <a:pPr lvl="1"/>
            <a:r>
              <a:rPr lang="en-BE" dirty="0"/>
              <a:t>Keep intermediate results in state</a:t>
            </a:r>
          </a:p>
          <a:p>
            <a:r>
              <a:rPr lang="en-BE" dirty="0"/>
              <a:t>Save two time-series (*_high, *_low)</a:t>
            </a:r>
          </a:p>
          <a:p>
            <a:pPr lvl="1"/>
            <a:r>
              <a:rPr lang="en-BE" dirty="0"/>
              <a:t>Prometheus expressions become extra complicated</a:t>
            </a:r>
          </a:p>
          <a:p>
            <a:r>
              <a:rPr lang="en-BE" dirty="0"/>
              <a:t>Alternative algorithms (see </a:t>
            </a:r>
            <a:r>
              <a:rPr lang="en-BE" dirty="0" err="1">
                <a:hlinkClick r:id="rId3"/>
              </a:rPr>
              <a:t>wikipedia</a:t>
            </a:r>
            <a:r>
              <a:rPr lang="en-BE" dirty="0"/>
              <a:t> , </a:t>
            </a:r>
            <a:r>
              <a:rPr lang="en-BE" dirty="0">
                <a:hlinkClick r:id="rId4"/>
              </a:rPr>
              <a:t>blog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Welford’s online algorithm</a:t>
            </a:r>
          </a:p>
          <a:p>
            <a:pPr lvl="1"/>
            <a:r>
              <a:rPr lang="en-BE" dirty="0"/>
              <a:t>Y</a:t>
            </a:r>
            <a:r>
              <a:rPr lang="nl-BE" dirty="0" err="1"/>
              <a:t>oungs</a:t>
            </a:r>
            <a:r>
              <a:rPr lang="en-BE" dirty="0"/>
              <a:t> </a:t>
            </a:r>
            <a:r>
              <a:rPr lang="nl-BE" dirty="0" err="1"/>
              <a:t>and</a:t>
            </a:r>
            <a:r>
              <a:rPr lang="en-BE" dirty="0"/>
              <a:t> </a:t>
            </a:r>
            <a:r>
              <a:rPr lang="nl-BE" dirty="0" err="1"/>
              <a:t>cramer</a:t>
            </a:r>
            <a:r>
              <a:rPr lang="en-BE" dirty="0"/>
              <a:t> updating algorithm</a:t>
            </a:r>
          </a:p>
        </p:txBody>
      </p:sp>
    </p:spTree>
    <p:extLst>
      <p:ext uri="{BB962C8B-B14F-4D97-AF65-F5344CB8AC3E}">
        <p14:creationId xmlns:p14="http://schemas.microsoft.com/office/powerpoint/2010/main" val="3699427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6D70-2E28-C8D6-9318-35C3EDD2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Welford’s algorithm (from </a:t>
            </a:r>
            <a:r>
              <a:rPr lang="nl-BE" dirty="0">
                <a:hlinkClick r:id="rId2"/>
              </a:rPr>
              <a:t>W</a:t>
            </a:r>
            <a:r>
              <a:rPr lang="en-BE" dirty="0" err="1">
                <a:hlinkClick r:id="rId2"/>
              </a:rPr>
              <a:t>ikipedia</a:t>
            </a:r>
            <a:r>
              <a:rPr lang="en-BE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7A7A02-5B37-9F20-43B0-EB726E9C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For every sample value:</a:t>
            </a:r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For better numerical stability, use intermediate variable M2:</a:t>
            </a:r>
          </a:p>
          <a:p>
            <a:pPr marL="0" indent="0">
              <a:buNone/>
            </a:pP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108B71-3294-6C69-2036-C9EB6ED9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72" y="2260941"/>
            <a:ext cx="5982535" cy="1476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2CDE88-DAA4-0D3B-5DC9-34A6CE1CF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72" y="4412983"/>
            <a:ext cx="280074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4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FC88-6BA0-BA9E-E8A2-71E08ADD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Calculating mean and </a:t>
            </a:r>
            <a:r>
              <a:rPr lang="en-BE" dirty="0" err="1"/>
              <a:t>stddev</a:t>
            </a:r>
            <a:r>
              <a:rPr lang="en-BE" dirty="0"/>
              <a:t> for sub-intervals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A10B9F-7641-AB51-55C7-6C4146BB2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Combining results (Chan et al, </a:t>
            </a:r>
            <a:r>
              <a:rPr lang="en-BE" dirty="0">
                <a:hlinkClick r:id="rId2"/>
              </a:rPr>
              <a:t>from Wikipedia</a:t>
            </a:r>
            <a:r>
              <a:rPr lang="en-BE" dirty="0"/>
              <a:t>):</a:t>
            </a:r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Reworked for extracting sub-interval: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E50AAB7-0877-3309-8FDA-8FC5C616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48" y="2387903"/>
            <a:ext cx="2505425" cy="1171739"/>
          </a:xfrm>
          <a:prstGeom prst="rect">
            <a:avLst/>
          </a:prstGeom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2DDAF3A0-EA0B-B64E-E057-A14DF7C76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748" y="4382460"/>
            <a:ext cx="1343212" cy="323895"/>
          </a:xfrm>
          <a:prstGeom prst="rect">
            <a:avLst/>
          </a:prstGeom>
        </p:spPr>
      </p:pic>
      <p:pic>
        <p:nvPicPr>
          <p:cNvPr id="19" name="Picture 18">
            <a:hlinkClick r:id="rId6"/>
            <a:extLst>
              <a:ext uri="{FF2B5EF4-FFF2-40B4-BE49-F238E27FC236}">
                <a16:creationId xmlns:a16="http://schemas.microsoft.com/office/drawing/2014/main" id="{1AAB00E7-6B7F-4F13-688E-9630DFDB3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568" y="4887698"/>
            <a:ext cx="2572109" cy="419158"/>
          </a:xfrm>
          <a:prstGeom prst="rect">
            <a:avLst/>
          </a:prstGeom>
        </p:spPr>
      </p:pic>
      <p:pic>
        <p:nvPicPr>
          <p:cNvPr id="4" name="Picture 3">
            <a:hlinkClick r:id="rId8"/>
            <a:extLst>
              <a:ext uri="{FF2B5EF4-FFF2-40B4-BE49-F238E27FC236}">
                <a16:creationId xmlns:a16="http://schemas.microsoft.com/office/drawing/2014/main" id="{25F27C38-C82D-A6E8-956F-1EECD4808E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1748" y="5497149"/>
            <a:ext cx="3696216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11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97C3-1305-DB30-5E1D-14FBB77A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Youngs &amp; Cramer’s algorithm (see </a:t>
            </a:r>
            <a:r>
              <a:rPr lang="en-BE" dirty="0">
                <a:hlinkClick r:id="rId2"/>
              </a:rPr>
              <a:t>blog post</a:t>
            </a:r>
            <a:r>
              <a:rPr lang="en-BE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683720-E4F2-615C-C39C-9ACF72ED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For every sample value (var = S / n):</a:t>
            </a:r>
          </a:p>
          <a:p>
            <a:endParaRPr lang="en-BE" dirty="0"/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Combination of intervals:</a:t>
            </a:r>
          </a:p>
          <a:p>
            <a:endParaRPr lang="en-BE" dirty="0"/>
          </a:p>
          <a:p>
            <a:r>
              <a:rPr lang="en-BE" dirty="0"/>
              <a:t>Reworked for extracting sub-interval: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7928A60-9339-C26C-4EA4-AB4FD8D1D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58" y="2339368"/>
            <a:ext cx="3991532" cy="1467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3BD6EB-35E3-E74E-95C7-B8F3FDBBC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658" y="4283221"/>
            <a:ext cx="4420217" cy="638264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70103EB0-23BC-2B7A-17AC-99758AAF05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658" y="5354014"/>
            <a:ext cx="4505954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891C-0D0C-D84B-FCB1-B9B07399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Test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C5123-140E-2F74-DF13-A9E6C835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07" y="2743104"/>
            <a:ext cx="437258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91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2678-41BF-8DE0-270F-D39DF66A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Test with double precision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1A604E0-F48D-7797-0BB6-D0E070A98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828" y="1825625"/>
            <a:ext cx="6816344" cy="4351338"/>
          </a:xfrm>
        </p:spPr>
      </p:pic>
    </p:spTree>
    <p:extLst>
      <p:ext uri="{BB962C8B-B14F-4D97-AF65-F5344CB8AC3E}">
        <p14:creationId xmlns:p14="http://schemas.microsoft.com/office/powerpoint/2010/main" val="67104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46AA-009C-8EB6-12F2-C0CD2776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Test with quad precision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B4F70E8-D1D6-15C4-1636-A51DA5F07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087" y="1825625"/>
            <a:ext cx="67438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0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FB1A-2394-6469-9A7D-C08CC356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Integration in </a:t>
            </a:r>
            <a:r>
              <a:rPr lang="en-BE" dirty="0" err="1"/>
              <a:t>ContinuousC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B91C3-D118-3C43-4BF2-499019D0B451}"/>
              </a:ext>
            </a:extLst>
          </p:cNvPr>
          <p:cNvSpPr/>
          <p:nvPr/>
        </p:nvSpPr>
        <p:spPr>
          <a:xfrm>
            <a:off x="2749296" y="2352315"/>
            <a:ext cx="1190279" cy="60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Jaeger Collector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86A2-B414-745E-678C-66845BA972BB}"/>
              </a:ext>
            </a:extLst>
          </p:cNvPr>
          <p:cNvSpPr/>
          <p:nvPr/>
        </p:nvSpPr>
        <p:spPr>
          <a:xfrm>
            <a:off x="587452" y="1562304"/>
            <a:ext cx="1190279" cy="21671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Trace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CACF3-EB3E-1DCC-74D8-85B6699C35AD}"/>
              </a:ext>
            </a:extLst>
          </p:cNvPr>
          <p:cNvSpPr/>
          <p:nvPr/>
        </p:nvSpPr>
        <p:spPr>
          <a:xfrm>
            <a:off x="688184" y="2061825"/>
            <a:ext cx="974229" cy="4069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16AE7-C0A5-BFC3-31C6-85EE752FDB06}"/>
              </a:ext>
            </a:extLst>
          </p:cNvPr>
          <p:cNvSpPr/>
          <p:nvPr/>
        </p:nvSpPr>
        <p:spPr>
          <a:xfrm>
            <a:off x="685751" y="2572698"/>
            <a:ext cx="511305" cy="2496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C7C25-1301-59E1-CDE7-FCAE17B19D51}"/>
              </a:ext>
            </a:extLst>
          </p:cNvPr>
          <p:cNvSpPr/>
          <p:nvPr/>
        </p:nvSpPr>
        <p:spPr>
          <a:xfrm>
            <a:off x="1083926" y="2887867"/>
            <a:ext cx="511305" cy="2496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E660C-C387-51ED-62E3-D89551499404}"/>
              </a:ext>
            </a:extLst>
          </p:cNvPr>
          <p:cNvSpPr/>
          <p:nvPr/>
        </p:nvSpPr>
        <p:spPr>
          <a:xfrm>
            <a:off x="1097428" y="3271610"/>
            <a:ext cx="306717" cy="120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0ECBF-4462-A206-586F-9F6F10791DE8}"/>
              </a:ext>
            </a:extLst>
          </p:cNvPr>
          <p:cNvSpPr/>
          <p:nvPr/>
        </p:nvSpPr>
        <p:spPr>
          <a:xfrm>
            <a:off x="1288514" y="3443277"/>
            <a:ext cx="306717" cy="1204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499C7-C09F-B917-A720-90797E9CA064}"/>
              </a:ext>
            </a:extLst>
          </p:cNvPr>
          <p:cNvSpPr/>
          <p:nvPr/>
        </p:nvSpPr>
        <p:spPr>
          <a:xfrm>
            <a:off x="5063409" y="3401356"/>
            <a:ext cx="1706880" cy="60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Jaeger Processor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085BBB-CE35-71DE-7D68-CAA5736010B7}"/>
              </a:ext>
            </a:extLst>
          </p:cNvPr>
          <p:cNvSpPr/>
          <p:nvPr/>
        </p:nvSpPr>
        <p:spPr>
          <a:xfrm>
            <a:off x="8007096" y="2326261"/>
            <a:ext cx="2170176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OpenSearch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2CBE25-CCEC-4B4B-292F-A66DD7786E78}"/>
              </a:ext>
            </a:extLst>
          </p:cNvPr>
          <p:cNvSpPr/>
          <p:nvPr/>
        </p:nvSpPr>
        <p:spPr>
          <a:xfrm>
            <a:off x="5063409" y="2345848"/>
            <a:ext cx="1706880" cy="60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err="1"/>
              <a:t>OpenTelemetry</a:t>
            </a:r>
            <a:r>
              <a:rPr lang="en-BE" dirty="0"/>
              <a:t> Collector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52AF62-4FAE-EF99-FA58-DE220BD2F7C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777731" y="2645868"/>
            <a:ext cx="971565" cy="6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BD9886-8CF0-709C-7440-F409B9258831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939575" y="2645868"/>
            <a:ext cx="1123834" cy="6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FADA62-6897-DF31-DBBA-7E554EA2B58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>
            <a:off x="6770289" y="2645868"/>
            <a:ext cx="1236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7C32A7-B9FF-E1F9-A71A-E06E7EA5223E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flipH="1">
            <a:off x="6770289" y="2645868"/>
            <a:ext cx="1236807" cy="1055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C08E057-1B8D-FCD3-823C-2443B1A7978D}"/>
              </a:ext>
            </a:extLst>
          </p:cNvPr>
          <p:cNvSpPr/>
          <p:nvPr/>
        </p:nvSpPr>
        <p:spPr>
          <a:xfrm>
            <a:off x="8007096" y="3376955"/>
            <a:ext cx="2170176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Prometheus (Cortex)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519234-B963-D745-135B-F7982F92F646}"/>
              </a:ext>
            </a:extLst>
          </p:cNvPr>
          <p:cNvCxnSpPr>
            <a:cxnSpLocks/>
            <a:stCxn id="11" idx="3"/>
            <a:endCxn id="30" idx="2"/>
          </p:cNvCxnSpPr>
          <p:nvPr/>
        </p:nvCxnSpPr>
        <p:spPr>
          <a:xfrm flipV="1">
            <a:off x="6770289" y="3696562"/>
            <a:ext cx="1236807" cy="4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6644F95-C168-4214-3382-3B1C9789D952}"/>
              </a:ext>
            </a:extLst>
          </p:cNvPr>
          <p:cNvSpPr/>
          <p:nvPr/>
        </p:nvSpPr>
        <p:spPr>
          <a:xfrm>
            <a:off x="8013192" y="4610529"/>
            <a:ext cx="2170176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Ruler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20B8E0-21A8-DEE7-4433-AEBE1BBECC17}"/>
              </a:ext>
            </a:extLst>
          </p:cNvPr>
          <p:cNvSpPr/>
          <p:nvPr/>
        </p:nvSpPr>
        <p:spPr>
          <a:xfrm>
            <a:off x="5063409" y="4632748"/>
            <a:ext cx="1706880" cy="60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Config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C009AF-205C-D1C9-7C17-9E4DDF73438C}"/>
              </a:ext>
            </a:extLst>
          </p:cNvPr>
          <p:cNvCxnSpPr>
            <a:cxnSpLocks/>
            <a:stCxn id="35" idx="3"/>
            <a:endCxn id="34" idx="2"/>
          </p:cNvCxnSpPr>
          <p:nvPr/>
        </p:nvCxnSpPr>
        <p:spPr>
          <a:xfrm flipV="1">
            <a:off x="6770289" y="4930136"/>
            <a:ext cx="1242903" cy="2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2AD137-5FD7-7121-97BB-CD24958A7CD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5916849" y="4001396"/>
            <a:ext cx="0" cy="631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4787F0-8238-14EB-C435-4F3A382EE9CE}"/>
              </a:ext>
            </a:extLst>
          </p:cNvPr>
          <p:cNvCxnSpPr>
            <a:cxnSpLocks/>
            <a:stCxn id="30" idx="4"/>
            <a:endCxn id="34" idx="0"/>
          </p:cNvCxnSpPr>
          <p:nvPr/>
        </p:nvCxnSpPr>
        <p:spPr>
          <a:xfrm>
            <a:off x="9092184" y="4016169"/>
            <a:ext cx="6096" cy="59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C316944-37F2-E772-4169-5D661550248D}"/>
              </a:ext>
            </a:extLst>
          </p:cNvPr>
          <p:cNvSpPr/>
          <p:nvPr/>
        </p:nvSpPr>
        <p:spPr>
          <a:xfrm>
            <a:off x="8016240" y="5708444"/>
            <a:ext cx="2170176" cy="6392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Alerting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FD8A09-0529-17A9-2E90-2C48DE48C45A}"/>
              </a:ext>
            </a:extLst>
          </p:cNvPr>
          <p:cNvCxnSpPr>
            <a:cxnSpLocks/>
            <a:stCxn id="34" idx="4"/>
            <a:endCxn id="47" idx="0"/>
          </p:cNvCxnSpPr>
          <p:nvPr/>
        </p:nvCxnSpPr>
        <p:spPr>
          <a:xfrm>
            <a:off x="9098280" y="5249743"/>
            <a:ext cx="3048" cy="458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452B2E3E-8DF4-DD6D-5BE1-E2035C8CB7C8}"/>
              </a:ext>
            </a:extLst>
          </p:cNvPr>
          <p:cNvSpPr/>
          <p:nvPr/>
        </p:nvSpPr>
        <p:spPr>
          <a:xfrm>
            <a:off x="7191146" y="4049953"/>
            <a:ext cx="1588684" cy="4802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Prometheus Schema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61B161-A144-B9C2-847C-D90184F92D3A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6770289" y="3701376"/>
            <a:ext cx="653514" cy="418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76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B22D-426D-4667-11AD-B395B596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Configuration: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C274-F6B1-2E95-B9DF-FA39A474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Rule-based, selecting on span:</a:t>
            </a:r>
          </a:p>
          <a:p>
            <a:pPr lvl="1"/>
            <a:r>
              <a:rPr lang="en-BE" dirty="0"/>
              <a:t>Span selector</a:t>
            </a:r>
          </a:p>
          <a:p>
            <a:pPr lvl="1"/>
            <a:r>
              <a:rPr lang="en-BE" dirty="0"/>
              <a:t>Configuration to be applied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70822-3EC5-B344-6C6E-D1670D87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7" y="3383280"/>
            <a:ext cx="491558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CD87-74BD-4DB6-2344-9D09B5B8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Inputs: trace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FA6B-1808-5C48-51CD-799126667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Unit of data: spans</a:t>
            </a:r>
          </a:p>
          <a:p>
            <a:pPr lvl="1"/>
            <a:r>
              <a:rPr lang="en-BE" dirty="0"/>
              <a:t>Identification: </a:t>
            </a:r>
            <a:r>
              <a:rPr lang="en-BE" dirty="0" err="1"/>
              <a:t>traceID</a:t>
            </a:r>
            <a:r>
              <a:rPr lang="en-BE" dirty="0"/>
              <a:t>, </a:t>
            </a:r>
            <a:r>
              <a:rPr lang="en-BE" dirty="0" err="1"/>
              <a:t>spanID</a:t>
            </a:r>
            <a:r>
              <a:rPr lang="en-BE" dirty="0"/>
              <a:t>, </a:t>
            </a:r>
            <a:r>
              <a:rPr lang="en-BE" dirty="0" err="1"/>
              <a:t>operationName</a:t>
            </a:r>
            <a:endParaRPr lang="en-BE" dirty="0"/>
          </a:p>
          <a:p>
            <a:pPr lvl="1"/>
            <a:r>
              <a:rPr lang="en-BE" dirty="0"/>
              <a:t>Process: </a:t>
            </a:r>
            <a:r>
              <a:rPr lang="en-BE" dirty="0" err="1"/>
              <a:t>serviceName</a:t>
            </a:r>
            <a:r>
              <a:rPr lang="en-BE" dirty="0"/>
              <a:t>, </a:t>
            </a:r>
            <a:r>
              <a:rPr lang="en-BE" dirty="0" err="1"/>
              <a:t>serviceNamespace</a:t>
            </a:r>
            <a:r>
              <a:rPr lang="en-BE" dirty="0"/>
              <a:t>, </a:t>
            </a:r>
            <a:r>
              <a:rPr lang="en-BE" dirty="0" err="1"/>
              <a:t>serviceInstanceId</a:t>
            </a:r>
            <a:r>
              <a:rPr lang="en-BE" dirty="0"/>
              <a:t>, ...</a:t>
            </a:r>
          </a:p>
          <a:p>
            <a:pPr lvl="1"/>
            <a:r>
              <a:rPr lang="en-BE" dirty="0"/>
              <a:t>Reference: CHILD_OF (trace id, span id)</a:t>
            </a:r>
          </a:p>
          <a:p>
            <a:pPr lvl="1"/>
            <a:r>
              <a:rPr lang="en-BE" dirty="0"/>
              <a:t>Timing: </a:t>
            </a:r>
            <a:r>
              <a:rPr lang="en-BE" dirty="0" err="1"/>
              <a:t>startTime</a:t>
            </a:r>
            <a:r>
              <a:rPr lang="en-BE" dirty="0"/>
              <a:t>, duration</a:t>
            </a:r>
          </a:p>
          <a:p>
            <a:pPr lvl="1"/>
            <a:r>
              <a:rPr lang="en-BE" dirty="0"/>
              <a:t>Implementation-specific tags</a:t>
            </a:r>
          </a:p>
          <a:p>
            <a:pPr lvl="2"/>
            <a:r>
              <a:rPr lang="en-BE" dirty="0"/>
              <a:t>E.g. Tokio: idle, busy, thread id</a:t>
            </a:r>
          </a:p>
          <a:p>
            <a:r>
              <a:rPr lang="en-BE" dirty="0"/>
              <a:t>Processing full traces:</a:t>
            </a:r>
          </a:p>
          <a:p>
            <a:pPr lvl="1"/>
            <a:r>
              <a:rPr lang="en-BE" dirty="0"/>
              <a:t>PIT Query of root spans since last time:</a:t>
            </a:r>
          </a:p>
          <a:p>
            <a:pPr lvl="2"/>
            <a:r>
              <a:rPr lang="en-BE" dirty="0"/>
              <a:t>Query: “NOT references : { </a:t>
            </a:r>
            <a:r>
              <a:rPr lang="en-BE" dirty="0" err="1"/>
              <a:t>refType</a:t>
            </a:r>
            <a:r>
              <a:rPr lang="en-BE" dirty="0"/>
              <a:t> : CHILD_OF } AND </a:t>
            </a:r>
            <a:r>
              <a:rPr lang="en-BE" dirty="0" err="1"/>
              <a:t>startTime</a:t>
            </a:r>
            <a:r>
              <a:rPr lang="en-BE" dirty="0"/>
              <a:t> : [last, now - x]”</a:t>
            </a:r>
          </a:p>
          <a:p>
            <a:pPr lvl="2"/>
            <a:r>
              <a:rPr lang="en-BE" dirty="0"/>
              <a:t>Slight delay to allow all services to write spans</a:t>
            </a:r>
          </a:p>
          <a:p>
            <a:pPr lvl="1"/>
            <a:r>
              <a:rPr lang="en-BE" dirty="0"/>
              <a:t>Query traces in chunks fitting one query</a:t>
            </a:r>
          </a:p>
        </p:txBody>
      </p:sp>
    </p:spTree>
    <p:extLst>
      <p:ext uri="{BB962C8B-B14F-4D97-AF65-F5344CB8AC3E}">
        <p14:creationId xmlns:p14="http://schemas.microsoft.com/office/powerpoint/2010/main" val="876060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C76E-A83E-E068-A1FE-29805408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Configuration: selecting spans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4A296-2C8E-168F-46CE-8AC3AEA2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Match spans based on:</a:t>
            </a:r>
          </a:p>
          <a:p>
            <a:pPr lvl="1"/>
            <a:r>
              <a:rPr lang="en-BE" dirty="0"/>
              <a:t>Service name</a:t>
            </a:r>
          </a:p>
          <a:p>
            <a:pPr lvl="1"/>
            <a:r>
              <a:rPr lang="en-BE" dirty="0"/>
              <a:t>Operation name</a:t>
            </a:r>
          </a:p>
          <a:p>
            <a:pPr lvl="1"/>
            <a:r>
              <a:rPr lang="en-BE" dirty="0"/>
              <a:t>Process tag</a:t>
            </a:r>
          </a:p>
          <a:p>
            <a:pPr lvl="2"/>
            <a:r>
              <a:rPr lang="en-BE" dirty="0"/>
              <a:t>Service namespace</a:t>
            </a:r>
          </a:p>
          <a:p>
            <a:pPr lvl="2"/>
            <a:r>
              <a:rPr lang="en-BE" dirty="0"/>
              <a:t>Service instance id</a:t>
            </a:r>
          </a:p>
          <a:p>
            <a:pPr lvl="2"/>
            <a:r>
              <a:rPr lang="nl-BE" dirty="0"/>
              <a:t>A</a:t>
            </a:r>
            <a:r>
              <a:rPr lang="en-BE" dirty="0" err="1"/>
              <a:t>ny</a:t>
            </a:r>
            <a:r>
              <a:rPr lang="en-BE" dirty="0"/>
              <a:t> other process tag</a:t>
            </a:r>
          </a:p>
          <a:p>
            <a:pPr lvl="1"/>
            <a:r>
              <a:rPr lang="en-BE" dirty="0"/>
              <a:t>Span tag</a:t>
            </a:r>
          </a:p>
          <a:p>
            <a:pPr lvl="1"/>
            <a:r>
              <a:rPr lang="nl-BE" dirty="0"/>
              <a:t>D</a:t>
            </a:r>
            <a:r>
              <a:rPr lang="en-BE" dirty="0" err="1"/>
              <a:t>uration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EDF38-3AF4-0191-A1C2-1C197BBF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220" y="1307281"/>
            <a:ext cx="3686689" cy="3467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F99AC-C7E8-392E-2B7F-0083D304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62" y="4978214"/>
            <a:ext cx="235300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08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7FC-CB7A-FA6C-1D42-9277689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Configuration: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FBBB-EEB6-2592-BCE5-D363504F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Configurable elements:</a:t>
            </a:r>
          </a:p>
          <a:p>
            <a:pPr lvl="1"/>
            <a:r>
              <a:rPr lang="en-BE" dirty="0"/>
              <a:t>Key (cardinality)</a:t>
            </a:r>
          </a:p>
          <a:p>
            <a:pPr lvl="1"/>
            <a:r>
              <a:rPr lang="en-BE" dirty="0"/>
              <a:t>Metrics:</a:t>
            </a:r>
          </a:p>
          <a:p>
            <a:pPr lvl="2"/>
            <a:r>
              <a:rPr lang="en-BE" dirty="0"/>
              <a:t>Source:</a:t>
            </a:r>
          </a:p>
          <a:p>
            <a:pPr lvl="3"/>
            <a:r>
              <a:rPr lang="en-BE" dirty="0"/>
              <a:t>Self-duration</a:t>
            </a:r>
          </a:p>
          <a:p>
            <a:pPr lvl="3"/>
            <a:r>
              <a:rPr lang="en-BE" dirty="0"/>
              <a:t>Specific tag</a:t>
            </a:r>
          </a:p>
          <a:p>
            <a:pPr lvl="3"/>
            <a:r>
              <a:rPr lang="en-BE" dirty="0"/>
              <a:t>Tag except... (for busy)</a:t>
            </a:r>
          </a:p>
          <a:p>
            <a:pPr lvl="3"/>
            <a:r>
              <a:rPr lang="en-BE" dirty="0"/>
              <a:t>Rate (for </a:t>
            </a:r>
            <a:r>
              <a:rPr lang="en-BE" dirty="0" err="1"/>
              <a:t>error_rate</a:t>
            </a:r>
            <a:r>
              <a:rPr lang="en-BE" dirty="0"/>
              <a:t>)</a:t>
            </a:r>
          </a:p>
          <a:p>
            <a:pPr lvl="3"/>
            <a:r>
              <a:rPr lang="en-BE" dirty="0"/>
              <a:t>Count (for </a:t>
            </a:r>
            <a:r>
              <a:rPr lang="en-BE" dirty="0" err="1"/>
              <a:t>call_rate</a:t>
            </a:r>
            <a:r>
              <a:rPr lang="en-BE" dirty="0"/>
              <a:t>)</a:t>
            </a:r>
          </a:p>
          <a:p>
            <a:pPr lvl="2"/>
            <a:r>
              <a:rPr lang="en-BE" dirty="0"/>
              <a:t>Stats to generate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A4147-96A2-D222-EFD7-6782855E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14" y="1690688"/>
            <a:ext cx="5096586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3A9C54-9FA6-DFD0-0DD2-9C98B5126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14" y="2639961"/>
            <a:ext cx="2924583" cy="752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231FD2-957E-ADF8-032C-03902F36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214" y="3628983"/>
            <a:ext cx="424874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7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7C8-4D22-C30F-46F8-1A5875BE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Configuration: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FD99-EEAA-C110-1AF0-DAB38B08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Statistics to write for metric:</a:t>
            </a:r>
          </a:p>
          <a:p>
            <a:pPr lvl="1"/>
            <a:r>
              <a:rPr lang="en-BE" dirty="0"/>
              <a:t>Mean / </a:t>
            </a:r>
            <a:r>
              <a:rPr lang="en-BE" dirty="0" err="1"/>
              <a:t>stddev</a:t>
            </a:r>
            <a:endParaRPr lang="en-BE" dirty="0"/>
          </a:p>
          <a:p>
            <a:pPr lvl="2"/>
            <a:r>
              <a:rPr lang="en-BE" dirty="0"/>
              <a:t>Algorithm: sum/count, </a:t>
            </a:r>
            <a:r>
              <a:rPr lang="en-BE" dirty="0" err="1"/>
              <a:t>welford</a:t>
            </a:r>
            <a:endParaRPr lang="en-BE" dirty="0"/>
          </a:p>
          <a:p>
            <a:pPr lvl="1"/>
            <a:r>
              <a:rPr lang="en-BE" dirty="0"/>
              <a:t>Summary</a:t>
            </a:r>
          </a:p>
          <a:p>
            <a:pPr lvl="2"/>
            <a:r>
              <a:rPr lang="en-BE" dirty="0"/>
              <a:t>Window params</a:t>
            </a:r>
          </a:p>
          <a:p>
            <a:pPr lvl="2"/>
            <a:r>
              <a:rPr lang="en-BE" dirty="0"/>
              <a:t>Percentiles</a:t>
            </a:r>
          </a:p>
          <a:p>
            <a:pPr lvl="1"/>
            <a:r>
              <a:rPr lang="en-BE" dirty="0"/>
              <a:t>Histogram</a:t>
            </a:r>
          </a:p>
          <a:p>
            <a:pPr lvl="2"/>
            <a:r>
              <a:rPr lang="en-BE" dirty="0"/>
              <a:t>bounds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857424-B622-102E-F437-84A7D775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951" y="1690688"/>
            <a:ext cx="4467849" cy="943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78AC8-4C69-BE41-B6FB-453F0E80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951" y="2986413"/>
            <a:ext cx="3867690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2714DD-6115-7E85-8FC6-C3D7D0306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951" y="3847130"/>
            <a:ext cx="3010320" cy="771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FCECAB-EED8-BBEF-0B6D-789A95260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951" y="4871996"/>
            <a:ext cx="285789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56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FD17-B98C-E097-01E5-55E1584E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Default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2E93-CB8F-CDDF-618C-0A06D70063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Default key</a:t>
            </a:r>
          </a:p>
          <a:p>
            <a:pPr lvl="1"/>
            <a:r>
              <a:rPr lang="en-BE" dirty="0"/>
              <a:t>Service namespace</a:t>
            </a:r>
          </a:p>
          <a:p>
            <a:pPr lvl="1"/>
            <a:r>
              <a:rPr lang="en-BE" dirty="0"/>
              <a:t>Service name</a:t>
            </a:r>
          </a:p>
          <a:p>
            <a:pPr lvl="1"/>
            <a:r>
              <a:rPr lang="en-BE" dirty="0"/>
              <a:t>Service instance id</a:t>
            </a:r>
          </a:p>
          <a:p>
            <a:pPr lvl="1"/>
            <a:r>
              <a:rPr lang="en-BE" dirty="0"/>
              <a:t>Operation name</a:t>
            </a:r>
          </a:p>
          <a:p>
            <a:r>
              <a:rPr lang="en-BE" dirty="0"/>
              <a:t>Default stats:</a:t>
            </a:r>
          </a:p>
          <a:p>
            <a:pPr lvl="1"/>
            <a:r>
              <a:rPr lang="en-BE" dirty="0"/>
              <a:t>Mean / </a:t>
            </a:r>
            <a:r>
              <a:rPr lang="en-BE" dirty="0" err="1"/>
              <a:t>stddev</a:t>
            </a:r>
            <a:r>
              <a:rPr lang="en-BE" dirty="0"/>
              <a:t>: </a:t>
            </a:r>
            <a:r>
              <a:rPr lang="en-BE" dirty="0" err="1"/>
              <a:t>welford</a:t>
            </a:r>
            <a:endParaRPr lang="en-BE" dirty="0"/>
          </a:p>
          <a:p>
            <a:pPr lvl="1"/>
            <a:r>
              <a:rPr lang="en-BE" dirty="0"/>
              <a:t>Summary:</a:t>
            </a:r>
          </a:p>
          <a:p>
            <a:pPr lvl="2"/>
            <a:r>
              <a:rPr lang="en-BE" dirty="0"/>
              <a:t>Window: 5 x 1 minute</a:t>
            </a:r>
          </a:p>
          <a:p>
            <a:pPr lvl="2"/>
            <a:r>
              <a:rPr lang="en-BE" dirty="0"/>
              <a:t>Percentiles: 0.50, 0.95, 0.99</a:t>
            </a:r>
          </a:p>
          <a:p>
            <a:pPr lvl="1"/>
            <a:r>
              <a:rPr lang="en-BE" dirty="0"/>
              <a:t>Histogram: disabled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0019B-9FE7-627A-BAB0-204E45D3AF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Default metrics</a:t>
            </a:r>
          </a:p>
          <a:p>
            <a:pPr lvl="1"/>
            <a:r>
              <a:rPr lang="en-BE" dirty="0"/>
              <a:t>(Self-)</a:t>
            </a:r>
            <a:r>
              <a:rPr lang="nl-BE" dirty="0"/>
              <a:t>D</a:t>
            </a:r>
            <a:r>
              <a:rPr lang="en-BE" dirty="0" err="1"/>
              <a:t>uration</a:t>
            </a:r>
            <a:endParaRPr lang="en-BE" dirty="0"/>
          </a:p>
          <a:p>
            <a:pPr lvl="1"/>
            <a:r>
              <a:rPr lang="nl-BE" dirty="0"/>
              <a:t>B</a:t>
            </a:r>
            <a:r>
              <a:rPr lang="en-BE" dirty="0" err="1"/>
              <a:t>usy</a:t>
            </a:r>
            <a:endParaRPr lang="en-BE" dirty="0"/>
          </a:p>
          <a:p>
            <a:pPr lvl="1"/>
            <a:r>
              <a:rPr lang="nl-BE" dirty="0"/>
              <a:t>C</a:t>
            </a:r>
            <a:r>
              <a:rPr lang="en-BE" dirty="0" err="1"/>
              <a:t>all_rate</a:t>
            </a:r>
            <a:endParaRPr lang="en-BE" dirty="0"/>
          </a:p>
          <a:p>
            <a:pPr lvl="1"/>
            <a:r>
              <a:rPr lang="nl-BE" dirty="0"/>
              <a:t>E</a:t>
            </a:r>
            <a:r>
              <a:rPr lang="en-BE" dirty="0" err="1"/>
              <a:t>rror_rate</a:t>
            </a:r>
            <a:endParaRPr lang="en-BE" dirty="0"/>
          </a:p>
          <a:p>
            <a:pPr lvl="2"/>
            <a:r>
              <a:rPr lang="en-BE" dirty="0"/>
              <a:t>Selects:</a:t>
            </a:r>
          </a:p>
          <a:p>
            <a:pPr lvl="3"/>
            <a:r>
              <a:rPr lang="en-BE" dirty="0"/>
              <a:t>“error” is true</a:t>
            </a:r>
          </a:p>
          <a:p>
            <a:pPr lvl="3"/>
            <a:r>
              <a:rPr lang="en-BE" dirty="0"/>
              <a:t>“</a:t>
            </a:r>
            <a:r>
              <a:rPr lang="nl-BE" dirty="0" err="1"/>
              <a:t>exception.message</a:t>
            </a:r>
            <a:r>
              <a:rPr lang="en-BE" dirty="0"/>
              <a:t>” exists</a:t>
            </a:r>
          </a:p>
          <a:p>
            <a:pPr lvl="3"/>
            <a:r>
              <a:rPr lang="en-BE" dirty="0"/>
              <a:t>“</a:t>
            </a:r>
            <a:r>
              <a:rPr lang="nl-BE" dirty="0" err="1"/>
              <a:t>http.status_code</a:t>
            </a:r>
            <a:r>
              <a:rPr lang="en-BE" dirty="0"/>
              <a:t>”</a:t>
            </a:r>
          </a:p>
          <a:p>
            <a:pPr lvl="4"/>
            <a:r>
              <a:rPr lang="en-BE" dirty="0"/>
              <a:t>doesn’t match “^2..$”</a:t>
            </a:r>
          </a:p>
          <a:p>
            <a:pPr lvl="4"/>
            <a:r>
              <a:rPr lang="en-BE" dirty="0"/>
              <a:t>not in range 200..299</a:t>
            </a:r>
          </a:p>
        </p:txBody>
      </p:sp>
    </p:spTree>
    <p:extLst>
      <p:ext uri="{BB962C8B-B14F-4D97-AF65-F5344CB8AC3E}">
        <p14:creationId xmlns:p14="http://schemas.microsoft.com/office/powerpoint/2010/main" val="120328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043-EF81-FDBD-DBE0-1A80C425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State and config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2DFFC-9BAE-EFAD-82F9-498EBA61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BE" dirty="0"/>
              <a:t>Config defines shape of processor / processor state</a:t>
            </a:r>
          </a:p>
          <a:p>
            <a:r>
              <a:rPr lang="en-BE" dirty="0"/>
              <a:t>To recreate processor on reboot, both state and config are required</a:t>
            </a:r>
          </a:p>
          <a:p>
            <a:r>
              <a:rPr lang="en-BE" dirty="0"/>
              <a:t>On config update, relevant state is preserved, while other state elements are reinitialized</a:t>
            </a:r>
          </a:p>
          <a:p>
            <a:r>
              <a:rPr lang="en-BE" dirty="0"/>
              <a:t>Processor element functions to handle config: </a:t>
            </a:r>
          </a:p>
          <a:p>
            <a:pPr lvl="1"/>
            <a:r>
              <a:rPr lang="en-BE" dirty="0"/>
              <a:t>New(Self::Config) -&gt; Self</a:t>
            </a:r>
          </a:p>
          <a:p>
            <a:pPr lvl="1"/>
            <a:r>
              <a:rPr lang="en-BE" dirty="0"/>
              <a:t>Update(self, Self::Config) -&gt; Self</a:t>
            </a:r>
          </a:p>
          <a:p>
            <a:r>
              <a:rPr lang="en-BE" dirty="0"/>
              <a:t>Processor element functions to handle state:</a:t>
            </a:r>
          </a:p>
          <a:p>
            <a:pPr lvl="1"/>
            <a:r>
              <a:rPr lang="en-BE" dirty="0"/>
              <a:t>Load(Self::State, Self::Config) -&gt; Self</a:t>
            </a:r>
          </a:p>
          <a:p>
            <a:pPr lvl="1"/>
            <a:r>
              <a:rPr lang="en-BE" dirty="0"/>
              <a:t>Save(self) -&gt; Self::State</a:t>
            </a:r>
          </a:p>
        </p:txBody>
      </p:sp>
    </p:spTree>
    <p:extLst>
      <p:ext uri="{BB962C8B-B14F-4D97-AF65-F5344CB8AC3E}">
        <p14:creationId xmlns:p14="http://schemas.microsoft.com/office/powerpoint/2010/main" val="147155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8833-3CA0-4B14-74DF-2C36FAB1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Prometheus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F999-9DC1-659B-ED39-02AA3CAC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Prometheus schema available on endpoint:</a:t>
            </a:r>
            <a:br>
              <a:rPr lang="en-BE" dirty="0"/>
            </a:br>
            <a:r>
              <a:rPr lang="nl-BE" dirty="0"/>
              <a:t>/</a:t>
            </a:r>
            <a:r>
              <a:rPr lang="nl-BE" dirty="0" err="1"/>
              <a:t>api</a:t>
            </a:r>
            <a:r>
              <a:rPr lang="nl-BE" dirty="0"/>
              <a:t>/jaeger-</a:t>
            </a:r>
            <a:r>
              <a:rPr lang="nl-BE" dirty="0" err="1"/>
              <a:t>anomaly</a:t>
            </a:r>
            <a:r>
              <a:rPr lang="nl-BE" dirty="0"/>
              <a:t>-</a:t>
            </a:r>
            <a:r>
              <a:rPr lang="nl-BE" dirty="0" err="1"/>
              <a:t>detection</a:t>
            </a:r>
            <a:r>
              <a:rPr lang="nl-BE" dirty="0"/>
              <a:t>/</a:t>
            </a:r>
            <a:r>
              <a:rPr lang="nl-BE" dirty="0" err="1"/>
              <a:t>prometheus</a:t>
            </a:r>
            <a:r>
              <a:rPr lang="nl-BE" dirty="0"/>
              <a:t>-schema</a:t>
            </a:r>
            <a:endParaRPr lang="en-BE" dirty="0"/>
          </a:p>
          <a:p>
            <a:r>
              <a:rPr lang="en-BE" dirty="0"/>
              <a:t>Prometheus expressions over </a:t>
            </a:r>
            <a:r>
              <a:rPr lang="en-BE" dirty="0" err="1"/>
              <a:t>welford</a:t>
            </a:r>
            <a:r>
              <a:rPr lang="en-BE" dirty="0"/>
              <a:t> stats are non-trivial to write</a:t>
            </a:r>
          </a:p>
          <a:p>
            <a:r>
              <a:rPr lang="en-BE" dirty="0"/>
              <a:t>Missing student’s-t inverse </a:t>
            </a:r>
            <a:r>
              <a:rPr lang="en-BE" dirty="0" err="1"/>
              <a:t>cdf</a:t>
            </a:r>
            <a:r>
              <a:rPr lang="en-BE" dirty="0"/>
              <a:t> function (confidence interval)</a:t>
            </a:r>
          </a:p>
          <a:p>
            <a:pPr lvl="1"/>
            <a:r>
              <a:rPr lang="en-BE" dirty="0"/>
              <a:t>Could be done client-side for graphs</a:t>
            </a:r>
          </a:p>
          <a:p>
            <a:pPr lvl="1"/>
            <a:r>
              <a:rPr lang="en-BE" dirty="0"/>
              <a:t>Required for alert rule expressions</a:t>
            </a:r>
          </a:p>
          <a:p>
            <a:r>
              <a:rPr lang="en-BE" dirty="0"/>
              <a:t>Jaeger anomaly detection service contains an endpoint to generate </a:t>
            </a:r>
            <a:r>
              <a:rPr lang="en-BE" dirty="0" err="1"/>
              <a:t>prometheus</a:t>
            </a:r>
            <a:r>
              <a:rPr lang="en-BE" dirty="0"/>
              <a:t> expressions (could be done in </a:t>
            </a:r>
            <a:r>
              <a:rPr lang="en-BE" dirty="0" err="1"/>
              <a:t>wasm</a:t>
            </a:r>
            <a:r>
              <a:rPr lang="en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8068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4B66-06BD-A1C8-C366-4767D032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Student’s T inverse </a:t>
            </a:r>
            <a:r>
              <a:rPr lang="en-BE" dirty="0" err="1"/>
              <a:t>cdf</a:t>
            </a:r>
            <a:r>
              <a:rPr lang="en-BE" dirty="0"/>
              <a:t>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6BF4-F82F-AEEF-DE98-F9D66354B5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In </a:t>
            </a:r>
            <a:r>
              <a:rPr lang="nl-BE" dirty="0"/>
              <a:t>P</a:t>
            </a:r>
            <a:r>
              <a:rPr lang="en-BE" dirty="0" err="1"/>
              <a:t>rometheus</a:t>
            </a:r>
            <a:r>
              <a:rPr lang="en-BE" dirty="0"/>
              <a:t> expressions, we need </a:t>
            </a:r>
            <a:r>
              <a:rPr lang="en-BE" i="1" dirty="0"/>
              <a:t>qt(q, </a:t>
            </a:r>
            <a:r>
              <a:rPr lang="en-BE" i="1" dirty="0" err="1"/>
              <a:t>df</a:t>
            </a:r>
            <a:r>
              <a:rPr lang="en-BE" i="1" dirty="0"/>
              <a:t>)</a:t>
            </a:r>
            <a:br>
              <a:rPr lang="en-BE" i="1" dirty="0"/>
            </a:br>
            <a:r>
              <a:rPr lang="en-BE" dirty="0"/>
              <a:t>with fixed </a:t>
            </a:r>
            <a:r>
              <a:rPr lang="en-BE" i="1" dirty="0"/>
              <a:t>q</a:t>
            </a:r>
            <a:r>
              <a:rPr lang="en-BE" dirty="0"/>
              <a:t>, variable </a:t>
            </a:r>
            <a:r>
              <a:rPr lang="en-BE" i="1" dirty="0" err="1"/>
              <a:t>df</a:t>
            </a:r>
            <a:endParaRPr lang="en-BE" i="1" dirty="0"/>
          </a:p>
          <a:p>
            <a:r>
              <a:rPr lang="en-BE" dirty="0"/>
              <a:t>Estimate using:</a:t>
            </a:r>
          </a:p>
          <a:p>
            <a:pPr marL="457200" lvl="1" indent="0">
              <a:buNone/>
            </a:pPr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r>
              <a:rPr lang="en-BE" dirty="0"/>
              <a:t>Find s in interval 0..1, minimizing error</a:t>
            </a:r>
          </a:p>
          <a:p>
            <a:r>
              <a:rPr lang="en-BE" dirty="0"/>
              <a:t>Error criterium: max relative difference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1DC1CA6E-5264-BB04-B813-74B43C661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22" y="3710740"/>
            <a:ext cx="3639058" cy="581106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2710A70-1C44-EFE1-D34C-805D07A09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BE" dirty="0"/>
              <a:t>Example for q=.99, s=.827140</a:t>
            </a:r>
          </a:p>
          <a:p>
            <a:pPr lvl="1"/>
            <a:r>
              <a:rPr lang="en-BE" dirty="0"/>
              <a:t>Black line: approximation</a:t>
            </a:r>
          </a:p>
          <a:p>
            <a:pPr lvl="1"/>
            <a:r>
              <a:rPr lang="en-BE" dirty="0"/>
              <a:t>Red line: target</a:t>
            </a:r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D0403636-6D21-CA61-2CFA-447C1A751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319272"/>
            <a:ext cx="5181600" cy="25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7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DF71-3BF8-CF3C-639E-EEDAC1F0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Prometheus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316B-BE14-AE37-6388-BF2DD2C23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Parameters (</a:t>
            </a:r>
            <a:r>
              <a:rPr lang="en-BE" dirty="0" err="1"/>
              <a:t>welford</a:t>
            </a:r>
            <a:r>
              <a:rPr lang="en-BE" dirty="0"/>
              <a:t>)</a:t>
            </a:r>
          </a:p>
          <a:p>
            <a:pPr lvl="1"/>
            <a:r>
              <a:rPr lang="nl-BE" dirty="0"/>
              <a:t>M</a:t>
            </a:r>
            <a:r>
              <a:rPr lang="en-BE" dirty="0" err="1"/>
              <a:t>etric</a:t>
            </a:r>
            <a:r>
              <a:rPr lang="en-BE" dirty="0"/>
              <a:t>: base name of the metric to query (e.g. duration, </a:t>
            </a:r>
            <a:r>
              <a:rPr lang="en-BE" dirty="0" err="1"/>
              <a:t>error_rate</a:t>
            </a:r>
            <a:r>
              <a:rPr lang="en-BE" dirty="0"/>
              <a:t>)</a:t>
            </a:r>
          </a:p>
          <a:p>
            <a:pPr lvl="1"/>
            <a:r>
              <a:rPr lang="nl-BE" dirty="0"/>
              <a:t>L</a:t>
            </a:r>
            <a:r>
              <a:rPr lang="en-BE" dirty="0" err="1"/>
              <a:t>abels</a:t>
            </a:r>
            <a:r>
              <a:rPr lang="en-BE" dirty="0"/>
              <a:t>: map of labels selectors (e.g. </a:t>
            </a:r>
            <a:r>
              <a:rPr lang="en-BE" dirty="0" err="1"/>
              <a:t>operation_name</a:t>
            </a:r>
            <a:r>
              <a:rPr lang="en-BE" dirty="0"/>
              <a:t>, </a:t>
            </a:r>
            <a:r>
              <a:rPr lang="en-BE" dirty="0" err="1"/>
              <a:t>service_name</a:t>
            </a:r>
            <a:r>
              <a:rPr lang="en-BE" dirty="0"/>
              <a:t>)</a:t>
            </a:r>
          </a:p>
          <a:p>
            <a:pPr lvl="1"/>
            <a:r>
              <a:rPr lang="nl-BE" dirty="0"/>
              <a:t>D</a:t>
            </a:r>
            <a:r>
              <a:rPr lang="en-BE" dirty="0" err="1"/>
              <a:t>uration</a:t>
            </a:r>
            <a:r>
              <a:rPr lang="en-BE" dirty="0"/>
              <a:t>: interval over which to calculate individual points (e.g. 5m, 15m)</a:t>
            </a:r>
          </a:p>
          <a:p>
            <a:pPr lvl="2"/>
            <a:r>
              <a:rPr lang="en-BE" dirty="0"/>
              <a:t>Larger interval gives smoother graphs</a:t>
            </a:r>
          </a:p>
          <a:p>
            <a:pPr lvl="1"/>
            <a:r>
              <a:rPr lang="en-BE" dirty="0"/>
              <a:t>Q: certainty level for confidence interval (default = 0.99)</a:t>
            </a:r>
          </a:p>
          <a:p>
            <a:r>
              <a:rPr lang="en-BE" dirty="0"/>
              <a:t>Generated expressions:</a:t>
            </a:r>
          </a:p>
          <a:p>
            <a:pPr lvl="1"/>
            <a:r>
              <a:rPr lang="en-BE" dirty="0"/>
              <a:t>Count: number of observations</a:t>
            </a:r>
          </a:p>
          <a:p>
            <a:pPr lvl="1"/>
            <a:r>
              <a:rPr lang="en-BE" dirty="0"/>
              <a:t>Mean: sliding mean value</a:t>
            </a:r>
          </a:p>
          <a:p>
            <a:pPr lvl="1"/>
            <a:r>
              <a:rPr lang="en-BE" dirty="0" err="1"/>
              <a:t>Stddev</a:t>
            </a:r>
            <a:r>
              <a:rPr lang="en-BE" dirty="0"/>
              <a:t>: sliding standard deviation</a:t>
            </a:r>
          </a:p>
          <a:p>
            <a:pPr lvl="1"/>
            <a:r>
              <a:rPr lang="en-BE" dirty="0"/>
              <a:t>Low / High: bounds of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2299828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B176-A555-350C-6932-60DEF814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Prometheus expressions: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F49AD-97D5-1B4A-2D23-C73D3404C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322" y="1825625"/>
            <a:ext cx="8371356" cy="4351338"/>
          </a:xfrm>
        </p:spPr>
      </p:pic>
    </p:spTree>
    <p:extLst>
      <p:ext uri="{BB962C8B-B14F-4D97-AF65-F5344CB8AC3E}">
        <p14:creationId xmlns:p14="http://schemas.microsoft.com/office/powerpoint/2010/main" val="3818560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333D-25C7-1B55-A0FC-7A052D41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47A5-9391-A53C-50C9-C42E33BF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 dirty="0"/>
              <a:t>Graphs to include in GUI:</a:t>
            </a:r>
          </a:p>
          <a:p>
            <a:pPr lvl="1"/>
            <a:r>
              <a:rPr lang="en-BE" dirty="0"/>
              <a:t>(Self-)Duration</a:t>
            </a:r>
          </a:p>
          <a:p>
            <a:pPr lvl="1"/>
            <a:r>
              <a:rPr lang="en-BE" dirty="0"/>
              <a:t>Async busy time</a:t>
            </a:r>
          </a:p>
          <a:p>
            <a:pPr lvl="1"/>
            <a:r>
              <a:rPr lang="en-BE" dirty="0"/>
              <a:t>Error rate</a:t>
            </a:r>
          </a:p>
          <a:p>
            <a:pPr lvl="1"/>
            <a:r>
              <a:rPr lang="en-BE" dirty="0"/>
              <a:t>Call rate</a:t>
            </a:r>
          </a:p>
          <a:p>
            <a:r>
              <a:rPr lang="en-BE" dirty="0"/>
              <a:t>See example graph generator in service</a:t>
            </a:r>
          </a:p>
          <a:p>
            <a:r>
              <a:rPr lang="en-BE" dirty="0"/>
              <a:t>Requires specific metrics to be configured</a:t>
            </a:r>
          </a:p>
          <a:p>
            <a:pPr lvl="1"/>
            <a:r>
              <a:rPr lang="en-BE" dirty="0"/>
              <a:t>Initial version: expose limited trace processor config</a:t>
            </a:r>
          </a:p>
          <a:p>
            <a:pPr lvl="2"/>
            <a:r>
              <a:rPr lang="en-BE" dirty="0"/>
              <a:t>Allow configuring summary quantiles</a:t>
            </a:r>
          </a:p>
          <a:p>
            <a:pPr lvl="2"/>
            <a:r>
              <a:rPr lang="en-BE" dirty="0"/>
              <a:t>Allow configuring histograms</a:t>
            </a:r>
          </a:p>
          <a:p>
            <a:pPr lvl="2"/>
            <a:r>
              <a:rPr lang="en-BE" dirty="0"/>
              <a:t>Allow configuring extra metrics</a:t>
            </a:r>
          </a:p>
          <a:p>
            <a:pPr lvl="1"/>
            <a:r>
              <a:rPr lang="en-BE" dirty="0"/>
              <a:t>In the future:</a:t>
            </a:r>
          </a:p>
          <a:p>
            <a:pPr lvl="2"/>
            <a:r>
              <a:rPr lang="en-BE" dirty="0"/>
              <a:t>Always apply “default” rule + extra rules?</a:t>
            </a:r>
          </a:p>
          <a:p>
            <a:pPr lvl="2"/>
            <a:r>
              <a:rPr lang="en-BE" dirty="0"/>
              <a:t>Disallow overriding essential elements (key + metrics)?</a:t>
            </a:r>
          </a:p>
        </p:txBody>
      </p:sp>
    </p:spTree>
    <p:extLst>
      <p:ext uri="{BB962C8B-B14F-4D97-AF65-F5344CB8AC3E}">
        <p14:creationId xmlns:p14="http://schemas.microsoft.com/office/powerpoint/2010/main" val="344676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EF5E-BB3B-1C86-E859-E8A1C9D9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Finding anomalies: general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9C5E-4FC1-20C7-8841-9E36F29A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Collect stats over sliding windows:</a:t>
            </a:r>
          </a:p>
          <a:p>
            <a:pPr lvl="1"/>
            <a:r>
              <a:rPr lang="en-BE" dirty="0"/>
              <a:t>Reference window, e.g. 7x24x1h</a:t>
            </a:r>
          </a:p>
          <a:p>
            <a:pPr lvl="1"/>
            <a:r>
              <a:rPr lang="en-BE" dirty="0"/>
              <a:t>Sample window, e.g. 5x1min</a:t>
            </a:r>
          </a:p>
          <a:p>
            <a:r>
              <a:rPr lang="en-BE" dirty="0"/>
              <a:t>Statistics:</a:t>
            </a:r>
          </a:p>
          <a:p>
            <a:pPr lvl="1"/>
            <a:r>
              <a:rPr lang="en-BE" dirty="0"/>
              <a:t>Numeric: count, sum, sum of squares, t-digest</a:t>
            </a:r>
          </a:p>
          <a:p>
            <a:pPr lvl="2"/>
            <a:r>
              <a:rPr lang="en-BE" dirty="0"/>
              <a:t>Outputs: count, mean, </a:t>
            </a:r>
            <a:r>
              <a:rPr lang="en-BE" dirty="0" err="1"/>
              <a:t>stddev</a:t>
            </a:r>
            <a:r>
              <a:rPr lang="en-BE" dirty="0"/>
              <a:t>, percentiles</a:t>
            </a:r>
          </a:p>
          <a:p>
            <a:pPr lvl="1"/>
            <a:r>
              <a:rPr lang="en-BE" dirty="0"/>
              <a:t>Bool: count, count true</a:t>
            </a:r>
          </a:p>
          <a:p>
            <a:pPr lvl="2"/>
            <a:r>
              <a:rPr lang="en-BE" dirty="0"/>
              <a:t>Outputs: count, rate</a:t>
            </a:r>
          </a:p>
          <a:p>
            <a:r>
              <a:rPr lang="en-BE" dirty="0"/>
              <a:t>Compare sample (short-term) to reference (long-term)</a:t>
            </a:r>
          </a:p>
        </p:txBody>
      </p:sp>
    </p:spTree>
    <p:extLst>
      <p:ext uri="{BB962C8B-B14F-4D97-AF65-F5344CB8AC3E}">
        <p14:creationId xmlns:p14="http://schemas.microsoft.com/office/powerpoint/2010/main" val="2200509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7CA4-4484-EC94-328E-CE1ECB27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Graphs: duration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49AEA-B95A-1CB1-E0E1-0DB7569B0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419" y="1825625"/>
            <a:ext cx="8683162" cy="4351338"/>
          </a:xfrm>
        </p:spPr>
      </p:pic>
    </p:spTree>
    <p:extLst>
      <p:ext uri="{BB962C8B-B14F-4D97-AF65-F5344CB8AC3E}">
        <p14:creationId xmlns:p14="http://schemas.microsoft.com/office/powerpoint/2010/main" val="3720773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442A-61FF-A7C6-F699-7BC881E4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Graphs: busy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EAFF7-C002-1219-6653-F1592BB42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129" y="1825625"/>
            <a:ext cx="8697742" cy="4351338"/>
          </a:xfrm>
        </p:spPr>
      </p:pic>
    </p:spTree>
    <p:extLst>
      <p:ext uri="{BB962C8B-B14F-4D97-AF65-F5344CB8AC3E}">
        <p14:creationId xmlns:p14="http://schemas.microsoft.com/office/powerpoint/2010/main" val="3876142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4DF4-C4E9-CB63-EEAE-6AAA19D5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Graph: </a:t>
            </a:r>
            <a:r>
              <a:rPr lang="en-BE" dirty="0" err="1"/>
              <a:t>error_rate</a:t>
            </a:r>
            <a:r>
              <a:rPr lang="en-BE" dirty="0"/>
              <a:t> (simulated)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B9603-B128-A289-5158-5AF75AC57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302" y="1825625"/>
            <a:ext cx="8653396" cy="4351338"/>
          </a:xfrm>
        </p:spPr>
      </p:pic>
    </p:spTree>
    <p:extLst>
      <p:ext uri="{BB962C8B-B14F-4D97-AF65-F5344CB8AC3E}">
        <p14:creationId xmlns:p14="http://schemas.microsoft.com/office/powerpoint/2010/main" val="3329020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3E46-6FE9-3605-CDF3-5B64A604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Graph: </a:t>
            </a:r>
            <a:r>
              <a:rPr lang="en-BE" dirty="0" err="1"/>
              <a:t>call_rate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B7752-7DEA-2556-FA50-30B4DEF8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592" y="1825625"/>
            <a:ext cx="8570816" cy="4351338"/>
          </a:xfrm>
        </p:spPr>
      </p:pic>
    </p:spTree>
    <p:extLst>
      <p:ext uri="{BB962C8B-B14F-4D97-AF65-F5344CB8AC3E}">
        <p14:creationId xmlns:p14="http://schemas.microsoft.com/office/powerpoint/2010/main" val="84559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8FC5-F984-7D98-E1D0-51A308C3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Alert rules: fixed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5866-3DCF-FAC3-CC24-23226344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Expression: </a:t>
            </a:r>
            <a:r>
              <a:rPr lang="en-BE" i="1" dirty="0"/>
              <a:t>param</a:t>
            </a:r>
            <a:r>
              <a:rPr lang="en-BE" dirty="0"/>
              <a:t> of </a:t>
            </a:r>
            <a:r>
              <a:rPr lang="en-BE" i="1" dirty="0"/>
              <a:t>metric</a:t>
            </a:r>
            <a:r>
              <a:rPr lang="en-BE" dirty="0"/>
              <a:t> over </a:t>
            </a:r>
            <a:r>
              <a:rPr lang="en-BE" i="1" dirty="0"/>
              <a:t>interval</a:t>
            </a:r>
            <a:r>
              <a:rPr lang="en-BE" dirty="0"/>
              <a:t> &gt; </a:t>
            </a:r>
            <a:r>
              <a:rPr lang="en-BE" i="1" dirty="0"/>
              <a:t>threshold</a:t>
            </a:r>
            <a:r>
              <a:rPr lang="en-BE" dirty="0"/>
              <a:t>, for </a:t>
            </a:r>
            <a:r>
              <a:rPr lang="en-BE" i="1" dirty="0"/>
              <a:t>duration</a:t>
            </a:r>
            <a:endParaRPr lang="en-BE" dirty="0"/>
          </a:p>
          <a:p>
            <a:r>
              <a:rPr lang="en-BE" dirty="0"/>
              <a:t>Parameters:</a:t>
            </a:r>
          </a:p>
          <a:p>
            <a:pPr lvl="1"/>
            <a:r>
              <a:rPr lang="en-BE" dirty="0"/>
              <a:t>Metric: duration, busy, </a:t>
            </a:r>
            <a:r>
              <a:rPr lang="en-BE" dirty="0" err="1"/>
              <a:t>error_rate</a:t>
            </a:r>
            <a:r>
              <a:rPr lang="en-BE" dirty="0"/>
              <a:t>, </a:t>
            </a:r>
            <a:r>
              <a:rPr lang="en-BE" dirty="0" err="1"/>
              <a:t>call_rate</a:t>
            </a:r>
            <a:endParaRPr lang="en-BE" dirty="0"/>
          </a:p>
          <a:p>
            <a:pPr lvl="1"/>
            <a:r>
              <a:rPr lang="en-BE" dirty="0"/>
              <a:t>Parameter:</a:t>
            </a:r>
          </a:p>
          <a:p>
            <a:pPr lvl="2"/>
            <a:r>
              <a:rPr lang="en-BE" dirty="0"/>
              <a:t>Mean</a:t>
            </a:r>
          </a:p>
          <a:p>
            <a:pPr lvl="2"/>
            <a:r>
              <a:rPr lang="en-BE" dirty="0"/>
              <a:t>Mean +/- n * </a:t>
            </a:r>
            <a:r>
              <a:rPr lang="en-BE" dirty="0" err="1"/>
              <a:t>stddev</a:t>
            </a:r>
            <a:endParaRPr lang="en-BE" dirty="0"/>
          </a:p>
          <a:p>
            <a:pPr lvl="2"/>
            <a:r>
              <a:rPr lang="nl-BE" dirty="0"/>
              <a:t>L</a:t>
            </a:r>
            <a:r>
              <a:rPr lang="en-BE" dirty="0" err="1"/>
              <a:t>ower</a:t>
            </a:r>
            <a:r>
              <a:rPr lang="en-BE" dirty="0"/>
              <a:t> bound of confidence interval</a:t>
            </a:r>
          </a:p>
          <a:p>
            <a:pPr lvl="2"/>
            <a:r>
              <a:rPr lang="en-BE" dirty="0"/>
              <a:t>Higher bound of confidence interval</a:t>
            </a:r>
          </a:p>
          <a:p>
            <a:pPr lvl="1"/>
            <a:r>
              <a:rPr lang="en-BE" dirty="0"/>
              <a:t>Interval duration</a:t>
            </a:r>
          </a:p>
          <a:p>
            <a:pPr lvl="1"/>
            <a:r>
              <a:rPr lang="en-BE" dirty="0"/>
              <a:t>Confidence interval certainty level: default 0.99</a:t>
            </a:r>
          </a:p>
          <a:p>
            <a:pPr lvl="1"/>
            <a:r>
              <a:rPr lang="en-BE" dirty="0"/>
              <a:t>Threshold</a:t>
            </a:r>
          </a:p>
          <a:p>
            <a:pPr lvl="1"/>
            <a:r>
              <a:rPr lang="en-BE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1118599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E2A3-BB91-58E5-F442-7BCA4BA7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Alert rules: compare short to long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7DEC-4491-028C-E182-F0DCF6FA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BE" dirty="0"/>
              <a:t>Expression: </a:t>
            </a:r>
            <a:r>
              <a:rPr lang="en-BE" i="1" dirty="0"/>
              <a:t>lower bound of confidence interval</a:t>
            </a:r>
            <a:r>
              <a:rPr lang="en-BE" dirty="0"/>
              <a:t> over </a:t>
            </a:r>
            <a:r>
              <a:rPr lang="en-BE" i="1" dirty="0"/>
              <a:t>short-term</a:t>
            </a:r>
            <a:r>
              <a:rPr lang="en-BE" dirty="0"/>
              <a:t> / ( </a:t>
            </a:r>
            <a:r>
              <a:rPr lang="en-BE" i="1" dirty="0"/>
              <a:t>offset</a:t>
            </a:r>
            <a:r>
              <a:rPr lang="en-BE" dirty="0"/>
              <a:t> + </a:t>
            </a:r>
            <a:r>
              <a:rPr lang="en-BE" i="1" dirty="0"/>
              <a:t>mean</a:t>
            </a:r>
            <a:r>
              <a:rPr lang="en-BE" dirty="0"/>
              <a:t> over </a:t>
            </a:r>
            <a:r>
              <a:rPr lang="en-BE" i="1" dirty="0"/>
              <a:t>long-term</a:t>
            </a:r>
            <a:r>
              <a:rPr lang="en-BE" dirty="0"/>
              <a:t> ) &gt; </a:t>
            </a:r>
            <a:r>
              <a:rPr lang="en-BE" i="1" dirty="0"/>
              <a:t>threshold</a:t>
            </a:r>
            <a:r>
              <a:rPr lang="en-BE" dirty="0"/>
              <a:t>, for </a:t>
            </a:r>
            <a:r>
              <a:rPr lang="en-BE" i="1" dirty="0"/>
              <a:t>duration</a:t>
            </a:r>
          </a:p>
          <a:p>
            <a:r>
              <a:rPr lang="en-BE" dirty="0"/>
              <a:t>Parameters:</a:t>
            </a:r>
          </a:p>
          <a:p>
            <a:pPr lvl="1"/>
            <a:r>
              <a:rPr lang="en-BE" dirty="0"/>
              <a:t>Metric: duration, busy, </a:t>
            </a:r>
            <a:r>
              <a:rPr lang="en-BE" dirty="0" err="1"/>
              <a:t>error_rate</a:t>
            </a:r>
            <a:r>
              <a:rPr lang="en-BE" dirty="0"/>
              <a:t>, </a:t>
            </a:r>
            <a:r>
              <a:rPr lang="en-BE" dirty="0" err="1"/>
              <a:t>call_rate</a:t>
            </a:r>
            <a:endParaRPr lang="en-BE" dirty="0"/>
          </a:p>
          <a:p>
            <a:pPr lvl="1"/>
            <a:r>
              <a:rPr lang="en-BE" dirty="0"/>
              <a:t>Short-term param:</a:t>
            </a:r>
          </a:p>
          <a:p>
            <a:pPr lvl="2"/>
            <a:r>
              <a:rPr lang="en-BE" dirty="0"/>
              <a:t>Lower bound of confidence interval (default)</a:t>
            </a:r>
          </a:p>
          <a:p>
            <a:pPr lvl="2"/>
            <a:r>
              <a:rPr lang="en-BE" dirty="0"/>
              <a:t>Mean</a:t>
            </a:r>
          </a:p>
          <a:p>
            <a:pPr lvl="1"/>
            <a:r>
              <a:rPr lang="en-BE" dirty="0"/>
              <a:t>Short-term duration: default 15m</a:t>
            </a:r>
          </a:p>
          <a:p>
            <a:pPr lvl="1"/>
            <a:r>
              <a:rPr lang="en-BE" dirty="0"/>
              <a:t>Long-term param:</a:t>
            </a:r>
          </a:p>
          <a:p>
            <a:pPr lvl="2"/>
            <a:r>
              <a:rPr lang="en-BE" dirty="0"/>
              <a:t>Mean (default)</a:t>
            </a:r>
          </a:p>
          <a:p>
            <a:pPr lvl="2"/>
            <a:r>
              <a:rPr lang="en-BE" dirty="0"/>
              <a:t>Upper bound of confidence interval</a:t>
            </a:r>
          </a:p>
          <a:p>
            <a:pPr lvl="1"/>
            <a:r>
              <a:rPr lang="en-BE" dirty="0"/>
              <a:t>Long-term duration: default 7d</a:t>
            </a:r>
          </a:p>
          <a:p>
            <a:pPr lvl="1"/>
            <a:r>
              <a:rPr lang="en-BE" dirty="0"/>
              <a:t>Confidence interval certainty level: default 0.99</a:t>
            </a:r>
          </a:p>
          <a:p>
            <a:pPr lvl="1"/>
            <a:r>
              <a:rPr lang="en-BE" dirty="0"/>
              <a:t>Threshold: default 1.5</a:t>
            </a:r>
          </a:p>
          <a:p>
            <a:pPr lvl="1"/>
            <a:r>
              <a:rPr lang="en-BE" dirty="0"/>
              <a:t>Offset: depends on metric</a:t>
            </a:r>
          </a:p>
          <a:p>
            <a:pPr lvl="1"/>
            <a:r>
              <a:rPr lang="en-BE" dirty="0"/>
              <a:t>Duration: default 15m</a:t>
            </a:r>
          </a:p>
        </p:txBody>
      </p:sp>
    </p:spTree>
    <p:extLst>
      <p:ext uri="{BB962C8B-B14F-4D97-AF65-F5344CB8AC3E}">
        <p14:creationId xmlns:p14="http://schemas.microsoft.com/office/powerpoint/2010/main" val="4180023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4F4F-6180-A879-2D44-0201DD65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Alert rules: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C5EE-26E5-AD03-EC7E-532B406E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Duration / busy: lower bound of confidence interval over 15m / mean over 7d &gt; 1.5, for 15m</a:t>
            </a:r>
          </a:p>
          <a:p>
            <a:r>
              <a:rPr lang="en-BE" dirty="0"/>
              <a:t>Error rate: mean error rate over 5m &gt; 25%, for 15m</a:t>
            </a:r>
          </a:p>
          <a:p>
            <a:r>
              <a:rPr lang="en-BE" dirty="0"/>
              <a:t>Call rate: mean over 15m / (100 + mean over 7d) &gt; 10</a:t>
            </a:r>
          </a:p>
        </p:txBody>
      </p:sp>
    </p:spTree>
    <p:extLst>
      <p:ext uri="{BB962C8B-B14F-4D97-AF65-F5344CB8AC3E}">
        <p14:creationId xmlns:p14="http://schemas.microsoft.com/office/powerpoint/2010/main" val="9978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91AF-ABC0-E499-0F64-1E19EB5F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Windowed accumulation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8194C-DB32-F426-69A3-132B8EB112A4}"/>
              </a:ext>
            </a:extLst>
          </p:cNvPr>
          <p:cNvSpPr/>
          <p:nvPr/>
        </p:nvSpPr>
        <p:spPr>
          <a:xfrm>
            <a:off x="4870236" y="2257616"/>
            <a:ext cx="3008376" cy="2167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Sample Window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CD7A8-9907-B28A-3D80-BE3C4A587816}"/>
              </a:ext>
            </a:extLst>
          </p:cNvPr>
          <p:cNvSpPr/>
          <p:nvPr/>
        </p:nvSpPr>
        <p:spPr>
          <a:xfrm>
            <a:off x="5025684" y="3309176"/>
            <a:ext cx="2706624" cy="4389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64FEA1-1FB7-85B3-BB8A-D6EB6B4F38FE}"/>
              </a:ext>
            </a:extLst>
          </p:cNvPr>
          <p:cNvCxnSpPr/>
          <p:nvPr/>
        </p:nvCxnSpPr>
        <p:spPr>
          <a:xfrm>
            <a:off x="5473740" y="3309176"/>
            <a:ext cx="0" cy="438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C33C7C-D9B3-3730-0D36-EAF76B2717B8}"/>
              </a:ext>
            </a:extLst>
          </p:cNvPr>
          <p:cNvCxnSpPr/>
          <p:nvPr/>
        </p:nvCxnSpPr>
        <p:spPr>
          <a:xfrm>
            <a:off x="5946180" y="3309176"/>
            <a:ext cx="0" cy="438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CEF79-F02E-7476-89F3-33B60FC51BF9}"/>
              </a:ext>
            </a:extLst>
          </p:cNvPr>
          <p:cNvCxnSpPr/>
          <p:nvPr/>
        </p:nvCxnSpPr>
        <p:spPr>
          <a:xfrm>
            <a:off x="6382044" y="3309176"/>
            <a:ext cx="0" cy="438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51E7B5-A793-77B3-C7D6-4D69C4B79DE8}"/>
              </a:ext>
            </a:extLst>
          </p:cNvPr>
          <p:cNvCxnSpPr/>
          <p:nvPr/>
        </p:nvCxnSpPr>
        <p:spPr>
          <a:xfrm>
            <a:off x="6827052" y="3309176"/>
            <a:ext cx="0" cy="438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4FE763-1544-1DB6-735A-78CDCABC23E5}"/>
              </a:ext>
            </a:extLst>
          </p:cNvPr>
          <p:cNvSpPr txBox="1"/>
          <p:nvPr/>
        </p:nvSpPr>
        <p:spPr>
          <a:xfrm>
            <a:off x="5302701" y="4028645"/>
            <a:ext cx="811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dirty="0">
                <a:solidFill>
                  <a:schemeClr val="bg1"/>
                </a:solidFill>
              </a:rPr>
              <a:t>Position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01BE0C-3167-A591-A12F-EC1F6E3D898F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708261" y="3748088"/>
            <a:ext cx="0" cy="280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7695F1-25E9-592C-C726-AFDEEE845470}"/>
              </a:ext>
            </a:extLst>
          </p:cNvPr>
          <p:cNvSpPr txBox="1"/>
          <p:nvPr/>
        </p:nvSpPr>
        <p:spPr>
          <a:xfrm>
            <a:off x="5000948" y="2624565"/>
            <a:ext cx="942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/>
                </a:solidFill>
              </a:rPr>
              <a:t>S</a:t>
            </a:r>
            <a:r>
              <a:rPr lang="en-BE" sz="1400" dirty="0">
                <a:solidFill>
                  <a:schemeClr val="bg1"/>
                </a:solidFill>
              </a:rPr>
              <a:t>tart 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B810B1-D083-05FA-D822-65665D54972B}"/>
              </a:ext>
            </a:extLst>
          </p:cNvPr>
          <p:cNvCxnSpPr/>
          <p:nvPr/>
        </p:nvCxnSpPr>
        <p:spPr>
          <a:xfrm>
            <a:off x="7272060" y="3309176"/>
            <a:ext cx="0" cy="438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17BDFE-908D-E328-673E-57FAF0226C15}"/>
              </a:ext>
            </a:extLst>
          </p:cNvPr>
          <p:cNvSpPr txBox="1"/>
          <p:nvPr/>
        </p:nvSpPr>
        <p:spPr>
          <a:xfrm>
            <a:off x="5481182" y="2914232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>
                <a:solidFill>
                  <a:schemeClr val="bg1"/>
                </a:solidFill>
              </a:rPr>
              <a:t>B</a:t>
            </a:r>
            <a:r>
              <a:rPr lang="en-BE" sz="1400" dirty="0">
                <a:solidFill>
                  <a:schemeClr val="bg1"/>
                </a:solidFill>
              </a:rPr>
              <a:t>in width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DB6BFB-EDF6-2A9B-86A5-B3767259FAE5}"/>
              </a:ext>
            </a:extLst>
          </p:cNvPr>
          <p:cNvCxnSpPr>
            <a:cxnSpLocks/>
          </p:cNvCxnSpPr>
          <p:nvPr/>
        </p:nvCxnSpPr>
        <p:spPr>
          <a:xfrm>
            <a:off x="5481183" y="3240119"/>
            <a:ext cx="464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1F436-6BB8-F7E5-6B87-34567A791C5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472038" y="2932342"/>
            <a:ext cx="1" cy="289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4A1E57-5EB3-DEB2-1814-EC309BDB2A0E}"/>
              </a:ext>
            </a:extLst>
          </p:cNvPr>
          <p:cNvCxnSpPr/>
          <p:nvPr/>
        </p:nvCxnSpPr>
        <p:spPr>
          <a:xfrm>
            <a:off x="5025684" y="3888366"/>
            <a:ext cx="27066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C3E656-BFBB-380D-8CE3-A74F9106713C}"/>
              </a:ext>
            </a:extLst>
          </p:cNvPr>
          <p:cNvSpPr txBox="1"/>
          <p:nvPr/>
        </p:nvSpPr>
        <p:spPr>
          <a:xfrm>
            <a:off x="6180097" y="3874756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 dirty="0">
                <a:solidFill>
                  <a:schemeClr val="bg1"/>
                </a:solidFill>
              </a:rPr>
              <a:t>Number of bins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90904D-5E0A-DD2E-A349-919DE492E1B8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3773530" y="3341180"/>
            <a:ext cx="1096706" cy="2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18F30CA-8764-DFF9-A988-DE415764E98A}"/>
              </a:ext>
            </a:extLst>
          </p:cNvPr>
          <p:cNvSpPr/>
          <p:nvPr/>
        </p:nvSpPr>
        <p:spPr>
          <a:xfrm>
            <a:off x="8655939" y="2257616"/>
            <a:ext cx="3008376" cy="21671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Accumulator by key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E874B47F-14F7-4961-A910-DEC940482443}"/>
              </a:ext>
            </a:extLst>
          </p:cNvPr>
          <p:cNvSpPr/>
          <p:nvPr/>
        </p:nvSpPr>
        <p:spPr>
          <a:xfrm rot="5400000">
            <a:off x="7382508" y="2904562"/>
            <a:ext cx="231713" cy="45261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3A01AF25-84F0-1EE8-835F-34CB85D8851E}"/>
              </a:ext>
            </a:extLst>
          </p:cNvPr>
          <p:cNvCxnSpPr>
            <a:cxnSpLocks/>
            <a:stCxn id="60" idx="1"/>
            <a:endCxn id="45" idx="1"/>
          </p:cNvCxnSpPr>
          <p:nvPr/>
        </p:nvCxnSpPr>
        <p:spPr>
          <a:xfrm rot="16200000" flipH="1">
            <a:off x="7914067" y="2599308"/>
            <a:ext cx="326169" cy="1157574"/>
          </a:xfrm>
          <a:prstGeom prst="curvedConnector4">
            <a:avLst>
              <a:gd name="adj1" fmla="val -70086"/>
              <a:gd name="adj2" fmla="val 550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C1D4FD2-7130-7BA9-D484-02BB0338AEB6}"/>
              </a:ext>
            </a:extLst>
          </p:cNvPr>
          <p:cNvSpPr/>
          <p:nvPr/>
        </p:nvSpPr>
        <p:spPr>
          <a:xfrm>
            <a:off x="8809050" y="2763516"/>
            <a:ext cx="733032" cy="44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Key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53497F-FBC5-B5AE-1D44-DEE30FF5A193}"/>
              </a:ext>
            </a:extLst>
          </p:cNvPr>
          <p:cNvSpPr/>
          <p:nvPr/>
        </p:nvSpPr>
        <p:spPr>
          <a:xfrm>
            <a:off x="10280435" y="2763516"/>
            <a:ext cx="1234910" cy="4435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Accumulator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480861-012A-13A6-8C31-90D1C90548D4}"/>
              </a:ext>
            </a:extLst>
          </p:cNvPr>
          <p:cNvSpPr/>
          <p:nvPr/>
        </p:nvSpPr>
        <p:spPr>
          <a:xfrm>
            <a:off x="8809050" y="3289143"/>
            <a:ext cx="733032" cy="44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Key 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77B182-1DAA-49AB-3620-1EB0B30CD4F6}"/>
              </a:ext>
            </a:extLst>
          </p:cNvPr>
          <p:cNvSpPr/>
          <p:nvPr/>
        </p:nvSpPr>
        <p:spPr>
          <a:xfrm>
            <a:off x="10280435" y="3289143"/>
            <a:ext cx="1234910" cy="4435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Accumulator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CE710C-143A-5E1D-3D90-1AECDE676FC6}"/>
              </a:ext>
            </a:extLst>
          </p:cNvPr>
          <p:cNvSpPr/>
          <p:nvPr/>
        </p:nvSpPr>
        <p:spPr>
          <a:xfrm>
            <a:off x="8809050" y="3838919"/>
            <a:ext cx="733032" cy="44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Key 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07B283-9EFC-180C-A7DA-7C48924660C3}"/>
              </a:ext>
            </a:extLst>
          </p:cNvPr>
          <p:cNvSpPr/>
          <p:nvPr/>
        </p:nvSpPr>
        <p:spPr>
          <a:xfrm>
            <a:off x="10280435" y="3837450"/>
            <a:ext cx="1234910" cy="4435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Accumulator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F6BFAFB-34B4-877F-C315-E88D4D04676A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9542082" y="2985294"/>
            <a:ext cx="738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707122-A547-3458-D9A7-1D99392E4FC6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9542082" y="3510921"/>
            <a:ext cx="738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C5D5B1-486A-B1D7-60C2-FEC6A795FAC2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 flipV="1">
            <a:off x="9542082" y="4059228"/>
            <a:ext cx="738353" cy="1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A2A6675-26D2-28DE-FD0E-AC6C2EE91F1D}"/>
              </a:ext>
            </a:extLst>
          </p:cNvPr>
          <p:cNvSpPr txBox="1"/>
          <p:nvPr/>
        </p:nvSpPr>
        <p:spPr>
          <a:xfrm>
            <a:off x="5748157" y="3318980"/>
            <a:ext cx="13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Ring buffer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C7938B-14D7-AEDF-A867-FE35E29346BC}"/>
              </a:ext>
            </a:extLst>
          </p:cNvPr>
          <p:cNvSpPr/>
          <p:nvPr/>
        </p:nvSpPr>
        <p:spPr>
          <a:xfrm>
            <a:off x="4896612" y="4883377"/>
            <a:ext cx="3008376" cy="16090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Sample accumulator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4197080-47FA-900F-F9AF-95AC3D40C720}"/>
              </a:ext>
            </a:extLst>
          </p:cNvPr>
          <p:cNvCxnSpPr>
            <a:cxnSpLocks/>
          </p:cNvCxnSpPr>
          <p:nvPr/>
        </p:nvCxnSpPr>
        <p:spPr>
          <a:xfrm flipH="1">
            <a:off x="4895090" y="4281006"/>
            <a:ext cx="5385345" cy="6006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73A9AAF-4A1F-F00C-2BC0-131991EC160E}"/>
              </a:ext>
            </a:extLst>
          </p:cNvPr>
          <p:cNvCxnSpPr>
            <a:cxnSpLocks/>
          </p:cNvCxnSpPr>
          <p:nvPr/>
        </p:nvCxnSpPr>
        <p:spPr>
          <a:xfrm flipH="1">
            <a:off x="7903043" y="4281006"/>
            <a:ext cx="3612302" cy="591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79B327-B09A-4E38-215A-6CFCA2514E9A}"/>
              </a:ext>
            </a:extLst>
          </p:cNvPr>
          <p:cNvSpPr/>
          <p:nvPr/>
        </p:nvSpPr>
        <p:spPr>
          <a:xfrm>
            <a:off x="6477355" y="5347639"/>
            <a:ext cx="1234910" cy="443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Duration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5BB743D-4C0E-1B9F-9CEE-2DE84BE28EF8}"/>
              </a:ext>
            </a:extLst>
          </p:cNvPr>
          <p:cNvSpPr/>
          <p:nvPr/>
        </p:nvSpPr>
        <p:spPr>
          <a:xfrm>
            <a:off x="5049723" y="5922688"/>
            <a:ext cx="1234910" cy="443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Busy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068A69A-CF22-2CE7-E009-67A28BC0827A}"/>
              </a:ext>
            </a:extLst>
          </p:cNvPr>
          <p:cNvSpPr/>
          <p:nvPr/>
        </p:nvSpPr>
        <p:spPr>
          <a:xfrm>
            <a:off x="6477355" y="5913452"/>
            <a:ext cx="1234910" cy="443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Idle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1D3070B-E50F-B369-BAD1-BE098851909D}"/>
              </a:ext>
            </a:extLst>
          </p:cNvPr>
          <p:cNvSpPr/>
          <p:nvPr/>
        </p:nvSpPr>
        <p:spPr>
          <a:xfrm>
            <a:off x="5049723" y="5345825"/>
            <a:ext cx="1234910" cy="4435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Errors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2026165-FE1A-D588-2FBD-C256F434BA22}"/>
              </a:ext>
            </a:extLst>
          </p:cNvPr>
          <p:cNvSpPr/>
          <p:nvPr/>
        </p:nvSpPr>
        <p:spPr>
          <a:xfrm>
            <a:off x="8682315" y="4883377"/>
            <a:ext cx="3008376" cy="16090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Number accumulator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03B7C8C-E056-BC30-63A9-115FE24F29FB}"/>
              </a:ext>
            </a:extLst>
          </p:cNvPr>
          <p:cNvSpPr/>
          <p:nvPr/>
        </p:nvSpPr>
        <p:spPr>
          <a:xfrm>
            <a:off x="8826071" y="5318117"/>
            <a:ext cx="1234910" cy="4435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Count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6EA1F4-67E9-1120-6DA8-44D3648D26C3}"/>
              </a:ext>
            </a:extLst>
          </p:cNvPr>
          <p:cNvSpPr/>
          <p:nvPr/>
        </p:nvSpPr>
        <p:spPr>
          <a:xfrm>
            <a:off x="10253703" y="5311529"/>
            <a:ext cx="1234910" cy="4435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Sum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128F372-D72C-CDE9-276F-7E44A7BE625E}"/>
              </a:ext>
            </a:extLst>
          </p:cNvPr>
          <p:cNvSpPr/>
          <p:nvPr/>
        </p:nvSpPr>
        <p:spPr>
          <a:xfrm>
            <a:off x="10248703" y="5880439"/>
            <a:ext cx="1234910" cy="4435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Sum of squares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7DBC63A-1752-FD51-DA78-A0F14C1BCD38}"/>
              </a:ext>
            </a:extLst>
          </p:cNvPr>
          <p:cNvSpPr/>
          <p:nvPr/>
        </p:nvSpPr>
        <p:spPr>
          <a:xfrm>
            <a:off x="8821070" y="5880439"/>
            <a:ext cx="1234910" cy="4435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T-Digest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439CFAC-4D73-390F-0A5B-F26F8B8B472F}"/>
              </a:ext>
            </a:extLst>
          </p:cNvPr>
          <p:cNvCxnSpPr>
            <a:cxnSpLocks/>
          </p:cNvCxnSpPr>
          <p:nvPr/>
        </p:nvCxnSpPr>
        <p:spPr>
          <a:xfrm flipH="1" flipV="1">
            <a:off x="7712265" y="5789381"/>
            <a:ext cx="970050" cy="7030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86DD0E3-A37B-947A-8A2A-E7D87F9F0055}"/>
              </a:ext>
            </a:extLst>
          </p:cNvPr>
          <p:cNvCxnSpPr>
            <a:cxnSpLocks/>
          </p:cNvCxnSpPr>
          <p:nvPr/>
        </p:nvCxnSpPr>
        <p:spPr>
          <a:xfrm flipH="1">
            <a:off x="7712265" y="4881611"/>
            <a:ext cx="964836" cy="48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E6CC9B2-CA47-AB61-E925-65C0DEBB0F41}"/>
              </a:ext>
            </a:extLst>
          </p:cNvPr>
          <p:cNvSpPr/>
          <p:nvPr/>
        </p:nvSpPr>
        <p:spPr>
          <a:xfrm>
            <a:off x="976622" y="4892990"/>
            <a:ext cx="3008376" cy="16090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Rate accumulator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86BF60-72EF-1783-ABDF-8D1B59A3705A}"/>
              </a:ext>
            </a:extLst>
          </p:cNvPr>
          <p:cNvSpPr/>
          <p:nvPr/>
        </p:nvSpPr>
        <p:spPr>
          <a:xfrm>
            <a:off x="1863355" y="5332376"/>
            <a:ext cx="1234910" cy="4435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Count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B14B9E0-4FAC-2B18-4608-20FA36CC48CA}"/>
              </a:ext>
            </a:extLst>
          </p:cNvPr>
          <p:cNvSpPr/>
          <p:nvPr/>
        </p:nvSpPr>
        <p:spPr>
          <a:xfrm>
            <a:off x="1863355" y="5918474"/>
            <a:ext cx="1234910" cy="4435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Count True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298D5CB-7DC4-CD68-F9C8-F0E0AA9F3585}"/>
              </a:ext>
            </a:extLst>
          </p:cNvPr>
          <p:cNvCxnSpPr>
            <a:cxnSpLocks/>
          </p:cNvCxnSpPr>
          <p:nvPr/>
        </p:nvCxnSpPr>
        <p:spPr>
          <a:xfrm flipH="1">
            <a:off x="3984998" y="5786747"/>
            <a:ext cx="1084531" cy="712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E45B359-308B-A07E-8F4F-6B23F8B02E78}"/>
              </a:ext>
            </a:extLst>
          </p:cNvPr>
          <p:cNvCxnSpPr>
            <a:cxnSpLocks/>
          </p:cNvCxnSpPr>
          <p:nvPr/>
        </p:nvCxnSpPr>
        <p:spPr>
          <a:xfrm flipH="1" flipV="1">
            <a:off x="3972202" y="4892990"/>
            <a:ext cx="1077521" cy="4393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E7A6E06-CD73-BD36-F34C-8F477A8BC50F}"/>
              </a:ext>
            </a:extLst>
          </p:cNvPr>
          <p:cNvSpPr/>
          <p:nvPr/>
        </p:nvSpPr>
        <p:spPr>
          <a:xfrm>
            <a:off x="2458413" y="2958318"/>
            <a:ext cx="1315117" cy="7699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Processed Span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AC0633-2DC9-9D93-FA8B-61A594C0F291}"/>
              </a:ext>
            </a:extLst>
          </p:cNvPr>
          <p:cNvSpPr/>
          <p:nvPr/>
        </p:nvSpPr>
        <p:spPr>
          <a:xfrm>
            <a:off x="624028" y="2220672"/>
            <a:ext cx="1190279" cy="21671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Trace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4CD74C-57C3-750A-6C2D-CB0015F9EEB8}"/>
              </a:ext>
            </a:extLst>
          </p:cNvPr>
          <p:cNvSpPr/>
          <p:nvPr/>
        </p:nvSpPr>
        <p:spPr>
          <a:xfrm>
            <a:off x="724760" y="2720193"/>
            <a:ext cx="974229" cy="4069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B0B378-D141-7287-0869-1FC31222374C}"/>
              </a:ext>
            </a:extLst>
          </p:cNvPr>
          <p:cNvSpPr/>
          <p:nvPr/>
        </p:nvSpPr>
        <p:spPr>
          <a:xfrm>
            <a:off x="722327" y="3231066"/>
            <a:ext cx="511305" cy="2496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FDD1C1-3F57-A1C1-EEA7-B328349844E7}"/>
              </a:ext>
            </a:extLst>
          </p:cNvPr>
          <p:cNvSpPr/>
          <p:nvPr/>
        </p:nvSpPr>
        <p:spPr>
          <a:xfrm>
            <a:off x="1120502" y="3546235"/>
            <a:ext cx="511305" cy="2496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C30ACC-1EFE-08FF-5FE9-F83AF2554E05}"/>
              </a:ext>
            </a:extLst>
          </p:cNvPr>
          <p:cNvSpPr/>
          <p:nvPr/>
        </p:nvSpPr>
        <p:spPr>
          <a:xfrm>
            <a:off x="1134004" y="3929978"/>
            <a:ext cx="306717" cy="120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" dirty="0">
                <a:solidFill>
                  <a:schemeClr val="tx1"/>
                </a:solidFill>
              </a:rPr>
              <a:t>Span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C0CF9E-7188-9995-1F39-AE20A6B39307}"/>
              </a:ext>
            </a:extLst>
          </p:cNvPr>
          <p:cNvSpPr/>
          <p:nvPr/>
        </p:nvSpPr>
        <p:spPr>
          <a:xfrm>
            <a:off x="1325090" y="4101645"/>
            <a:ext cx="306717" cy="1204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400" dirty="0">
                <a:solidFill>
                  <a:schemeClr val="tx1"/>
                </a:solidFill>
              </a:rPr>
              <a:t>Span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97BAE1-4B07-5173-092B-4B992C686582}"/>
              </a:ext>
            </a:extLst>
          </p:cNvPr>
          <p:cNvCxnSpPr>
            <a:stCxn id="27" idx="3"/>
            <a:endCxn id="15" idx="1"/>
          </p:cNvCxnSpPr>
          <p:nvPr/>
        </p:nvCxnSpPr>
        <p:spPr>
          <a:xfrm flipV="1">
            <a:off x="1233632" y="3343278"/>
            <a:ext cx="1224781" cy="12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F6DB55-C947-1CBF-A86E-0E195E23F10D}"/>
              </a:ext>
            </a:extLst>
          </p:cNvPr>
          <p:cNvSpPr/>
          <p:nvPr/>
        </p:nvSpPr>
        <p:spPr>
          <a:xfrm>
            <a:off x="4870236" y="1443627"/>
            <a:ext cx="3032807" cy="5107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Reference Window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738716-1872-A74B-526D-74BB344E5C3D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3773530" y="1699001"/>
            <a:ext cx="1096706" cy="1644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0CC477B-EC0E-84A1-C4C2-BC7C5D9361EA}"/>
              </a:ext>
            </a:extLst>
          </p:cNvPr>
          <p:cNvSpPr/>
          <p:nvPr/>
        </p:nvSpPr>
        <p:spPr>
          <a:xfrm>
            <a:off x="8655939" y="1474039"/>
            <a:ext cx="3008376" cy="4499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...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AB7351-66A7-A062-FAAE-E63E6A99F6CD}"/>
              </a:ext>
            </a:extLst>
          </p:cNvPr>
          <p:cNvCxnSpPr>
            <a:cxnSpLocks/>
            <a:stCxn id="3" idx="3"/>
            <a:endCxn id="39" idx="1"/>
          </p:cNvCxnSpPr>
          <p:nvPr/>
        </p:nvCxnSpPr>
        <p:spPr>
          <a:xfrm>
            <a:off x="7903043" y="1699001"/>
            <a:ext cx="7528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91AF-ABC0-E499-0F64-1E19EB5F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Windowed statistics extraction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8194C-DB32-F426-69A3-132B8EB112A4}"/>
              </a:ext>
            </a:extLst>
          </p:cNvPr>
          <p:cNvSpPr/>
          <p:nvPr/>
        </p:nvSpPr>
        <p:spPr>
          <a:xfrm>
            <a:off x="441190" y="1579949"/>
            <a:ext cx="3008376" cy="1666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Sample Window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CD7A8-9907-B28A-3D80-BE3C4A587816}"/>
              </a:ext>
            </a:extLst>
          </p:cNvPr>
          <p:cNvSpPr/>
          <p:nvPr/>
        </p:nvSpPr>
        <p:spPr>
          <a:xfrm>
            <a:off x="596638" y="2631509"/>
            <a:ext cx="2706624" cy="4389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64FEA1-1FB7-85B3-BB8A-D6EB6B4F38FE}"/>
              </a:ext>
            </a:extLst>
          </p:cNvPr>
          <p:cNvCxnSpPr/>
          <p:nvPr/>
        </p:nvCxnSpPr>
        <p:spPr>
          <a:xfrm>
            <a:off x="1044694" y="2631509"/>
            <a:ext cx="0" cy="438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C33C7C-D9B3-3730-0D36-EAF76B2717B8}"/>
              </a:ext>
            </a:extLst>
          </p:cNvPr>
          <p:cNvCxnSpPr/>
          <p:nvPr/>
        </p:nvCxnSpPr>
        <p:spPr>
          <a:xfrm>
            <a:off x="1517134" y="2631509"/>
            <a:ext cx="0" cy="438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CEF79-F02E-7476-89F3-33B60FC51BF9}"/>
              </a:ext>
            </a:extLst>
          </p:cNvPr>
          <p:cNvCxnSpPr/>
          <p:nvPr/>
        </p:nvCxnSpPr>
        <p:spPr>
          <a:xfrm>
            <a:off x="1952998" y="2631509"/>
            <a:ext cx="0" cy="438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51E7B5-A793-77B3-C7D6-4D69C4B79DE8}"/>
              </a:ext>
            </a:extLst>
          </p:cNvPr>
          <p:cNvCxnSpPr/>
          <p:nvPr/>
        </p:nvCxnSpPr>
        <p:spPr>
          <a:xfrm>
            <a:off x="2398006" y="2631509"/>
            <a:ext cx="0" cy="438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B810B1-D083-05FA-D822-65665D54972B}"/>
              </a:ext>
            </a:extLst>
          </p:cNvPr>
          <p:cNvCxnSpPr/>
          <p:nvPr/>
        </p:nvCxnSpPr>
        <p:spPr>
          <a:xfrm>
            <a:off x="2843014" y="2631509"/>
            <a:ext cx="0" cy="438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18F30CA-8764-DFF9-A988-DE415764E98A}"/>
              </a:ext>
            </a:extLst>
          </p:cNvPr>
          <p:cNvSpPr/>
          <p:nvPr/>
        </p:nvSpPr>
        <p:spPr>
          <a:xfrm>
            <a:off x="3650821" y="1360493"/>
            <a:ext cx="3008376" cy="21671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Accumulator by key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E874B47F-14F7-4961-A910-DEC940482443}"/>
              </a:ext>
            </a:extLst>
          </p:cNvPr>
          <p:cNvSpPr/>
          <p:nvPr/>
        </p:nvSpPr>
        <p:spPr>
          <a:xfrm rot="5400000">
            <a:off x="1830274" y="1103708"/>
            <a:ext cx="231713" cy="2698986"/>
          </a:xfrm>
          <a:prstGeom prst="leftBrace">
            <a:avLst>
              <a:gd name="adj1" fmla="val 39862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3A01AF25-84F0-1EE8-835F-34CB85D8851E}"/>
              </a:ext>
            </a:extLst>
          </p:cNvPr>
          <p:cNvCxnSpPr>
            <a:cxnSpLocks/>
            <a:stCxn id="60" idx="1"/>
            <a:endCxn id="45" idx="1"/>
          </p:cNvCxnSpPr>
          <p:nvPr/>
        </p:nvCxnSpPr>
        <p:spPr>
          <a:xfrm rot="16200000" flipH="1">
            <a:off x="2745120" y="1538356"/>
            <a:ext cx="106712" cy="1704690"/>
          </a:xfrm>
          <a:prstGeom prst="curvedConnector4">
            <a:avLst>
              <a:gd name="adj1" fmla="val -214221"/>
              <a:gd name="adj2" fmla="val 533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8C1D4FD2-7130-7BA9-D484-02BB0338AEB6}"/>
              </a:ext>
            </a:extLst>
          </p:cNvPr>
          <p:cNvSpPr/>
          <p:nvPr/>
        </p:nvSpPr>
        <p:spPr>
          <a:xfrm>
            <a:off x="3803932" y="1866393"/>
            <a:ext cx="733032" cy="44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Key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53497F-FBC5-B5AE-1D44-DEE30FF5A193}"/>
              </a:ext>
            </a:extLst>
          </p:cNvPr>
          <p:cNvSpPr/>
          <p:nvPr/>
        </p:nvSpPr>
        <p:spPr>
          <a:xfrm>
            <a:off x="5275317" y="1866393"/>
            <a:ext cx="1234910" cy="4435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Accumulator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480861-012A-13A6-8C31-90D1C90548D4}"/>
              </a:ext>
            </a:extLst>
          </p:cNvPr>
          <p:cNvSpPr/>
          <p:nvPr/>
        </p:nvSpPr>
        <p:spPr>
          <a:xfrm>
            <a:off x="3803932" y="2392020"/>
            <a:ext cx="733032" cy="44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Key 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77B182-1DAA-49AB-3620-1EB0B30CD4F6}"/>
              </a:ext>
            </a:extLst>
          </p:cNvPr>
          <p:cNvSpPr/>
          <p:nvPr/>
        </p:nvSpPr>
        <p:spPr>
          <a:xfrm>
            <a:off x="5275317" y="2392020"/>
            <a:ext cx="1234910" cy="4435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Accumulator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CE710C-143A-5E1D-3D90-1AECDE676FC6}"/>
              </a:ext>
            </a:extLst>
          </p:cNvPr>
          <p:cNvSpPr/>
          <p:nvPr/>
        </p:nvSpPr>
        <p:spPr>
          <a:xfrm>
            <a:off x="3803932" y="2941796"/>
            <a:ext cx="733032" cy="44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Key 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C07B283-9EFC-180C-A7DA-7C48924660C3}"/>
              </a:ext>
            </a:extLst>
          </p:cNvPr>
          <p:cNvSpPr/>
          <p:nvPr/>
        </p:nvSpPr>
        <p:spPr>
          <a:xfrm>
            <a:off x="5275317" y="2940327"/>
            <a:ext cx="1234910" cy="4435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Accumulator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F6BFAFB-34B4-877F-C315-E88D4D04676A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536964" y="2088171"/>
            <a:ext cx="738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707122-A547-3458-D9A7-1D99392E4FC6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4536964" y="2613798"/>
            <a:ext cx="738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0C5D5B1-486A-B1D7-60C2-FEC6A795FAC2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 flipV="1">
            <a:off x="4536964" y="3162105"/>
            <a:ext cx="738353" cy="1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A2A6675-26D2-28DE-FD0E-AC6C2EE91F1D}"/>
              </a:ext>
            </a:extLst>
          </p:cNvPr>
          <p:cNvSpPr txBox="1"/>
          <p:nvPr/>
        </p:nvSpPr>
        <p:spPr>
          <a:xfrm>
            <a:off x="1319111" y="2641313"/>
            <a:ext cx="137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Ring buffer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544E45-F473-2A0C-40C3-80E6CB281219}"/>
              </a:ext>
            </a:extLst>
          </p:cNvPr>
          <p:cNvSpPr txBox="1"/>
          <p:nvPr/>
        </p:nvSpPr>
        <p:spPr>
          <a:xfrm>
            <a:off x="2689903" y="1867410"/>
            <a:ext cx="82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merge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713F7D-1E16-AA34-BBAA-CB73FC070512}"/>
              </a:ext>
            </a:extLst>
          </p:cNvPr>
          <p:cNvSpPr/>
          <p:nvPr/>
        </p:nvSpPr>
        <p:spPr>
          <a:xfrm>
            <a:off x="3653695" y="3967168"/>
            <a:ext cx="3008376" cy="21671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Stats by key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1EB8602-D4B0-CFF0-9DFF-740FFE6DEA22}"/>
              </a:ext>
            </a:extLst>
          </p:cNvPr>
          <p:cNvSpPr/>
          <p:nvPr/>
        </p:nvSpPr>
        <p:spPr>
          <a:xfrm>
            <a:off x="3813217" y="4434523"/>
            <a:ext cx="733032" cy="44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Key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182057-D6AB-48A5-9047-D6CED0A802C9}"/>
              </a:ext>
            </a:extLst>
          </p:cNvPr>
          <p:cNvSpPr/>
          <p:nvPr/>
        </p:nvSpPr>
        <p:spPr>
          <a:xfrm>
            <a:off x="5284602" y="4434523"/>
            <a:ext cx="1234910" cy="4435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Stats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9E0E5E-1BA0-657F-9F08-E4AC3B30DAB4}"/>
              </a:ext>
            </a:extLst>
          </p:cNvPr>
          <p:cNvSpPr/>
          <p:nvPr/>
        </p:nvSpPr>
        <p:spPr>
          <a:xfrm>
            <a:off x="3813217" y="4960150"/>
            <a:ext cx="733032" cy="44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Key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789F45-51B5-489F-CE02-22141F68CBBF}"/>
              </a:ext>
            </a:extLst>
          </p:cNvPr>
          <p:cNvSpPr/>
          <p:nvPr/>
        </p:nvSpPr>
        <p:spPr>
          <a:xfrm>
            <a:off x="5284602" y="4960150"/>
            <a:ext cx="1234910" cy="4435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Stats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AFBC65-AFAF-51E2-E04F-A55FFDC27544}"/>
              </a:ext>
            </a:extLst>
          </p:cNvPr>
          <p:cNvSpPr/>
          <p:nvPr/>
        </p:nvSpPr>
        <p:spPr>
          <a:xfrm>
            <a:off x="3813217" y="5509926"/>
            <a:ext cx="733032" cy="44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Key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7D4805-D9BB-2F95-712C-A265BDD59ED2}"/>
              </a:ext>
            </a:extLst>
          </p:cNvPr>
          <p:cNvSpPr/>
          <p:nvPr/>
        </p:nvSpPr>
        <p:spPr>
          <a:xfrm>
            <a:off x="5284602" y="5508457"/>
            <a:ext cx="1234910" cy="4435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Stats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CE0AC0-DDCB-F2A4-6980-E535E280E19E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4546249" y="4656301"/>
            <a:ext cx="738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92CF6F-F087-8250-21B8-97DE8ACF2EAF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4546249" y="5181928"/>
            <a:ext cx="738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382D5F-1C9F-1F06-8E1F-716056A506E0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>
            <a:off x="5155009" y="3527621"/>
            <a:ext cx="2874" cy="439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1EE388B-0744-E8E6-C954-1F70C102E353}"/>
              </a:ext>
            </a:extLst>
          </p:cNvPr>
          <p:cNvSpPr/>
          <p:nvPr/>
        </p:nvSpPr>
        <p:spPr>
          <a:xfrm>
            <a:off x="6848514" y="1653160"/>
            <a:ext cx="2432646" cy="16090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Sample accumulator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0BDE75-7518-5062-22B2-9C47A38772E4}"/>
              </a:ext>
            </a:extLst>
          </p:cNvPr>
          <p:cNvSpPr/>
          <p:nvPr/>
        </p:nvSpPr>
        <p:spPr>
          <a:xfrm>
            <a:off x="8164081" y="2117422"/>
            <a:ext cx="973142" cy="443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Duration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E4D286-D876-AFA7-EADB-3955D298077E}"/>
              </a:ext>
            </a:extLst>
          </p:cNvPr>
          <p:cNvSpPr/>
          <p:nvPr/>
        </p:nvSpPr>
        <p:spPr>
          <a:xfrm>
            <a:off x="7001625" y="2692471"/>
            <a:ext cx="973142" cy="443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Busy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1E8F15-45EC-DABC-28D2-60F62BBD7AD1}"/>
              </a:ext>
            </a:extLst>
          </p:cNvPr>
          <p:cNvSpPr/>
          <p:nvPr/>
        </p:nvSpPr>
        <p:spPr>
          <a:xfrm>
            <a:off x="8164081" y="2683235"/>
            <a:ext cx="973142" cy="443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Idle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0C195F-E700-C865-E38B-15C82BB298F5}"/>
              </a:ext>
            </a:extLst>
          </p:cNvPr>
          <p:cNvSpPr/>
          <p:nvPr/>
        </p:nvSpPr>
        <p:spPr>
          <a:xfrm>
            <a:off x="7001625" y="2115608"/>
            <a:ext cx="973144" cy="4435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Errors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925C59-216C-BBBD-B1D0-5977B39F4C13}"/>
              </a:ext>
            </a:extLst>
          </p:cNvPr>
          <p:cNvCxnSpPr>
            <a:cxnSpLocks/>
          </p:cNvCxnSpPr>
          <p:nvPr/>
        </p:nvCxnSpPr>
        <p:spPr>
          <a:xfrm flipV="1">
            <a:off x="6510227" y="1632042"/>
            <a:ext cx="323962" cy="13318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61C964-F048-1DFE-E865-76A02131EA7F}"/>
              </a:ext>
            </a:extLst>
          </p:cNvPr>
          <p:cNvCxnSpPr>
            <a:cxnSpLocks/>
          </p:cNvCxnSpPr>
          <p:nvPr/>
        </p:nvCxnSpPr>
        <p:spPr>
          <a:xfrm flipV="1">
            <a:off x="6510227" y="3277134"/>
            <a:ext cx="338287" cy="106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B3226DE-9F44-5436-DCA5-20E79F54BB47}"/>
              </a:ext>
            </a:extLst>
          </p:cNvPr>
          <p:cNvCxnSpPr>
            <a:cxnSpLocks/>
            <a:stCxn id="28" idx="2"/>
            <a:endCxn id="105" idx="0"/>
          </p:cNvCxnSpPr>
          <p:nvPr/>
        </p:nvCxnSpPr>
        <p:spPr>
          <a:xfrm>
            <a:off x="8064837" y="3262257"/>
            <a:ext cx="2987" cy="864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E5F85F7-216D-ACF1-B578-B4EE08E7D635}"/>
              </a:ext>
            </a:extLst>
          </p:cNvPr>
          <p:cNvCxnSpPr>
            <a:cxnSpLocks/>
          </p:cNvCxnSpPr>
          <p:nvPr/>
        </p:nvCxnSpPr>
        <p:spPr>
          <a:xfrm flipV="1">
            <a:off x="6489488" y="5736294"/>
            <a:ext cx="359026" cy="2157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D6FADC8-E27D-E529-9936-FDD5C9E3514C}"/>
              </a:ext>
            </a:extLst>
          </p:cNvPr>
          <p:cNvCxnSpPr>
            <a:cxnSpLocks/>
          </p:cNvCxnSpPr>
          <p:nvPr/>
        </p:nvCxnSpPr>
        <p:spPr>
          <a:xfrm flipV="1">
            <a:off x="6519512" y="4110906"/>
            <a:ext cx="317664" cy="1392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855D2934-58B9-FCFC-B26D-F721D6768D4F}"/>
              </a:ext>
            </a:extLst>
          </p:cNvPr>
          <p:cNvSpPr/>
          <p:nvPr/>
        </p:nvSpPr>
        <p:spPr>
          <a:xfrm>
            <a:off x="9574350" y="1648333"/>
            <a:ext cx="2432646" cy="16288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Number accumulator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D49125F-2C41-8B21-D996-7CE93CB60B89}"/>
              </a:ext>
            </a:extLst>
          </p:cNvPr>
          <p:cNvSpPr/>
          <p:nvPr/>
        </p:nvSpPr>
        <p:spPr>
          <a:xfrm>
            <a:off x="9718106" y="2083074"/>
            <a:ext cx="973143" cy="452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Count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088F7B-8D63-1BFF-6F70-FEDBC5C97322}"/>
              </a:ext>
            </a:extLst>
          </p:cNvPr>
          <p:cNvSpPr/>
          <p:nvPr/>
        </p:nvSpPr>
        <p:spPr>
          <a:xfrm>
            <a:off x="10871417" y="2076486"/>
            <a:ext cx="968143" cy="452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Sum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010416A-1759-0C6A-3018-D1CF9E7E36B4}"/>
              </a:ext>
            </a:extLst>
          </p:cNvPr>
          <p:cNvSpPr/>
          <p:nvPr/>
        </p:nvSpPr>
        <p:spPr>
          <a:xfrm>
            <a:off x="10866418" y="2663684"/>
            <a:ext cx="973143" cy="452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Sum of squares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FE97A0-F550-E0D5-7C1B-6C6A3D8E38CA}"/>
              </a:ext>
            </a:extLst>
          </p:cNvPr>
          <p:cNvSpPr/>
          <p:nvPr/>
        </p:nvSpPr>
        <p:spPr>
          <a:xfrm>
            <a:off x="9713105" y="2663684"/>
            <a:ext cx="973143" cy="452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T-Digest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5FCC16-7151-6EBD-C26A-18C33A8DC6CC}"/>
              </a:ext>
            </a:extLst>
          </p:cNvPr>
          <p:cNvSpPr/>
          <p:nvPr/>
        </p:nvSpPr>
        <p:spPr>
          <a:xfrm>
            <a:off x="6851501" y="4127197"/>
            <a:ext cx="2432646" cy="16090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Sample accumulator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D179924-C207-5D6E-36D1-120D8FF4E3A2}"/>
              </a:ext>
            </a:extLst>
          </p:cNvPr>
          <p:cNvSpPr/>
          <p:nvPr/>
        </p:nvSpPr>
        <p:spPr>
          <a:xfrm>
            <a:off x="8167068" y="4591459"/>
            <a:ext cx="973142" cy="443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Duration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410300-DD93-DE5E-3015-2838C49F67A3}"/>
              </a:ext>
            </a:extLst>
          </p:cNvPr>
          <p:cNvSpPr/>
          <p:nvPr/>
        </p:nvSpPr>
        <p:spPr>
          <a:xfrm>
            <a:off x="7004612" y="5166508"/>
            <a:ext cx="973142" cy="443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Busy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06E0A9-B0FB-B9C9-278A-333BDE58A5D2}"/>
              </a:ext>
            </a:extLst>
          </p:cNvPr>
          <p:cNvSpPr/>
          <p:nvPr/>
        </p:nvSpPr>
        <p:spPr>
          <a:xfrm>
            <a:off x="8167068" y="5157272"/>
            <a:ext cx="973142" cy="4435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Idle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4FC57A2-35AA-B956-B2DC-C09CDDFBC7ED}"/>
              </a:ext>
            </a:extLst>
          </p:cNvPr>
          <p:cNvSpPr/>
          <p:nvPr/>
        </p:nvSpPr>
        <p:spPr>
          <a:xfrm>
            <a:off x="7004612" y="4589645"/>
            <a:ext cx="973144" cy="44355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Errors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ABB8071-188E-F06C-7542-78C218996734}"/>
              </a:ext>
            </a:extLst>
          </p:cNvPr>
          <p:cNvSpPr/>
          <p:nvPr/>
        </p:nvSpPr>
        <p:spPr>
          <a:xfrm>
            <a:off x="9577337" y="4122370"/>
            <a:ext cx="2432646" cy="16288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/>
              <a:t>Number accumulator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D6B8B36-54F6-A83B-B334-FDF41DE7D37D}"/>
              </a:ext>
            </a:extLst>
          </p:cNvPr>
          <p:cNvSpPr/>
          <p:nvPr/>
        </p:nvSpPr>
        <p:spPr>
          <a:xfrm>
            <a:off x="9721094" y="4557111"/>
            <a:ext cx="1063608" cy="452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Count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4F92C2-4DBC-35DD-7E2F-7E276516C691}"/>
              </a:ext>
            </a:extLst>
          </p:cNvPr>
          <p:cNvSpPr/>
          <p:nvPr/>
        </p:nvSpPr>
        <p:spPr>
          <a:xfrm>
            <a:off x="10874404" y="4550523"/>
            <a:ext cx="968143" cy="452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Mean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DDA1EF-E56A-386F-1128-7491AA590C3D}"/>
              </a:ext>
            </a:extLst>
          </p:cNvPr>
          <p:cNvSpPr/>
          <p:nvPr/>
        </p:nvSpPr>
        <p:spPr>
          <a:xfrm>
            <a:off x="10869405" y="5137721"/>
            <a:ext cx="973143" cy="452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 err="1"/>
              <a:t>Stddev</a:t>
            </a:r>
            <a:endParaRPr lang="en-BE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0842B16-B695-F424-E6FA-1F6143091164}"/>
              </a:ext>
            </a:extLst>
          </p:cNvPr>
          <p:cNvSpPr/>
          <p:nvPr/>
        </p:nvSpPr>
        <p:spPr>
          <a:xfrm>
            <a:off x="9716092" y="5137721"/>
            <a:ext cx="1074581" cy="4523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400" dirty="0"/>
              <a:t>Percentiles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34B4362-039D-717A-2C26-DB550DFE32BB}"/>
              </a:ext>
            </a:extLst>
          </p:cNvPr>
          <p:cNvCxnSpPr>
            <a:cxnSpLocks/>
            <a:stCxn id="95" idx="2"/>
            <a:endCxn id="110" idx="0"/>
          </p:cNvCxnSpPr>
          <p:nvPr/>
        </p:nvCxnSpPr>
        <p:spPr>
          <a:xfrm>
            <a:off x="10790673" y="3277134"/>
            <a:ext cx="2987" cy="845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33F4043-771C-6D4A-3D74-45772DE7D437}"/>
              </a:ext>
            </a:extLst>
          </p:cNvPr>
          <p:cNvCxnSpPr>
            <a:cxnSpLocks/>
          </p:cNvCxnSpPr>
          <p:nvPr/>
        </p:nvCxnSpPr>
        <p:spPr>
          <a:xfrm flipV="1">
            <a:off x="9142872" y="4110906"/>
            <a:ext cx="420140" cy="1055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0B9F06-D1D3-CF29-F16D-99B2A15091F7}"/>
              </a:ext>
            </a:extLst>
          </p:cNvPr>
          <p:cNvCxnSpPr>
            <a:cxnSpLocks/>
          </p:cNvCxnSpPr>
          <p:nvPr/>
        </p:nvCxnSpPr>
        <p:spPr>
          <a:xfrm>
            <a:off x="9137223" y="5600828"/>
            <a:ext cx="428181" cy="1503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A2166A4-653C-A999-D278-86E4C9ED3918}"/>
              </a:ext>
            </a:extLst>
          </p:cNvPr>
          <p:cNvCxnSpPr>
            <a:cxnSpLocks/>
          </p:cNvCxnSpPr>
          <p:nvPr/>
        </p:nvCxnSpPr>
        <p:spPr>
          <a:xfrm flipV="1">
            <a:off x="9126417" y="1648333"/>
            <a:ext cx="447933" cy="10349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D283D9-876A-6395-5783-D013D149A3D0}"/>
              </a:ext>
            </a:extLst>
          </p:cNvPr>
          <p:cNvCxnSpPr>
            <a:cxnSpLocks/>
          </p:cNvCxnSpPr>
          <p:nvPr/>
        </p:nvCxnSpPr>
        <p:spPr>
          <a:xfrm>
            <a:off x="9134831" y="3132315"/>
            <a:ext cx="428181" cy="129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0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E358-D67F-3DB8-06A0-15D539E8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Operation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1BBE-D2CA-C476-869E-1B30E9F7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Required: </a:t>
            </a:r>
            <a:r>
              <a:rPr lang="en-BE" dirty="0" err="1"/>
              <a:t>service_namespace</a:t>
            </a:r>
            <a:r>
              <a:rPr lang="en-BE" dirty="0"/>
              <a:t>, </a:t>
            </a:r>
            <a:r>
              <a:rPr lang="en-BE" dirty="0" err="1"/>
              <a:t>service_name</a:t>
            </a:r>
            <a:r>
              <a:rPr lang="en-BE" dirty="0"/>
              <a:t>, </a:t>
            </a:r>
            <a:r>
              <a:rPr lang="en-BE" dirty="0" err="1"/>
              <a:t>operation_name</a:t>
            </a:r>
            <a:endParaRPr lang="en-BE" dirty="0"/>
          </a:p>
          <a:p>
            <a:r>
              <a:rPr lang="en-BE" dirty="0"/>
              <a:t>Optional: </a:t>
            </a:r>
            <a:r>
              <a:rPr lang="en-BE" dirty="0" err="1"/>
              <a:t>service_version</a:t>
            </a:r>
            <a:endParaRPr lang="en-BE" dirty="0"/>
          </a:p>
          <a:p>
            <a:pPr lvl="1"/>
            <a:r>
              <a:rPr lang="en-BE" dirty="0"/>
              <a:t>When excluded: changes from one version to another can generate alerts</a:t>
            </a:r>
          </a:p>
          <a:p>
            <a:pPr lvl="1"/>
            <a:r>
              <a:rPr lang="en-BE" dirty="0"/>
              <a:t>When included: when version is updated, new reference must be built</a:t>
            </a:r>
          </a:p>
          <a:p>
            <a:r>
              <a:rPr lang="en-BE" dirty="0"/>
              <a:t>Optional: </a:t>
            </a:r>
            <a:r>
              <a:rPr lang="en-BE" dirty="0" err="1"/>
              <a:t>service_instance_id</a:t>
            </a:r>
            <a:endParaRPr lang="en-BE" dirty="0"/>
          </a:p>
          <a:p>
            <a:pPr lvl="1"/>
            <a:r>
              <a:rPr lang="en-BE" dirty="0"/>
              <a:t>When excluded: data from all instances is compared</a:t>
            </a:r>
          </a:p>
          <a:p>
            <a:pPr lvl="1"/>
            <a:r>
              <a:rPr lang="en-BE" dirty="0"/>
              <a:t>When included: reference is built per instance, no comparison between instances</a:t>
            </a:r>
          </a:p>
          <a:p>
            <a:r>
              <a:rPr lang="en-BE" dirty="0"/>
              <a:t>Optional: parent operation or full path to operation</a:t>
            </a:r>
          </a:p>
          <a:p>
            <a:r>
              <a:rPr lang="en-BE" dirty="0"/>
              <a:t>Optional: other tags (implementation-specific)</a:t>
            </a:r>
          </a:p>
        </p:txBody>
      </p:sp>
    </p:spTree>
    <p:extLst>
      <p:ext uri="{BB962C8B-B14F-4D97-AF65-F5344CB8AC3E}">
        <p14:creationId xmlns:p14="http://schemas.microsoft.com/office/powerpoint/2010/main" val="10718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1D46-D409-A390-1A7A-B04E06E6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Standard deviation from streaming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A369-3401-16EE-CB22-A9F6CA7F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Definition:</a:t>
            </a:r>
          </a:p>
          <a:p>
            <a:pPr lvl="1"/>
            <a:r>
              <a:rPr lang="en-BE" dirty="0"/>
              <a:t>Would require keeping all values in memory </a:t>
            </a:r>
          </a:p>
          <a:p>
            <a:r>
              <a:rPr lang="en-BE" dirty="0"/>
              <a:t>Reworked for streaming data:</a:t>
            </a:r>
          </a:p>
          <a:p>
            <a:pPr lvl="1"/>
            <a:r>
              <a:rPr lang="en-BE" dirty="0"/>
              <a:t>Using only count, sum and sum of squares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9C0C72-1726-A45A-D2CE-1DCED3EF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4591" y="1637579"/>
            <a:ext cx="1600200" cy="6191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71ADF5F-CA96-CB39-298B-695D15DA5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100" y="5342942"/>
            <a:ext cx="1571625" cy="5143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7E0E8FD-400A-EF66-7791-CCCE8FD9D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35100" y="3611413"/>
            <a:ext cx="1962150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4192ECC-ECFF-8E68-53AD-575C2B6145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81424" y="3740000"/>
            <a:ext cx="695325" cy="3619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52B402A-A050-FE3A-661F-9C7121FDA2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5100" y="4528843"/>
            <a:ext cx="2305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7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A354-EB80-93B4-C163-3F1ECAC4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Self-duration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4F69-5231-E135-21F2-6C80C2A0B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Duration of span is the total duration, including child spans</a:t>
            </a:r>
          </a:p>
          <a:p>
            <a:pPr lvl="1"/>
            <a:r>
              <a:rPr lang="en-BE" dirty="0"/>
              <a:t>Duration anomaly in a span leads to anomaly in all ancestor spans</a:t>
            </a:r>
          </a:p>
          <a:p>
            <a:r>
              <a:rPr lang="en-BE" dirty="0"/>
              <a:t>To avoid this, calculate duration not counting child spans:</a:t>
            </a:r>
          </a:p>
          <a:p>
            <a:pPr lvl="1"/>
            <a:r>
              <a:rPr lang="en-BE" dirty="0"/>
              <a:t>Start with duration = span duration, </a:t>
            </a:r>
            <a:r>
              <a:rPr lang="en-BE" dirty="0" err="1"/>
              <a:t>end_time</a:t>
            </a:r>
            <a:r>
              <a:rPr lang="en-BE" dirty="0"/>
              <a:t> = </a:t>
            </a:r>
            <a:r>
              <a:rPr lang="en-BE" dirty="0" err="1"/>
              <a:t>start_time</a:t>
            </a:r>
            <a:endParaRPr lang="en-BE" dirty="0"/>
          </a:p>
          <a:p>
            <a:pPr lvl="1"/>
            <a:r>
              <a:rPr lang="en-BE" dirty="0"/>
              <a:t>For direct children, ordered by </a:t>
            </a:r>
            <a:r>
              <a:rPr lang="en-BE" dirty="0" err="1"/>
              <a:t>start_time</a:t>
            </a:r>
            <a:r>
              <a:rPr lang="en-BE" dirty="0"/>
              <a:t>:</a:t>
            </a:r>
          </a:p>
          <a:p>
            <a:pPr lvl="2"/>
            <a:r>
              <a:rPr lang="en-BE" dirty="0"/>
              <a:t>Duration:</a:t>
            </a:r>
          </a:p>
          <a:p>
            <a:pPr lvl="3"/>
            <a:r>
              <a:rPr lang="en-BE" dirty="0"/>
              <a:t>Subtract child duration</a:t>
            </a:r>
          </a:p>
          <a:p>
            <a:pPr lvl="3"/>
            <a:r>
              <a:rPr lang="en-BE" dirty="0"/>
              <a:t>Add (</a:t>
            </a:r>
            <a:r>
              <a:rPr lang="en-BE" dirty="0" err="1"/>
              <a:t>end_time</a:t>
            </a:r>
            <a:r>
              <a:rPr lang="en-BE" dirty="0"/>
              <a:t> – child </a:t>
            </a:r>
            <a:r>
              <a:rPr lang="en-BE" dirty="0" err="1"/>
              <a:t>start_time</a:t>
            </a:r>
            <a:r>
              <a:rPr lang="en-BE" dirty="0"/>
              <a:t>),</a:t>
            </a:r>
            <a:br>
              <a:rPr lang="en-BE" dirty="0"/>
            </a:br>
            <a:r>
              <a:rPr lang="en-BE" dirty="0"/>
              <a:t>clamped between 0 and child duration</a:t>
            </a:r>
          </a:p>
          <a:p>
            <a:pPr lvl="2"/>
            <a:r>
              <a:rPr lang="en-BE" dirty="0" err="1"/>
              <a:t>End_time</a:t>
            </a:r>
            <a:r>
              <a:rPr lang="en-BE" dirty="0"/>
              <a:t>:</a:t>
            </a:r>
          </a:p>
          <a:p>
            <a:pPr lvl="3"/>
            <a:r>
              <a:rPr lang="en-BE" dirty="0"/>
              <a:t>Set to max of </a:t>
            </a:r>
            <a:r>
              <a:rPr lang="en-BE" dirty="0" err="1"/>
              <a:t>end_time</a:t>
            </a:r>
            <a:r>
              <a:rPr lang="en-BE" dirty="0"/>
              <a:t> and child </a:t>
            </a:r>
            <a:r>
              <a:rPr lang="en-BE" dirty="0" err="1"/>
              <a:t>end_time</a:t>
            </a:r>
            <a:endParaRPr lang="en-BE" dirty="0"/>
          </a:p>
          <a:p>
            <a:r>
              <a:rPr lang="en-BE" dirty="0"/>
              <a:t>We assume there is no parallel work</a:t>
            </a:r>
            <a:br>
              <a:rPr lang="en-BE" dirty="0"/>
            </a:br>
            <a:r>
              <a:rPr lang="en-BE" dirty="0"/>
              <a:t>in the parent span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FF3466-3A9F-F5AD-B39E-E84C03D37EBD}"/>
              </a:ext>
            </a:extLst>
          </p:cNvPr>
          <p:cNvCxnSpPr/>
          <p:nvPr/>
        </p:nvCxnSpPr>
        <p:spPr>
          <a:xfrm>
            <a:off x="6820789" y="4023360"/>
            <a:ext cx="0" cy="25285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6C5C6F-3206-00C0-C0A7-9F5D803AC8A3}"/>
              </a:ext>
            </a:extLst>
          </p:cNvPr>
          <p:cNvCxnSpPr/>
          <p:nvPr/>
        </p:nvCxnSpPr>
        <p:spPr>
          <a:xfrm>
            <a:off x="8600821" y="4029456"/>
            <a:ext cx="0" cy="25285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10787-10CE-0132-FAEC-D2231108EFA3}"/>
              </a:ext>
            </a:extLst>
          </p:cNvPr>
          <p:cNvCxnSpPr/>
          <p:nvPr/>
        </p:nvCxnSpPr>
        <p:spPr>
          <a:xfrm>
            <a:off x="9042781" y="4029455"/>
            <a:ext cx="0" cy="25285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6956C6-066F-FA9C-EE4E-DB6C41FCD51A}"/>
              </a:ext>
            </a:extLst>
          </p:cNvPr>
          <p:cNvCxnSpPr/>
          <p:nvPr/>
        </p:nvCxnSpPr>
        <p:spPr>
          <a:xfrm>
            <a:off x="11237341" y="4035345"/>
            <a:ext cx="0" cy="25285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75DBCC-9996-CC27-9E05-37E73B28E327}"/>
              </a:ext>
            </a:extLst>
          </p:cNvPr>
          <p:cNvCxnSpPr/>
          <p:nvPr/>
        </p:nvCxnSpPr>
        <p:spPr>
          <a:xfrm>
            <a:off x="11426317" y="4029455"/>
            <a:ext cx="0" cy="25285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B1A553-2F48-4D48-DB95-CA403F2F4F30}"/>
              </a:ext>
            </a:extLst>
          </p:cNvPr>
          <p:cNvSpPr/>
          <p:nvPr/>
        </p:nvSpPr>
        <p:spPr>
          <a:xfrm>
            <a:off x="6820789" y="4288536"/>
            <a:ext cx="4608576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Parent span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3F860-CFCA-EC54-372B-A8DB7021CCDC}"/>
              </a:ext>
            </a:extLst>
          </p:cNvPr>
          <p:cNvSpPr/>
          <p:nvPr/>
        </p:nvSpPr>
        <p:spPr>
          <a:xfrm>
            <a:off x="9048877" y="5797296"/>
            <a:ext cx="2188464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/>
              <a:t>Child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FE4F2-14B7-827F-D88D-265EA655C294}"/>
              </a:ext>
            </a:extLst>
          </p:cNvPr>
          <p:cNvSpPr/>
          <p:nvPr/>
        </p:nvSpPr>
        <p:spPr>
          <a:xfrm>
            <a:off x="6820789" y="4769708"/>
            <a:ext cx="731520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/>
              <a:t>Child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35F896-FBE1-9A71-E5AF-3B5CC45DE37D}"/>
              </a:ext>
            </a:extLst>
          </p:cNvPr>
          <p:cNvSpPr/>
          <p:nvPr/>
        </p:nvSpPr>
        <p:spPr>
          <a:xfrm>
            <a:off x="7186549" y="5235591"/>
            <a:ext cx="1408176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/>
              <a:t>Child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113725-B079-F24C-9700-E423F245AC80}"/>
              </a:ext>
            </a:extLst>
          </p:cNvPr>
          <p:cNvSpPr txBox="1"/>
          <p:nvPr/>
        </p:nvSpPr>
        <p:spPr>
          <a:xfrm>
            <a:off x="9306296" y="3773893"/>
            <a:ext cx="121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/>
              <a:t>S</a:t>
            </a:r>
            <a:r>
              <a:rPr lang="en-BE" sz="1400" dirty="0"/>
              <a:t>elf-duration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EABE23-E31A-5D0E-83F2-F2071C8401A5}"/>
              </a:ext>
            </a:extLst>
          </p:cNvPr>
          <p:cNvCxnSpPr>
            <a:cxnSpLocks/>
          </p:cNvCxnSpPr>
          <p:nvPr/>
        </p:nvCxnSpPr>
        <p:spPr>
          <a:xfrm>
            <a:off x="11237341" y="4135304"/>
            <a:ext cx="1889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6FF2398-B369-F923-2433-B6BB205392B6}"/>
              </a:ext>
            </a:extLst>
          </p:cNvPr>
          <p:cNvCxnSpPr>
            <a:endCxn id="21" idx="1"/>
          </p:cNvCxnSpPr>
          <p:nvPr/>
        </p:nvCxnSpPr>
        <p:spPr>
          <a:xfrm flipV="1">
            <a:off x="8818753" y="3927782"/>
            <a:ext cx="487543" cy="207522"/>
          </a:xfrm>
          <a:prstGeom prst="bentConnector3">
            <a:avLst>
              <a:gd name="adj1" fmla="val 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5302D-EC9C-5AF0-4295-918C0B9482FE}"/>
              </a:ext>
            </a:extLst>
          </p:cNvPr>
          <p:cNvCxnSpPr/>
          <p:nvPr/>
        </p:nvCxnSpPr>
        <p:spPr>
          <a:xfrm>
            <a:off x="8594725" y="4135304"/>
            <a:ext cx="448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FDDA30F-894E-645D-4088-10F99B845EE8}"/>
              </a:ext>
            </a:extLst>
          </p:cNvPr>
          <p:cNvCxnSpPr>
            <a:endCxn id="21" idx="3"/>
          </p:cNvCxnSpPr>
          <p:nvPr/>
        </p:nvCxnSpPr>
        <p:spPr>
          <a:xfrm rot="10800000">
            <a:off x="10517823" y="3927782"/>
            <a:ext cx="816768" cy="207522"/>
          </a:xfrm>
          <a:prstGeom prst="bentConnector3">
            <a:avLst>
              <a:gd name="adj1" fmla="val -5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1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2189</Words>
  <Application>Microsoft Office PowerPoint</Application>
  <PresentationFormat>Widescreen</PresentationFormat>
  <Paragraphs>454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Aptos</vt:lpstr>
      <vt:lpstr>Aptos Display</vt:lpstr>
      <vt:lpstr>Arial</vt:lpstr>
      <vt:lpstr>Office Theme</vt:lpstr>
      <vt:lpstr>Application Alerting</vt:lpstr>
      <vt:lpstr>Overview</vt:lpstr>
      <vt:lpstr>Inputs: trace data</vt:lpstr>
      <vt:lpstr>Finding anomalies: general principle</vt:lpstr>
      <vt:lpstr>Windowed accumulation</vt:lpstr>
      <vt:lpstr>Windowed statistics extraction</vt:lpstr>
      <vt:lpstr>Operation key</vt:lpstr>
      <vt:lpstr>Standard deviation from streaming stats</vt:lpstr>
      <vt:lpstr>Self-duration</vt:lpstr>
      <vt:lpstr>Duration sampling</vt:lpstr>
      <vt:lpstr>Call and error rates</vt:lpstr>
      <vt:lpstr>Tokio: idle and busy times</vt:lpstr>
      <vt:lpstr>Summary: trace data processing</vt:lpstr>
      <vt:lpstr>Integration in ContinuousC</vt:lpstr>
      <vt:lpstr>Which stats to write?</vt:lpstr>
      <vt:lpstr>Writing processed statistics</vt:lpstr>
      <vt:lpstr>Writing raw statistics</vt:lpstr>
      <vt:lpstr>Histograms or summaries</vt:lpstr>
      <vt:lpstr>The problem</vt:lpstr>
      <vt:lpstr>Analysis</vt:lpstr>
      <vt:lpstr>Solutions</vt:lpstr>
      <vt:lpstr>Welford’s algorithm (from Wikipedia)</vt:lpstr>
      <vt:lpstr>Calculating mean and stddev for sub-intervals</vt:lpstr>
      <vt:lpstr>Youngs &amp; Cramer’s algorithm (see blog post)</vt:lpstr>
      <vt:lpstr>Test case</vt:lpstr>
      <vt:lpstr>Test with double precision</vt:lpstr>
      <vt:lpstr>Test with quad precision</vt:lpstr>
      <vt:lpstr>Integration in ContinuousC</vt:lpstr>
      <vt:lpstr>Configuration: rules</vt:lpstr>
      <vt:lpstr>Configuration: selecting spans</vt:lpstr>
      <vt:lpstr>Configuration: metrics</vt:lpstr>
      <vt:lpstr>Configuration: stats</vt:lpstr>
      <vt:lpstr>Default metrics</vt:lpstr>
      <vt:lpstr>State and config updates</vt:lpstr>
      <vt:lpstr>Prometheus expressions</vt:lpstr>
      <vt:lpstr>Student’s T inverse cdf approximation</vt:lpstr>
      <vt:lpstr>Prometheus expressions</vt:lpstr>
      <vt:lpstr>Prometheus expressions: output</vt:lpstr>
      <vt:lpstr>Graphs</vt:lpstr>
      <vt:lpstr>Graphs: duration</vt:lpstr>
      <vt:lpstr>Graphs: busy </vt:lpstr>
      <vt:lpstr>Graph: error_rate (simulated)</vt:lpstr>
      <vt:lpstr>Graph: call_rate</vt:lpstr>
      <vt:lpstr>Alert rules: fixed limit</vt:lpstr>
      <vt:lpstr>Alert rules: compare short to long term</vt:lpstr>
      <vt:lpstr>Alert rules: defaults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Alerting</dc:title>
  <dc:creator>Maarten Deprez</dc:creator>
  <cp:lastModifiedBy>Maarten Deprez</cp:lastModifiedBy>
  <cp:revision>107</cp:revision>
  <dcterms:created xsi:type="dcterms:W3CDTF">2024-04-25T09:09:33Z</dcterms:created>
  <dcterms:modified xsi:type="dcterms:W3CDTF">2024-05-24T12:29:16Z</dcterms:modified>
</cp:coreProperties>
</file>