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5" r:id="rId9"/>
    <p:sldId id="270" r:id="rId10"/>
    <p:sldId id="271" r:id="rId11"/>
    <p:sldId id="264" r:id="rId12"/>
    <p:sldId id="272" r:id="rId13"/>
    <p:sldId id="274" r:id="rId14"/>
    <p:sldId id="266" r:id="rId15"/>
    <p:sldId id="273" r:id="rId16"/>
    <p:sldId id="268" r:id="rId17"/>
    <p:sldId id="267" r:id="rId18"/>
    <p:sldId id="269"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96C825-419F-4FEF-A49A-EEEE14F02E9F}">
          <p14:sldIdLst>
            <p14:sldId id="256"/>
          </p14:sldIdLst>
        </p14:section>
        <p14:section name="Prometheus data model" id="{0D628E35-8B79-4889-B9E3-432EC5445FA0}">
          <p14:sldIdLst>
            <p14:sldId id="257"/>
            <p14:sldId id="258"/>
            <p14:sldId id="259"/>
          </p14:sldIdLst>
        </p14:section>
        <p14:section name="Tree schema" id="{BB5C5412-846F-4D59-B56B-22E621716ED3}">
          <p14:sldIdLst>
            <p14:sldId id="260"/>
            <p14:sldId id="262"/>
            <p14:sldId id="263"/>
          </p14:sldIdLst>
        </p14:section>
        <p14:section name="Higher-level schema" id="{6CF7C32E-E125-45FA-81A8-F1A7919DD88E}">
          <p14:sldIdLst>
            <p14:sldId id="265"/>
            <p14:sldId id="270"/>
            <p14:sldId id="271"/>
            <p14:sldId id="264"/>
            <p14:sldId id="272"/>
            <p14:sldId id="274"/>
            <p14:sldId id="266"/>
          </p14:sldIdLst>
        </p14:section>
        <p14:section name="Schema autogeneration v1" id="{997804EC-78A5-4643-AE78-26411351E323}">
          <p14:sldIdLst>
            <p14:sldId id="273"/>
            <p14:sldId id="268"/>
          </p14:sldIdLst>
        </p14:section>
        <p14:section name="Schema autogeneration v2" id="{F23DB413-8E2C-4C1A-B767-38ECAB5133D8}">
          <p14:sldIdLst>
            <p14:sldId id="267"/>
            <p14:sldId id="269"/>
            <p14:sldId id="275"/>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FD5FB-78A8-7BC3-D639-5925BE3E9D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99DA64-1CA7-B9EA-C7CC-5CD7F92A4D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FA0F4A-E3FF-43CA-27E8-2FA73BD11A54}"/>
              </a:ext>
            </a:extLst>
          </p:cNvPr>
          <p:cNvSpPr>
            <a:spLocks noGrp="1"/>
          </p:cNvSpPr>
          <p:nvPr>
            <p:ph type="dt" sz="half" idx="10"/>
          </p:nvPr>
        </p:nvSpPr>
        <p:spPr/>
        <p:txBody>
          <a:bodyPr/>
          <a:lstStyle/>
          <a:p>
            <a:fld id="{3B2D3306-4464-42E2-98F2-853C0285B055}" type="datetimeFigureOut">
              <a:rPr lang="en-US" smtClean="0"/>
              <a:t>7/2/2024</a:t>
            </a:fld>
            <a:endParaRPr lang="en-US"/>
          </a:p>
        </p:txBody>
      </p:sp>
      <p:sp>
        <p:nvSpPr>
          <p:cNvPr id="5" name="Footer Placeholder 4">
            <a:extLst>
              <a:ext uri="{FF2B5EF4-FFF2-40B4-BE49-F238E27FC236}">
                <a16:creationId xmlns:a16="http://schemas.microsoft.com/office/drawing/2014/main" id="{9D827299-35DA-0679-3C3E-031196AFF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9AE8F-FF21-2604-0A1C-BBF070747800}"/>
              </a:ext>
            </a:extLst>
          </p:cNvPr>
          <p:cNvSpPr>
            <a:spLocks noGrp="1"/>
          </p:cNvSpPr>
          <p:nvPr>
            <p:ph type="sldNum" sz="quarter" idx="12"/>
          </p:nvPr>
        </p:nvSpPr>
        <p:spPr/>
        <p:txBody>
          <a:bodyPr/>
          <a:lstStyle/>
          <a:p>
            <a:fld id="{116D5373-997F-4100-A59E-B595A0A663B9}" type="slidenum">
              <a:rPr lang="en-US" smtClean="0"/>
              <a:t>‹#›</a:t>
            </a:fld>
            <a:endParaRPr lang="en-US"/>
          </a:p>
        </p:txBody>
      </p:sp>
    </p:spTree>
    <p:extLst>
      <p:ext uri="{BB962C8B-B14F-4D97-AF65-F5344CB8AC3E}">
        <p14:creationId xmlns:p14="http://schemas.microsoft.com/office/powerpoint/2010/main" val="17959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A5BCE-CDB0-CC1A-350B-0DEFDEB64A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269B8C-9B15-57AC-319E-545E8356CE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F660F-64BE-F7C4-B121-1C94DFC29FA5}"/>
              </a:ext>
            </a:extLst>
          </p:cNvPr>
          <p:cNvSpPr>
            <a:spLocks noGrp="1"/>
          </p:cNvSpPr>
          <p:nvPr>
            <p:ph type="dt" sz="half" idx="10"/>
          </p:nvPr>
        </p:nvSpPr>
        <p:spPr/>
        <p:txBody>
          <a:bodyPr/>
          <a:lstStyle/>
          <a:p>
            <a:fld id="{3B2D3306-4464-42E2-98F2-853C0285B055}" type="datetimeFigureOut">
              <a:rPr lang="en-US" smtClean="0"/>
              <a:t>7/2/2024</a:t>
            </a:fld>
            <a:endParaRPr lang="en-US"/>
          </a:p>
        </p:txBody>
      </p:sp>
      <p:sp>
        <p:nvSpPr>
          <p:cNvPr id="5" name="Footer Placeholder 4">
            <a:extLst>
              <a:ext uri="{FF2B5EF4-FFF2-40B4-BE49-F238E27FC236}">
                <a16:creationId xmlns:a16="http://schemas.microsoft.com/office/drawing/2014/main" id="{B40C45FB-B2CB-06BF-818E-5873A05A3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F55A5-555A-4B2E-CE53-05555CFF24FD}"/>
              </a:ext>
            </a:extLst>
          </p:cNvPr>
          <p:cNvSpPr>
            <a:spLocks noGrp="1"/>
          </p:cNvSpPr>
          <p:nvPr>
            <p:ph type="sldNum" sz="quarter" idx="12"/>
          </p:nvPr>
        </p:nvSpPr>
        <p:spPr/>
        <p:txBody>
          <a:bodyPr/>
          <a:lstStyle/>
          <a:p>
            <a:fld id="{116D5373-997F-4100-A59E-B595A0A663B9}" type="slidenum">
              <a:rPr lang="en-US" smtClean="0"/>
              <a:t>‹#›</a:t>
            </a:fld>
            <a:endParaRPr lang="en-US"/>
          </a:p>
        </p:txBody>
      </p:sp>
    </p:spTree>
    <p:extLst>
      <p:ext uri="{BB962C8B-B14F-4D97-AF65-F5344CB8AC3E}">
        <p14:creationId xmlns:p14="http://schemas.microsoft.com/office/powerpoint/2010/main" val="1448380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EDA455-F029-925B-5635-86067B4001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99FFC7-25FD-CEF7-F40D-2A5E326125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11954B-5856-C982-59CB-91446600105C}"/>
              </a:ext>
            </a:extLst>
          </p:cNvPr>
          <p:cNvSpPr>
            <a:spLocks noGrp="1"/>
          </p:cNvSpPr>
          <p:nvPr>
            <p:ph type="dt" sz="half" idx="10"/>
          </p:nvPr>
        </p:nvSpPr>
        <p:spPr/>
        <p:txBody>
          <a:bodyPr/>
          <a:lstStyle/>
          <a:p>
            <a:fld id="{3B2D3306-4464-42E2-98F2-853C0285B055}" type="datetimeFigureOut">
              <a:rPr lang="en-US" smtClean="0"/>
              <a:t>7/2/2024</a:t>
            </a:fld>
            <a:endParaRPr lang="en-US"/>
          </a:p>
        </p:txBody>
      </p:sp>
      <p:sp>
        <p:nvSpPr>
          <p:cNvPr id="5" name="Footer Placeholder 4">
            <a:extLst>
              <a:ext uri="{FF2B5EF4-FFF2-40B4-BE49-F238E27FC236}">
                <a16:creationId xmlns:a16="http://schemas.microsoft.com/office/drawing/2014/main" id="{522E317D-1AFD-8DDB-6751-B009E45B7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F78A93-F1C5-6746-EA42-51AA200BF04F}"/>
              </a:ext>
            </a:extLst>
          </p:cNvPr>
          <p:cNvSpPr>
            <a:spLocks noGrp="1"/>
          </p:cNvSpPr>
          <p:nvPr>
            <p:ph type="sldNum" sz="quarter" idx="12"/>
          </p:nvPr>
        </p:nvSpPr>
        <p:spPr/>
        <p:txBody>
          <a:bodyPr/>
          <a:lstStyle/>
          <a:p>
            <a:fld id="{116D5373-997F-4100-A59E-B595A0A663B9}" type="slidenum">
              <a:rPr lang="en-US" smtClean="0"/>
              <a:t>‹#›</a:t>
            </a:fld>
            <a:endParaRPr lang="en-US"/>
          </a:p>
        </p:txBody>
      </p:sp>
    </p:spTree>
    <p:extLst>
      <p:ext uri="{BB962C8B-B14F-4D97-AF65-F5344CB8AC3E}">
        <p14:creationId xmlns:p14="http://schemas.microsoft.com/office/powerpoint/2010/main" val="1659900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6741E-F6C8-FC6B-1C00-11817D2794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260C85-B36B-B51D-64EB-9AB298B966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184FD0-2766-DBE0-0E9B-8A4B85D51195}"/>
              </a:ext>
            </a:extLst>
          </p:cNvPr>
          <p:cNvSpPr>
            <a:spLocks noGrp="1"/>
          </p:cNvSpPr>
          <p:nvPr>
            <p:ph type="dt" sz="half" idx="10"/>
          </p:nvPr>
        </p:nvSpPr>
        <p:spPr/>
        <p:txBody>
          <a:bodyPr/>
          <a:lstStyle/>
          <a:p>
            <a:fld id="{3B2D3306-4464-42E2-98F2-853C0285B055}" type="datetimeFigureOut">
              <a:rPr lang="en-US" smtClean="0"/>
              <a:t>7/2/2024</a:t>
            </a:fld>
            <a:endParaRPr lang="en-US"/>
          </a:p>
        </p:txBody>
      </p:sp>
      <p:sp>
        <p:nvSpPr>
          <p:cNvPr id="5" name="Footer Placeholder 4">
            <a:extLst>
              <a:ext uri="{FF2B5EF4-FFF2-40B4-BE49-F238E27FC236}">
                <a16:creationId xmlns:a16="http://schemas.microsoft.com/office/drawing/2014/main" id="{5F5E1C18-1883-A705-8813-581ABBF609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84524-C955-AA20-F45F-ED8EBA0D3F5C}"/>
              </a:ext>
            </a:extLst>
          </p:cNvPr>
          <p:cNvSpPr>
            <a:spLocks noGrp="1"/>
          </p:cNvSpPr>
          <p:nvPr>
            <p:ph type="sldNum" sz="quarter" idx="12"/>
          </p:nvPr>
        </p:nvSpPr>
        <p:spPr/>
        <p:txBody>
          <a:bodyPr/>
          <a:lstStyle/>
          <a:p>
            <a:fld id="{116D5373-997F-4100-A59E-B595A0A663B9}" type="slidenum">
              <a:rPr lang="en-US" smtClean="0"/>
              <a:t>‹#›</a:t>
            </a:fld>
            <a:endParaRPr lang="en-US"/>
          </a:p>
        </p:txBody>
      </p:sp>
    </p:spTree>
    <p:extLst>
      <p:ext uri="{BB962C8B-B14F-4D97-AF65-F5344CB8AC3E}">
        <p14:creationId xmlns:p14="http://schemas.microsoft.com/office/powerpoint/2010/main" val="2574049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FAE33-DA91-5444-2BAF-DBF85491B9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4CB701-7103-0B19-88BC-B8F4578465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6A7770-1265-76E3-29DC-7780DD2C5B61}"/>
              </a:ext>
            </a:extLst>
          </p:cNvPr>
          <p:cNvSpPr>
            <a:spLocks noGrp="1"/>
          </p:cNvSpPr>
          <p:nvPr>
            <p:ph type="dt" sz="half" idx="10"/>
          </p:nvPr>
        </p:nvSpPr>
        <p:spPr/>
        <p:txBody>
          <a:bodyPr/>
          <a:lstStyle/>
          <a:p>
            <a:fld id="{3B2D3306-4464-42E2-98F2-853C0285B055}" type="datetimeFigureOut">
              <a:rPr lang="en-US" smtClean="0"/>
              <a:t>7/2/2024</a:t>
            </a:fld>
            <a:endParaRPr lang="en-US"/>
          </a:p>
        </p:txBody>
      </p:sp>
      <p:sp>
        <p:nvSpPr>
          <p:cNvPr id="5" name="Footer Placeholder 4">
            <a:extLst>
              <a:ext uri="{FF2B5EF4-FFF2-40B4-BE49-F238E27FC236}">
                <a16:creationId xmlns:a16="http://schemas.microsoft.com/office/drawing/2014/main" id="{1FDDAFC0-4DA3-5FC0-6A09-B8D09C351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66B75-907A-5E7C-70FF-B7EE3C5AFFA5}"/>
              </a:ext>
            </a:extLst>
          </p:cNvPr>
          <p:cNvSpPr>
            <a:spLocks noGrp="1"/>
          </p:cNvSpPr>
          <p:nvPr>
            <p:ph type="sldNum" sz="quarter" idx="12"/>
          </p:nvPr>
        </p:nvSpPr>
        <p:spPr/>
        <p:txBody>
          <a:bodyPr/>
          <a:lstStyle/>
          <a:p>
            <a:fld id="{116D5373-997F-4100-A59E-B595A0A663B9}" type="slidenum">
              <a:rPr lang="en-US" smtClean="0"/>
              <a:t>‹#›</a:t>
            </a:fld>
            <a:endParaRPr lang="en-US"/>
          </a:p>
        </p:txBody>
      </p:sp>
    </p:spTree>
    <p:extLst>
      <p:ext uri="{BB962C8B-B14F-4D97-AF65-F5344CB8AC3E}">
        <p14:creationId xmlns:p14="http://schemas.microsoft.com/office/powerpoint/2010/main" val="3049382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E3926-39FF-804F-F965-32F0DF28B3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83F849-75D6-B293-94BC-762316E75B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9B8347-1099-AA1F-4DB4-73A36DF4F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1F6FB0-7B1D-7629-9263-3904D60EDC99}"/>
              </a:ext>
            </a:extLst>
          </p:cNvPr>
          <p:cNvSpPr>
            <a:spLocks noGrp="1"/>
          </p:cNvSpPr>
          <p:nvPr>
            <p:ph type="dt" sz="half" idx="10"/>
          </p:nvPr>
        </p:nvSpPr>
        <p:spPr/>
        <p:txBody>
          <a:bodyPr/>
          <a:lstStyle/>
          <a:p>
            <a:fld id="{3B2D3306-4464-42E2-98F2-853C0285B055}" type="datetimeFigureOut">
              <a:rPr lang="en-US" smtClean="0"/>
              <a:t>7/2/2024</a:t>
            </a:fld>
            <a:endParaRPr lang="en-US"/>
          </a:p>
        </p:txBody>
      </p:sp>
      <p:sp>
        <p:nvSpPr>
          <p:cNvPr id="6" name="Footer Placeholder 5">
            <a:extLst>
              <a:ext uri="{FF2B5EF4-FFF2-40B4-BE49-F238E27FC236}">
                <a16:creationId xmlns:a16="http://schemas.microsoft.com/office/drawing/2014/main" id="{1FCE573A-6F54-E4AB-A60A-DA7774704A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A82DB7-3F51-0192-BE0E-C32DD30ABBC6}"/>
              </a:ext>
            </a:extLst>
          </p:cNvPr>
          <p:cNvSpPr>
            <a:spLocks noGrp="1"/>
          </p:cNvSpPr>
          <p:nvPr>
            <p:ph type="sldNum" sz="quarter" idx="12"/>
          </p:nvPr>
        </p:nvSpPr>
        <p:spPr/>
        <p:txBody>
          <a:bodyPr/>
          <a:lstStyle/>
          <a:p>
            <a:fld id="{116D5373-997F-4100-A59E-B595A0A663B9}" type="slidenum">
              <a:rPr lang="en-US" smtClean="0"/>
              <a:t>‹#›</a:t>
            </a:fld>
            <a:endParaRPr lang="en-US"/>
          </a:p>
        </p:txBody>
      </p:sp>
    </p:spTree>
    <p:extLst>
      <p:ext uri="{BB962C8B-B14F-4D97-AF65-F5344CB8AC3E}">
        <p14:creationId xmlns:p14="http://schemas.microsoft.com/office/powerpoint/2010/main" val="2049904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3F4B-BE0B-46C0-F9C2-69BDE3F9E7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ECFF22-29F6-6944-0E55-9D18D8029E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361539-9173-5CF9-4DB1-24AF9BA064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D4E388-31A9-B191-1A9F-3367C37B4E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7FF9CE-DBBB-3D79-611E-90E957821E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12BE1E-427D-C774-824B-E7771931E993}"/>
              </a:ext>
            </a:extLst>
          </p:cNvPr>
          <p:cNvSpPr>
            <a:spLocks noGrp="1"/>
          </p:cNvSpPr>
          <p:nvPr>
            <p:ph type="dt" sz="half" idx="10"/>
          </p:nvPr>
        </p:nvSpPr>
        <p:spPr/>
        <p:txBody>
          <a:bodyPr/>
          <a:lstStyle/>
          <a:p>
            <a:fld id="{3B2D3306-4464-42E2-98F2-853C0285B055}" type="datetimeFigureOut">
              <a:rPr lang="en-US" smtClean="0"/>
              <a:t>7/2/2024</a:t>
            </a:fld>
            <a:endParaRPr lang="en-US"/>
          </a:p>
        </p:txBody>
      </p:sp>
      <p:sp>
        <p:nvSpPr>
          <p:cNvPr id="8" name="Footer Placeholder 7">
            <a:extLst>
              <a:ext uri="{FF2B5EF4-FFF2-40B4-BE49-F238E27FC236}">
                <a16:creationId xmlns:a16="http://schemas.microsoft.com/office/drawing/2014/main" id="{B75DFBAA-64C6-3675-5945-CF08A4D21D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D4D7D5-35BF-AAE1-2FD7-D16E82284498}"/>
              </a:ext>
            </a:extLst>
          </p:cNvPr>
          <p:cNvSpPr>
            <a:spLocks noGrp="1"/>
          </p:cNvSpPr>
          <p:nvPr>
            <p:ph type="sldNum" sz="quarter" idx="12"/>
          </p:nvPr>
        </p:nvSpPr>
        <p:spPr/>
        <p:txBody>
          <a:bodyPr/>
          <a:lstStyle/>
          <a:p>
            <a:fld id="{116D5373-997F-4100-A59E-B595A0A663B9}" type="slidenum">
              <a:rPr lang="en-US" smtClean="0"/>
              <a:t>‹#›</a:t>
            </a:fld>
            <a:endParaRPr lang="en-US"/>
          </a:p>
        </p:txBody>
      </p:sp>
    </p:spTree>
    <p:extLst>
      <p:ext uri="{BB962C8B-B14F-4D97-AF65-F5344CB8AC3E}">
        <p14:creationId xmlns:p14="http://schemas.microsoft.com/office/powerpoint/2010/main" val="3226155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597AF-FC90-8EA6-BF66-29843F1EF1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9BA488-8C06-0EC9-6F7F-316A68760477}"/>
              </a:ext>
            </a:extLst>
          </p:cNvPr>
          <p:cNvSpPr>
            <a:spLocks noGrp="1"/>
          </p:cNvSpPr>
          <p:nvPr>
            <p:ph type="dt" sz="half" idx="10"/>
          </p:nvPr>
        </p:nvSpPr>
        <p:spPr/>
        <p:txBody>
          <a:bodyPr/>
          <a:lstStyle/>
          <a:p>
            <a:fld id="{3B2D3306-4464-42E2-98F2-853C0285B055}" type="datetimeFigureOut">
              <a:rPr lang="en-US" smtClean="0"/>
              <a:t>7/2/2024</a:t>
            </a:fld>
            <a:endParaRPr lang="en-US"/>
          </a:p>
        </p:txBody>
      </p:sp>
      <p:sp>
        <p:nvSpPr>
          <p:cNvPr id="4" name="Footer Placeholder 3">
            <a:extLst>
              <a:ext uri="{FF2B5EF4-FFF2-40B4-BE49-F238E27FC236}">
                <a16:creationId xmlns:a16="http://schemas.microsoft.com/office/drawing/2014/main" id="{B4CF050E-BBC9-66C4-2C17-73414E0752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0C28D3-7364-8387-719E-EAF0FFACD180}"/>
              </a:ext>
            </a:extLst>
          </p:cNvPr>
          <p:cNvSpPr>
            <a:spLocks noGrp="1"/>
          </p:cNvSpPr>
          <p:nvPr>
            <p:ph type="sldNum" sz="quarter" idx="12"/>
          </p:nvPr>
        </p:nvSpPr>
        <p:spPr/>
        <p:txBody>
          <a:bodyPr/>
          <a:lstStyle/>
          <a:p>
            <a:fld id="{116D5373-997F-4100-A59E-B595A0A663B9}" type="slidenum">
              <a:rPr lang="en-US" smtClean="0"/>
              <a:t>‹#›</a:t>
            </a:fld>
            <a:endParaRPr lang="en-US"/>
          </a:p>
        </p:txBody>
      </p:sp>
    </p:spTree>
    <p:extLst>
      <p:ext uri="{BB962C8B-B14F-4D97-AF65-F5344CB8AC3E}">
        <p14:creationId xmlns:p14="http://schemas.microsoft.com/office/powerpoint/2010/main" val="1147767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686857-2FD4-B9FD-0131-A6ABA5775F06}"/>
              </a:ext>
            </a:extLst>
          </p:cNvPr>
          <p:cNvSpPr>
            <a:spLocks noGrp="1"/>
          </p:cNvSpPr>
          <p:nvPr>
            <p:ph type="dt" sz="half" idx="10"/>
          </p:nvPr>
        </p:nvSpPr>
        <p:spPr/>
        <p:txBody>
          <a:bodyPr/>
          <a:lstStyle/>
          <a:p>
            <a:fld id="{3B2D3306-4464-42E2-98F2-853C0285B055}" type="datetimeFigureOut">
              <a:rPr lang="en-US" smtClean="0"/>
              <a:t>7/2/2024</a:t>
            </a:fld>
            <a:endParaRPr lang="en-US"/>
          </a:p>
        </p:txBody>
      </p:sp>
      <p:sp>
        <p:nvSpPr>
          <p:cNvPr id="3" name="Footer Placeholder 2">
            <a:extLst>
              <a:ext uri="{FF2B5EF4-FFF2-40B4-BE49-F238E27FC236}">
                <a16:creationId xmlns:a16="http://schemas.microsoft.com/office/drawing/2014/main" id="{4F446F93-65D5-BA21-E525-0432BCD788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59B47F-FAE9-6529-D99E-31E13378E2AE}"/>
              </a:ext>
            </a:extLst>
          </p:cNvPr>
          <p:cNvSpPr>
            <a:spLocks noGrp="1"/>
          </p:cNvSpPr>
          <p:nvPr>
            <p:ph type="sldNum" sz="quarter" idx="12"/>
          </p:nvPr>
        </p:nvSpPr>
        <p:spPr/>
        <p:txBody>
          <a:bodyPr/>
          <a:lstStyle/>
          <a:p>
            <a:fld id="{116D5373-997F-4100-A59E-B595A0A663B9}" type="slidenum">
              <a:rPr lang="en-US" smtClean="0"/>
              <a:t>‹#›</a:t>
            </a:fld>
            <a:endParaRPr lang="en-US"/>
          </a:p>
        </p:txBody>
      </p:sp>
    </p:spTree>
    <p:extLst>
      <p:ext uri="{BB962C8B-B14F-4D97-AF65-F5344CB8AC3E}">
        <p14:creationId xmlns:p14="http://schemas.microsoft.com/office/powerpoint/2010/main" val="1261236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18E58-E80C-5070-E0A1-9748B20B81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ADC042-723C-D22F-CBCC-E518941EAA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34F389-0A13-EB3E-7594-157A67965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152F9C-D7B7-8A65-9A6E-1B4BB2D0BC14}"/>
              </a:ext>
            </a:extLst>
          </p:cNvPr>
          <p:cNvSpPr>
            <a:spLocks noGrp="1"/>
          </p:cNvSpPr>
          <p:nvPr>
            <p:ph type="dt" sz="half" idx="10"/>
          </p:nvPr>
        </p:nvSpPr>
        <p:spPr/>
        <p:txBody>
          <a:bodyPr/>
          <a:lstStyle/>
          <a:p>
            <a:fld id="{3B2D3306-4464-42E2-98F2-853C0285B055}" type="datetimeFigureOut">
              <a:rPr lang="en-US" smtClean="0"/>
              <a:t>7/2/2024</a:t>
            </a:fld>
            <a:endParaRPr lang="en-US"/>
          </a:p>
        </p:txBody>
      </p:sp>
      <p:sp>
        <p:nvSpPr>
          <p:cNvPr id="6" name="Footer Placeholder 5">
            <a:extLst>
              <a:ext uri="{FF2B5EF4-FFF2-40B4-BE49-F238E27FC236}">
                <a16:creationId xmlns:a16="http://schemas.microsoft.com/office/drawing/2014/main" id="{BB7D1120-546F-16FA-A58F-017FE36B15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EAA223-3789-CCD4-3EB2-254722ACF29E}"/>
              </a:ext>
            </a:extLst>
          </p:cNvPr>
          <p:cNvSpPr>
            <a:spLocks noGrp="1"/>
          </p:cNvSpPr>
          <p:nvPr>
            <p:ph type="sldNum" sz="quarter" idx="12"/>
          </p:nvPr>
        </p:nvSpPr>
        <p:spPr/>
        <p:txBody>
          <a:bodyPr/>
          <a:lstStyle/>
          <a:p>
            <a:fld id="{116D5373-997F-4100-A59E-B595A0A663B9}" type="slidenum">
              <a:rPr lang="en-US" smtClean="0"/>
              <a:t>‹#›</a:t>
            </a:fld>
            <a:endParaRPr lang="en-US"/>
          </a:p>
        </p:txBody>
      </p:sp>
    </p:spTree>
    <p:extLst>
      <p:ext uri="{BB962C8B-B14F-4D97-AF65-F5344CB8AC3E}">
        <p14:creationId xmlns:p14="http://schemas.microsoft.com/office/powerpoint/2010/main" val="3106217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DB2CF-F762-4809-A249-1C885C2CC9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8E0B1E-079D-515D-E2C0-B78D259D88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011C2B-FCC0-CEB5-5F50-804DB00E8A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0EE83B-2384-2686-1E23-B973DCB5EB35}"/>
              </a:ext>
            </a:extLst>
          </p:cNvPr>
          <p:cNvSpPr>
            <a:spLocks noGrp="1"/>
          </p:cNvSpPr>
          <p:nvPr>
            <p:ph type="dt" sz="half" idx="10"/>
          </p:nvPr>
        </p:nvSpPr>
        <p:spPr/>
        <p:txBody>
          <a:bodyPr/>
          <a:lstStyle/>
          <a:p>
            <a:fld id="{3B2D3306-4464-42E2-98F2-853C0285B055}" type="datetimeFigureOut">
              <a:rPr lang="en-US" smtClean="0"/>
              <a:t>7/2/2024</a:t>
            </a:fld>
            <a:endParaRPr lang="en-US"/>
          </a:p>
        </p:txBody>
      </p:sp>
      <p:sp>
        <p:nvSpPr>
          <p:cNvPr id="6" name="Footer Placeholder 5">
            <a:extLst>
              <a:ext uri="{FF2B5EF4-FFF2-40B4-BE49-F238E27FC236}">
                <a16:creationId xmlns:a16="http://schemas.microsoft.com/office/drawing/2014/main" id="{E62F5D01-701A-6A78-C606-4854F8A177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B32A7A-FC0E-14F1-601B-690C2301BC83}"/>
              </a:ext>
            </a:extLst>
          </p:cNvPr>
          <p:cNvSpPr>
            <a:spLocks noGrp="1"/>
          </p:cNvSpPr>
          <p:nvPr>
            <p:ph type="sldNum" sz="quarter" idx="12"/>
          </p:nvPr>
        </p:nvSpPr>
        <p:spPr/>
        <p:txBody>
          <a:bodyPr/>
          <a:lstStyle/>
          <a:p>
            <a:fld id="{116D5373-997F-4100-A59E-B595A0A663B9}" type="slidenum">
              <a:rPr lang="en-US" smtClean="0"/>
              <a:t>‹#›</a:t>
            </a:fld>
            <a:endParaRPr lang="en-US"/>
          </a:p>
        </p:txBody>
      </p:sp>
    </p:spTree>
    <p:extLst>
      <p:ext uri="{BB962C8B-B14F-4D97-AF65-F5344CB8AC3E}">
        <p14:creationId xmlns:p14="http://schemas.microsoft.com/office/powerpoint/2010/main" val="4108186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F71E96-33F4-F266-A987-146FCE06D3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69570F-B745-ECFA-20D5-B377B016A6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D47F9-57AB-1754-B684-FF93B5195C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D3306-4464-42E2-98F2-853C0285B055}" type="datetimeFigureOut">
              <a:rPr lang="en-US" smtClean="0"/>
              <a:t>7/2/2024</a:t>
            </a:fld>
            <a:endParaRPr lang="en-US"/>
          </a:p>
        </p:txBody>
      </p:sp>
      <p:sp>
        <p:nvSpPr>
          <p:cNvPr id="5" name="Footer Placeholder 4">
            <a:extLst>
              <a:ext uri="{FF2B5EF4-FFF2-40B4-BE49-F238E27FC236}">
                <a16:creationId xmlns:a16="http://schemas.microsoft.com/office/drawing/2014/main" id="{71B4E203-2F29-0E14-78FA-D476F139D3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1FE6B6-93D4-A297-C8FD-E1AA5E6EDD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6D5373-997F-4100-A59E-B595A0A663B9}" type="slidenum">
              <a:rPr lang="en-US" smtClean="0"/>
              <a:t>‹#›</a:t>
            </a:fld>
            <a:endParaRPr lang="en-US"/>
          </a:p>
        </p:txBody>
      </p:sp>
    </p:spTree>
    <p:extLst>
      <p:ext uri="{BB962C8B-B14F-4D97-AF65-F5344CB8AC3E}">
        <p14:creationId xmlns:p14="http://schemas.microsoft.com/office/powerpoint/2010/main" val="3924228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BE641-28B5-0FC6-2044-F2E13B3A7A38}"/>
              </a:ext>
            </a:extLst>
          </p:cNvPr>
          <p:cNvSpPr>
            <a:spLocks noGrp="1"/>
          </p:cNvSpPr>
          <p:nvPr>
            <p:ph type="ctrTitle"/>
          </p:nvPr>
        </p:nvSpPr>
        <p:spPr/>
        <p:txBody>
          <a:bodyPr/>
          <a:lstStyle/>
          <a:p>
            <a:r>
              <a:rPr lang="en-US" dirty="0"/>
              <a:t>Prometheus Metrics Schema</a:t>
            </a:r>
          </a:p>
        </p:txBody>
      </p:sp>
      <p:sp>
        <p:nvSpPr>
          <p:cNvPr id="3" name="Subtitle 2">
            <a:extLst>
              <a:ext uri="{FF2B5EF4-FFF2-40B4-BE49-F238E27FC236}">
                <a16:creationId xmlns:a16="http://schemas.microsoft.com/office/drawing/2014/main" id="{74BE9602-0BBB-86D0-AE65-A7AD2033554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2014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7DD9F-0434-AF2C-C425-952CD2F89F46}"/>
              </a:ext>
            </a:extLst>
          </p:cNvPr>
          <p:cNvSpPr>
            <a:spLocks noGrp="1"/>
          </p:cNvSpPr>
          <p:nvPr>
            <p:ph type="title"/>
          </p:nvPr>
        </p:nvSpPr>
        <p:spPr/>
        <p:txBody>
          <a:bodyPr/>
          <a:lstStyle/>
          <a:p>
            <a:r>
              <a:rPr lang="en-BE" dirty="0"/>
              <a:t>Metric templates</a:t>
            </a:r>
          </a:p>
        </p:txBody>
      </p:sp>
      <p:sp>
        <p:nvSpPr>
          <p:cNvPr id="3" name="Content Placeholder 2">
            <a:extLst>
              <a:ext uri="{FF2B5EF4-FFF2-40B4-BE49-F238E27FC236}">
                <a16:creationId xmlns:a16="http://schemas.microsoft.com/office/drawing/2014/main" id="{F0390EA3-E7E5-F818-B8C2-39F7BFAF3620}"/>
              </a:ext>
            </a:extLst>
          </p:cNvPr>
          <p:cNvSpPr>
            <a:spLocks noGrp="1"/>
          </p:cNvSpPr>
          <p:nvPr>
            <p:ph idx="1"/>
          </p:nvPr>
        </p:nvSpPr>
        <p:spPr/>
        <p:txBody>
          <a:bodyPr>
            <a:normAutofit fontScale="92500" lnSpcReduction="20000"/>
          </a:bodyPr>
          <a:lstStyle/>
          <a:p>
            <a:r>
              <a:rPr lang="en-BE" dirty="0" err="1"/>
              <a:t>MetricName</a:t>
            </a:r>
            <a:r>
              <a:rPr lang="en-BE" dirty="0"/>
              <a:t> is the base name of the metric</a:t>
            </a:r>
            <a:br>
              <a:rPr lang="en-BE" dirty="0"/>
            </a:br>
            <a:r>
              <a:rPr lang="en-BE" dirty="0"/>
              <a:t>(name without _count or _sum suffix)</a:t>
            </a:r>
          </a:p>
          <a:p>
            <a:r>
              <a:rPr lang="en-BE" dirty="0"/>
              <a:t>Scalar:</a:t>
            </a:r>
          </a:p>
          <a:p>
            <a:pPr lvl="1"/>
            <a:r>
              <a:rPr lang="en-BE" dirty="0"/>
              <a:t>Labels: required labels</a:t>
            </a:r>
          </a:p>
          <a:p>
            <a:pPr lvl="1"/>
            <a:r>
              <a:rPr lang="en-BE" dirty="0"/>
              <a:t>Unit: optional unit info</a:t>
            </a:r>
          </a:p>
          <a:p>
            <a:pPr lvl="1"/>
            <a:r>
              <a:rPr lang="en-BE" dirty="0"/>
              <a:t>Type: gauge or counter</a:t>
            </a:r>
          </a:p>
          <a:p>
            <a:r>
              <a:rPr lang="en-BE" dirty="0"/>
              <a:t>Histogram:</a:t>
            </a:r>
          </a:p>
          <a:p>
            <a:pPr lvl="1"/>
            <a:r>
              <a:rPr lang="en-BE" dirty="0"/>
              <a:t>Labels: required labels</a:t>
            </a:r>
          </a:p>
          <a:p>
            <a:pPr lvl="1"/>
            <a:r>
              <a:rPr lang="en-BE" dirty="0"/>
              <a:t>Unit: optional unit info</a:t>
            </a:r>
          </a:p>
          <a:p>
            <a:r>
              <a:rPr lang="en-BE" dirty="0"/>
              <a:t>Summary:</a:t>
            </a:r>
          </a:p>
          <a:p>
            <a:pPr lvl="1"/>
            <a:r>
              <a:rPr lang="en-BE" dirty="0"/>
              <a:t>Labels: required labels</a:t>
            </a:r>
          </a:p>
          <a:p>
            <a:pPr lvl="1"/>
            <a:r>
              <a:rPr lang="en-BE" dirty="0"/>
              <a:t>Unit: optional unit info</a:t>
            </a:r>
          </a:p>
        </p:txBody>
      </p:sp>
    </p:spTree>
    <p:extLst>
      <p:ext uri="{BB962C8B-B14F-4D97-AF65-F5344CB8AC3E}">
        <p14:creationId xmlns:p14="http://schemas.microsoft.com/office/powerpoint/2010/main" val="4099109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BA5C5-7E15-CA26-165B-B70033C7488E}"/>
              </a:ext>
            </a:extLst>
          </p:cNvPr>
          <p:cNvSpPr>
            <a:spLocks noGrp="1"/>
          </p:cNvSpPr>
          <p:nvPr>
            <p:ph type="title"/>
          </p:nvPr>
        </p:nvSpPr>
        <p:spPr/>
        <p:txBody>
          <a:bodyPr/>
          <a:lstStyle/>
          <a:p>
            <a:r>
              <a:rPr lang="en-US" dirty="0"/>
              <a:t>Composing</a:t>
            </a:r>
            <a:r>
              <a:rPr lang="en-BE" dirty="0"/>
              <a:t> </a:t>
            </a:r>
            <a:r>
              <a:rPr lang="en-US" dirty="0"/>
              <a:t>schemas</a:t>
            </a:r>
          </a:p>
        </p:txBody>
      </p:sp>
      <p:sp>
        <p:nvSpPr>
          <p:cNvPr id="3" name="Content Placeholder 2">
            <a:extLst>
              <a:ext uri="{FF2B5EF4-FFF2-40B4-BE49-F238E27FC236}">
                <a16:creationId xmlns:a16="http://schemas.microsoft.com/office/drawing/2014/main" id="{80C9E035-9214-163C-DFA8-C2FBE44F249E}"/>
              </a:ext>
            </a:extLst>
          </p:cNvPr>
          <p:cNvSpPr>
            <a:spLocks noGrp="1"/>
          </p:cNvSpPr>
          <p:nvPr>
            <p:ph idx="1"/>
          </p:nvPr>
        </p:nvSpPr>
        <p:spPr/>
        <p:txBody>
          <a:bodyPr/>
          <a:lstStyle/>
          <a:p>
            <a:r>
              <a:rPr lang="en-BE" dirty="0"/>
              <a:t>Metric structures are often reused in the Prometheus world:</a:t>
            </a:r>
          </a:p>
          <a:p>
            <a:pPr lvl="1"/>
            <a:r>
              <a:rPr lang="en-BE" dirty="0"/>
              <a:t>When an endpoint is queried by </a:t>
            </a:r>
            <a:r>
              <a:rPr lang="nl-BE" dirty="0"/>
              <a:t>P</a:t>
            </a:r>
            <a:r>
              <a:rPr lang="en-BE" dirty="0" err="1"/>
              <a:t>rometheus</a:t>
            </a:r>
            <a:r>
              <a:rPr lang="en-BE" dirty="0"/>
              <a:t>, it add certain labels to all series found, e.g. job=“...”</a:t>
            </a:r>
          </a:p>
          <a:p>
            <a:pPr lvl="1"/>
            <a:r>
              <a:rPr lang="en-BE" dirty="0"/>
              <a:t>Subsystems (e.g. </a:t>
            </a:r>
            <a:r>
              <a:rPr lang="nl-BE" dirty="0"/>
              <a:t>G</a:t>
            </a:r>
            <a:r>
              <a:rPr lang="en-BE" dirty="0" err="1"/>
              <a:t>olang</a:t>
            </a:r>
            <a:r>
              <a:rPr lang="en-BE" dirty="0"/>
              <a:t> runtime) can provide metrics that are exposed via the application’s metrics endpoint, adding application-specific labels</a:t>
            </a:r>
          </a:p>
          <a:p>
            <a:r>
              <a:rPr lang="en-BE" dirty="0"/>
              <a:t>This is mirrored by item composition in the schema:</a:t>
            </a:r>
          </a:p>
          <a:p>
            <a:pPr lvl="1"/>
            <a:r>
              <a:rPr lang="en-BE" dirty="0"/>
              <a:t>An item (tree) describes one component, e.g. a metrics endpoint or a subsystem</a:t>
            </a:r>
          </a:p>
          <a:p>
            <a:pPr lvl="1"/>
            <a:r>
              <a:rPr lang="en-BE" dirty="0"/>
              <a:t>Items can be reused by referencing them multiple times at different points in the tree (= source selection in the GUI)</a:t>
            </a:r>
          </a:p>
        </p:txBody>
      </p:sp>
    </p:spTree>
    <p:extLst>
      <p:ext uri="{BB962C8B-B14F-4D97-AF65-F5344CB8AC3E}">
        <p14:creationId xmlns:p14="http://schemas.microsoft.com/office/powerpoint/2010/main" val="2188835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434BC-7331-0AB3-B709-9218D1519B75}"/>
              </a:ext>
            </a:extLst>
          </p:cNvPr>
          <p:cNvSpPr>
            <a:spLocks noGrp="1"/>
          </p:cNvSpPr>
          <p:nvPr>
            <p:ph type="title"/>
          </p:nvPr>
        </p:nvSpPr>
        <p:spPr/>
        <p:txBody>
          <a:bodyPr/>
          <a:lstStyle/>
          <a:p>
            <a:r>
              <a:rPr lang="en-BE" dirty="0"/>
              <a:t>Schema root</a:t>
            </a:r>
          </a:p>
        </p:txBody>
      </p:sp>
      <p:sp>
        <p:nvSpPr>
          <p:cNvPr id="3" name="Content Placeholder 2">
            <a:extLst>
              <a:ext uri="{FF2B5EF4-FFF2-40B4-BE49-F238E27FC236}">
                <a16:creationId xmlns:a16="http://schemas.microsoft.com/office/drawing/2014/main" id="{9137014E-ACA8-ADEF-EF42-5E95770208EC}"/>
              </a:ext>
            </a:extLst>
          </p:cNvPr>
          <p:cNvSpPr>
            <a:spLocks noGrp="1"/>
          </p:cNvSpPr>
          <p:nvPr>
            <p:ph idx="1"/>
          </p:nvPr>
        </p:nvSpPr>
        <p:spPr/>
        <p:txBody>
          <a:bodyPr/>
          <a:lstStyle/>
          <a:p>
            <a:r>
              <a:rPr lang="en-BE" dirty="0"/>
              <a:t>Links the modules together into one tree</a:t>
            </a:r>
          </a:p>
          <a:p>
            <a:r>
              <a:rPr lang="en-BE" dirty="0"/>
              <a:t>Describes the customer-specific configuration using reusable components defined in the schema modules</a:t>
            </a:r>
          </a:p>
          <a:p>
            <a:r>
              <a:rPr lang="en-BE" dirty="0"/>
              <a:t>Filename: </a:t>
            </a:r>
            <a:r>
              <a:rPr lang="en-BE" dirty="0" err="1"/>
              <a:t>name.root.yaml</a:t>
            </a:r>
            <a:endParaRPr lang="en-BE" dirty="0"/>
          </a:p>
          <a:p>
            <a:r>
              <a:rPr lang="en-BE" dirty="0"/>
              <a:t>Structure:</a:t>
            </a:r>
          </a:p>
          <a:p>
            <a:pPr lvl="1"/>
            <a:r>
              <a:rPr lang="en-BE" dirty="0"/>
              <a:t>Requires: map of </a:t>
            </a:r>
            <a:r>
              <a:rPr lang="en-BE" dirty="0" err="1"/>
              <a:t>moduleName</a:t>
            </a:r>
            <a:r>
              <a:rPr lang="en-BE" dirty="0"/>
              <a:t> -&gt; </a:t>
            </a:r>
            <a:r>
              <a:rPr lang="en-BE" dirty="0" err="1"/>
              <a:t>semver</a:t>
            </a:r>
            <a:r>
              <a:rPr lang="en-BE" dirty="0"/>
              <a:t> requirements</a:t>
            </a:r>
          </a:p>
          <a:p>
            <a:pPr lvl="1"/>
            <a:r>
              <a:rPr lang="nl-BE" dirty="0"/>
              <a:t>R</a:t>
            </a:r>
            <a:r>
              <a:rPr lang="en-BE" dirty="0" err="1"/>
              <a:t>oot</a:t>
            </a:r>
            <a:r>
              <a:rPr lang="en-BE" dirty="0"/>
              <a:t>: name of the root item</a:t>
            </a:r>
          </a:p>
          <a:p>
            <a:pPr lvl="1"/>
            <a:r>
              <a:rPr lang="en-BE" dirty="0"/>
              <a:t>Items: map of </a:t>
            </a:r>
            <a:r>
              <a:rPr lang="en-BE" dirty="0" err="1"/>
              <a:t>itemName</a:t>
            </a:r>
            <a:r>
              <a:rPr lang="en-BE" dirty="0"/>
              <a:t> -&gt; item</a:t>
            </a:r>
          </a:p>
        </p:txBody>
      </p:sp>
    </p:spTree>
    <p:extLst>
      <p:ext uri="{BB962C8B-B14F-4D97-AF65-F5344CB8AC3E}">
        <p14:creationId xmlns:p14="http://schemas.microsoft.com/office/powerpoint/2010/main" val="1586043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13176-6FFC-59CF-36ED-EBA43F065A7C}"/>
              </a:ext>
            </a:extLst>
          </p:cNvPr>
          <p:cNvSpPr>
            <a:spLocks noGrp="1"/>
          </p:cNvSpPr>
          <p:nvPr>
            <p:ph type="title"/>
          </p:nvPr>
        </p:nvSpPr>
        <p:spPr/>
        <p:txBody>
          <a:bodyPr/>
          <a:lstStyle/>
          <a:p>
            <a:r>
              <a:rPr lang="en-BE" dirty="0"/>
              <a:t>Interpretation</a:t>
            </a:r>
          </a:p>
        </p:txBody>
      </p:sp>
      <p:sp>
        <p:nvSpPr>
          <p:cNvPr id="3" name="Content Placeholder 2">
            <a:extLst>
              <a:ext uri="{FF2B5EF4-FFF2-40B4-BE49-F238E27FC236}">
                <a16:creationId xmlns:a16="http://schemas.microsoft.com/office/drawing/2014/main" id="{3E30CF7C-1237-773F-3E86-6CE10E499A3A}"/>
              </a:ext>
            </a:extLst>
          </p:cNvPr>
          <p:cNvSpPr>
            <a:spLocks noGrp="1"/>
          </p:cNvSpPr>
          <p:nvPr>
            <p:ph idx="1"/>
          </p:nvPr>
        </p:nvSpPr>
        <p:spPr/>
        <p:txBody>
          <a:bodyPr/>
          <a:lstStyle/>
          <a:p>
            <a:r>
              <a:rPr lang="en-BE" dirty="0"/>
              <a:t>Higher level schema can be translated into tree schema</a:t>
            </a:r>
          </a:p>
          <a:p>
            <a:r>
              <a:rPr lang="en-BE" dirty="0"/>
              <a:t>As we walk the tree, query criteria from every branch traversed are added to the total query</a:t>
            </a:r>
          </a:p>
          <a:p>
            <a:r>
              <a:rPr lang="en-BE" dirty="0"/>
              <a:t>Matched labels have meaning local to their location in the tree (i.e. valid in the context of the query leading up to it)</a:t>
            </a:r>
          </a:p>
        </p:txBody>
      </p:sp>
      <p:sp>
        <p:nvSpPr>
          <p:cNvPr id="4" name="TextBox 3">
            <a:extLst>
              <a:ext uri="{FF2B5EF4-FFF2-40B4-BE49-F238E27FC236}">
                <a16:creationId xmlns:a16="http://schemas.microsoft.com/office/drawing/2014/main" id="{55C05EDB-320D-FC2A-4265-F157A3F521AD}"/>
              </a:ext>
            </a:extLst>
          </p:cNvPr>
          <p:cNvSpPr txBox="1"/>
          <p:nvPr/>
        </p:nvSpPr>
        <p:spPr>
          <a:xfrm>
            <a:off x="5978293" y="3883002"/>
            <a:ext cx="649481" cy="369332"/>
          </a:xfrm>
          <a:prstGeom prst="rect">
            <a:avLst/>
          </a:prstGeom>
          <a:noFill/>
        </p:spPr>
        <p:txBody>
          <a:bodyPr wrap="square" rtlCol="0">
            <a:spAutoFit/>
          </a:bodyPr>
          <a:lstStyle/>
          <a:p>
            <a:r>
              <a:rPr lang="en-US" dirty="0"/>
              <a:t>Root</a:t>
            </a:r>
          </a:p>
        </p:txBody>
      </p:sp>
      <p:sp>
        <p:nvSpPr>
          <p:cNvPr id="5" name="TextBox 4">
            <a:extLst>
              <a:ext uri="{FF2B5EF4-FFF2-40B4-BE49-F238E27FC236}">
                <a16:creationId xmlns:a16="http://schemas.microsoft.com/office/drawing/2014/main" id="{5BDA71CE-ABC6-DE7D-2790-8EF63986BEE7}"/>
              </a:ext>
            </a:extLst>
          </p:cNvPr>
          <p:cNvSpPr txBox="1"/>
          <p:nvPr/>
        </p:nvSpPr>
        <p:spPr>
          <a:xfrm>
            <a:off x="2512974" y="4539516"/>
            <a:ext cx="2693350" cy="369332"/>
          </a:xfrm>
          <a:prstGeom prst="rect">
            <a:avLst/>
          </a:prstGeom>
          <a:noFill/>
        </p:spPr>
        <p:txBody>
          <a:bodyPr wrap="square" rtlCol="0">
            <a:spAutoFit/>
          </a:bodyPr>
          <a:lstStyle/>
          <a:p>
            <a:r>
              <a:rPr lang="en-US" dirty="0" err="1"/>
              <a:t>Kubelet</a:t>
            </a:r>
            <a:r>
              <a:rPr lang="en-US" dirty="0"/>
              <a:t>: job=“</a:t>
            </a:r>
            <a:r>
              <a:rPr lang="en-US" dirty="0" err="1"/>
              <a:t>kubelet</a:t>
            </a:r>
            <a:r>
              <a:rPr lang="en-US" dirty="0"/>
              <a:t>”, …</a:t>
            </a:r>
          </a:p>
        </p:txBody>
      </p:sp>
      <p:sp>
        <p:nvSpPr>
          <p:cNvPr id="6" name="TextBox 5">
            <a:extLst>
              <a:ext uri="{FF2B5EF4-FFF2-40B4-BE49-F238E27FC236}">
                <a16:creationId xmlns:a16="http://schemas.microsoft.com/office/drawing/2014/main" id="{D8C46726-05F1-B277-2A2E-B7933363D2C5}"/>
              </a:ext>
            </a:extLst>
          </p:cNvPr>
          <p:cNvSpPr txBox="1"/>
          <p:nvPr/>
        </p:nvSpPr>
        <p:spPr>
          <a:xfrm>
            <a:off x="6750263" y="4539516"/>
            <a:ext cx="4455207" cy="646331"/>
          </a:xfrm>
          <a:prstGeom prst="rect">
            <a:avLst/>
          </a:prstGeom>
          <a:noFill/>
        </p:spPr>
        <p:txBody>
          <a:bodyPr wrap="square" rtlCol="0">
            <a:spAutoFit/>
          </a:bodyPr>
          <a:lstStyle/>
          <a:p>
            <a:r>
              <a:rPr lang="en-US" dirty="0" err="1"/>
              <a:t>Argocd</a:t>
            </a:r>
            <a:r>
              <a:rPr lang="en-US" dirty="0"/>
              <a:t>: job in </a:t>
            </a:r>
            <a:r>
              <a:rPr lang="en-US" dirty="0" err="1"/>
              <a:t>argo</a:t>
            </a:r>
            <a:r>
              <a:rPr lang="en-US" dirty="0"/>
              <a:t>-cd-</a:t>
            </a:r>
            <a:r>
              <a:rPr lang="en-US" dirty="0" err="1"/>
              <a:t>argocd</a:t>
            </a:r>
            <a:r>
              <a:rPr lang="en-US" dirty="0"/>
              <a:t>-server-metrics, </a:t>
            </a:r>
            <a:r>
              <a:rPr lang="en-US" dirty="0" err="1"/>
              <a:t>argo</a:t>
            </a:r>
            <a:r>
              <a:rPr lang="en-US" dirty="0"/>
              <a:t>-cd-</a:t>
            </a:r>
            <a:r>
              <a:rPr lang="en-US" dirty="0" err="1"/>
              <a:t>argocd</a:t>
            </a:r>
            <a:r>
              <a:rPr lang="en-US" dirty="0"/>
              <a:t>-repo-server-metrics, …</a:t>
            </a:r>
          </a:p>
        </p:txBody>
      </p:sp>
      <p:cxnSp>
        <p:nvCxnSpPr>
          <p:cNvPr id="7" name="Straight Arrow Connector 6">
            <a:extLst>
              <a:ext uri="{FF2B5EF4-FFF2-40B4-BE49-F238E27FC236}">
                <a16:creationId xmlns:a16="http://schemas.microsoft.com/office/drawing/2014/main" id="{E9D67394-FDF7-2A0E-97A5-FC287170B06B}"/>
              </a:ext>
            </a:extLst>
          </p:cNvPr>
          <p:cNvCxnSpPr>
            <a:stCxn id="4" idx="2"/>
            <a:endCxn id="5" idx="0"/>
          </p:cNvCxnSpPr>
          <p:nvPr/>
        </p:nvCxnSpPr>
        <p:spPr>
          <a:xfrm flipH="1">
            <a:off x="3859649" y="4252334"/>
            <a:ext cx="2443385" cy="287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A17EB07-A345-4645-DC37-DF6A0927B19E}"/>
              </a:ext>
            </a:extLst>
          </p:cNvPr>
          <p:cNvCxnSpPr>
            <a:cxnSpLocks/>
            <a:stCxn id="4" idx="2"/>
            <a:endCxn id="6" idx="0"/>
          </p:cNvCxnSpPr>
          <p:nvPr/>
        </p:nvCxnSpPr>
        <p:spPr>
          <a:xfrm>
            <a:off x="6303034" y="4252334"/>
            <a:ext cx="2674833" cy="287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68A06D4-C18F-D7B4-493F-2EC276CA1DAB}"/>
              </a:ext>
            </a:extLst>
          </p:cNvPr>
          <p:cNvSpPr txBox="1"/>
          <p:nvPr/>
        </p:nvSpPr>
        <p:spPr>
          <a:xfrm>
            <a:off x="4983445" y="5837024"/>
            <a:ext cx="4455207" cy="369332"/>
          </a:xfrm>
          <a:prstGeom prst="rect">
            <a:avLst/>
          </a:prstGeom>
          <a:noFill/>
        </p:spPr>
        <p:txBody>
          <a:bodyPr wrap="square" rtlCol="0">
            <a:spAutoFit/>
          </a:bodyPr>
          <a:lstStyle/>
          <a:p>
            <a:r>
              <a:rPr lang="en-US" dirty="0"/>
              <a:t>Server: job=“</a:t>
            </a:r>
            <a:r>
              <a:rPr lang="en-US" dirty="0" err="1"/>
              <a:t>argo</a:t>
            </a:r>
            <a:r>
              <a:rPr lang="en-US" dirty="0"/>
              <a:t>-cd-</a:t>
            </a:r>
            <a:r>
              <a:rPr lang="en-US" dirty="0" err="1"/>
              <a:t>argocd</a:t>
            </a:r>
            <a:r>
              <a:rPr lang="en-US" dirty="0"/>
              <a:t>-server-metrics”</a:t>
            </a:r>
          </a:p>
        </p:txBody>
      </p:sp>
      <p:cxnSp>
        <p:nvCxnSpPr>
          <p:cNvPr id="10" name="Straight Arrow Connector 9">
            <a:extLst>
              <a:ext uri="{FF2B5EF4-FFF2-40B4-BE49-F238E27FC236}">
                <a16:creationId xmlns:a16="http://schemas.microsoft.com/office/drawing/2014/main" id="{EAA01FF5-34FB-C2F9-0A69-5734B72D574F}"/>
              </a:ext>
            </a:extLst>
          </p:cNvPr>
          <p:cNvCxnSpPr>
            <a:stCxn id="6" idx="2"/>
            <a:endCxn id="9" idx="0"/>
          </p:cNvCxnSpPr>
          <p:nvPr/>
        </p:nvCxnSpPr>
        <p:spPr>
          <a:xfrm flipH="1">
            <a:off x="7211049" y="5185847"/>
            <a:ext cx="1766818" cy="651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6085629-7495-AB95-EF95-FFCD058C7C37}"/>
              </a:ext>
            </a:extLst>
          </p:cNvPr>
          <p:cNvCxnSpPr>
            <a:cxnSpLocks/>
            <a:stCxn id="6" idx="2"/>
          </p:cNvCxnSpPr>
          <p:nvPr/>
        </p:nvCxnSpPr>
        <p:spPr>
          <a:xfrm>
            <a:off x="8977867" y="5185847"/>
            <a:ext cx="711038" cy="102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7F6BCFF-DC36-7270-3C4F-74F2B82332FA}"/>
              </a:ext>
            </a:extLst>
          </p:cNvPr>
          <p:cNvSpPr txBox="1"/>
          <p:nvPr/>
        </p:nvSpPr>
        <p:spPr>
          <a:xfrm>
            <a:off x="751558" y="5397081"/>
            <a:ext cx="2991562" cy="646331"/>
          </a:xfrm>
          <a:prstGeom prst="rect">
            <a:avLst/>
          </a:prstGeom>
          <a:noFill/>
        </p:spPr>
        <p:txBody>
          <a:bodyPr wrap="square" rtlCol="0">
            <a:spAutoFit/>
          </a:bodyPr>
          <a:lstStyle/>
          <a:p>
            <a:r>
              <a:rPr lang="en-US" dirty="0"/>
              <a:t>Container metrics: instance set, node set, pod set, …</a:t>
            </a:r>
          </a:p>
        </p:txBody>
      </p:sp>
      <p:sp>
        <p:nvSpPr>
          <p:cNvPr id="13" name="TextBox 12">
            <a:extLst>
              <a:ext uri="{FF2B5EF4-FFF2-40B4-BE49-F238E27FC236}">
                <a16:creationId xmlns:a16="http://schemas.microsoft.com/office/drawing/2014/main" id="{8A28110F-ACAE-0883-4E37-8386488193C1}"/>
              </a:ext>
            </a:extLst>
          </p:cNvPr>
          <p:cNvSpPr txBox="1"/>
          <p:nvPr/>
        </p:nvSpPr>
        <p:spPr>
          <a:xfrm>
            <a:off x="1100999" y="6346979"/>
            <a:ext cx="2292680" cy="369332"/>
          </a:xfrm>
          <a:prstGeom prst="rect">
            <a:avLst/>
          </a:prstGeom>
          <a:noFill/>
        </p:spPr>
        <p:txBody>
          <a:bodyPr wrap="square" rtlCol="0">
            <a:spAutoFit/>
          </a:bodyPr>
          <a:lstStyle/>
          <a:p>
            <a:r>
              <a:rPr lang="en-US" dirty="0" err="1"/>
              <a:t>CGroup</a:t>
            </a:r>
            <a:r>
              <a:rPr lang="en-US" dirty="0"/>
              <a:t> metrics: id set</a:t>
            </a:r>
          </a:p>
        </p:txBody>
      </p:sp>
      <p:cxnSp>
        <p:nvCxnSpPr>
          <p:cNvPr id="14" name="Straight Arrow Connector 13">
            <a:extLst>
              <a:ext uri="{FF2B5EF4-FFF2-40B4-BE49-F238E27FC236}">
                <a16:creationId xmlns:a16="http://schemas.microsoft.com/office/drawing/2014/main" id="{BDCA3F2F-A234-E416-DABB-18D36188BC3C}"/>
              </a:ext>
            </a:extLst>
          </p:cNvPr>
          <p:cNvCxnSpPr>
            <a:stCxn id="5" idx="2"/>
            <a:endCxn id="12" idx="0"/>
          </p:cNvCxnSpPr>
          <p:nvPr/>
        </p:nvCxnSpPr>
        <p:spPr>
          <a:xfrm flipH="1">
            <a:off x="2247339" y="4908848"/>
            <a:ext cx="1612310" cy="488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5E628B6-E0AF-784F-235C-A8F6440F5D6D}"/>
              </a:ext>
            </a:extLst>
          </p:cNvPr>
          <p:cNvCxnSpPr>
            <a:cxnSpLocks/>
            <a:stCxn id="12" idx="2"/>
            <a:endCxn id="13" idx="0"/>
          </p:cNvCxnSpPr>
          <p:nvPr/>
        </p:nvCxnSpPr>
        <p:spPr>
          <a:xfrm>
            <a:off x="2247339" y="6043412"/>
            <a:ext cx="0" cy="303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A12BA70-2C30-BFED-FE75-E76D77AB0509}"/>
              </a:ext>
            </a:extLst>
          </p:cNvPr>
          <p:cNvSpPr txBox="1"/>
          <p:nvPr/>
        </p:nvSpPr>
        <p:spPr>
          <a:xfrm>
            <a:off x="6771741" y="6232707"/>
            <a:ext cx="5420260" cy="369332"/>
          </a:xfrm>
          <a:prstGeom prst="rect">
            <a:avLst/>
          </a:prstGeom>
          <a:noFill/>
        </p:spPr>
        <p:txBody>
          <a:bodyPr wrap="square" rtlCol="0">
            <a:spAutoFit/>
          </a:bodyPr>
          <a:lstStyle/>
          <a:p>
            <a:r>
              <a:rPr lang="en-BE" dirty="0"/>
              <a:t>Repo-s</a:t>
            </a:r>
            <a:r>
              <a:rPr lang="en-US" dirty="0" err="1"/>
              <a:t>erver</a:t>
            </a:r>
            <a:r>
              <a:rPr lang="en-US" dirty="0"/>
              <a:t>: job=“</a:t>
            </a:r>
            <a:r>
              <a:rPr lang="en-US" dirty="0" err="1"/>
              <a:t>argo</a:t>
            </a:r>
            <a:r>
              <a:rPr lang="en-US" dirty="0"/>
              <a:t>-cd-</a:t>
            </a:r>
            <a:r>
              <a:rPr lang="en-US" dirty="0" err="1"/>
              <a:t>argocd</a:t>
            </a:r>
            <a:r>
              <a:rPr lang="en-US" dirty="0"/>
              <a:t>-repo-server-metrics”</a:t>
            </a:r>
          </a:p>
        </p:txBody>
      </p:sp>
    </p:spTree>
    <p:extLst>
      <p:ext uri="{BB962C8B-B14F-4D97-AF65-F5344CB8AC3E}">
        <p14:creationId xmlns:p14="http://schemas.microsoft.com/office/powerpoint/2010/main" val="1608394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EC9D-B889-695D-31C4-E3A87A0B95FA}"/>
              </a:ext>
            </a:extLst>
          </p:cNvPr>
          <p:cNvSpPr>
            <a:spLocks noGrp="1"/>
          </p:cNvSpPr>
          <p:nvPr>
            <p:ph type="title"/>
          </p:nvPr>
        </p:nvSpPr>
        <p:spPr/>
        <p:txBody>
          <a:bodyPr/>
          <a:lstStyle/>
          <a:p>
            <a:r>
              <a:rPr lang="en-BE" dirty="0"/>
              <a:t>Possible improvements</a:t>
            </a:r>
          </a:p>
        </p:txBody>
      </p:sp>
      <p:sp>
        <p:nvSpPr>
          <p:cNvPr id="3" name="Content Placeholder 2">
            <a:extLst>
              <a:ext uri="{FF2B5EF4-FFF2-40B4-BE49-F238E27FC236}">
                <a16:creationId xmlns:a16="http://schemas.microsoft.com/office/drawing/2014/main" id="{C921D56C-AB52-072A-217D-41B72F2A9D9D}"/>
              </a:ext>
            </a:extLst>
          </p:cNvPr>
          <p:cNvSpPr>
            <a:spLocks noGrp="1"/>
          </p:cNvSpPr>
          <p:nvPr>
            <p:ph idx="1"/>
          </p:nvPr>
        </p:nvSpPr>
        <p:spPr/>
        <p:txBody>
          <a:bodyPr/>
          <a:lstStyle/>
          <a:p>
            <a:r>
              <a:rPr lang="en-BE" dirty="0"/>
              <a:t>User input (“hints”) for </a:t>
            </a:r>
            <a:r>
              <a:rPr lang="en-BE" dirty="0" err="1"/>
              <a:t>autogeneration</a:t>
            </a:r>
            <a:endParaRPr lang="en-BE" dirty="0"/>
          </a:p>
          <a:p>
            <a:r>
              <a:rPr lang="en-BE" dirty="0"/>
              <a:t>Pass asserts and keys through to tree schema for validation</a:t>
            </a:r>
          </a:p>
          <a:p>
            <a:r>
              <a:rPr lang="en-BE" dirty="0"/>
              <a:t>Fork: instead of mutually exclusive branches, in this node all branches should match all metrics</a:t>
            </a:r>
          </a:p>
          <a:p>
            <a:pPr lvl="1"/>
            <a:r>
              <a:rPr lang="en-BE" dirty="0"/>
              <a:t>Useful when metrics can be seen in distinct ways, e.g. limits and resources</a:t>
            </a:r>
          </a:p>
          <a:p>
            <a:r>
              <a:rPr lang="en-BE" dirty="0"/>
              <a:t>Fix and improve </a:t>
            </a:r>
            <a:r>
              <a:rPr lang="en-BE" dirty="0" err="1"/>
              <a:t>autogeneration</a:t>
            </a:r>
            <a:r>
              <a:rPr lang="en-BE" dirty="0"/>
              <a:t> algorithm</a:t>
            </a:r>
          </a:p>
        </p:txBody>
      </p:sp>
    </p:spTree>
    <p:extLst>
      <p:ext uri="{BB962C8B-B14F-4D97-AF65-F5344CB8AC3E}">
        <p14:creationId xmlns:p14="http://schemas.microsoft.com/office/powerpoint/2010/main" val="30166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B179B-8923-01A7-CC47-44FC7A6BCADE}"/>
              </a:ext>
            </a:extLst>
          </p:cNvPr>
          <p:cNvSpPr>
            <a:spLocks noGrp="1"/>
          </p:cNvSpPr>
          <p:nvPr>
            <p:ph type="title"/>
          </p:nvPr>
        </p:nvSpPr>
        <p:spPr/>
        <p:txBody>
          <a:bodyPr/>
          <a:lstStyle/>
          <a:p>
            <a:r>
              <a:rPr lang="en-BE" dirty="0"/>
              <a:t>Schema </a:t>
            </a:r>
            <a:r>
              <a:rPr lang="en-BE" dirty="0" err="1"/>
              <a:t>autogeneration</a:t>
            </a:r>
            <a:r>
              <a:rPr lang="en-BE" dirty="0"/>
              <a:t> v1: inputs</a:t>
            </a:r>
          </a:p>
        </p:txBody>
      </p:sp>
      <p:sp>
        <p:nvSpPr>
          <p:cNvPr id="3" name="Content Placeholder 2">
            <a:extLst>
              <a:ext uri="{FF2B5EF4-FFF2-40B4-BE49-F238E27FC236}">
                <a16:creationId xmlns:a16="http://schemas.microsoft.com/office/drawing/2014/main" id="{EB026197-9A04-1466-E7A5-25C0512BD893}"/>
              </a:ext>
            </a:extLst>
          </p:cNvPr>
          <p:cNvSpPr>
            <a:spLocks noGrp="1"/>
          </p:cNvSpPr>
          <p:nvPr>
            <p:ph idx="1"/>
          </p:nvPr>
        </p:nvSpPr>
        <p:spPr/>
        <p:txBody>
          <a:bodyPr/>
          <a:lstStyle/>
          <a:p>
            <a:r>
              <a:rPr lang="nl-BE" dirty="0"/>
              <a:t>L</a:t>
            </a:r>
            <a:r>
              <a:rPr lang="en-BE" dirty="0" err="1"/>
              <a:t>abelsets</a:t>
            </a:r>
            <a:r>
              <a:rPr lang="en-BE" dirty="0"/>
              <a:t>: set of metrics queried from </a:t>
            </a:r>
            <a:r>
              <a:rPr lang="nl-BE" dirty="0"/>
              <a:t>P</a:t>
            </a:r>
            <a:r>
              <a:rPr lang="en-BE" dirty="0" err="1"/>
              <a:t>rometheus</a:t>
            </a:r>
            <a:endParaRPr lang="en-BE" dirty="0"/>
          </a:p>
          <a:p>
            <a:r>
              <a:rPr lang="en-BE" dirty="0"/>
              <a:t>Hints:</a:t>
            </a:r>
          </a:p>
          <a:p>
            <a:pPr lvl="1"/>
            <a:r>
              <a:rPr lang="en-BE" dirty="0"/>
              <a:t>Rename: map of </a:t>
            </a:r>
            <a:r>
              <a:rPr lang="en-BE" dirty="0" err="1"/>
              <a:t>orig</a:t>
            </a:r>
            <a:r>
              <a:rPr lang="en-BE" dirty="0"/>
              <a:t> item name -&gt; new name</a:t>
            </a:r>
          </a:p>
          <a:p>
            <a:pPr lvl="1"/>
            <a:r>
              <a:rPr lang="en-BE" dirty="0"/>
              <a:t>Split by: map of </a:t>
            </a:r>
            <a:r>
              <a:rPr lang="en-BE" dirty="0" err="1"/>
              <a:t>orig</a:t>
            </a:r>
            <a:r>
              <a:rPr lang="en-BE" dirty="0"/>
              <a:t> item name -&gt; label to split on</a:t>
            </a:r>
          </a:p>
          <a:p>
            <a:pPr marL="0" indent="0">
              <a:buNone/>
            </a:pPr>
            <a:endParaRPr lang="en-BE" dirty="0"/>
          </a:p>
          <a:p>
            <a:r>
              <a:rPr lang="en-BE" dirty="0" err="1"/>
              <a:t>Autogen</a:t>
            </a:r>
            <a:r>
              <a:rPr lang="en-BE" dirty="0"/>
              <a:t> file (downloadable from GUI):</a:t>
            </a:r>
          </a:p>
          <a:p>
            <a:pPr lvl="1"/>
            <a:r>
              <a:rPr lang="en-BE" dirty="0"/>
              <a:t>Query used to obtain </a:t>
            </a:r>
            <a:r>
              <a:rPr lang="nl-BE" dirty="0"/>
              <a:t>P</a:t>
            </a:r>
            <a:r>
              <a:rPr lang="en-BE" dirty="0" err="1"/>
              <a:t>rometheus</a:t>
            </a:r>
            <a:r>
              <a:rPr lang="en-BE" dirty="0"/>
              <a:t> metrics</a:t>
            </a:r>
          </a:p>
          <a:p>
            <a:pPr lvl="1"/>
            <a:r>
              <a:rPr lang="en-BE" dirty="0"/>
              <a:t>Hints used in schema generation</a:t>
            </a:r>
          </a:p>
        </p:txBody>
      </p:sp>
    </p:spTree>
    <p:extLst>
      <p:ext uri="{BB962C8B-B14F-4D97-AF65-F5344CB8AC3E}">
        <p14:creationId xmlns:p14="http://schemas.microsoft.com/office/powerpoint/2010/main" val="229798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1CD93-0EBF-94A7-C7FE-C47811D314C9}"/>
              </a:ext>
            </a:extLst>
          </p:cNvPr>
          <p:cNvSpPr>
            <a:spLocks noGrp="1"/>
          </p:cNvSpPr>
          <p:nvPr>
            <p:ph type="title"/>
          </p:nvPr>
        </p:nvSpPr>
        <p:spPr/>
        <p:txBody>
          <a:bodyPr/>
          <a:lstStyle/>
          <a:p>
            <a:r>
              <a:rPr lang="en-BE" dirty="0"/>
              <a:t>Schema </a:t>
            </a:r>
            <a:r>
              <a:rPr lang="en-BE" dirty="0" err="1"/>
              <a:t>autogeneration</a:t>
            </a:r>
            <a:r>
              <a:rPr lang="en-BE" dirty="0"/>
              <a:t> v1: algorithm</a:t>
            </a:r>
          </a:p>
        </p:txBody>
      </p:sp>
      <p:sp>
        <p:nvSpPr>
          <p:cNvPr id="3" name="Content Placeholder 2">
            <a:extLst>
              <a:ext uri="{FF2B5EF4-FFF2-40B4-BE49-F238E27FC236}">
                <a16:creationId xmlns:a16="http://schemas.microsoft.com/office/drawing/2014/main" id="{1A06C5F2-3ADB-6FD0-D250-E9EFF911D68C}"/>
              </a:ext>
            </a:extLst>
          </p:cNvPr>
          <p:cNvSpPr>
            <a:spLocks noGrp="1"/>
          </p:cNvSpPr>
          <p:nvPr>
            <p:ph idx="1"/>
          </p:nvPr>
        </p:nvSpPr>
        <p:spPr/>
        <p:txBody>
          <a:bodyPr>
            <a:normAutofit fontScale="85000" lnSpcReduction="20000"/>
          </a:bodyPr>
          <a:lstStyle/>
          <a:p>
            <a:r>
              <a:rPr lang="en-BE" dirty="0"/>
              <a:t>Root item:</a:t>
            </a:r>
          </a:p>
          <a:p>
            <a:pPr lvl="1"/>
            <a:r>
              <a:rPr lang="en-BE" dirty="0"/>
              <a:t>Group all metrics by </a:t>
            </a:r>
            <a:r>
              <a:rPr lang="en-BE" dirty="0" err="1"/>
              <a:t>labelset</a:t>
            </a:r>
            <a:r>
              <a:rPr lang="en-BE" dirty="0"/>
              <a:t> (disregarding the label value except for __name__) minus labels that are common for all metrics</a:t>
            </a:r>
          </a:p>
          <a:p>
            <a:pPr lvl="1"/>
            <a:r>
              <a:rPr lang="en-BE" dirty="0"/>
              <a:t>Add a branch for all </a:t>
            </a:r>
            <a:r>
              <a:rPr lang="en-BE" dirty="0" err="1"/>
              <a:t>labelsets</a:t>
            </a:r>
            <a:r>
              <a:rPr lang="en-BE" dirty="0"/>
              <a:t> that are not a superset of another set in the collection</a:t>
            </a:r>
          </a:p>
          <a:p>
            <a:pPr lvl="2"/>
            <a:r>
              <a:rPr lang="en-BE" dirty="0"/>
              <a:t>Query is based on the union of all </a:t>
            </a:r>
            <a:r>
              <a:rPr lang="en-BE" dirty="0" err="1"/>
              <a:t>labelsets</a:t>
            </a:r>
            <a:r>
              <a:rPr lang="en-BE" dirty="0"/>
              <a:t> branched on at the root item: labels must be set for all labels in the branch, unset otherwise</a:t>
            </a:r>
          </a:p>
          <a:p>
            <a:pPr lvl="2"/>
            <a:r>
              <a:rPr lang="en-BE" dirty="0"/>
              <a:t>All labels in the branch are considered keys</a:t>
            </a:r>
          </a:p>
          <a:p>
            <a:pPr lvl="1"/>
            <a:r>
              <a:rPr lang="en-BE" dirty="0"/>
              <a:t>Add metrics for all series without extra labels</a:t>
            </a:r>
          </a:p>
          <a:p>
            <a:r>
              <a:rPr lang="en-BE" dirty="0"/>
              <a:t>Recurse for each branch</a:t>
            </a:r>
          </a:p>
          <a:p>
            <a:pPr lvl="1"/>
            <a:r>
              <a:rPr lang="en-BE" dirty="0"/>
              <a:t>Using the series with a superset of branch labels, removing matched series from the set of available series to avoid double use</a:t>
            </a:r>
          </a:p>
          <a:p>
            <a:pPr lvl="1"/>
            <a:r>
              <a:rPr lang="en-BE" dirty="0"/>
              <a:t>Removing matched labels from the child series</a:t>
            </a:r>
          </a:p>
          <a:p>
            <a:r>
              <a:rPr lang="en-BE" dirty="0"/>
              <a:t>Workaround to make queries mutually exclusive:</a:t>
            </a:r>
          </a:p>
          <a:p>
            <a:pPr lvl="1"/>
            <a:r>
              <a:rPr lang="nl-BE" dirty="0"/>
              <a:t>A</a:t>
            </a:r>
            <a:r>
              <a:rPr lang="en-BE" dirty="0"/>
              <a:t>dd __name__ in (names under branch) criterium</a:t>
            </a:r>
          </a:p>
          <a:p>
            <a:pPr lvl="1"/>
            <a:r>
              <a:rPr lang="en-BE" dirty="0"/>
              <a:t>Accumulate the negative of previous branches queries on current query</a:t>
            </a:r>
          </a:p>
        </p:txBody>
      </p:sp>
    </p:spTree>
    <p:extLst>
      <p:ext uri="{BB962C8B-B14F-4D97-AF65-F5344CB8AC3E}">
        <p14:creationId xmlns:p14="http://schemas.microsoft.com/office/powerpoint/2010/main" val="3059569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A5818-84C0-3633-0D99-907AD41EE87F}"/>
              </a:ext>
            </a:extLst>
          </p:cNvPr>
          <p:cNvSpPr>
            <a:spLocks noGrp="1"/>
          </p:cNvSpPr>
          <p:nvPr>
            <p:ph type="title"/>
          </p:nvPr>
        </p:nvSpPr>
        <p:spPr/>
        <p:txBody>
          <a:bodyPr/>
          <a:lstStyle/>
          <a:p>
            <a:r>
              <a:rPr lang="en-BE" dirty="0"/>
              <a:t>Schema </a:t>
            </a:r>
            <a:r>
              <a:rPr lang="en-BE" dirty="0" err="1"/>
              <a:t>autogeneration</a:t>
            </a:r>
            <a:r>
              <a:rPr lang="en-BE" dirty="0"/>
              <a:t> v2</a:t>
            </a:r>
          </a:p>
        </p:txBody>
      </p:sp>
      <p:sp>
        <p:nvSpPr>
          <p:cNvPr id="3" name="Content Placeholder 2">
            <a:extLst>
              <a:ext uri="{FF2B5EF4-FFF2-40B4-BE49-F238E27FC236}">
                <a16:creationId xmlns:a16="http://schemas.microsoft.com/office/drawing/2014/main" id="{36FB40FE-C61E-9684-A7ED-94E6FB64F1BF}"/>
              </a:ext>
            </a:extLst>
          </p:cNvPr>
          <p:cNvSpPr>
            <a:spLocks noGrp="1"/>
          </p:cNvSpPr>
          <p:nvPr>
            <p:ph idx="1"/>
          </p:nvPr>
        </p:nvSpPr>
        <p:spPr/>
        <p:txBody>
          <a:bodyPr>
            <a:normAutofit lnSpcReduction="10000"/>
          </a:bodyPr>
          <a:lstStyle/>
          <a:p>
            <a:r>
              <a:rPr lang="en-BE" dirty="0"/>
              <a:t>Inputs:</a:t>
            </a:r>
          </a:p>
          <a:p>
            <a:pPr lvl="1"/>
            <a:r>
              <a:rPr lang="nl-BE" dirty="0"/>
              <a:t>L</a:t>
            </a:r>
            <a:r>
              <a:rPr lang="en-BE" dirty="0" err="1"/>
              <a:t>abelsets</a:t>
            </a:r>
            <a:r>
              <a:rPr lang="en-BE" dirty="0"/>
              <a:t>: set of metrics queried from </a:t>
            </a:r>
            <a:r>
              <a:rPr lang="en-BE" dirty="0" err="1"/>
              <a:t>prometheus</a:t>
            </a:r>
            <a:endParaRPr lang="en-BE" dirty="0"/>
          </a:p>
          <a:p>
            <a:pPr lvl="1"/>
            <a:r>
              <a:rPr lang="en-BE" dirty="0" err="1"/>
              <a:t>byValue</a:t>
            </a:r>
            <a:r>
              <a:rPr lang="en-BE" dirty="0"/>
              <a:t>: set of labels that are split on by value (label=val1, label=val2, ...), instead of by presence (label set, label unset)</a:t>
            </a:r>
          </a:p>
          <a:p>
            <a:pPr lvl="2"/>
            <a:r>
              <a:rPr lang="en-BE" dirty="0"/>
              <a:t>Default: { __name__ }</a:t>
            </a:r>
          </a:p>
          <a:p>
            <a:pPr lvl="2"/>
            <a:r>
              <a:rPr lang="en-BE" dirty="0"/>
              <a:t>With user input, could be set for a minimum query (i.e. location in the tree)</a:t>
            </a:r>
          </a:p>
          <a:p>
            <a:pPr lvl="1"/>
            <a:r>
              <a:rPr lang="en-BE" dirty="0"/>
              <a:t>Renames (</a:t>
            </a:r>
            <a:r>
              <a:rPr lang="en-BE" dirty="0" err="1"/>
              <a:t>todo</a:t>
            </a:r>
            <a:r>
              <a:rPr lang="en-BE" dirty="0"/>
              <a:t>)</a:t>
            </a:r>
          </a:p>
          <a:p>
            <a:pPr lvl="1"/>
            <a:r>
              <a:rPr lang="en-BE" dirty="0"/>
              <a:t>Fork (</a:t>
            </a:r>
            <a:r>
              <a:rPr lang="en-BE" dirty="0" err="1"/>
              <a:t>todo</a:t>
            </a:r>
            <a:r>
              <a:rPr lang="en-BE" dirty="0"/>
              <a:t>)</a:t>
            </a:r>
          </a:p>
          <a:p>
            <a:r>
              <a:rPr lang="en-BE" dirty="0"/>
              <a:t>Goals:</a:t>
            </a:r>
          </a:p>
          <a:p>
            <a:pPr lvl="1"/>
            <a:r>
              <a:rPr lang="en-BE" dirty="0"/>
              <a:t>Mutually exclusive queries</a:t>
            </a:r>
          </a:p>
          <a:p>
            <a:pPr lvl="1"/>
            <a:r>
              <a:rPr lang="en-BE" dirty="0"/>
              <a:t>All labels must be matched</a:t>
            </a:r>
          </a:p>
          <a:p>
            <a:pPr lvl="1"/>
            <a:r>
              <a:rPr lang="en-BE" dirty="0"/>
              <a:t>Simplest query tree possible</a:t>
            </a:r>
          </a:p>
        </p:txBody>
      </p:sp>
    </p:spTree>
    <p:extLst>
      <p:ext uri="{BB962C8B-B14F-4D97-AF65-F5344CB8AC3E}">
        <p14:creationId xmlns:p14="http://schemas.microsoft.com/office/powerpoint/2010/main" val="1293029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A519-0E60-746C-45C4-89D5A1D1A949}"/>
              </a:ext>
            </a:extLst>
          </p:cNvPr>
          <p:cNvSpPr>
            <a:spLocks noGrp="1"/>
          </p:cNvSpPr>
          <p:nvPr>
            <p:ph type="title"/>
          </p:nvPr>
        </p:nvSpPr>
        <p:spPr/>
        <p:txBody>
          <a:bodyPr/>
          <a:lstStyle/>
          <a:p>
            <a:r>
              <a:rPr lang="en-BE" dirty="0"/>
              <a:t>Basic algorithm</a:t>
            </a:r>
          </a:p>
        </p:txBody>
      </p:sp>
      <p:sp>
        <p:nvSpPr>
          <p:cNvPr id="3" name="Content Placeholder 2">
            <a:extLst>
              <a:ext uri="{FF2B5EF4-FFF2-40B4-BE49-F238E27FC236}">
                <a16:creationId xmlns:a16="http://schemas.microsoft.com/office/drawing/2014/main" id="{2BC86D58-8A4D-8655-1348-6CCDED324401}"/>
              </a:ext>
            </a:extLst>
          </p:cNvPr>
          <p:cNvSpPr>
            <a:spLocks noGrp="1"/>
          </p:cNvSpPr>
          <p:nvPr>
            <p:ph idx="1"/>
          </p:nvPr>
        </p:nvSpPr>
        <p:spPr/>
        <p:txBody>
          <a:bodyPr>
            <a:normAutofit lnSpcReduction="10000"/>
          </a:bodyPr>
          <a:lstStyle/>
          <a:p>
            <a:r>
              <a:rPr lang="en-BE" dirty="0"/>
              <a:t>For each branch recursively, starting from the root:</a:t>
            </a:r>
          </a:p>
          <a:p>
            <a:pPr lvl="1"/>
            <a:r>
              <a:rPr lang="en-BE" dirty="0"/>
              <a:t>Stopping condition: if all </a:t>
            </a:r>
            <a:r>
              <a:rPr lang="en-BE" dirty="0" err="1"/>
              <a:t>labelsets</a:t>
            </a:r>
            <a:r>
              <a:rPr lang="en-BE" dirty="0"/>
              <a:t> are empty, return a leaf node</a:t>
            </a:r>
          </a:p>
          <a:p>
            <a:pPr lvl="1"/>
            <a:r>
              <a:rPr lang="en-BE" dirty="0"/>
              <a:t>Get list of possible choices (sets of branch queries; see next slides)</a:t>
            </a:r>
          </a:p>
          <a:p>
            <a:pPr lvl="1"/>
            <a:r>
              <a:rPr lang="en-BE" dirty="0"/>
              <a:t>Choose a set of branches by some criterium (see below)</a:t>
            </a:r>
          </a:p>
          <a:p>
            <a:pPr lvl="1"/>
            <a:r>
              <a:rPr lang="en-BE" dirty="0"/>
              <a:t>For each branch, recurse with the matched labels removed</a:t>
            </a:r>
          </a:p>
          <a:p>
            <a:r>
              <a:rPr lang="en-BE" dirty="0"/>
              <a:t>Criteria for choosing the set of branches:</a:t>
            </a:r>
          </a:p>
          <a:p>
            <a:pPr lvl="1"/>
            <a:r>
              <a:rPr lang="en-BE" dirty="0"/>
              <a:t>If there is a set with only one query, use it (common labels for all </a:t>
            </a:r>
            <a:r>
              <a:rPr lang="en-BE" dirty="0" err="1"/>
              <a:t>labelsets</a:t>
            </a:r>
            <a:r>
              <a:rPr lang="en-BE" dirty="0"/>
              <a:t>)</a:t>
            </a:r>
          </a:p>
          <a:p>
            <a:pPr lvl="1"/>
            <a:r>
              <a:rPr lang="en-BE" dirty="0"/>
              <a:t>For all other cases, we could:</a:t>
            </a:r>
          </a:p>
          <a:p>
            <a:pPr lvl="2"/>
            <a:r>
              <a:rPr lang="en-BE" dirty="0"/>
              <a:t>Interactive: let the user choose</a:t>
            </a:r>
          </a:p>
          <a:p>
            <a:pPr lvl="2"/>
            <a:r>
              <a:rPr lang="en-BE" dirty="0"/>
              <a:t>Simple: choose the branch set with lowest number of queries</a:t>
            </a:r>
          </a:p>
          <a:p>
            <a:pPr lvl="2"/>
            <a:r>
              <a:rPr lang="en-BE" dirty="0"/>
              <a:t>Search: try all possibilities and choose the tree with the lowest number of branches</a:t>
            </a:r>
          </a:p>
        </p:txBody>
      </p:sp>
    </p:spTree>
    <p:extLst>
      <p:ext uri="{BB962C8B-B14F-4D97-AF65-F5344CB8AC3E}">
        <p14:creationId xmlns:p14="http://schemas.microsoft.com/office/powerpoint/2010/main" val="3620496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CA65B-34CB-EB0F-C01C-DF67549006C7}"/>
              </a:ext>
            </a:extLst>
          </p:cNvPr>
          <p:cNvSpPr>
            <a:spLocks noGrp="1"/>
          </p:cNvSpPr>
          <p:nvPr>
            <p:ph type="title"/>
          </p:nvPr>
        </p:nvSpPr>
        <p:spPr/>
        <p:txBody>
          <a:bodyPr/>
          <a:lstStyle/>
          <a:p>
            <a:r>
              <a:rPr lang="en-BE" dirty="0"/>
              <a:t>Finding possible branch sets</a:t>
            </a:r>
          </a:p>
        </p:txBody>
      </p:sp>
      <p:sp>
        <p:nvSpPr>
          <p:cNvPr id="3" name="Content Placeholder 2">
            <a:extLst>
              <a:ext uri="{FF2B5EF4-FFF2-40B4-BE49-F238E27FC236}">
                <a16:creationId xmlns:a16="http://schemas.microsoft.com/office/drawing/2014/main" id="{973D0FAF-9270-83BD-334D-004B03BB6E6D}"/>
              </a:ext>
            </a:extLst>
          </p:cNvPr>
          <p:cNvSpPr>
            <a:spLocks noGrp="1"/>
          </p:cNvSpPr>
          <p:nvPr>
            <p:ph idx="1"/>
          </p:nvPr>
        </p:nvSpPr>
        <p:spPr/>
        <p:txBody>
          <a:bodyPr>
            <a:normAutofit fontScale="92500" lnSpcReduction="20000"/>
          </a:bodyPr>
          <a:lstStyle/>
          <a:p>
            <a:r>
              <a:rPr lang="en-BE" dirty="0"/>
              <a:t>Goal: find independent sets of criteria splitting the input </a:t>
            </a:r>
            <a:r>
              <a:rPr lang="en-BE" dirty="0" err="1"/>
              <a:t>labelsets</a:t>
            </a:r>
            <a:endParaRPr lang="en-BE" dirty="0"/>
          </a:p>
          <a:p>
            <a:r>
              <a:rPr lang="en-BE" dirty="0"/>
              <a:t>While </a:t>
            </a:r>
            <a:r>
              <a:rPr lang="en-BE" dirty="0" err="1"/>
              <a:t>labelset</a:t>
            </a:r>
            <a:r>
              <a:rPr lang="en-BE" dirty="0"/>
              <a:t> is not empty:</a:t>
            </a:r>
          </a:p>
          <a:p>
            <a:pPr lvl="1"/>
            <a:r>
              <a:rPr lang="en-BE" dirty="0"/>
              <a:t>Pick a label</a:t>
            </a:r>
          </a:p>
          <a:p>
            <a:pPr lvl="1"/>
            <a:r>
              <a:rPr lang="en-BE" dirty="0"/>
              <a:t>Split </a:t>
            </a:r>
            <a:r>
              <a:rPr lang="en-BE" dirty="0" err="1"/>
              <a:t>labelsets</a:t>
            </a:r>
            <a:r>
              <a:rPr lang="en-BE" dirty="0"/>
              <a:t> on the label (by value or by presence as appropriate)</a:t>
            </a:r>
          </a:p>
          <a:p>
            <a:pPr lvl="1"/>
            <a:r>
              <a:rPr lang="en-BE" dirty="0"/>
              <a:t>Dimensions: all labels present in at least one </a:t>
            </a:r>
            <a:r>
              <a:rPr lang="en-BE" dirty="0" err="1"/>
              <a:t>labelset</a:t>
            </a:r>
            <a:endParaRPr lang="en-BE" dirty="0"/>
          </a:p>
          <a:p>
            <a:pPr lvl="1"/>
            <a:r>
              <a:rPr lang="en-BE" dirty="0"/>
              <a:t>Unions: for each group of </a:t>
            </a:r>
            <a:r>
              <a:rPr lang="en-BE" dirty="0" err="1"/>
              <a:t>labelsets</a:t>
            </a:r>
            <a:r>
              <a:rPr lang="en-BE" dirty="0"/>
              <a:t>, find the set of values for each dimension (including </a:t>
            </a:r>
            <a:r>
              <a:rPr lang="en-BE" i="1" dirty="0"/>
              <a:t>unset</a:t>
            </a:r>
            <a:r>
              <a:rPr lang="en-BE" dirty="0"/>
              <a:t>)</a:t>
            </a:r>
          </a:p>
          <a:p>
            <a:pPr lvl="1"/>
            <a:r>
              <a:rPr lang="en-BE" dirty="0"/>
              <a:t>Intersections: for each group of </a:t>
            </a:r>
            <a:r>
              <a:rPr lang="en-BE" dirty="0" err="1"/>
              <a:t>labelsets</a:t>
            </a:r>
            <a:r>
              <a:rPr lang="en-BE" dirty="0"/>
              <a:t>, find the common value (if any) for each dimension (including </a:t>
            </a:r>
            <a:r>
              <a:rPr lang="en-BE" i="1" dirty="0"/>
              <a:t>unset</a:t>
            </a:r>
            <a:r>
              <a:rPr lang="en-BE" dirty="0"/>
              <a:t>)</a:t>
            </a:r>
          </a:p>
          <a:p>
            <a:pPr lvl="1"/>
            <a:r>
              <a:rPr lang="en-BE" dirty="0"/>
              <a:t>Queries: for each group, find the difference of the intersection with the union of the unions of all other groups (= criteria common to each group that are not present in any other group)</a:t>
            </a:r>
          </a:p>
          <a:p>
            <a:pPr lvl="1"/>
            <a:r>
              <a:rPr lang="en-BE" dirty="0"/>
              <a:t>Add the </a:t>
            </a:r>
            <a:r>
              <a:rPr lang="en-BE" dirty="0" err="1"/>
              <a:t>queryset</a:t>
            </a:r>
            <a:r>
              <a:rPr lang="en-BE" dirty="0"/>
              <a:t> to the set of </a:t>
            </a:r>
            <a:r>
              <a:rPr lang="en-BE" dirty="0" err="1"/>
              <a:t>querysets</a:t>
            </a:r>
            <a:endParaRPr lang="en-BE" dirty="0"/>
          </a:p>
          <a:p>
            <a:pPr lvl="1"/>
            <a:r>
              <a:rPr lang="en-BE" dirty="0"/>
              <a:t>Remove the labels common to all queries in the set (intersection) from all </a:t>
            </a:r>
            <a:r>
              <a:rPr lang="en-BE" dirty="0" err="1"/>
              <a:t>labelsets</a:t>
            </a:r>
            <a:r>
              <a:rPr lang="en-BE" dirty="0"/>
              <a:t> for the next iteration</a:t>
            </a:r>
          </a:p>
        </p:txBody>
      </p:sp>
    </p:spTree>
    <p:extLst>
      <p:ext uri="{BB962C8B-B14F-4D97-AF65-F5344CB8AC3E}">
        <p14:creationId xmlns:p14="http://schemas.microsoft.com/office/powerpoint/2010/main" val="1234647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54D4-A0FB-5470-BF5A-32F422BBD3E9}"/>
              </a:ext>
            </a:extLst>
          </p:cNvPr>
          <p:cNvSpPr>
            <a:spLocks noGrp="1"/>
          </p:cNvSpPr>
          <p:nvPr>
            <p:ph type="title"/>
          </p:nvPr>
        </p:nvSpPr>
        <p:spPr/>
        <p:txBody>
          <a:bodyPr/>
          <a:lstStyle/>
          <a:p>
            <a:r>
              <a:rPr lang="en-US" dirty="0"/>
              <a:t>Prometheus data model</a:t>
            </a:r>
          </a:p>
        </p:txBody>
      </p:sp>
      <p:sp>
        <p:nvSpPr>
          <p:cNvPr id="3" name="Content Placeholder 2">
            <a:extLst>
              <a:ext uri="{FF2B5EF4-FFF2-40B4-BE49-F238E27FC236}">
                <a16:creationId xmlns:a16="http://schemas.microsoft.com/office/drawing/2014/main" id="{522AA9F8-A1F4-84F7-8FCE-49F08923EA30}"/>
              </a:ext>
            </a:extLst>
          </p:cNvPr>
          <p:cNvSpPr>
            <a:spLocks noGrp="1"/>
          </p:cNvSpPr>
          <p:nvPr>
            <p:ph idx="1"/>
          </p:nvPr>
        </p:nvSpPr>
        <p:spPr/>
        <p:txBody>
          <a:bodyPr>
            <a:normAutofit/>
          </a:bodyPr>
          <a:lstStyle/>
          <a:p>
            <a:r>
              <a:rPr lang="en-US" dirty="0"/>
              <a:t>Metrics identified by:</a:t>
            </a:r>
          </a:p>
          <a:p>
            <a:pPr lvl="1"/>
            <a:r>
              <a:rPr lang="en-US" dirty="0"/>
              <a:t>Metric name (= “__name__” label)</a:t>
            </a:r>
          </a:p>
          <a:p>
            <a:pPr lvl="2"/>
            <a:r>
              <a:rPr lang="en-US" dirty="0"/>
              <a:t>Must match /</a:t>
            </a:r>
            <a:r>
              <a:rPr lang="en-US" b="0" i="0" dirty="0">
                <a:solidFill>
                  <a:srgbClr val="333333"/>
                </a:solidFill>
                <a:effectLst/>
                <a:latin typeface="Menlo"/>
              </a:rPr>
              <a:t>[a-</a:t>
            </a:r>
            <a:r>
              <a:rPr lang="en-US" b="0" i="0" dirty="0" err="1">
                <a:solidFill>
                  <a:srgbClr val="333333"/>
                </a:solidFill>
                <a:effectLst/>
                <a:latin typeface="Menlo"/>
              </a:rPr>
              <a:t>zA</a:t>
            </a:r>
            <a:r>
              <a:rPr lang="en-US" b="0" i="0" dirty="0">
                <a:solidFill>
                  <a:srgbClr val="333333"/>
                </a:solidFill>
                <a:effectLst/>
                <a:latin typeface="Menlo"/>
              </a:rPr>
              <a:t>-Z_:][a-zA-Z0-9_:]*/</a:t>
            </a:r>
            <a:endParaRPr lang="en-US" dirty="0"/>
          </a:p>
          <a:p>
            <a:pPr lvl="1"/>
            <a:r>
              <a:rPr lang="en-US" dirty="0"/>
              <a:t>String labels (name = value)</a:t>
            </a:r>
          </a:p>
          <a:p>
            <a:pPr lvl="2"/>
            <a:r>
              <a:rPr lang="en-US" dirty="0"/>
              <a:t>Name must match /</a:t>
            </a:r>
            <a:r>
              <a:rPr lang="en-US" b="0" i="0" dirty="0">
                <a:solidFill>
                  <a:srgbClr val="333333"/>
                </a:solidFill>
                <a:effectLst/>
                <a:latin typeface="Menlo"/>
              </a:rPr>
              <a:t>[a-</a:t>
            </a:r>
            <a:r>
              <a:rPr lang="en-US" b="0" i="0" dirty="0" err="1">
                <a:solidFill>
                  <a:srgbClr val="333333"/>
                </a:solidFill>
                <a:effectLst/>
                <a:latin typeface="Menlo"/>
              </a:rPr>
              <a:t>zA</a:t>
            </a:r>
            <a:r>
              <a:rPr lang="en-US" b="0" i="0" dirty="0">
                <a:solidFill>
                  <a:srgbClr val="333333"/>
                </a:solidFill>
                <a:effectLst/>
                <a:latin typeface="Menlo"/>
              </a:rPr>
              <a:t>-Z_][a-zA-Z0-9_]*</a:t>
            </a:r>
            <a:r>
              <a:rPr lang="en-US" i="0" dirty="0">
                <a:solidFill>
                  <a:srgbClr val="333333"/>
                </a:solidFill>
                <a:effectLst/>
                <a:latin typeface="Menlo"/>
              </a:rPr>
              <a:t>/</a:t>
            </a:r>
          </a:p>
          <a:p>
            <a:pPr lvl="2"/>
            <a:r>
              <a:rPr lang="en-US" dirty="0">
                <a:solidFill>
                  <a:srgbClr val="333333"/>
                </a:solidFill>
                <a:latin typeface="Menlo"/>
              </a:rPr>
              <a:t>Value can be any </a:t>
            </a:r>
            <a:r>
              <a:rPr lang="en-US" dirty="0" err="1">
                <a:solidFill>
                  <a:srgbClr val="333333"/>
                </a:solidFill>
                <a:latin typeface="Menlo"/>
              </a:rPr>
              <a:t>unicode</a:t>
            </a:r>
            <a:r>
              <a:rPr lang="en-US" dirty="0">
                <a:solidFill>
                  <a:srgbClr val="333333"/>
                </a:solidFill>
                <a:latin typeface="Menlo"/>
              </a:rPr>
              <a:t> string</a:t>
            </a:r>
            <a:endParaRPr lang="en-US" dirty="0"/>
          </a:p>
          <a:p>
            <a:pPr lvl="2"/>
            <a:r>
              <a:rPr lang="en-US" dirty="0"/>
              <a:t>No distinction between empty and unset labels</a:t>
            </a:r>
          </a:p>
          <a:p>
            <a:r>
              <a:rPr lang="en-US" dirty="0"/>
              <a:t>Metrics are numeric values over time</a:t>
            </a:r>
          </a:p>
          <a:p>
            <a:r>
              <a:rPr lang="en-US" dirty="0"/>
              <a:t>Each unique set of labels (+ metric name) instantiates a time series</a:t>
            </a:r>
          </a:p>
        </p:txBody>
      </p:sp>
      <p:sp>
        <p:nvSpPr>
          <p:cNvPr id="5" name="TextBox 4">
            <a:extLst>
              <a:ext uri="{FF2B5EF4-FFF2-40B4-BE49-F238E27FC236}">
                <a16:creationId xmlns:a16="http://schemas.microsoft.com/office/drawing/2014/main" id="{751768B0-83F8-334E-C19C-1D8BBB1EA35B}"/>
              </a:ext>
            </a:extLst>
          </p:cNvPr>
          <p:cNvSpPr txBox="1"/>
          <p:nvPr/>
        </p:nvSpPr>
        <p:spPr>
          <a:xfrm>
            <a:off x="7303094" y="4092684"/>
            <a:ext cx="3819970" cy="461665"/>
          </a:xfrm>
          <a:prstGeom prst="rect">
            <a:avLst/>
          </a:prstGeom>
          <a:noFill/>
        </p:spPr>
        <p:txBody>
          <a:bodyPr wrap="square" rtlCol="0">
            <a:spAutoFit/>
          </a:bodyPr>
          <a:lstStyle/>
          <a:p>
            <a:pPr algn="just"/>
            <a:r>
              <a:rPr lang="en-US" sz="1200" dirty="0"/>
              <a:t>“A label with an empty label value is considered equivalent to a label that does not exist.”</a:t>
            </a:r>
          </a:p>
        </p:txBody>
      </p:sp>
    </p:spTree>
    <p:extLst>
      <p:ext uri="{BB962C8B-B14F-4D97-AF65-F5344CB8AC3E}">
        <p14:creationId xmlns:p14="http://schemas.microsoft.com/office/powerpoint/2010/main" val="217105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CEB92-364A-48BF-4518-D6A0EC7AE1C2}"/>
              </a:ext>
            </a:extLst>
          </p:cNvPr>
          <p:cNvSpPr>
            <a:spLocks noGrp="1"/>
          </p:cNvSpPr>
          <p:nvPr>
            <p:ph type="title"/>
          </p:nvPr>
        </p:nvSpPr>
        <p:spPr/>
        <p:txBody>
          <a:bodyPr/>
          <a:lstStyle/>
          <a:p>
            <a:r>
              <a:rPr lang="en-BE" dirty="0"/>
              <a:t>Optimization: early failure</a:t>
            </a:r>
          </a:p>
        </p:txBody>
      </p:sp>
      <p:sp>
        <p:nvSpPr>
          <p:cNvPr id="3" name="Content Placeholder 2">
            <a:extLst>
              <a:ext uri="{FF2B5EF4-FFF2-40B4-BE49-F238E27FC236}">
                <a16:creationId xmlns:a16="http://schemas.microsoft.com/office/drawing/2014/main" id="{CF0BE6E1-1AD8-7324-A44D-833B1931A2DC}"/>
              </a:ext>
            </a:extLst>
          </p:cNvPr>
          <p:cNvSpPr>
            <a:spLocks noGrp="1"/>
          </p:cNvSpPr>
          <p:nvPr>
            <p:ph idx="1"/>
          </p:nvPr>
        </p:nvSpPr>
        <p:spPr/>
        <p:txBody>
          <a:bodyPr>
            <a:normAutofit lnSpcReduction="10000"/>
          </a:bodyPr>
          <a:lstStyle/>
          <a:p>
            <a:r>
              <a:rPr lang="en-BE" dirty="0"/>
              <a:t>If a solution is found with </a:t>
            </a:r>
            <a:r>
              <a:rPr lang="en-BE" i="1" dirty="0"/>
              <a:t>N</a:t>
            </a:r>
            <a:r>
              <a:rPr lang="en-BE" dirty="0"/>
              <a:t> branches, we are only interested in alternatives with at most </a:t>
            </a:r>
            <a:r>
              <a:rPr lang="en-BE" i="1" dirty="0"/>
              <a:t>N-1</a:t>
            </a:r>
            <a:r>
              <a:rPr lang="en-BE" dirty="0"/>
              <a:t> branches</a:t>
            </a:r>
          </a:p>
          <a:p>
            <a:r>
              <a:rPr lang="en-BE" dirty="0"/>
              <a:t>Operate under </a:t>
            </a:r>
            <a:r>
              <a:rPr lang="en-BE" i="1" dirty="0"/>
              <a:t>Limited</a:t>
            </a:r>
            <a:r>
              <a:rPr lang="en-BE" dirty="0"/>
              <a:t> monad: </a:t>
            </a:r>
            <a:r>
              <a:rPr lang="en-BE" dirty="0" err="1"/>
              <a:t>fn</a:t>
            </a:r>
            <a:r>
              <a:rPr lang="en-BE" dirty="0"/>
              <a:t> </a:t>
            </a:r>
            <a:r>
              <a:rPr lang="en-BE" i="1" dirty="0" err="1"/>
              <a:t>oper</a:t>
            </a:r>
            <a:r>
              <a:rPr lang="en-BE" dirty="0"/>
              <a:t>(</a:t>
            </a:r>
            <a:r>
              <a:rPr lang="en-BE" i="1" dirty="0"/>
              <a:t>max</a:t>
            </a:r>
            <a:r>
              <a:rPr lang="en-BE" dirty="0"/>
              <a:t>, ...) -&gt; Option&lt;(</a:t>
            </a:r>
            <a:r>
              <a:rPr lang="en-BE" i="1" dirty="0"/>
              <a:t>left</a:t>
            </a:r>
            <a:r>
              <a:rPr lang="en-BE" dirty="0"/>
              <a:t>, ...)&gt;</a:t>
            </a:r>
          </a:p>
          <a:p>
            <a:pPr lvl="1"/>
            <a:r>
              <a:rPr lang="en-BE" dirty="0"/>
              <a:t>Consume limit (e.g. generating sub-tree)</a:t>
            </a:r>
          </a:p>
          <a:p>
            <a:pPr lvl="2"/>
            <a:r>
              <a:rPr lang="en-GB" dirty="0"/>
              <a:t>let left: </a:t>
            </a:r>
            <a:r>
              <a:rPr lang="en-GB" dirty="0" err="1"/>
              <a:t>usize</a:t>
            </a:r>
            <a:r>
              <a:rPr lang="en-GB" dirty="0"/>
              <a:t> = </a:t>
            </a:r>
            <a:r>
              <a:rPr lang="en-GB" dirty="0" err="1"/>
              <a:t>max.checked_sub</a:t>
            </a:r>
            <a:r>
              <a:rPr lang="en-BE" dirty="0"/>
              <a:t>(</a:t>
            </a:r>
            <a:r>
              <a:rPr lang="en-BE" i="1" dirty="0"/>
              <a:t>n</a:t>
            </a:r>
            <a:r>
              <a:rPr lang="en-GB" dirty="0"/>
              <a:t>)?;</a:t>
            </a:r>
            <a:endParaRPr lang="en-BE" dirty="0"/>
          </a:p>
          <a:p>
            <a:pPr lvl="1"/>
            <a:r>
              <a:rPr lang="en-BE" dirty="0"/>
              <a:t>Sequential operations (e.g. generating the branches)</a:t>
            </a:r>
          </a:p>
          <a:p>
            <a:pPr lvl="2"/>
            <a:r>
              <a:rPr lang="en-BE" dirty="0"/>
              <a:t>let (</a:t>
            </a:r>
            <a:r>
              <a:rPr lang="en-BE" i="1" dirty="0"/>
              <a:t>left</a:t>
            </a:r>
            <a:r>
              <a:rPr lang="en-BE" dirty="0"/>
              <a:t>, ...) = </a:t>
            </a:r>
            <a:r>
              <a:rPr lang="en-BE" i="1" dirty="0"/>
              <a:t>operation</a:t>
            </a:r>
            <a:r>
              <a:rPr lang="en-BE" dirty="0"/>
              <a:t>(</a:t>
            </a:r>
            <a:r>
              <a:rPr lang="en-BE" i="1" dirty="0"/>
              <a:t>left</a:t>
            </a:r>
            <a:r>
              <a:rPr lang="en-BE" dirty="0"/>
              <a:t>, ...)?;</a:t>
            </a:r>
          </a:p>
          <a:p>
            <a:pPr lvl="1"/>
            <a:r>
              <a:rPr lang="en-BE" dirty="0"/>
              <a:t>Alternative operations (e.g. choosing the branch set)</a:t>
            </a:r>
          </a:p>
          <a:p>
            <a:pPr lvl="2"/>
            <a:r>
              <a:rPr lang="en-BE" dirty="0"/>
              <a:t>let r = </a:t>
            </a:r>
            <a:r>
              <a:rPr lang="en-BE" i="1" dirty="0" err="1"/>
              <a:t>optA</a:t>
            </a:r>
            <a:r>
              <a:rPr lang="en-BE" dirty="0"/>
              <a:t>(</a:t>
            </a:r>
            <a:r>
              <a:rPr lang="en-BE" i="1" dirty="0"/>
              <a:t>max</a:t>
            </a:r>
            <a:r>
              <a:rPr lang="en-BE" dirty="0"/>
              <a:t>, ...);</a:t>
            </a:r>
          </a:p>
          <a:p>
            <a:pPr lvl="2"/>
            <a:r>
              <a:rPr lang="en-BE" dirty="0"/>
              <a:t>let r = </a:t>
            </a:r>
            <a:r>
              <a:rPr lang="en-BE" dirty="0" err="1"/>
              <a:t>a.as_ref</a:t>
            </a:r>
            <a:r>
              <a:rPr lang="en-BE" dirty="0"/>
              <a:t>().</a:t>
            </a:r>
            <a:r>
              <a:rPr lang="en-BE" dirty="0" err="1"/>
              <a:t>and_then</a:t>
            </a:r>
            <a:r>
              <a:rPr lang="en-BE" dirty="0"/>
              <a:t>(|(left, ...)| (max – left).</a:t>
            </a:r>
            <a:r>
              <a:rPr lang="en-BE" dirty="0" err="1"/>
              <a:t>checked_sub</a:t>
            </a:r>
            <a:r>
              <a:rPr lang="en-BE" dirty="0"/>
              <a:t>(1))</a:t>
            </a:r>
            <a:br>
              <a:rPr lang="en-BE" dirty="0"/>
            </a:br>
            <a:r>
              <a:rPr lang="en-BE" dirty="0"/>
              <a:t>   .</a:t>
            </a:r>
            <a:r>
              <a:rPr lang="en-BE" dirty="0" err="1"/>
              <a:t>and_then</a:t>
            </a:r>
            <a:r>
              <a:rPr lang="en-BE" dirty="0"/>
              <a:t>(|</a:t>
            </a:r>
            <a:r>
              <a:rPr lang="en-BE" dirty="0" err="1"/>
              <a:t>local_max</a:t>
            </a:r>
            <a:r>
              <a:rPr lang="en-BE" dirty="0"/>
              <a:t>| </a:t>
            </a:r>
            <a:r>
              <a:rPr lang="en-BE" i="1" dirty="0" err="1"/>
              <a:t>optB</a:t>
            </a:r>
            <a:r>
              <a:rPr lang="en-BE" dirty="0"/>
              <a:t>(</a:t>
            </a:r>
            <a:r>
              <a:rPr lang="en-BE" dirty="0" err="1"/>
              <a:t>local_max</a:t>
            </a:r>
            <a:r>
              <a:rPr lang="en-BE" dirty="0"/>
              <a:t>, ...).map(|(left, ...)| left + max – </a:t>
            </a:r>
            <a:r>
              <a:rPr lang="en-BE" dirty="0" err="1"/>
              <a:t>local_max</a:t>
            </a:r>
            <a:r>
              <a:rPr lang="en-BE" dirty="0"/>
              <a:t>))</a:t>
            </a:r>
            <a:br>
              <a:rPr lang="en-BE" dirty="0"/>
            </a:br>
            <a:r>
              <a:rPr lang="en-BE" dirty="0"/>
              <a:t>   .or(r);</a:t>
            </a:r>
          </a:p>
        </p:txBody>
      </p:sp>
    </p:spTree>
    <p:extLst>
      <p:ext uri="{BB962C8B-B14F-4D97-AF65-F5344CB8AC3E}">
        <p14:creationId xmlns:p14="http://schemas.microsoft.com/office/powerpoint/2010/main" val="2319497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FB01-0D21-F9C1-6025-873AA45D5034}"/>
              </a:ext>
            </a:extLst>
          </p:cNvPr>
          <p:cNvSpPr>
            <a:spLocks noGrp="1"/>
          </p:cNvSpPr>
          <p:nvPr>
            <p:ph type="title"/>
          </p:nvPr>
        </p:nvSpPr>
        <p:spPr/>
        <p:txBody>
          <a:bodyPr/>
          <a:lstStyle/>
          <a:p>
            <a:r>
              <a:rPr lang="en-BE" dirty="0"/>
              <a:t>Optimization: reduced search depth</a:t>
            </a:r>
          </a:p>
        </p:txBody>
      </p:sp>
      <p:sp>
        <p:nvSpPr>
          <p:cNvPr id="3" name="Content Placeholder 2">
            <a:extLst>
              <a:ext uri="{FF2B5EF4-FFF2-40B4-BE49-F238E27FC236}">
                <a16:creationId xmlns:a16="http://schemas.microsoft.com/office/drawing/2014/main" id="{12A9453F-6793-ABF9-D00E-FE638E034B4A}"/>
              </a:ext>
            </a:extLst>
          </p:cNvPr>
          <p:cNvSpPr>
            <a:spLocks noGrp="1"/>
          </p:cNvSpPr>
          <p:nvPr>
            <p:ph idx="1"/>
          </p:nvPr>
        </p:nvSpPr>
        <p:spPr/>
        <p:txBody>
          <a:bodyPr/>
          <a:lstStyle/>
          <a:p>
            <a:r>
              <a:rPr lang="en-BE" dirty="0"/>
              <a:t>Checking all possible combinations quickly becomes infeasible, even with early failure</a:t>
            </a:r>
          </a:p>
          <a:p>
            <a:r>
              <a:rPr lang="en-BE" dirty="0"/>
              <a:t>Instead, choose the best option based on lowest complexity tree found with limited full search depth, using simple criterium afterwards</a:t>
            </a:r>
          </a:p>
        </p:txBody>
      </p:sp>
    </p:spTree>
    <p:extLst>
      <p:ext uri="{BB962C8B-B14F-4D97-AF65-F5344CB8AC3E}">
        <p14:creationId xmlns:p14="http://schemas.microsoft.com/office/powerpoint/2010/main" val="1634373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B5242-4175-8D26-6DAE-F2FB5DD6F3FA}"/>
              </a:ext>
            </a:extLst>
          </p:cNvPr>
          <p:cNvSpPr>
            <a:spLocks noGrp="1"/>
          </p:cNvSpPr>
          <p:nvPr>
            <p:ph type="title"/>
          </p:nvPr>
        </p:nvSpPr>
        <p:spPr/>
        <p:txBody>
          <a:bodyPr/>
          <a:lstStyle/>
          <a:p>
            <a:r>
              <a:rPr lang="en-US" dirty="0"/>
              <a:t>Prometheus data model: conventions</a:t>
            </a:r>
          </a:p>
        </p:txBody>
      </p:sp>
      <p:sp>
        <p:nvSpPr>
          <p:cNvPr id="3" name="Content Placeholder 2">
            <a:extLst>
              <a:ext uri="{FF2B5EF4-FFF2-40B4-BE49-F238E27FC236}">
                <a16:creationId xmlns:a16="http://schemas.microsoft.com/office/drawing/2014/main" id="{034110D8-200D-96AD-374D-AB67E5AED18B}"/>
              </a:ext>
            </a:extLst>
          </p:cNvPr>
          <p:cNvSpPr>
            <a:spLocks noGrp="1"/>
          </p:cNvSpPr>
          <p:nvPr>
            <p:ph idx="1"/>
          </p:nvPr>
        </p:nvSpPr>
        <p:spPr/>
        <p:txBody>
          <a:bodyPr/>
          <a:lstStyle/>
          <a:p>
            <a:r>
              <a:rPr lang="en-US" dirty="0"/>
              <a:t>Conventions (used by functions):</a:t>
            </a:r>
          </a:p>
          <a:p>
            <a:pPr lvl="1"/>
            <a:r>
              <a:rPr lang="en-US" dirty="0"/>
              <a:t>Counter: monotonically increasing counter</a:t>
            </a:r>
          </a:p>
          <a:p>
            <a:pPr lvl="1"/>
            <a:r>
              <a:rPr lang="en-US" dirty="0"/>
              <a:t>Gauge: numerical value that can arbitrarily go up and down</a:t>
            </a:r>
          </a:p>
          <a:p>
            <a:pPr lvl="1"/>
            <a:r>
              <a:rPr lang="en-US" dirty="0"/>
              <a:t>Histogram: $</a:t>
            </a:r>
            <a:r>
              <a:rPr lang="en-US" dirty="0" err="1"/>
              <a:t>base_sum</a:t>
            </a:r>
            <a:r>
              <a:rPr lang="en-US" dirty="0"/>
              <a:t>, $</a:t>
            </a:r>
            <a:r>
              <a:rPr lang="en-US" dirty="0" err="1"/>
              <a:t>base_count</a:t>
            </a:r>
            <a:r>
              <a:rPr lang="en-US" dirty="0"/>
              <a:t>, $</a:t>
            </a:r>
            <a:r>
              <a:rPr lang="en-US" dirty="0" err="1"/>
              <a:t>base_bucket</a:t>
            </a:r>
            <a:r>
              <a:rPr lang="en-US" dirty="0"/>
              <a:t> { le = “…” }</a:t>
            </a:r>
          </a:p>
          <a:p>
            <a:pPr lvl="2"/>
            <a:r>
              <a:rPr lang="en-US" dirty="0"/>
              <a:t>“Native histograms” in development</a:t>
            </a:r>
          </a:p>
          <a:p>
            <a:pPr lvl="1"/>
            <a:r>
              <a:rPr lang="en-US" dirty="0"/>
              <a:t>Summary: $base { quantile = “…” }, $</a:t>
            </a:r>
            <a:r>
              <a:rPr lang="en-US" dirty="0" err="1"/>
              <a:t>base_sum</a:t>
            </a:r>
            <a:r>
              <a:rPr lang="en-US" dirty="0"/>
              <a:t>, $</a:t>
            </a:r>
            <a:r>
              <a:rPr lang="en-US" dirty="0" err="1"/>
              <a:t>base_count</a:t>
            </a:r>
            <a:endParaRPr lang="en-US" dirty="0"/>
          </a:p>
        </p:txBody>
      </p:sp>
      <p:sp>
        <p:nvSpPr>
          <p:cNvPr id="4" name="TextBox 3">
            <a:extLst>
              <a:ext uri="{FF2B5EF4-FFF2-40B4-BE49-F238E27FC236}">
                <a16:creationId xmlns:a16="http://schemas.microsoft.com/office/drawing/2014/main" id="{148008DF-3056-5D93-BCD7-6F41C2E73991}"/>
              </a:ext>
            </a:extLst>
          </p:cNvPr>
          <p:cNvSpPr txBox="1"/>
          <p:nvPr/>
        </p:nvSpPr>
        <p:spPr>
          <a:xfrm>
            <a:off x="4186015" y="4642228"/>
            <a:ext cx="3819970" cy="1015663"/>
          </a:xfrm>
          <a:prstGeom prst="rect">
            <a:avLst/>
          </a:prstGeom>
          <a:noFill/>
        </p:spPr>
        <p:txBody>
          <a:bodyPr wrap="square" rtlCol="0">
            <a:spAutoFit/>
          </a:bodyPr>
          <a:lstStyle/>
          <a:p>
            <a:pPr algn="just"/>
            <a:r>
              <a:rPr lang="en-US" sz="1200" dirty="0"/>
              <a:t>“The Prometheus client libraries offer four core metric types. These are currently only differentiated in the client libraries (…) and in the wire protocol. The Prometheus server does not yet make use of the type information and flattens all data into untyped time series.”</a:t>
            </a:r>
          </a:p>
        </p:txBody>
      </p:sp>
    </p:spTree>
    <p:extLst>
      <p:ext uri="{BB962C8B-B14F-4D97-AF65-F5344CB8AC3E}">
        <p14:creationId xmlns:p14="http://schemas.microsoft.com/office/powerpoint/2010/main" val="2310876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3F8B-0D05-E67A-92E4-ACF4F3759408}"/>
              </a:ext>
            </a:extLst>
          </p:cNvPr>
          <p:cNvSpPr>
            <a:spLocks noGrp="1"/>
          </p:cNvSpPr>
          <p:nvPr>
            <p:ph type="title"/>
          </p:nvPr>
        </p:nvSpPr>
        <p:spPr/>
        <p:txBody>
          <a:bodyPr/>
          <a:lstStyle/>
          <a:p>
            <a:r>
              <a:rPr lang="en-US" dirty="0"/>
              <a:t>Prometheus data model: analysis</a:t>
            </a:r>
          </a:p>
        </p:txBody>
      </p:sp>
      <p:sp>
        <p:nvSpPr>
          <p:cNvPr id="3" name="Content Placeholder 2">
            <a:extLst>
              <a:ext uri="{FF2B5EF4-FFF2-40B4-BE49-F238E27FC236}">
                <a16:creationId xmlns:a16="http://schemas.microsoft.com/office/drawing/2014/main" id="{8C948012-A94F-44F3-9280-376D80CD1BA3}"/>
              </a:ext>
            </a:extLst>
          </p:cNvPr>
          <p:cNvSpPr>
            <a:spLocks noGrp="1"/>
          </p:cNvSpPr>
          <p:nvPr>
            <p:ph idx="1"/>
          </p:nvPr>
        </p:nvSpPr>
        <p:spPr/>
        <p:txBody>
          <a:bodyPr>
            <a:normAutofit fontScale="92500"/>
          </a:bodyPr>
          <a:lstStyle/>
          <a:p>
            <a:r>
              <a:rPr lang="en-US" b="1" dirty="0"/>
              <a:t>Multidimensional</a:t>
            </a:r>
            <a:r>
              <a:rPr lang="en-US" dirty="0"/>
              <a:t>: Prometheus metrics are structured in a space with a theoretically unlimited number of dimensions (labels / metric name)</a:t>
            </a:r>
          </a:p>
          <a:p>
            <a:r>
              <a:rPr lang="en-US" b="1" dirty="0"/>
              <a:t>Sparse</a:t>
            </a:r>
            <a:r>
              <a:rPr lang="en-US" dirty="0"/>
              <a:t>: only a (very small) subset of label combinations are used in practice</a:t>
            </a:r>
          </a:p>
          <a:p>
            <a:r>
              <a:rPr lang="en-US" dirty="0"/>
              <a:t>Labels could have a global meaning (as long as no other usage conflicts with this meaning) or a meaning local to a subset of the metric space (e.g. “pod” might have a global meaning, “name” has not)</a:t>
            </a:r>
          </a:p>
          <a:p>
            <a:r>
              <a:rPr lang="en-US" dirty="0"/>
              <a:t>Metric structures are often reused in multiple locations in the metric space: e.g. Kubernetes metrics used over multiple clusters, go metrics used in multiple applications</a:t>
            </a:r>
          </a:p>
        </p:txBody>
      </p:sp>
    </p:spTree>
    <p:extLst>
      <p:ext uri="{BB962C8B-B14F-4D97-AF65-F5344CB8AC3E}">
        <p14:creationId xmlns:p14="http://schemas.microsoft.com/office/powerpoint/2010/main" val="3789433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40950-9A2E-52B9-B482-20121727179E}"/>
              </a:ext>
            </a:extLst>
          </p:cNvPr>
          <p:cNvSpPr>
            <a:spLocks noGrp="1"/>
          </p:cNvSpPr>
          <p:nvPr>
            <p:ph type="title"/>
          </p:nvPr>
        </p:nvSpPr>
        <p:spPr/>
        <p:txBody>
          <a:bodyPr/>
          <a:lstStyle/>
          <a:p>
            <a:r>
              <a:rPr lang="en-US" dirty="0"/>
              <a:t>Schema: desirable properties</a:t>
            </a:r>
          </a:p>
        </p:txBody>
      </p:sp>
      <p:sp>
        <p:nvSpPr>
          <p:cNvPr id="3" name="Content Placeholder 2">
            <a:extLst>
              <a:ext uri="{FF2B5EF4-FFF2-40B4-BE49-F238E27FC236}">
                <a16:creationId xmlns:a16="http://schemas.microsoft.com/office/drawing/2014/main" id="{24FFBF02-6E46-4ABE-7BCF-B38D777B653E}"/>
              </a:ext>
            </a:extLst>
          </p:cNvPr>
          <p:cNvSpPr>
            <a:spLocks noGrp="1"/>
          </p:cNvSpPr>
          <p:nvPr>
            <p:ph idx="1"/>
          </p:nvPr>
        </p:nvSpPr>
        <p:spPr/>
        <p:txBody>
          <a:bodyPr/>
          <a:lstStyle/>
          <a:p>
            <a:r>
              <a:rPr lang="en-US" dirty="0"/>
              <a:t>Provide useful information about the available metrics:</a:t>
            </a:r>
          </a:p>
          <a:p>
            <a:pPr lvl="1"/>
            <a:r>
              <a:rPr lang="en-US" dirty="0"/>
              <a:t>Schema should allow </a:t>
            </a:r>
            <a:r>
              <a:rPr lang="en-US" b="1" dirty="0"/>
              <a:t>identifying</a:t>
            </a:r>
            <a:r>
              <a:rPr lang="en-US" dirty="0"/>
              <a:t> and extracting items, keys, metrics and metadata in a given structure</a:t>
            </a:r>
          </a:p>
          <a:p>
            <a:pPr lvl="1"/>
            <a:r>
              <a:rPr lang="en-BE" dirty="0"/>
              <a:t>S</a:t>
            </a:r>
            <a:r>
              <a:rPr lang="en-US" dirty="0" err="1"/>
              <a:t>chema</a:t>
            </a:r>
            <a:r>
              <a:rPr lang="en-US" dirty="0"/>
              <a:t> should allow finding </a:t>
            </a:r>
            <a:r>
              <a:rPr lang="en-BE" dirty="0"/>
              <a:t>parent-child </a:t>
            </a:r>
            <a:r>
              <a:rPr lang="en-US" b="1" dirty="0"/>
              <a:t>relations</a:t>
            </a:r>
            <a:r>
              <a:rPr lang="en-US" dirty="0"/>
              <a:t> between items</a:t>
            </a:r>
          </a:p>
          <a:p>
            <a:r>
              <a:rPr lang="en-US" dirty="0"/>
              <a:t>Correlate to the way Prometheus is configured:</a:t>
            </a:r>
          </a:p>
          <a:p>
            <a:pPr lvl="1"/>
            <a:r>
              <a:rPr lang="en-US" dirty="0"/>
              <a:t>Schemas should be </a:t>
            </a:r>
            <a:r>
              <a:rPr lang="en-US" b="1" dirty="0"/>
              <a:t>composable</a:t>
            </a:r>
            <a:r>
              <a:rPr lang="en-US" dirty="0"/>
              <a:t> to describe the full metric space (or a defined subset of it)</a:t>
            </a:r>
          </a:p>
          <a:p>
            <a:pPr lvl="1"/>
            <a:r>
              <a:rPr lang="en-US" dirty="0"/>
              <a:t>This allows building the schema from smaller, reusable parts (describing an endpoint, repeating metrics structures available from multiple endpoints, …)</a:t>
            </a:r>
          </a:p>
        </p:txBody>
      </p:sp>
    </p:spTree>
    <p:extLst>
      <p:ext uri="{BB962C8B-B14F-4D97-AF65-F5344CB8AC3E}">
        <p14:creationId xmlns:p14="http://schemas.microsoft.com/office/powerpoint/2010/main" val="386827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CCDE4-4F91-BBCF-4294-56AD38E4B170}"/>
              </a:ext>
            </a:extLst>
          </p:cNvPr>
          <p:cNvSpPr>
            <a:spLocks noGrp="1"/>
          </p:cNvSpPr>
          <p:nvPr>
            <p:ph type="title"/>
          </p:nvPr>
        </p:nvSpPr>
        <p:spPr/>
        <p:txBody>
          <a:bodyPr/>
          <a:lstStyle/>
          <a:p>
            <a:r>
              <a:rPr lang="en-US" dirty="0"/>
              <a:t>Tree schema</a:t>
            </a:r>
          </a:p>
        </p:txBody>
      </p:sp>
      <p:sp>
        <p:nvSpPr>
          <p:cNvPr id="3" name="Content Placeholder 2">
            <a:extLst>
              <a:ext uri="{FF2B5EF4-FFF2-40B4-BE49-F238E27FC236}">
                <a16:creationId xmlns:a16="http://schemas.microsoft.com/office/drawing/2014/main" id="{8F50DB35-D4D6-0A05-C944-44B99BE2F434}"/>
              </a:ext>
            </a:extLst>
          </p:cNvPr>
          <p:cNvSpPr>
            <a:spLocks noGrp="1"/>
          </p:cNvSpPr>
          <p:nvPr>
            <p:ph idx="1"/>
          </p:nvPr>
        </p:nvSpPr>
        <p:spPr>
          <a:xfrm>
            <a:off x="838200" y="1825626"/>
            <a:ext cx="10515600" cy="2042218"/>
          </a:xfrm>
        </p:spPr>
        <p:txBody>
          <a:bodyPr>
            <a:normAutofit fontScale="92500" lnSpcReduction="20000"/>
          </a:bodyPr>
          <a:lstStyle/>
          <a:p>
            <a:r>
              <a:rPr lang="en-US" dirty="0"/>
              <a:t>Node is either a set of branches or a leaf (endpoint)</a:t>
            </a:r>
          </a:p>
          <a:p>
            <a:r>
              <a:rPr lang="en-US" dirty="0"/>
              <a:t>Every branch describes a subset of the space described by the parent branch by specifying one or more label selectors</a:t>
            </a:r>
          </a:p>
          <a:p>
            <a:pPr lvl="1"/>
            <a:r>
              <a:rPr lang="en-US" dirty="0"/>
              <a:t>Branches must be mutually exclusive (one metrics should never be able to match multiple branches)</a:t>
            </a:r>
          </a:p>
          <a:p>
            <a:pPr lvl="1"/>
            <a:r>
              <a:rPr lang="en-US" dirty="0"/>
              <a:t>Label selectors: opt, set, unset, eq(value), ne(value), in(values), </a:t>
            </a:r>
            <a:r>
              <a:rPr lang="en-US" dirty="0" err="1"/>
              <a:t>not_in</a:t>
            </a:r>
            <a:r>
              <a:rPr lang="en-US" dirty="0"/>
              <a:t>(values)</a:t>
            </a:r>
          </a:p>
        </p:txBody>
      </p:sp>
      <p:sp>
        <p:nvSpPr>
          <p:cNvPr id="4" name="TextBox 3">
            <a:extLst>
              <a:ext uri="{FF2B5EF4-FFF2-40B4-BE49-F238E27FC236}">
                <a16:creationId xmlns:a16="http://schemas.microsoft.com/office/drawing/2014/main" id="{932D1739-A85C-58B3-1D02-15132AF31CD6}"/>
              </a:ext>
            </a:extLst>
          </p:cNvPr>
          <p:cNvSpPr txBox="1"/>
          <p:nvPr/>
        </p:nvSpPr>
        <p:spPr>
          <a:xfrm>
            <a:off x="5771259" y="3796742"/>
            <a:ext cx="649481" cy="369332"/>
          </a:xfrm>
          <a:prstGeom prst="rect">
            <a:avLst/>
          </a:prstGeom>
          <a:noFill/>
        </p:spPr>
        <p:txBody>
          <a:bodyPr wrap="square" rtlCol="0">
            <a:spAutoFit/>
          </a:bodyPr>
          <a:lstStyle/>
          <a:p>
            <a:r>
              <a:rPr lang="en-US" dirty="0"/>
              <a:t>Root</a:t>
            </a:r>
          </a:p>
        </p:txBody>
      </p:sp>
      <p:sp>
        <p:nvSpPr>
          <p:cNvPr id="5" name="TextBox 4">
            <a:extLst>
              <a:ext uri="{FF2B5EF4-FFF2-40B4-BE49-F238E27FC236}">
                <a16:creationId xmlns:a16="http://schemas.microsoft.com/office/drawing/2014/main" id="{27538B05-182A-2E35-2127-F6B65175DF34}"/>
              </a:ext>
            </a:extLst>
          </p:cNvPr>
          <p:cNvSpPr txBox="1"/>
          <p:nvPr/>
        </p:nvSpPr>
        <p:spPr>
          <a:xfrm>
            <a:off x="2305940" y="4556768"/>
            <a:ext cx="2693350" cy="369332"/>
          </a:xfrm>
          <a:prstGeom prst="rect">
            <a:avLst/>
          </a:prstGeom>
          <a:noFill/>
        </p:spPr>
        <p:txBody>
          <a:bodyPr wrap="square" rtlCol="0">
            <a:spAutoFit/>
          </a:bodyPr>
          <a:lstStyle/>
          <a:p>
            <a:r>
              <a:rPr lang="en-US" dirty="0" err="1"/>
              <a:t>Kubelet</a:t>
            </a:r>
            <a:r>
              <a:rPr lang="en-US" dirty="0"/>
              <a:t>: job=“</a:t>
            </a:r>
            <a:r>
              <a:rPr lang="en-US" dirty="0" err="1"/>
              <a:t>kubelet</a:t>
            </a:r>
            <a:r>
              <a:rPr lang="en-US" dirty="0"/>
              <a:t>”, …</a:t>
            </a:r>
          </a:p>
        </p:txBody>
      </p:sp>
      <p:sp>
        <p:nvSpPr>
          <p:cNvPr id="6" name="TextBox 5">
            <a:extLst>
              <a:ext uri="{FF2B5EF4-FFF2-40B4-BE49-F238E27FC236}">
                <a16:creationId xmlns:a16="http://schemas.microsoft.com/office/drawing/2014/main" id="{CEBC7CF6-0F56-75F6-F616-D3A908AFA29D}"/>
              </a:ext>
            </a:extLst>
          </p:cNvPr>
          <p:cNvSpPr txBox="1"/>
          <p:nvPr/>
        </p:nvSpPr>
        <p:spPr>
          <a:xfrm>
            <a:off x="6543229" y="4556768"/>
            <a:ext cx="4455207" cy="646331"/>
          </a:xfrm>
          <a:prstGeom prst="rect">
            <a:avLst/>
          </a:prstGeom>
          <a:noFill/>
        </p:spPr>
        <p:txBody>
          <a:bodyPr wrap="square" rtlCol="0">
            <a:spAutoFit/>
          </a:bodyPr>
          <a:lstStyle/>
          <a:p>
            <a:r>
              <a:rPr lang="en-US" dirty="0" err="1"/>
              <a:t>Argocd</a:t>
            </a:r>
            <a:r>
              <a:rPr lang="en-US" dirty="0"/>
              <a:t>: job in </a:t>
            </a:r>
            <a:r>
              <a:rPr lang="en-US" dirty="0" err="1"/>
              <a:t>argo</a:t>
            </a:r>
            <a:r>
              <a:rPr lang="en-US" dirty="0"/>
              <a:t>-cd-</a:t>
            </a:r>
            <a:r>
              <a:rPr lang="en-US" dirty="0" err="1"/>
              <a:t>argocd</a:t>
            </a:r>
            <a:r>
              <a:rPr lang="en-US" dirty="0"/>
              <a:t>-server-metrics, </a:t>
            </a:r>
            <a:r>
              <a:rPr lang="en-US" dirty="0" err="1"/>
              <a:t>argo</a:t>
            </a:r>
            <a:r>
              <a:rPr lang="en-US" dirty="0"/>
              <a:t>-cd-</a:t>
            </a:r>
            <a:r>
              <a:rPr lang="en-US" dirty="0" err="1"/>
              <a:t>argocd</a:t>
            </a:r>
            <a:r>
              <a:rPr lang="en-US" dirty="0"/>
              <a:t>-repo-server-metrics, …</a:t>
            </a:r>
          </a:p>
        </p:txBody>
      </p:sp>
      <p:cxnSp>
        <p:nvCxnSpPr>
          <p:cNvPr id="9" name="Straight Arrow Connector 8">
            <a:extLst>
              <a:ext uri="{FF2B5EF4-FFF2-40B4-BE49-F238E27FC236}">
                <a16:creationId xmlns:a16="http://schemas.microsoft.com/office/drawing/2014/main" id="{25E6A00C-4C85-AA4E-C299-7577EE7D0707}"/>
              </a:ext>
            </a:extLst>
          </p:cNvPr>
          <p:cNvCxnSpPr>
            <a:stCxn id="4" idx="2"/>
            <a:endCxn id="5" idx="0"/>
          </p:cNvCxnSpPr>
          <p:nvPr/>
        </p:nvCxnSpPr>
        <p:spPr>
          <a:xfrm flipH="1">
            <a:off x="3652615" y="4166074"/>
            <a:ext cx="2443385" cy="390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7A7083-F0CB-71E7-757E-C50335BAB1B3}"/>
              </a:ext>
            </a:extLst>
          </p:cNvPr>
          <p:cNvCxnSpPr>
            <a:cxnSpLocks/>
            <a:stCxn id="4" idx="2"/>
            <a:endCxn id="6" idx="0"/>
          </p:cNvCxnSpPr>
          <p:nvPr/>
        </p:nvCxnSpPr>
        <p:spPr>
          <a:xfrm>
            <a:off x="6096000" y="4166074"/>
            <a:ext cx="2674833" cy="390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300275F-5A07-B32C-2235-1F5CEBEDB00B}"/>
              </a:ext>
            </a:extLst>
          </p:cNvPr>
          <p:cNvSpPr txBox="1"/>
          <p:nvPr/>
        </p:nvSpPr>
        <p:spPr>
          <a:xfrm>
            <a:off x="4776411" y="5854276"/>
            <a:ext cx="4455207" cy="369332"/>
          </a:xfrm>
          <a:prstGeom prst="rect">
            <a:avLst/>
          </a:prstGeom>
          <a:noFill/>
        </p:spPr>
        <p:txBody>
          <a:bodyPr wrap="square" rtlCol="0">
            <a:spAutoFit/>
          </a:bodyPr>
          <a:lstStyle/>
          <a:p>
            <a:r>
              <a:rPr lang="en-US" dirty="0"/>
              <a:t>Server: job=“</a:t>
            </a:r>
            <a:r>
              <a:rPr lang="en-US" dirty="0" err="1"/>
              <a:t>argo</a:t>
            </a:r>
            <a:r>
              <a:rPr lang="en-US" dirty="0"/>
              <a:t>-cd-</a:t>
            </a:r>
            <a:r>
              <a:rPr lang="en-US" dirty="0" err="1"/>
              <a:t>argocd</a:t>
            </a:r>
            <a:r>
              <a:rPr lang="en-US" dirty="0"/>
              <a:t>-server-metrics”</a:t>
            </a:r>
          </a:p>
        </p:txBody>
      </p:sp>
      <p:cxnSp>
        <p:nvCxnSpPr>
          <p:cNvPr id="17" name="Straight Arrow Connector 16">
            <a:extLst>
              <a:ext uri="{FF2B5EF4-FFF2-40B4-BE49-F238E27FC236}">
                <a16:creationId xmlns:a16="http://schemas.microsoft.com/office/drawing/2014/main" id="{2122D760-11E8-062D-1F6A-B7F322ABC02C}"/>
              </a:ext>
            </a:extLst>
          </p:cNvPr>
          <p:cNvCxnSpPr>
            <a:stCxn id="6" idx="2"/>
            <a:endCxn id="15" idx="0"/>
          </p:cNvCxnSpPr>
          <p:nvPr/>
        </p:nvCxnSpPr>
        <p:spPr>
          <a:xfrm flipH="1">
            <a:off x="7004015" y="5203099"/>
            <a:ext cx="1766818" cy="651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803CD85-CE3D-1212-2F7E-D087DEB2717E}"/>
              </a:ext>
            </a:extLst>
          </p:cNvPr>
          <p:cNvSpPr txBox="1"/>
          <p:nvPr/>
        </p:nvSpPr>
        <p:spPr>
          <a:xfrm>
            <a:off x="6771741" y="6232707"/>
            <a:ext cx="5420260" cy="369332"/>
          </a:xfrm>
          <a:prstGeom prst="rect">
            <a:avLst/>
          </a:prstGeom>
          <a:noFill/>
        </p:spPr>
        <p:txBody>
          <a:bodyPr wrap="square" rtlCol="0">
            <a:spAutoFit/>
          </a:bodyPr>
          <a:lstStyle/>
          <a:p>
            <a:r>
              <a:rPr lang="en-BE" dirty="0"/>
              <a:t>Repo-s</a:t>
            </a:r>
            <a:r>
              <a:rPr lang="en-US" dirty="0" err="1"/>
              <a:t>erver</a:t>
            </a:r>
            <a:r>
              <a:rPr lang="en-US" dirty="0"/>
              <a:t>: job=“</a:t>
            </a:r>
            <a:r>
              <a:rPr lang="en-US" dirty="0" err="1"/>
              <a:t>argo</a:t>
            </a:r>
            <a:r>
              <a:rPr lang="en-US" dirty="0"/>
              <a:t>-cd-</a:t>
            </a:r>
            <a:r>
              <a:rPr lang="en-US" dirty="0" err="1"/>
              <a:t>argocd</a:t>
            </a:r>
            <a:r>
              <a:rPr lang="en-US" dirty="0"/>
              <a:t>-repo-server-metrics”</a:t>
            </a:r>
          </a:p>
        </p:txBody>
      </p:sp>
      <p:cxnSp>
        <p:nvCxnSpPr>
          <p:cNvPr id="24" name="Straight Arrow Connector 23">
            <a:extLst>
              <a:ext uri="{FF2B5EF4-FFF2-40B4-BE49-F238E27FC236}">
                <a16:creationId xmlns:a16="http://schemas.microsoft.com/office/drawing/2014/main" id="{D8E91514-671B-199F-95E7-26DD76AA946E}"/>
              </a:ext>
            </a:extLst>
          </p:cNvPr>
          <p:cNvCxnSpPr>
            <a:cxnSpLocks/>
            <a:stCxn id="6" idx="2"/>
            <a:endCxn id="23" idx="0"/>
          </p:cNvCxnSpPr>
          <p:nvPr/>
        </p:nvCxnSpPr>
        <p:spPr>
          <a:xfrm>
            <a:off x="8770833" y="5203099"/>
            <a:ext cx="711038" cy="102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F9F483C-67B2-0507-9FE4-9859199CF6E9}"/>
              </a:ext>
            </a:extLst>
          </p:cNvPr>
          <p:cNvSpPr txBox="1"/>
          <p:nvPr/>
        </p:nvSpPr>
        <p:spPr>
          <a:xfrm>
            <a:off x="544524" y="5414333"/>
            <a:ext cx="2991562" cy="646331"/>
          </a:xfrm>
          <a:prstGeom prst="rect">
            <a:avLst/>
          </a:prstGeom>
          <a:noFill/>
        </p:spPr>
        <p:txBody>
          <a:bodyPr wrap="square" rtlCol="0">
            <a:spAutoFit/>
          </a:bodyPr>
          <a:lstStyle/>
          <a:p>
            <a:r>
              <a:rPr lang="en-US" dirty="0"/>
              <a:t>Container metrics: instance set, node set, pod set, …</a:t>
            </a:r>
          </a:p>
        </p:txBody>
      </p:sp>
      <p:sp>
        <p:nvSpPr>
          <p:cNvPr id="31" name="TextBox 30">
            <a:extLst>
              <a:ext uri="{FF2B5EF4-FFF2-40B4-BE49-F238E27FC236}">
                <a16:creationId xmlns:a16="http://schemas.microsoft.com/office/drawing/2014/main" id="{33331979-74A1-DD48-8910-31E50343B31B}"/>
              </a:ext>
            </a:extLst>
          </p:cNvPr>
          <p:cNvSpPr txBox="1"/>
          <p:nvPr/>
        </p:nvSpPr>
        <p:spPr>
          <a:xfrm>
            <a:off x="893965" y="6364231"/>
            <a:ext cx="2292680" cy="369332"/>
          </a:xfrm>
          <a:prstGeom prst="rect">
            <a:avLst/>
          </a:prstGeom>
          <a:noFill/>
        </p:spPr>
        <p:txBody>
          <a:bodyPr wrap="square" rtlCol="0">
            <a:spAutoFit/>
          </a:bodyPr>
          <a:lstStyle/>
          <a:p>
            <a:r>
              <a:rPr lang="en-US" dirty="0" err="1"/>
              <a:t>CGroup</a:t>
            </a:r>
            <a:r>
              <a:rPr lang="en-US" dirty="0"/>
              <a:t> metrics: id set</a:t>
            </a:r>
          </a:p>
        </p:txBody>
      </p:sp>
      <p:cxnSp>
        <p:nvCxnSpPr>
          <p:cNvPr id="33" name="Straight Arrow Connector 32">
            <a:extLst>
              <a:ext uri="{FF2B5EF4-FFF2-40B4-BE49-F238E27FC236}">
                <a16:creationId xmlns:a16="http://schemas.microsoft.com/office/drawing/2014/main" id="{52B8E696-411D-BFB9-6788-616F3F12A478}"/>
              </a:ext>
            </a:extLst>
          </p:cNvPr>
          <p:cNvCxnSpPr>
            <a:stCxn id="5" idx="2"/>
            <a:endCxn id="30" idx="0"/>
          </p:cNvCxnSpPr>
          <p:nvPr/>
        </p:nvCxnSpPr>
        <p:spPr>
          <a:xfrm flipH="1">
            <a:off x="2040305" y="4926100"/>
            <a:ext cx="1612310" cy="488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83F12F8-EEB6-EC06-A251-003DB5BDE9BF}"/>
              </a:ext>
            </a:extLst>
          </p:cNvPr>
          <p:cNvCxnSpPr>
            <a:cxnSpLocks/>
            <a:stCxn id="30" idx="2"/>
            <a:endCxn id="31" idx="0"/>
          </p:cNvCxnSpPr>
          <p:nvPr/>
        </p:nvCxnSpPr>
        <p:spPr>
          <a:xfrm>
            <a:off x="2040305" y="6060664"/>
            <a:ext cx="0" cy="303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0200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9FE3D-D594-4424-1DA2-0D0CFAACB4AB}"/>
              </a:ext>
            </a:extLst>
          </p:cNvPr>
          <p:cNvSpPr>
            <a:spLocks noGrp="1"/>
          </p:cNvSpPr>
          <p:nvPr>
            <p:ph type="title"/>
          </p:nvPr>
        </p:nvSpPr>
        <p:spPr/>
        <p:txBody>
          <a:bodyPr/>
          <a:lstStyle/>
          <a:p>
            <a:r>
              <a:rPr lang="en-US" dirty="0"/>
              <a:t>Tree schema verification</a:t>
            </a:r>
          </a:p>
        </p:txBody>
      </p:sp>
      <p:sp>
        <p:nvSpPr>
          <p:cNvPr id="3" name="Content Placeholder 2">
            <a:extLst>
              <a:ext uri="{FF2B5EF4-FFF2-40B4-BE49-F238E27FC236}">
                <a16:creationId xmlns:a16="http://schemas.microsoft.com/office/drawing/2014/main" id="{B3A110C9-4487-EC5C-B376-A9BB1ECFB9A0}"/>
              </a:ext>
            </a:extLst>
          </p:cNvPr>
          <p:cNvSpPr>
            <a:spLocks noGrp="1"/>
          </p:cNvSpPr>
          <p:nvPr>
            <p:ph idx="1"/>
          </p:nvPr>
        </p:nvSpPr>
        <p:spPr/>
        <p:txBody>
          <a:bodyPr>
            <a:normAutofit lnSpcReduction="10000"/>
          </a:bodyPr>
          <a:lstStyle/>
          <a:p>
            <a:r>
              <a:rPr lang="en-US" dirty="0"/>
              <a:t>Theoretical:</a:t>
            </a:r>
          </a:p>
          <a:p>
            <a:pPr lvl="1"/>
            <a:r>
              <a:rPr lang="en-US" dirty="0"/>
              <a:t>Branches are mutually exclusive</a:t>
            </a:r>
            <a:endParaRPr lang="en-BE" dirty="0"/>
          </a:p>
          <a:p>
            <a:pPr lvl="1"/>
            <a:r>
              <a:rPr lang="en-BE" dirty="0"/>
              <a:t>Label queries in children must be more restrictive than queries on the same label in any of its ancestors</a:t>
            </a:r>
          </a:p>
          <a:p>
            <a:pPr lvl="1"/>
            <a:r>
              <a:rPr lang="en-BE" dirty="0"/>
              <a:t>Keys cannot be reused in children (</a:t>
            </a:r>
            <a:r>
              <a:rPr lang="en-BE" dirty="0" err="1"/>
              <a:t>todo</a:t>
            </a:r>
            <a:r>
              <a:rPr lang="en-BE" dirty="0"/>
              <a:t>)</a:t>
            </a:r>
            <a:endParaRPr lang="en-US" dirty="0"/>
          </a:p>
          <a:p>
            <a:r>
              <a:rPr lang="en-US" dirty="0"/>
              <a:t>Empirical:</a:t>
            </a:r>
          </a:p>
          <a:p>
            <a:pPr lvl="1"/>
            <a:r>
              <a:rPr lang="en-US" dirty="0"/>
              <a:t>All metrics (or specified subset) should</a:t>
            </a:r>
            <a:r>
              <a:rPr lang="en-BE" dirty="0"/>
              <a:t> match exactly one branch, until reaching a leaf node</a:t>
            </a:r>
            <a:endParaRPr lang="en-US" dirty="0"/>
          </a:p>
          <a:p>
            <a:pPr lvl="1"/>
            <a:r>
              <a:rPr lang="en-US" dirty="0"/>
              <a:t>All labels should be matched</a:t>
            </a:r>
            <a:r>
              <a:rPr lang="en-BE" dirty="0"/>
              <a:t> while traversing the tree </a:t>
            </a:r>
            <a:r>
              <a:rPr lang="en-US" dirty="0"/>
              <a:t>(opt selector can be used to match any value)</a:t>
            </a:r>
            <a:endParaRPr lang="en-BE" dirty="0"/>
          </a:p>
          <a:p>
            <a:pPr lvl="1"/>
            <a:r>
              <a:rPr lang="en-BE" dirty="0"/>
              <a:t>Asserts should match for all metrics (</a:t>
            </a:r>
            <a:r>
              <a:rPr lang="en-BE" dirty="0" err="1"/>
              <a:t>todo</a:t>
            </a:r>
            <a:r>
              <a:rPr lang="en-BE" dirty="0"/>
              <a:t>)</a:t>
            </a:r>
          </a:p>
          <a:p>
            <a:pPr lvl="1"/>
            <a:r>
              <a:rPr lang="en-BE" dirty="0"/>
              <a:t>There should only be one series for each combination of keys (</a:t>
            </a:r>
            <a:r>
              <a:rPr lang="en-BE" dirty="0" err="1"/>
              <a:t>todo</a:t>
            </a:r>
            <a:r>
              <a:rPr lang="en-BE" dirty="0"/>
              <a:t>)</a:t>
            </a:r>
            <a:endParaRPr lang="en-US" dirty="0"/>
          </a:p>
        </p:txBody>
      </p:sp>
    </p:spTree>
    <p:extLst>
      <p:ext uri="{BB962C8B-B14F-4D97-AF65-F5344CB8AC3E}">
        <p14:creationId xmlns:p14="http://schemas.microsoft.com/office/powerpoint/2010/main" val="90196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524A-60BB-F795-319E-5BAC44F3FBEE}"/>
              </a:ext>
            </a:extLst>
          </p:cNvPr>
          <p:cNvSpPr>
            <a:spLocks noGrp="1"/>
          </p:cNvSpPr>
          <p:nvPr>
            <p:ph type="title"/>
          </p:nvPr>
        </p:nvSpPr>
        <p:spPr/>
        <p:txBody>
          <a:bodyPr/>
          <a:lstStyle/>
          <a:p>
            <a:r>
              <a:rPr lang="en-BE" dirty="0"/>
              <a:t>Higher level schema</a:t>
            </a:r>
          </a:p>
        </p:txBody>
      </p:sp>
      <p:sp>
        <p:nvSpPr>
          <p:cNvPr id="3" name="Content Placeholder 2">
            <a:extLst>
              <a:ext uri="{FF2B5EF4-FFF2-40B4-BE49-F238E27FC236}">
                <a16:creationId xmlns:a16="http://schemas.microsoft.com/office/drawing/2014/main" id="{6E606437-A9D7-F983-FD21-C30216C49A1B}"/>
              </a:ext>
            </a:extLst>
          </p:cNvPr>
          <p:cNvSpPr>
            <a:spLocks noGrp="1"/>
          </p:cNvSpPr>
          <p:nvPr>
            <p:ph idx="1"/>
          </p:nvPr>
        </p:nvSpPr>
        <p:spPr/>
        <p:txBody>
          <a:bodyPr>
            <a:normAutofit fontScale="92500" lnSpcReduction="20000"/>
          </a:bodyPr>
          <a:lstStyle/>
          <a:p>
            <a:r>
              <a:rPr lang="en-BE" dirty="0"/>
              <a:t>The actual </a:t>
            </a:r>
            <a:r>
              <a:rPr lang="nl-BE" dirty="0"/>
              <a:t>P</a:t>
            </a:r>
            <a:r>
              <a:rPr lang="en-BE" dirty="0" err="1"/>
              <a:t>rometheus</a:t>
            </a:r>
            <a:r>
              <a:rPr lang="en-BE" dirty="0"/>
              <a:t> schema used</a:t>
            </a:r>
          </a:p>
          <a:p>
            <a:r>
              <a:rPr lang="en-BE" dirty="0"/>
              <a:t>Adds:</a:t>
            </a:r>
          </a:p>
          <a:p>
            <a:pPr lvl="1"/>
            <a:r>
              <a:rPr lang="en-BE" dirty="0"/>
              <a:t>Modules and item reuse (no cycles)</a:t>
            </a:r>
          </a:p>
          <a:p>
            <a:pPr lvl="2"/>
            <a:r>
              <a:rPr lang="en-BE" dirty="0"/>
              <a:t>This allows schema composition</a:t>
            </a:r>
          </a:p>
          <a:p>
            <a:pPr lvl="1"/>
            <a:r>
              <a:rPr lang="nl-BE" dirty="0"/>
              <a:t>M</a:t>
            </a:r>
            <a:r>
              <a:rPr lang="en-BE" dirty="0" err="1"/>
              <a:t>etric</a:t>
            </a:r>
            <a:r>
              <a:rPr lang="en-BE" dirty="0"/>
              <a:t> templates for common conventions:</a:t>
            </a:r>
          </a:p>
          <a:p>
            <a:pPr lvl="2"/>
            <a:r>
              <a:rPr lang="en-BE" dirty="0"/>
              <a:t>Simple metric (gauge / counter)</a:t>
            </a:r>
          </a:p>
          <a:p>
            <a:pPr lvl="2"/>
            <a:r>
              <a:rPr lang="en-BE" dirty="0"/>
              <a:t>Histogram</a:t>
            </a:r>
          </a:p>
          <a:p>
            <a:pPr lvl="2"/>
            <a:r>
              <a:rPr lang="en-BE" dirty="0"/>
              <a:t>Summary</a:t>
            </a:r>
          </a:p>
          <a:p>
            <a:pPr lvl="1"/>
            <a:r>
              <a:rPr lang="en-BE" dirty="0"/>
              <a:t>Differentiation between:</a:t>
            </a:r>
          </a:p>
          <a:p>
            <a:pPr lvl="2"/>
            <a:r>
              <a:rPr lang="en-BE" i="1" dirty="0"/>
              <a:t>Query</a:t>
            </a:r>
            <a:r>
              <a:rPr lang="en-BE" dirty="0"/>
              <a:t>: necessary conditions (included in query); and</a:t>
            </a:r>
          </a:p>
          <a:p>
            <a:pPr lvl="2"/>
            <a:r>
              <a:rPr lang="en-BE" i="1" dirty="0"/>
              <a:t>Assert</a:t>
            </a:r>
            <a:r>
              <a:rPr lang="en-BE" dirty="0"/>
              <a:t>: assumed (verified) conditions (not included in query)</a:t>
            </a:r>
          </a:p>
          <a:p>
            <a:pPr lvl="1"/>
            <a:r>
              <a:rPr lang="en-BE" dirty="0"/>
              <a:t>Keys:</a:t>
            </a:r>
          </a:p>
          <a:p>
            <a:pPr lvl="2"/>
            <a:r>
              <a:rPr lang="en-BE" dirty="0"/>
              <a:t>Schema verification: child cannot reuse keys from ancestors</a:t>
            </a:r>
          </a:p>
          <a:p>
            <a:pPr lvl="2"/>
            <a:r>
              <a:rPr lang="en-BE" dirty="0"/>
              <a:t>Metric verification: item in tree should be uniquely identified by key</a:t>
            </a:r>
          </a:p>
        </p:txBody>
      </p:sp>
    </p:spTree>
    <p:extLst>
      <p:ext uri="{BB962C8B-B14F-4D97-AF65-F5344CB8AC3E}">
        <p14:creationId xmlns:p14="http://schemas.microsoft.com/office/powerpoint/2010/main" val="2886190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2893A-9401-D1A0-C334-698ECC46CB67}"/>
              </a:ext>
            </a:extLst>
          </p:cNvPr>
          <p:cNvSpPr>
            <a:spLocks noGrp="1"/>
          </p:cNvSpPr>
          <p:nvPr>
            <p:ph type="title"/>
          </p:nvPr>
        </p:nvSpPr>
        <p:spPr/>
        <p:txBody>
          <a:bodyPr/>
          <a:lstStyle/>
          <a:p>
            <a:r>
              <a:rPr lang="en-BE" dirty="0"/>
              <a:t>Schema modules</a:t>
            </a:r>
          </a:p>
        </p:txBody>
      </p:sp>
      <p:sp>
        <p:nvSpPr>
          <p:cNvPr id="3" name="Content Placeholder 2">
            <a:extLst>
              <a:ext uri="{FF2B5EF4-FFF2-40B4-BE49-F238E27FC236}">
                <a16:creationId xmlns:a16="http://schemas.microsoft.com/office/drawing/2014/main" id="{C5389F32-FD84-A6F1-9AFC-5360919B2414}"/>
              </a:ext>
            </a:extLst>
          </p:cNvPr>
          <p:cNvSpPr>
            <a:spLocks noGrp="1"/>
          </p:cNvSpPr>
          <p:nvPr>
            <p:ph idx="1"/>
          </p:nvPr>
        </p:nvSpPr>
        <p:spPr/>
        <p:txBody>
          <a:bodyPr>
            <a:normAutofit/>
          </a:bodyPr>
          <a:lstStyle/>
          <a:p>
            <a:r>
              <a:rPr lang="en-BE" dirty="0"/>
              <a:t>Module filename: </a:t>
            </a:r>
            <a:r>
              <a:rPr lang="en-BE" dirty="0" err="1"/>
              <a:t>name.schema.yaml</a:t>
            </a:r>
            <a:endParaRPr lang="en-BE" dirty="0"/>
          </a:p>
          <a:p>
            <a:r>
              <a:rPr lang="en-BE" dirty="0"/>
              <a:t>Module:</a:t>
            </a:r>
          </a:p>
          <a:p>
            <a:pPr lvl="1"/>
            <a:r>
              <a:rPr lang="nl-BE" dirty="0"/>
              <a:t>V</a:t>
            </a:r>
            <a:r>
              <a:rPr lang="en-BE" dirty="0" err="1"/>
              <a:t>ersion</a:t>
            </a:r>
            <a:r>
              <a:rPr lang="en-BE" dirty="0"/>
              <a:t>: </a:t>
            </a:r>
            <a:r>
              <a:rPr lang="en-BE" dirty="0" err="1"/>
              <a:t>semver</a:t>
            </a:r>
            <a:r>
              <a:rPr lang="en-BE" dirty="0"/>
              <a:t> version</a:t>
            </a:r>
          </a:p>
          <a:p>
            <a:pPr lvl="1"/>
            <a:r>
              <a:rPr lang="en-BE" dirty="0"/>
              <a:t>Requires: map of module name -&gt; </a:t>
            </a:r>
            <a:r>
              <a:rPr lang="en-BE" dirty="0" err="1"/>
              <a:t>semver</a:t>
            </a:r>
            <a:r>
              <a:rPr lang="en-BE" dirty="0"/>
              <a:t> requirements</a:t>
            </a:r>
          </a:p>
          <a:p>
            <a:pPr lvl="1"/>
            <a:r>
              <a:rPr lang="en-BE" dirty="0"/>
              <a:t>Items: map of </a:t>
            </a:r>
            <a:r>
              <a:rPr lang="en-BE" dirty="0" err="1"/>
              <a:t>itemName</a:t>
            </a:r>
            <a:r>
              <a:rPr lang="en-BE" dirty="0"/>
              <a:t> -&gt; item</a:t>
            </a:r>
          </a:p>
          <a:p>
            <a:r>
              <a:rPr lang="en-BE" dirty="0"/>
              <a:t>Item:</a:t>
            </a:r>
          </a:p>
          <a:p>
            <a:pPr lvl="1"/>
            <a:r>
              <a:rPr lang="en-BE" dirty="0"/>
              <a:t>Query, assert, keys</a:t>
            </a:r>
          </a:p>
          <a:p>
            <a:pPr lvl="1"/>
            <a:r>
              <a:rPr lang="en-BE" dirty="0"/>
              <a:t>Items: item branches, referenced as [module:]</a:t>
            </a:r>
            <a:r>
              <a:rPr lang="en-BE" dirty="0" err="1"/>
              <a:t>itemName</a:t>
            </a:r>
            <a:endParaRPr lang="en-BE" dirty="0"/>
          </a:p>
          <a:p>
            <a:pPr lvl="1"/>
            <a:r>
              <a:rPr lang="en-BE" dirty="0"/>
              <a:t>Metrics: metric branches; map of </a:t>
            </a:r>
            <a:r>
              <a:rPr lang="en-BE" dirty="0" err="1"/>
              <a:t>metricName</a:t>
            </a:r>
            <a:r>
              <a:rPr lang="en-BE" dirty="0"/>
              <a:t> -&gt; metric</a:t>
            </a:r>
          </a:p>
        </p:txBody>
      </p:sp>
    </p:spTree>
    <p:extLst>
      <p:ext uri="{BB962C8B-B14F-4D97-AF65-F5344CB8AC3E}">
        <p14:creationId xmlns:p14="http://schemas.microsoft.com/office/powerpoint/2010/main" val="3487867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1989</Words>
  <Application>Microsoft Office PowerPoint</Application>
  <PresentationFormat>Widescreen</PresentationFormat>
  <Paragraphs>193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Menlo</vt:lpstr>
      <vt:lpstr>Office Theme</vt:lpstr>
      <vt:lpstr>Prometheus Metrics Schema</vt:lpstr>
      <vt:lpstr>Prometheus data model</vt:lpstr>
      <vt:lpstr>Prometheus data model: conventions</vt:lpstr>
      <vt:lpstr>Prometheus data model: analysis</vt:lpstr>
      <vt:lpstr>Schema: desirable properties</vt:lpstr>
      <vt:lpstr>Tree schema</vt:lpstr>
      <vt:lpstr>Tree schema verification</vt:lpstr>
      <vt:lpstr>Higher level schema</vt:lpstr>
      <vt:lpstr>Schema modules</vt:lpstr>
      <vt:lpstr>Metric templates</vt:lpstr>
      <vt:lpstr>Composing schemas</vt:lpstr>
      <vt:lpstr>Schema root</vt:lpstr>
      <vt:lpstr>Interpretation</vt:lpstr>
      <vt:lpstr>Possible improvements</vt:lpstr>
      <vt:lpstr>Schema autogeneration v1: inputs</vt:lpstr>
      <vt:lpstr>Schema autogeneration v1: algorithm</vt:lpstr>
      <vt:lpstr>Schema autogeneration v2</vt:lpstr>
      <vt:lpstr>Basic algorithm</vt:lpstr>
      <vt:lpstr>Finding possible branch sets</vt:lpstr>
      <vt:lpstr>Optimization: early failure</vt:lpstr>
      <vt:lpstr>Optimization: reduced search depth</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Prometheus Metrics Schema</dc:title>
  <dc:creator>Maarten Deprez</dc:creator>
  <cp:lastModifiedBy>Maarten Deprez</cp:lastModifiedBy>
  <cp:revision>59</cp:revision>
  <dcterms:created xsi:type="dcterms:W3CDTF">2023-07-10T09:15:41Z</dcterms:created>
  <dcterms:modified xsi:type="dcterms:W3CDTF">2024-07-02T10:48:07Z</dcterms:modified>
</cp:coreProperties>
</file>