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E8600-A77C-4319-8DF5-540F5AD311B0}">
          <p14:sldIdLst>
            <p14:sldId id="256"/>
            <p14:sldId id="257"/>
            <p14:sldId id="258"/>
            <p14:sldId id="261"/>
          </p14:sldIdLst>
        </p14:section>
        <p14:section name="Relation Graph Engine" id="{6AF58751-BD54-4968-A796-4BF72EE39C76}">
          <p14:sldIdLst>
            <p14:sldId id="263"/>
            <p14:sldId id="259"/>
            <p14:sldId id="260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703D-DD01-3ACC-3648-8E8BCECB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21ED2-C8DC-30F7-469F-20369008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DE7A-1E01-AA72-DA0F-203045BD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1548-EFA9-E76F-C82F-CCB70FFA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9BB4-6EE4-96E2-BBFE-8AB3FF32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470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C250-ED70-2FFA-E77E-FBC38FB7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D592-1654-BDBE-C890-E6496ABB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F013-BC3C-0B80-949E-1E19A54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94C3-1957-2F99-56C4-AF5D1D5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0D28-5D56-8408-37DB-DACABA30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86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56B8-9EF8-2A6C-FBC3-66B9E9F6F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73BF-3F7D-8003-FDA8-3A8FFE1A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150BE-D937-474C-21E1-E4CC394D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B5DB-1C5B-E942-8598-5B6A2E3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0F39-0410-87E4-C65C-FA97D35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75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86E-4B61-080F-91D6-B132EF10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B38A-7A5F-77AF-442D-14F65EB9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0D63-0C00-FCCC-8E90-A15CB4B1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5BCC-F1AB-5C46-1345-A366DBA8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7FCC-0F87-4393-DB0D-1D82954D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790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2DC1-EA4B-C7DA-A326-4DAC5EB8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715F-5039-9898-EF8D-60B1CAC9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DAA0-52BB-80FC-C6AE-AF3ED7C1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84FC-9360-E707-B44B-E8DFAC6E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A272-E969-6C40-9BF1-F89D0805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57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F292-9619-1715-5743-1788540B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ACBF-66D1-CB3D-95A7-601134B52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4C3-5B70-3B89-C012-02C1499C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9DC0-810F-7BB1-A20A-50AC24E1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CFB7-74CA-43FF-22E1-24A651F8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165E-A332-5D1E-1236-A99B23E2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7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7DFB-CD21-0517-BE68-E562FB62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C1C4-9A5A-47A7-FABB-ED124538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D7A9-478E-CBEC-476C-6BB8E6A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742F8-2FFA-0D14-0A8A-7FC310B3C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DB43-18C1-42EA-1597-A9CFC1269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44E72-C5D6-F562-9CBB-EADD13D4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D33C0-E156-5401-CA70-13F2720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23F5C-2EAF-0899-DCD3-0CDD5D1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149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C09E-F194-2373-414C-E5B7A439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5B240-46CB-AD40-3F91-318FC1E3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016B5-BEEE-4C29-D05F-A1128490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7D019-E10E-36F5-EAA1-E0E680C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37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C582-6F92-39B0-A87C-D7F1F574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48387-C368-5D54-680D-6FABE91A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C13F2-6384-6A2C-3235-7891C0E8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25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BE1B-AAA3-8B4C-75E2-459C2A10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21B9-C975-BB29-42FB-A25ED0DC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3028F-39EB-8CFB-860D-D70D1FC7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AEA64-304F-ED07-6C28-E2F97CFF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213-6AA0-9D64-BFBD-225B5B2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34B0-887E-7010-7C63-4FDC042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07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8614-8E9B-9835-6CF9-3ED93AAA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A9219-9CF9-5EE4-56D4-3BB2BF004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89F0-536D-26E3-8BA2-9148E899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83AD-E701-AC03-8914-23FBBCD0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E4FA2-8935-8341-800A-A3EA070F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0858-EED7-C3DB-2407-438005A0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015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56B95-921F-1F4E-3C82-E7B17A7E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3F36E-38ED-76D8-C012-631AEC0C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3CD3-8A95-C8CD-838E-1C72A404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BBA4F-CB53-451A-8F47-562456E77F5A}" type="datetimeFigureOut">
              <a:rPr lang="en-BE" smtClean="0"/>
              <a:t>19/09/2024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76A5-2E0A-616D-1D1A-B22AB6CC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DFA1-817F-6135-48CA-FE650FE7B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AE86A-0BB0-4895-AE10-BBB4985F494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78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1CB8-B2A3-01AF-3F4B-F3A67BC84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Role-based 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8C126-AD75-2E79-8155-FF0E289B9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81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4762-DE7B-CF89-D7E6-E3DF6FA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Not solved by this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2F4D-7BC6-303B-F316-3DBB5E73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Voluntary (for development):</a:t>
            </a:r>
          </a:p>
          <a:p>
            <a:pPr lvl="1"/>
            <a:r>
              <a:rPr lang="en-BE" dirty="0"/>
              <a:t>Developer must </a:t>
            </a:r>
            <a:r>
              <a:rPr lang="en-BE" dirty="0" err="1"/>
              <a:t>reme</a:t>
            </a:r>
            <a:r>
              <a:rPr lang="nl-BE" dirty="0"/>
              <a:t>m</a:t>
            </a:r>
            <a:r>
              <a:rPr lang="en-BE" dirty="0" err="1"/>
              <a:t>ber</a:t>
            </a:r>
            <a:r>
              <a:rPr lang="en-BE" dirty="0"/>
              <a:t> to require the correct role token where resource is actually used</a:t>
            </a:r>
          </a:p>
          <a:p>
            <a:pPr lvl="1"/>
            <a:r>
              <a:rPr lang="en-BE" dirty="0"/>
              <a:t>Can easily be bypassed by the developer:</a:t>
            </a:r>
          </a:p>
          <a:p>
            <a:pPr lvl="2"/>
            <a:r>
              <a:rPr lang="en-BE" dirty="0"/>
              <a:t>Using service role where not appropriate</a:t>
            </a:r>
          </a:p>
          <a:p>
            <a:pPr lvl="2"/>
            <a:r>
              <a:rPr lang="en-BE" dirty="0"/>
              <a:t>Storing role token</a:t>
            </a:r>
          </a:p>
          <a:p>
            <a:pPr lvl="2"/>
            <a:r>
              <a:rPr lang="en-BE" dirty="0"/>
              <a:t>...</a:t>
            </a:r>
          </a:p>
          <a:p>
            <a:r>
              <a:rPr lang="en-BE" dirty="0"/>
              <a:t>State write lock allows access to both edit and admin resources</a:t>
            </a:r>
          </a:p>
          <a:p>
            <a:pPr lvl="1"/>
            <a:r>
              <a:rPr lang="en-BE" dirty="0"/>
              <a:t>Write lock requires only </a:t>
            </a:r>
            <a:r>
              <a:rPr lang="en-BE" dirty="0" err="1"/>
              <a:t>EditorRole</a:t>
            </a:r>
            <a:r>
              <a:rPr lang="en-BE" dirty="0"/>
              <a:t> to allow both uses</a:t>
            </a:r>
          </a:p>
          <a:p>
            <a:pPr lvl="1"/>
            <a:r>
              <a:rPr lang="en-BE" dirty="0"/>
              <a:t>Possible solution: wrapper struct restricting write access to types</a:t>
            </a:r>
          </a:p>
          <a:p>
            <a:r>
              <a:rPr lang="en-BE" dirty="0"/>
              <a:t>HTTP and RPC clients (es, prom, </a:t>
            </a:r>
            <a:r>
              <a:rPr lang="en-BE" dirty="0" err="1"/>
              <a:t>dbdaemon</a:t>
            </a:r>
            <a:r>
              <a:rPr lang="en-BE" dirty="0"/>
              <a:t>) allow access to both viewer and edit resources</a:t>
            </a:r>
          </a:p>
          <a:p>
            <a:pPr lvl="1"/>
            <a:r>
              <a:rPr lang="en-BE" dirty="0"/>
              <a:t>Somewhat restricted by requiring the right role token in query functions</a:t>
            </a:r>
          </a:p>
          <a:p>
            <a:pPr lvl="1"/>
            <a:r>
              <a:rPr lang="en-BE" dirty="0"/>
              <a:t>Solving this would require the clients to be aware of RBAC (i.e. HTTP clients could not be generic)</a:t>
            </a:r>
          </a:p>
        </p:txBody>
      </p:sp>
    </p:spTree>
    <p:extLst>
      <p:ext uri="{BB962C8B-B14F-4D97-AF65-F5344CB8AC3E}">
        <p14:creationId xmlns:p14="http://schemas.microsoft.com/office/powerpoint/2010/main" val="126876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EBDF-5341-D975-8C4A-75C2AAF4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Future: dynamic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53AD-3A44-6086-5D09-0BC3326E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Role token becomes non-zero sized</a:t>
            </a:r>
          </a:p>
          <a:p>
            <a:pPr lvl="1"/>
            <a:r>
              <a:rPr lang="en-BE" dirty="0"/>
              <a:t>User-defined roles</a:t>
            </a:r>
          </a:p>
          <a:p>
            <a:pPr lvl="1"/>
            <a:r>
              <a:rPr lang="en-BE" dirty="0"/>
              <a:t>Multiple roles</a:t>
            </a:r>
          </a:p>
          <a:p>
            <a:r>
              <a:rPr lang="en-BE" dirty="0"/>
              <a:t>Move role handling to relation-graph lib</a:t>
            </a:r>
          </a:p>
          <a:p>
            <a:pPr lvl="1"/>
            <a:r>
              <a:rPr lang="en-BE" dirty="0"/>
              <a:t>Required to allow role-aware queries on discovery data</a:t>
            </a:r>
          </a:p>
          <a:p>
            <a:pPr lvl="1"/>
            <a:r>
              <a:rPr lang="en-BE" dirty="0"/>
              <a:t>Role-based restrictions on metrics and logs?</a:t>
            </a:r>
          </a:p>
          <a:p>
            <a:r>
              <a:rPr lang="en-BE" dirty="0"/>
              <a:t>How / whether to handle role-based restrictions on third-party </a:t>
            </a:r>
            <a:r>
              <a:rPr lang="en-BE" dirty="0" err="1"/>
              <a:t>api</a:t>
            </a:r>
            <a:r>
              <a:rPr lang="en-BE" dirty="0"/>
              <a:t> endpoints?</a:t>
            </a:r>
          </a:p>
        </p:txBody>
      </p:sp>
    </p:spTree>
    <p:extLst>
      <p:ext uri="{BB962C8B-B14F-4D97-AF65-F5344CB8AC3E}">
        <p14:creationId xmlns:p14="http://schemas.microsoft.com/office/powerpoint/2010/main" val="25082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7CE-460C-BEB7-FCCF-2FF0262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Scope: </a:t>
            </a:r>
            <a:r>
              <a:rPr lang="en-BE"/>
              <a:t>static vs </a:t>
            </a:r>
            <a:r>
              <a:rPr lang="en-BE" dirty="0"/>
              <a:t>dynamic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EB8C-6B5C-7D81-C716-CC1671F0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Current: static RBAC (single decision per endpoint / operation)</a:t>
            </a:r>
          </a:p>
          <a:p>
            <a:r>
              <a:rPr lang="en-BE" dirty="0"/>
              <a:t>Dynamic RBAC (authorization decision can depend on object type or property)</a:t>
            </a:r>
          </a:p>
          <a:p>
            <a:pPr lvl="1"/>
            <a:r>
              <a:rPr lang="en-BE" dirty="0"/>
              <a:t>Requires evaluating authorization rules</a:t>
            </a:r>
          </a:p>
          <a:p>
            <a:pPr lvl="1"/>
            <a:r>
              <a:rPr lang="en-BE" dirty="0"/>
              <a:t>Unclear how to limit access in third-party tools (</a:t>
            </a:r>
            <a:r>
              <a:rPr lang="en-BE" dirty="0">
                <a:sym typeface="Wingdings" panose="05000000000000000000" pitchFamily="2" charset="2"/>
              </a:rPr>
              <a:t>--&gt; all or nothing?</a:t>
            </a:r>
            <a:r>
              <a:rPr lang="en-BE" dirty="0"/>
              <a:t>)</a:t>
            </a:r>
          </a:p>
          <a:p>
            <a:pPr lvl="2"/>
            <a:r>
              <a:rPr lang="en-BE" dirty="0" err="1"/>
              <a:t>Opensearch</a:t>
            </a:r>
            <a:r>
              <a:rPr lang="en-BE" dirty="0"/>
              <a:t>: does have a concept of dynamic RBAC</a:t>
            </a:r>
          </a:p>
          <a:p>
            <a:pPr lvl="2"/>
            <a:r>
              <a:rPr lang="en-BE" dirty="0"/>
              <a:t>Grafana: does not have dynamic RBAC built-in</a:t>
            </a:r>
          </a:p>
        </p:txBody>
      </p:sp>
    </p:spTree>
    <p:extLst>
      <p:ext uri="{BB962C8B-B14F-4D97-AF65-F5344CB8AC3E}">
        <p14:creationId xmlns:p14="http://schemas.microsoft.com/office/powerpoint/2010/main" val="107016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596A-5838-6997-195D-5BC526B5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1CC-D0E1-C657-ADE9-89F0F6ED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Admin (includes Editor)</a:t>
            </a:r>
          </a:p>
          <a:p>
            <a:pPr lvl="1"/>
            <a:r>
              <a:rPr lang="en-BE" dirty="0"/>
              <a:t>Update data definitions (packages, views)</a:t>
            </a:r>
          </a:p>
          <a:p>
            <a:r>
              <a:rPr lang="en-BE" dirty="0"/>
              <a:t>Editor (includes Viewer)</a:t>
            </a:r>
          </a:p>
          <a:p>
            <a:pPr lvl="1"/>
            <a:r>
              <a:rPr lang="en-BE" dirty="0"/>
              <a:t>Write data (discovery objects, metrics, status)</a:t>
            </a:r>
          </a:p>
          <a:p>
            <a:r>
              <a:rPr lang="en-BE" dirty="0"/>
              <a:t>Viewer</a:t>
            </a:r>
          </a:p>
          <a:p>
            <a:pPr lvl="1"/>
            <a:r>
              <a:rPr lang="en-BE" dirty="0"/>
              <a:t>Run discovery queries</a:t>
            </a:r>
          </a:p>
          <a:p>
            <a:pPr lvl="1"/>
            <a:r>
              <a:rPr lang="en-BE" dirty="0"/>
              <a:t>Run metric queries</a:t>
            </a:r>
          </a:p>
          <a:p>
            <a:pPr lvl="1"/>
            <a:r>
              <a:rPr lang="en-BE" dirty="0"/>
              <a:t>Read statuses</a:t>
            </a:r>
          </a:p>
          <a:p>
            <a:pPr lvl="1"/>
            <a:r>
              <a:rPr lang="en-BE" dirty="0"/>
              <a:t>Read packages and views</a:t>
            </a:r>
          </a:p>
        </p:txBody>
      </p:sp>
    </p:spTree>
    <p:extLst>
      <p:ext uri="{BB962C8B-B14F-4D97-AF65-F5344CB8AC3E}">
        <p14:creationId xmlns:p14="http://schemas.microsoft.com/office/powerpoint/2010/main" val="32106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C35B-881E-A19C-4EDC-4CAF17A9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7A63-49AC-29F3-322C-61E6FB3C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Frontend:</a:t>
            </a:r>
          </a:p>
          <a:p>
            <a:pPr lvl="1"/>
            <a:r>
              <a:rPr lang="en-BE" dirty="0"/>
              <a:t>Role is informational (could be meddled with by the user)</a:t>
            </a:r>
          </a:p>
          <a:p>
            <a:pPr lvl="1"/>
            <a:r>
              <a:rPr lang="en-BE" dirty="0"/>
              <a:t>Can be used to disable or hide functions that are not allowed</a:t>
            </a:r>
          </a:p>
          <a:p>
            <a:r>
              <a:rPr lang="en-BE" dirty="0"/>
              <a:t>Backend:</a:t>
            </a:r>
          </a:p>
          <a:p>
            <a:pPr lvl="1"/>
            <a:r>
              <a:rPr lang="en-BE" dirty="0"/>
              <a:t>Relation graph engine:</a:t>
            </a:r>
          </a:p>
          <a:p>
            <a:pPr lvl="2"/>
            <a:r>
              <a:rPr lang="en-BE" dirty="0"/>
              <a:t>Checked in the backend</a:t>
            </a:r>
          </a:p>
          <a:p>
            <a:pPr lvl="2"/>
            <a:r>
              <a:rPr lang="en-BE" dirty="0"/>
              <a:t>Code -&gt; documentation</a:t>
            </a:r>
          </a:p>
          <a:p>
            <a:pPr lvl="1"/>
            <a:r>
              <a:rPr lang="en-BE" dirty="0"/>
              <a:t>Third-party tools:</a:t>
            </a:r>
          </a:p>
          <a:p>
            <a:pPr lvl="2"/>
            <a:r>
              <a:rPr lang="en-BE" dirty="0"/>
              <a:t>Checked through ingress rules</a:t>
            </a:r>
          </a:p>
          <a:p>
            <a:pPr lvl="2"/>
            <a:r>
              <a:rPr lang="en-BE" dirty="0"/>
              <a:t>Documentation -&gt; ingress rules</a:t>
            </a:r>
          </a:p>
        </p:txBody>
      </p:sp>
    </p:spTree>
    <p:extLst>
      <p:ext uri="{BB962C8B-B14F-4D97-AF65-F5344CB8AC3E}">
        <p14:creationId xmlns:p14="http://schemas.microsoft.com/office/powerpoint/2010/main" val="3936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8D1E-142D-546C-BDB5-94037EBB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Relation graph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6715-AAE3-85D7-B987-BAA54AAB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Authorization is done entirely in the engine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090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662-A3DF-9C3D-A984-1659E380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Auth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BC62-2AFD-4801-11E0-B5A7A051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Auth struct:</a:t>
            </a:r>
          </a:p>
          <a:p>
            <a:pPr lvl="1"/>
            <a:r>
              <a:rPr lang="en-BE" dirty="0"/>
              <a:t>Used to extract the role header value from the request</a:t>
            </a:r>
          </a:p>
          <a:p>
            <a:pPr lvl="1"/>
            <a:r>
              <a:rPr lang="en-BE" dirty="0"/>
              <a:t>Implements </a:t>
            </a:r>
            <a:r>
              <a:rPr lang="en-BE" dirty="0" err="1"/>
              <a:t>actix_web</a:t>
            </a:r>
            <a:r>
              <a:rPr lang="en-BE" dirty="0"/>
              <a:t>::</a:t>
            </a:r>
            <a:r>
              <a:rPr lang="en-BE" dirty="0" err="1"/>
              <a:t>FromRequest</a:t>
            </a:r>
            <a:r>
              <a:rPr lang="en-BE" dirty="0"/>
              <a:t> (for use in endpoints)</a:t>
            </a:r>
          </a:p>
          <a:p>
            <a:pPr lvl="1"/>
            <a:r>
              <a:rPr lang="nl-BE" dirty="0"/>
              <a:t>I</a:t>
            </a:r>
            <a:r>
              <a:rPr lang="en-BE" dirty="0" err="1"/>
              <a:t>mplements</a:t>
            </a:r>
            <a:r>
              <a:rPr lang="en-BE" dirty="0"/>
              <a:t> </a:t>
            </a:r>
            <a:r>
              <a:rPr lang="en-BE" dirty="0" err="1"/>
              <a:t>apistos</a:t>
            </a:r>
            <a:r>
              <a:rPr lang="en-BE" dirty="0"/>
              <a:t>::</a:t>
            </a:r>
            <a:r>
              <a:rPr lang="en-BE" dirty="0" err="1"/>
              <a:t>ApiComponent</a:t>
            </a:r>
            <a:r>
              <a:rPr lang="en-BE" dirty="0"/>
              <a:t> (to generate documentation)</a:t>
            </a:r>
          </a:p>
          <a:p>
            <a:r>
              <a:rPr lang="en-BE" dirty="0" err="1"/>
              <a:t>AuthRole</a:t>
            </a:r>
            <a:r>
              <a:rPr lang="en-BE" dirty="0"/>
              <a:t> trait:</a:t>
            </a:r>
          </a:p>
          <a:p>
            <a:pPr lvl="1"/>
            <a:r>
              <a:rPr lang="nl-BE" dirty="0"/>
              <a:t>U</a:t>
            </a:r>
            <a:r>
              <a:rPr lang="en-BE" dirty="0" err="1"/>
              <a:t>sed</a:t>
            </a:r>
            <a:r>
              <a:rPr lang="en-BE" dirty="0"/>
              <a:t> to verify the role header value</a:t>
            </a:r>
          </a:p>
          <a:p>
            <a:pPr lvl="1"/>
            <a:r>
              <a:rPr lang="en-BE" dirty="0"/>
              <a:t>Implemented by the concrete role structs</a:t>
            </a:r>
          </a:p>
        </p:txBody>
      </p:sp>
    </p:spTree>
    <p:extLst>
      <p:ext uri="{BB962C8B-B14F-4D97-AF65-F5344CB8AC3E}">
        <p14:creationId xmlns:p14="http://schemas.microsoft.com/office/powerpoint/2010/main" val="355981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8D6-B342-58C8-5B5F-C617E12E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Roles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5CB5-2510-CC60-3268-1694BFF9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Private Token struct prevents uncontrolled construction of roles outside this module</a:t>
            </a:r>
          </a:p>
          <a:p>
            <a:r>
              <a:rPr lang="en-BE" dirty="0"/>
              <a:t>Roles (crate-public): </a:t>
            </a:r>
            <a:r>
              <a:rPr lang="en-BE" dirty="0" err="1"/>
              <a:t>AdminRole</a:t>
            </a:r>
            <a:r>
              <a:rPr lang="en-BE" dirty="0"/>
              <a:t>, </a:t>
            </a:r>
            <a:r>
              <a:rPr lang="en-BE" dirty="0" err="1"/>
              <a:t>EditorRole</a:t>
            </a:r>
            <a:r>
              <a:rPr lang="en-BE" dirty="0"/>
              <a:t>, </a:t>
            </a:r>
            <a:r>
              <a:rPr lang="en-BE" dirty="0" err="1"/>
              <a:t>ViewerRole</a:t>
            </a:r>
            <a:endParaRPr lang="en-BE" dirty="0"/>
          </a:p>
          <a:p>
            <a:pPr lvl="1"/>
            <a:r>
              <a:rPr lang="en-BE" dirty="0"/>
              <a:t>Role hierarchy:</a:t>
            </a:r>
          </a:p>
          <a:p>
            <a:pPr lvl="2"/>
            <a:r>
              <a:rPr lang="en-BE" dirty="0" err="1"/>
              <a:t>ViewerRole</a:t>
            </a:r>
            <a:r>
              <a:rPr lang="en-BE" dirty="0"/>
              <a:t> implements From&lt;</a:t>
            </a:r>
            <a:r>
              <a:rPr lang="en-BE" dirty="0" err="1"/>
              <a:t>EditorRole</a:t>
            </a:r>
            <a:r>
              <a:rPr lang="en-BE" dirty="0"/>
              <a:t>&gt; and From&lt;</a:t>
            </a:r>
            <a:r>
              <a:rPr lang="en-BE" dirty="0" err="1"/>
              <a:t>AdminRole</a:t>
            </a:r>
            <a:r>
              <a:rPr lang="en-BE" dirty="0"/>
              <a:t>&gt;</a:t>
            </a:r>
          </a:p>
          <a:p>
            <a:pPr lvl="2"/>
            <a:r>
              <a:rPr lang="en-BE" dirty="0" err="1"/>
              <a:t>EditorRole</a:t>
            </a:r>
            <a:r>
              <a:rPr lang="en-BE" dirty="0"/>
              <a:t> implements From&lt;</a:t>
            </a:r>
            <a:r>
              <a:rPr lang="en-BE" dirty="0" err="1"/>
              <a:t>AdminRole</a:t>
            </a:r>
            <a:r>
              <a:rPr lang="en-BE" dirty="0"/>
              <a:t>&gt;</a:t>
            </a:r>
          </a:p>
          <a:p>
            <a:pPr lvl="1"/>
            <a:r>
              <a:rPr lang="en-BE" dirty="0"/>
              <a:t>Roles can be copied freely, no lifetimes</a:t>
            </a:r>
          </a:p>
          <a:p>
            <a:pPr lvl="1"/>
            <a:r>
              <a:rPr lang="en-BE" dirty="0"/>
              <a:t>Roles are zero-sized: no runtime impact of role argument</a:t>
            </a:r>
          </a:p>
          <a:p>
            <a:pPr lvl="1"/>
            <a:r>
              <a:rPr lang="en-BE" dirty="0" err="1"/>
              <a:t>AuthRole</a:t>
            </a:r>
            <a:r>
              <a:rPr lang="en-BE" dirty="0"/>
              <a:t> implementation:</a:t>
            </a:r>
          </a:p>
          <a:p>
            <a:pPr lvl="2"/>
            <a:r>
              <a:rPr lang="en-BE" dirty="0" err="1"/>
              <a:t>AdminRole</a:t>
            </a:r>
            <a:r>
              <a:rPr lang="en-BE" dirty="0"/>
              <a:t> accepts only “Admin”</a:t>
            </a:r>
          </a:p>
          <a:p>
            <a:pPr lvl="2"/>
            <a:r>
              <a:rPr lang="en-BE" dirty="0" err="1"/>
              <a:t>EditorRole</a:t>
            </a:r>
            <a:r>
              <a:rPr lang="en-BE" dirty="0"/>
              <a:t> accepts “Admin” and “Editor”</a:t>
            </a:r>
          </a:p>
          <a:p>
            <a:pPr lvl="2"/>
            <a:r>
              <a:rPr lang="en-BE" dirty="0" err="1"/>
              <a:t>ViewerRole</a:t>
            </a:r>
            <a:r>
              <a:rPr lang="en-BE" dirty="0"/>
              <a:t> accepts “Admin”, “Editor” and “Viewer”</a:t>
            </a:r>
          </a:p>
          <a:p>
            <a:r>
              <a:rPr lang="en-BE" dirty="0"/>
              <a:t>Role construction:</a:t>
            </a:r>
          </a:p>
          <a:p>
            <a:pPr lvl="1"/>
            <a:r>
              <a:rPr lang="en-BE" dirty="0"/>
              <a:t>By verifying the role header through Auth&lt;T: </a:t>
            </a:r>
            <a:r>
              <a:rPr lang="en-BE" dirty="0" err="1"/>
              <a:t>AuthRole</a:t>
            </a:r>
            <a:r>
              <a:rPr lang="en-BE" dirty="0"/>
              <a:t>&gt;</a:t>
            </a:r>
          </a:p>
          <a:p>
            <a:pPr lvl="1"/>
            <a:r>
              <a:rPr lang="en-BE" dirty="0"/>
              <a:t>Through </a:t>
            </a:r>
            <a:r>
              <a:rPr lang="en-BE" dirty="0" err="1"/>
              <a:t>EditorRole</a:t>
            </a:r>
            <a:r>
              <a:rPr lang="en-BE" dirty="0"/>
              <a:t>::service(), for internal service processes</a:t>
            </a:r>
          </a:p>
        </p:txBody>
      </p:sp>
    </p:spTree>
    <p:extLst>
      <p:ext uri="{BB962C8B-B14F-4D97-AF65-F5344CB8AC3E}">
        <p14:creationId xmlns:p14="http://schemas.microsoft.com/office/powerpoint/2010/main" val="73956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86C-10DB-D408-1B0B-1571D6ED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70A6-B4AD-54CE-9D51-DBFB2C07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Each handler checks role through Auth&lt;T: </a:t>
            </a:r>
            <a:r>
              <a:rPr lang="en-BE" dirty="0" err="1"/>
              <a:t>AuthRole</a:t>
            </a:r>
            <a:r>
              <a:rPr lang="en-BE" dirty="0"/>
              <a:t>&gt; argument</a:t>
            </a:r>
          </a:p>
          <a:p>
            <a:pPr lvl="1"/>
            <a:r>
              <a:rPr lang="en-BE" dirty="0"/>
              <a:t>Use minimum role required</a:t>
            </a:r>
          </a:p>
          <a:p>
            <a:pPr lvl="1"/>
            <a:r>
              <a:rPr lang="en-BE" dirty="0"/>
              <a:t>Extract role token using </a:t>
            </a:r>
            <a:r>
              <a:rPr lang="en-BE" dirty="0" err="1"/>
              <a:t>role.into_inner</a:t>
            </a:r>
            <a:r>
              <a:rPr lang="en-BE" dirty="0"/>
              <a:t>()</a:t>
            </a:r>
          </a:p>
          <a:p>
            <a:pPr lvl="1"/>
            <a:r>
              <a:rPr lang="en-BE" dirty="0"/>
              <a:t>Convert role token to lower role using </a:t>
            </a:r>
            <a:r>
              <a:rPr lang="en-BE" dirty="0" err="1"/>
              <a:t>role.into</a:t>
            </a:r>
            <a:r>
              <a:rPr lang="en-BE" dirty="0"/>
              <a:t>()</a:t>
            </a:r>
          </a:p>
          <a:p>
            <a:r>
              <a:rPr lang="en-BE" dirty="0"/>
              <a:t>State is now a private field in </a:t>
            </a:r>
            <a:r>
              <a:rPr lang="en-BE" dirty="0" err="1"/>
              <a:t>AppData</a:t>
            </a:r>
            <a:endParaRPr lang="en-BE" dirty="0"/>
          </a:p>
          <a:p>
            <a:pPr lvl="1"/>
            <a:r>
              <a:rPr lang="nl-BE" dirty="0"/>
              <a:t>D</a:t>
            </a:r>
            <a:r>
              <a:rPr lang="en-BE" dirty="0" err="1"/>
              <a:t>ata.read_state</a:t>
            </a:r>
            <a:r>
              <a:rPr lang="en-BE" dirty="0"/>
              <a:t> requires a </a:t>
            </a:r>
            <a:r>
              <a:rPr lang="en-BE" dirty="0" err="1"/>
              <a:t>ViewerRole</a:t>
            </a:r>
            <a:r>
              <a:rPr lang="en-BE" dirty="0"/>
              <a:t> token argument</a:t>
            </a:r>
          </a:p>
          <a:p>
            <a:pPr lvl="1"/>
            <a:r>
              <a:rPr lang="en-BE" dirty="0" err="1"/>
              <a:t>Data.write_state</a:t>
            </a:r>
            <a:r>
              <a:rPr lang="en-BE" dirty="0"/>
              <a:t> requires an </a:t>
            </a:r>
            <a:r>
              <a:rPr lang="en-BE" dirty="0" err="1"/>
              <a:t>EditorRole</a:t>
            </a:r>
            <a:r>
              <a:rPr lang="en-BE" dirty="0"/>
              <a:t> token argument</a:t>
            </a:r>
          </a:p>
          <a:p>
            <a:r>
              <a:rPr lang="en-BE" dirty="0"/>
              <a:t>Query functions require </a:t>
            </a:r>
            <a:r>
              <a:rPr lang="en-BE" dirty="0" err="1"/>
              <a:t>ViewerRole</a:t>
            </a:r>
            <a:r>
              <a:rPr lang="en-BE" dirty="0"/>
              <a:t> token argument</a:t>
            </a:r>
          </a:p>
        </p:txBody>
      </p:sp>
    </p:spTree>
    <p:extLst>
      <p:ext uri="{BB962C8B-B14F-4D97-AF65-F5344CB8AC3E}">
        <p14:creationId xmlns:p14="http://schemas.microsoft.com/office/powerpoint/2010/main" val="24579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D050-0AB4-31A5-2AFD-E50CDA1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Advantages of this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9143-1623-C51C-C680-46ABE91C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Compiler helps catching authorization errors</a:t>
            </a:r>
          </a:p>
          <a:p>
            <a:pPr lvl="1"/>
            <a:r>
              <a:rPr lang="en-BE" dirty="0"/>
              <a:t>Already caught one bug in the process of converting the code</a:t>
            </a:r>
          </a:p>
          <a:p>
            <a:pPr lvl="1"/>
            <a:r>
              <a:rPr lang="en-BE" dirty="0"/>
              <a:t>Helps ensure correctness when new endpoints are added, role definitions are modified, during refactoring</a:t>
            </a:r>
          </a:p>
          <a:p>
            <a:r>
              <a:rPr lang="en-BE" dirty="0"/>
              <a:t>Role argument passing is “zero-cost”</a:t>
            </a:r>
          </a:p>
          <a:p>
            <a:pPr lvl="1"/>
            <a:r>
              <a:rPr lang="en-BE" dirty="0"/>
              <a:t>Small cost paid at compile time</a:t>
            </a:r>
          </a:p>
          <a:p>
            <a:pPr lvl="1"/>
            <a:r>
              <a:rPr lang="en-BE" dirty="0"/>
              <a:t>No runtime cost (disappears completely in compiled binary)</a:t>
            </a:r>
          </a:p>
          <a:p>
            <a:r>
              <a:rPr lang="en-BE" dirty="0"/>
              <a:t>Role maps neatly to shared / mutable lock guard on state </a:t>
            </a:r>
            <a:r>
              <a:rPr lang="en-BE" dirty="0" err="1"/>
              <a:t>RwLock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534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Role-based access control</vt:lpstr>
      <vt:lpstr>Scope: static vs dynamic RBAC</vt:lpstr>
      <vt:lpstr>Roles</vt:lpstr>
      <vt:lpstr>Authorization</vt:lpstr>
      <vt:lpstr>Relation graph engine</vt:lpstr>
      <vt:lpstr>Auth module</vt:lpstr>
      <vt:lpstr>Roles module</vt:lpstr>
      <vt:lpstr>Endpoints</vt:lpstr>
      <vt:lpstr>Advantages of this setup</vt:lpstr>
      <vt:lpstr>Not solved by this setup</vt:lpstr>
      <vt:lpstr>Future: dynamic RBAC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Role-based authorization</dc:title>
  <dc:creator>Maarten Deprez</dc:creator>
  <cp:lastModifiedBy>Maarten Deprez</cp:lastModifiedBy>
  <cp:revision>16</cp:revision>
  <dcterms:created xsi:type="dcterms:W3CDTF">2024-09-17T10:30:58Z</dcterms:created>
  <dcterms:modified xsi:type="dcterms:W3CDTF">2024-09-19T08:46:55Z</dcterms:modified>
</cp:coreProperties>
</file>