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32"/>
  </p:notesMasterIdLst>
  <p:handoutMasterIdLst>
    <p:handoutMasterId r:id="rId33"/>
  </p:handoutMasterIdLst>
  <p:sldIdLst>
    <p:sldId id="257" r:id="rId7"/>
    <p:sldId id="285" r:id="rId8"/>
    <p:sldId id="297" r:id="rId9"/>
    <p:sldId id="295" r:id="rId10"/>
    <p:sldId id="318" r:id="rId11"/>
    <p:sldId id="314" r:id="rId12"/>
    <p:sldId id="299" r:id="rId13"/>
    <p:sldId id="309" r:id="rId14"/>
    <p:sldId id="298" r:id="rId15"/>
    <p:sldId id="312" r:id="rId16"/>
    <p:sldId id="296" r:id="rId17"/>
    <p:sldId id="300" r:id="rId18"/>
    <p:sldId id="316" r:id="rId19"/>
    <p:sldId id="317" r:id="rId20"/>
    <p:sldId id="307" r:id="rId21"/>
    <p:sldId id="308" r:id="rId22"/>
    <p:sldId id="305" r:id="rId23"/>
    <p:sldId id="306" r:id="rId24"/>
    <p:sldId id="301" r:id="rId25"/>
    <p:sldId id="310" r:id="rId26"/>
    <p:sldId id="311" r:id="rId27"/>
    <p:sldId id="319" r:id="rId28"/>
    <p:sldId id="304" r:id="rId29"/>
    <p:sldId id="287" r:id="rId30"/>
    <p:sldId id="275" r:id="rId31"/>
  </p:sldIdLst>
  <p:sldSz cx="7151688" cy="4022725"/>
  <p:notesSz cx="6858000" cy="9144000"/>
  <p:defaultText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F6457F4-8ECB-4C97-A90A-405FFD7DA178}">
          <p14:sldIdLst>
            <p14:sldId id="257"/>
          </p14:sldIdLst>
        </p14:section>
        <p14:section name="Introduction" id="{5B603857-C623-4A25-91E6-3A707A00C408}">
          <p14:sldIdLst>
            <p14:sldId id="285"/>
          </p14:sldIdLst>
        </p14:section>
        <p14:section name="Main Content" id="{7C21B51C-501D-4B70-8CCD-8DCB6358BBB6}">
          <p14:sldIdLst>
            <p14:sldId id="297"/>
            <p14:sldId id="295"/>
            <p14:sldId id="318"/>
            <p14:sldId id="314"/>
            <p14:sldId id="299"/>
            <p14:sldId id="309"/>
            <p14:sldId id="298"/>
            <p14:sldId id="312"/>
            <p14:sldId id="296"/>
            <p14:sldId id="300"/>
            <p14:sldId id="316"/>
            <p14:sldId id="317"/>
            <p14:sldId id="307"/>
            <p14:sldId id="308"/>
            <p14:sldId id="305"/>
            <p14:sldId id="306"/>
            <p14:sldId id="301"/>
            <p14:sldId id="310"/>
            <p14:sldId id="311"/>
            <p14:sldId id="319"/>
            <p14:sldId id="304"/>
          </p14:sldIdLst>
        </p14:section>
        <p14:section name="Summary" id="{E18B1BE2-4AF9-4BEE-ABCD-8501BF515546}">
          <p14:sldIdLst>
            <p14:sldId id="287"/>
            <p14:sldId id="275"/>
          </p14:sldIdLst>
        </p14:section>
      </p14:sectionLst>
    </p:ext>
    <p:ext uri="{EFAFB233-063F-42B5-8137-9DF3F51BA10A}">
      <p15:sldGuideLst xmlns:p15="http://schemas.microsoft.com/office/powerpoint/2012/main">
        <p15:guide id="1" orient="horz" pos="2412" userDrawn="1">
          <p15:clr>
            <a:srgbClr val="A4A3A4"/>
          </p15:clr>
        </p15:guide>
        <p15:guide id="2" pos="4155" userDrawn="1">
          <p15:clr>
            <a:srgbClr val="A4A3A4"/>
          </p15:clr>
        </p15:guide>
        <p15:guide id="3" pos="2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3300"/>
    <a:srgbClr val="009999"/>
    <a:srgbClr val="CC9900"/>
    <a:srgbClr val="FFFFFF"/>
    <a:srgbClr val="084074"/>
    <a:srgbClr val="0F4975"/>
    <a:srgbClr val="00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5" autoAdjust="0"/>
    <p:restoredTop sz="94676" autoAdjust="0"/>
  </p:normalViewPr>
  <p:slideViewPr>
    <p:cSldViewPr snapToObjects="1" showGuides="1">
      <p:cViewPr varScale="1">
        <p:scale>
          <a:sx n="171" d="100"/>
          <a:sy n="171" d="100"/>
        </p:scale>
        <p:origin x="126" y="840"/>
      </p:cViewPr>
      <p:guideLst>
        <p:guide orient="horz" pos="2412"/>
        <p:guide pos="4155"/>
        <p:guide pos="2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50"/>
    </p:cViewPr>
  </p:sorter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klemm\Documents\My%20Publications\Work\HPP_Pearls_Python\results\GPAW%20Results%20Tai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klemm\Documents\My%20Publications\Work\HPP_Pearls_Python\results\GPAW%20Results%20Taito.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94555092378158"/>
          <c:y val="4.9971598103869384E-2"/>
          <c:w val="0.81798733981781679"/>
          <c:h val="0.61644562789652835"/>
        </c:manualLayout>
      </c:layout>
      <c:lineChart>
        <c:grouping val="standard"/>
        <c:varyColors val="0"/>
        <c:ser>
          <c:idx val="1"/>
          <c:order val="0"/>
          <c:tx>
            <c:v>bind</c:v>
          </c:tx>
          <c:spPr>
            <a:ln w="28575" cap="rnd">
              <a:solidFill>
                <a:schemeClr val="accent2"/>
              </a:solidFill>
              <a:round/>
            </a:ln>
            <a:effectLst/>
          </c:spPr>
          <c:marker>
            <c:symbol val="none"/>
          </c:marker>
          <c:val>
            <c:numRef>
              <c:f>bind_BW!$E$2:$E$30</c:f>
              <c:numCache>
                <c:formatCode>General</c:formatCode>
                <c:ptCount val="29"/>
                <c:pt idx="0">
                  <c:v>6.0834198466899997E-2</c:v>
                </c:pt>
                <c:pt idx="1">
                  <c:v>0.13000214833599999</c:v>
                </c:pt>
                <c:pt idx="2">
                  <c:v>0.25613401054500001</c:v>
                </c:pt>
                <c:pt idx="3">
                  <c:v>0.493570586358</c:v>
                </c:pt>
                <c:pt idx="4">
                  <c:v>0.988317691271</c:v>
                </c:pt>
                <c:pt idx="5">
                  <c:v>1.9782635023599999</c:v>
                </c:pt>
                <c:pt idx="6">
                  <c:v>3.9278849249499999</c:v>
                </c:pt>
                <c:pt idx="7">
                  <c:v>7.8716908218199997</c:v>
                </c:pt>
                <c:pt idx="8">
                  <c:v>15.8012499454</c:v>
                </c:pt>
                <c:pt idx="9">
                  <c:v>31.4456619565</c:v>
                </c:pt>
                <c:pt idx="10">
                  <c:v>61.702018549500004</c:v>
                </c:pt>
                <c:pt idx="11">
                  <c:v>124.37295290500001</c:v>
                </c:pt>
                <c:pt idx="12">
                  <c:v>247.43344531</c:v>
                </c:pt>
                <c:pt idx="13">
                  <c:v>476.70946108499999</c:v>
                </c:pt>
                <c:pt idx="14">
                  <c:v>845.09364935600001</c:v>
                </c:pt>
                <c:pt idx="15">
                  <c:v>1402.8364271400001</c:v>
                </c:pt>
                <c:pt idx="16">
                  <c:v>2112.5262891500001</c:v>
                </c:pt>
                <c:pt idx="17">
                  <c:v>2810.2533617300001</c:v>
                </c:pt>
                <c:pt idx="18">
                  <c:v>3972.5182962499998</c:v>
                </c:pt>
                <c:pt idx="19">
                  <c:v>4668.1949530399997</c:v>
                </c:pt>
                <c:pt idx="20">
                  <c:v>5264.7776407399997</c:v>
                </c:pt>
                <c:pt idx="21">
                  <c:v>5833.7474324200002</c:v>
                </c:pt>
                <c:pt idx="22">
                  <c:v>5924.0828475199996</c:v>
                </c:pt>
                <c:pt idx="23">
                  <c:v>6182.1055885599999</c:v>
                </c:pt>
                <c:pt idx="24">
                  <c:v>5945.7253132899996</c:v>
                </c:pt>
                <c:pt idx="25">
                  <c:v>6039.1599073699999</c:v>
                </c:pt>
                <c:pt idx="26">
                  <c:v>6101.5748737900003</c:v>
                </c:pt>
                <c:pt idx="27">
                  <c:v>6158.1666735500003</c:v>
                </c:pt>
                <c:pt idx="28">
                  <c:v>6193.5217681900003</c:v>
                </c:pt>
              </c:numCache>
            </c:numRef>
          </c:val>
          <c:smooth val="0"/>
        </c:ser>
        <c:ser>
          <c:idx val="3"/>
          <c:order val="1"/>
          <c:tx>
            <c:v>copyin</c:v>
          </c:tx>
          <c:spPr>
            <a:ln w="28575" cap="rnd">
              <a:solidFill>
                <a:schemeClr val="accent4"/>
              </a:solidFill>
              <a:round/>
            </a:ln>
            <a:effectLst/>
          </c:spPr>
          <c:marker>
            <c:symbol val="none"/>
          </c:marker>
          <c:cat>
            <c:numRef>
              <c:f>copyin!$C$2:$C$30</c:f>
              <c:numCache>
                <c:formatCode>General</c:formatCode>
                <c:ptCount val="29"/>
                <c:pt idx="0">
                  <c:v>8</c:v>
                </c:pt>
                <c:pt idx="1">
                  <c:v>16</c:v>
                </c:pt>
                <c:pt idx="2">
                  <c:v>32</c:v>
                </c:pt>
                <c:pt idx="3">
                  <c:v>64</c:v>
                </c:pt>
                <c:pt idx="4">
                  <c:v>128</c:v>
                </c:pt>
                <c:pt idx="5">
                  <c:v>256</c:v>
                </c:pt>
                <c:pt idx="6">
                  <c:v>512</c:v>
                </c:pt>
                <c:pt idx="7">
                  <c:v>1024</c:v>
                </c:pt>
                <c:pt idx="8">
                  <c:v>2048</c:v>
                </c:pt>
                <c:pt idx="9">
                  <c:v>4096</c:v>
                </c:pt>
                <c:pt idx="10">
                  <c:v>8192</c:v>
                </c:pt>
                <c:pt idx="11">
                  <c:v>16384</c:v>
                </c:pt>
                <c:pt idx="12">
                  <c:v>32768</c:v>
                </c:pt>
                <c:pt idx="13">
                  <c:v>65536</c:v>
                </c:pt>
                <c:pt idx="14">
                  <c:v>131072</c:v>
                </c:pt>
                <c:pt idx="15">
                  <c:v>262144</c:v>
                </c:pt>
                <c:pt idx="16">
                  <c:v>524288</c:v>
                </c:pt>
                <c:pt idx="17">
                  <c:v>1048576</c:v>
                </c:pt>
                <c:pt idx="18">
                  <c:v>2097152</c:v>
                </c:pt>
                <c:pt idx="19">
                  <c:v>4194304</c:v>
                </c:pt>
                <c:pt idx="20">
                  <c:v>8388608</c:v>
                </c:pt>
                <c:pt idx="21">
                  <c:v>16777216</c:v>
                </c:pt>
                <c:pt idx="22">
                  <c:v>33554432</c:v>
                </c:pt>
                <c:pt idx="23">
                  <c:v>67108864</c:v>
                </c:pt>
                <c:pt idx="24">
                  <c:v>134217728</c:v>
                </c:pt>
                <c:pt idx="25">
                  <c:v>268435456</c:v>
                </c:pt>
                <c:pt idx="26">
                  <c:v>536870912</c:v>
                </c:pt>
                <c:pt idx="27">
                  <c:v>1073741824</c:v>
                </c:pt>
                <c:pt idx="28">
                  <c:v>2147483648</c:v>
                </c:pt>
              </c:numCache>
            </c:numRef>
          </c:cat>
          <c:val>
            <c:numRef>
              <c:f>copyin!$E$2:$E$30</c:f>
              <c:numCache>
                <c:formatCode>General</c:formatCode>
                <c:ptCount val="29"/>
                <c:pt idx="0">
                  <c:v>0.13181361118099999</c:v>
                </c:pt>
                <c:pt idx="1">
                  <c:v>0.278633995202</c:v>
                </c:pt>
                <c:pt idx="2">
                  <c:v>0.55340992169199998</c:v>
                </c:pt>
                <c:pt idx="3">
                  <c:v>1.0670696508899999</c:v>
                </c:pt>
                <c:pt idx="4">
                  <c:v>2.0543893244600002</c:v>
                </c:pt>
                <c:pt idx="5">
                  <c:v>4.1682127790300001</c:v>
                </c:pt>
                <c:pt idx="6">
                  <c:v>8.3189037108299999</c:v>
                </c:pt>
                <c:pt idx="7">
                  <c:v>17.921952727400001</c:v>
                </c:pt>
                <c:pt idx="8">
                  <c:v>33.284105257900002</c:v>
                </c:pt>
                <c:pt idx="9">
                  <c:v>62.523438949300001</c:v>
                </c:pt>
                <c:pt idx="10">
                  <c:v>123.01499286400001</c:v>
                </c:pt>
                <c:pt idx="11">
                  <c:v>251.48752503700001</c:v>
                </c:pt>
                <c:pt idx="12">
                  <c:v>492.36353697800001</c:v>
                </c:pt>
                <c:pt idx="13">
                  <c:v>941.87643700000001</c:v>
                </c:pt>
                <c:pt idx="14">
                  <c:v>1587.76626794</c:v>
                </c:pt>
                <c:pt idx="15">
                  <c:v>2646.0132084500001</c:v>
                </c:pt>
                <c:pt idx="16">
                  <c:v>3542.4773101000001</c:v>
                </c:pt>
                <c:pt idx="17">
                  <c:v>4628.10498164</c:v>
                </c:pt>
                <c:pt idx="18">
                  <c:v>5518.8782554400004</c:v>
                </c:pt>
                <c:pt idx="19">
                  <c:v>5266.50031236</c:v>
                </c:pt>
                <c:pt idx="20">
                  <c:v>5851.6409316500003</c:v>
                </c:pt>
                <c:pt idx="21">
                  <c:v>6247.2129562299997</c:v>
                </c:pt>
                <c:pt idx="22">
                  <c:v>6448.0447723899997</c:v>
                </c:pt>
                <c:pt idx="23">
                  <c:v>6585.82354682</c:v>
                </c:pt>
                <c:pt idx="24">
                  <c:v>6587.11447529</c:v>
                </c:pt>
                <c:pt idx="25">
                  <c:v>6661.5738381700003</c:v>
                </c:pt>
                <c:pt idx="26">
                  <c:v>6698.9460826300001</c:v>
                </c:pt>
                <c:pt idx="27">
                  <c:v>6695.75399922</c:v>
                </c:pt>
                <c:pt idx="28">
                  <c:v>6710.30135101</c:v>
                </c:pt>
              </c:numCache>
            </c:numRef>
          </c:val>
          <c:smooth val="0"/>
        </c:ser>
        <c:ser>
          <c:idx val="0"/>
          <c:order val="2"/>
          <c:tx>
            <c:v>copyout</c:v>
          </c:tx>
          <c:spPr>
            <a:ln w="28575" cap="rnd">
              <a:solidFill>
                <a:schemeClr val="accent1"/>
              </a:solidFill>
              <a:round/>
            </a:ln>
            <a:effectLst/>
          </c:spPr>
          <c:marker>
            <c:symbol val="none"/>
          </c:marker>
          <c:val>
            <c:numRef>
              <c:f>copyout!$E$2:$E$30</c:f>
              <c:numCache>
                <c:formatCode>General</c:formatCode>
                <c:ptCount val="29"/>
                <c:pt idx="0">
                  <c:v>8.2891383399200005E-2</c:v>
                </c:pt>
                <c:pt idx="1">
                  <c:v>0.12113513357400001</c:v>
                </c:pt>
                <c:pt idx="2">
                  <c:v>0.236174077072</c:v>
                </c:pt>
                <c:pt idx="3">
                  <c:v>0.48629611594200001</c:v>
                </c:pt>
                <c:pt idx="4">
                  <c:v>0.89762733990999999</c:v>
                </c:pt>
                <c:pt idx="5">
                  <c:v>1.78778192474</c:v>
                </c:pt>
                <c:pt idx="6">
                  <c:v>4.0373823049400004</c:v>
                </c:pt>
                <c:pt idx="7">
                  <c:v>7.0133365382099999</c:v>
                </c:pt>
                <c:pt idx="8">
                  <c:v>14.0083734377</c:v>
                </c:pt>
                <c:pt idx="9">
                  <c:v>26.789130179299999</c:v>
                </c:pt>
                <c:pt idx="10">
                  <c:v>56.070069138400001</c:v>
                </c:pt>
                <c:pt idx="11">
                  <c:v>128.20797898500001</c:v>
                </c:pt>
                <c:pt idx="12">
                  <c:v>321.56984902200003</c:v>
                </c:pt>
                <c:pt idx="13">
                  <c:v>655.25126804299998</c:v>
                </c:pt>
                <c:pt idx="14">
                  <c:v>1084.1171640499999</c:v>
                </c:pt>
                <c:pt idx="15">
                  <c:v>1778.28178518</c:v>
                </c:pt>
                <c:pt idx="16">
                  <c:v>2945.3834121999998</c:v>
                </c:pt>
                <c:pt idx="17">
                  <c:v>4139.7275142199996</c:v>
                </c:pt>
                <c:pt idx="18">
                  <c:v>5100.07132963</c:v>
                </c:pt>
                <c:pt idx="19">
                  <c:v>5317.4301911499997</c:v>
                </c:pt>
                <c:pt idx="20">
                  <c:v>6199.5616247300004</c:v>
                </c:pt>
                <c:pt idx="21">
                  <c:v>6277.2628413399998</c:v>
                </c:pt>
                <c:pt idx="22">
                  <c:v>6626.1835606799996</c:v>
                </c:pt>
                <c:pt idx="23">
                  <c:v>6766.3067275000003</c:v>
                </c:pt>
                <c:pt idx="24">
                  <c:v>6821.8083812900004</c:v>
                </c:pt>
                <c:pt idx="25">
                  <c:v>6874.4441911100002</c:v>
                </c:pt>
                <c:pt idx="26">
                  <c:v>6887.1815272699996</c:v>
                </c:pt>
                <c:pt idx="27">
                  <c:v>6915.5348750700005</c:v>
                </c:pt>
                <c:pt idx="28">
                  <c:v>6919.56508476</c:v>
                </c:pt>
              </c:numCache>
            </c:numRef>
          </c:val>
          <c:smooth val="0"/>
        </c:ser>
        <c:dLbls>
          <c:showLegendKey val="0"/>
          <c:showVal val="0"/>
          <c:showCatName val="0"/>
          <c:showSerName val="0"/>
          <c:showPercent val="0"/>
          <c:showBubbleSize val="0"/>
        </c:dLbls>
        <c:smooth val="0"/>
        <c:axId val="260783232"/>
        <c:axId val="260784408"/>
      </c:lineChart>
      <c:catAx>
        <c:axId val="260783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data transferred</a:t>
                </a:r>
                <a:r>
                  <a:rPr lang="en-US" baseline="0"/>
                  <a:t> [bytes]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784408"/>
        <c:crosses val="autoZero"/>
        <c:auto val="1"/>
        <c:lblAlgn val="ctr"/>
        <c:lblOffset val="100"/>
        <c:noMultiLvlLbl val="0"/>
      </c:catAx>
      <c:valAx>
        <c:axId val="260784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MiB/sec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783232"/>
        <c:crosses val="autoZero"/>
        <c:crossBetween val="between"/>
      </c:valAx>
      <c:spPr>
        <a:noFill/>
        <a:ln>
          <a:noFill/>
        </a:ln>
        <a:effectLst/>
      </c:spPr>
    </c:plotArea>
    <c:legend>
      <c:legendPos val="r"/>
      <c:layout>
        <c:manualLayout>
          <c:xMode val="edge"/>
          <c:yMode val="edge"/>
          <c:x val="0.79386876640419957"/>
          <c:y val="0.43696710674105055"/>
          <c:w val="0.16671936596160775"/>
          <c:h val="0.2299845327709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15048118985127"/>
          <c:y val="5.0925925925925923E-2"/>
          <c:w val="0.84914610673665791"/>
          <c:h val="0.70991542723826184"/>
        </c:manualLayout>
      </c:layout>
      <c:lineChart>
        <c:grouping val="standard"/>
        <c:varyColors val="0"/>
        <c:ser>
          <c:idx val="1"/>
          <c:order val="0"/>
          <c:tx>
            <c:v>MKL</c:v>
          </c:tx>
          <c:spPr>
            <a:ln w="28575" cap="rnd">
              <a:solidFill>
                <a:schemeClr val="accent2"/>
              </a:solidFill>
              <a:round/>
            </a:ln>
            <a:effectLst/>
          </c:spPr>
          <c:marker>
            <c:symbol val="none"/>
          </c:marker>
          <c:val>
            <c:numRef>
              <c:f>dgemm_c!$E$2:$E$65</c:f>
              <c:numCache>
                <c:formatCode>General</c:formatCode>
                <c:ptCount val="64"/>
                <c:pt idx="0">
                  <c:v>14.807886</c:v>
                </c:pt>
                <c:pt idx="1">
                  <c:v>149.80727200000001</c:v>
                </c:pt>
                <c:pt idx="2">
                  <c:v>196.998234</c:v>
                </c:pt>
                <c:pt idx="3">
                  <c:v>188.65523300000001</c:v>
                </c:pt>
                <c:pt idx="4">
                  <c:v>185.36793700000001</c:v>
                </c:pt>
                <c:pt idx="5">
                  <c:v>204.602598</c:v>
                </c:pt>
                <c:pt idx="6">
                  <c:v>201.98055199999999</c:v>
                </c:pt>
                <c:pt idx="7">
                  <c:v>180.87149500000001</c:v>
                </c:pt>
                <c:pt idx="8">
                  <c:v>187.99714599999999</c:v>
                </c:pt>
                <c:pt idx="9">
                  <c:v>177.901366</c:v>
                </c:pt>
                <c:pt idx="10">
                  <c:v>182.47745800000001</c:v>
                </c:pt>
                <c:pt idx="11">
                  <c:v>188.66236799999999</c:v>
                </c:pt>
                <c:pt idx="12">
                  <c:v>187.52158900000001</c:v>
                </c:pt>
                <c:pt idx="13">
                  <c:v>196.40366299999999</c:v>
                </c:pt>
                <c:pt idx="14">
                  <c:v>201.94806800000001</c:v>
                </c:pt>
                <c:pt idx="15">
                  <c:v>194.58156600000001</c:v>
                </c:pt>
                <c:pt idx="16">
                  <c:v>203.413039</c:v>
                </c:pt>
                <c:pt idx="17">
                  <c:v>203.99450400000001</c:v>
                </c:pt>
                <c:pt idx="18">
                  <c:v>199.55260699999999</c:v>
                </c:pt>
                <c:pt idx="19">
                  <c:v>203.745631</c:v>
                </c:pt>
                <c:pt idx="20">
                  <c:v>207.187881</c:v>
                </c:pt>
                <c:pt idx="21">
                  <c:v>202.61829800000001</c:v>
                </c:pt>
                <c:pt idx="22">
                  <c:v>207.13310100000001</c:v>
                </c:pt>
                <c:pt idx="23">
                  <c:v>203.505943</c:v>
                </c:pt>
                <c:pt idx="24">
                  <c:v>204.51130699999999</c:v>
                </c:pt>
                <c:pt idx="25">
                  <c:v>208.57855000000001</c:v>
                </c:pt>
                <c:pt idx="26">
                  <c:v>210.812893</c:v>
                </c:pt>
                <c:pt idx="27">
                  <c:v>206.29038199999999</c:v>
                </c:pt>
                <c:pt idx="28">
                  <c:v>211.18985699999999</c:v>
                </c:pt>
                <c:pt idx="29">
                  <c:v>210.77869200000001</c:v>
                </c:pt>
                <c:pt idx="30">
                  <c:v>208.86623900000001</c:v>
                </c:pt>
                <c:pt idx="31">
                  <c:v>210.22988100000001</c:v>
                </c:pt>
                <c:pt idx="32">
                  <c:v>213.77603500000001</c:v>
                </c:pt>
                <c:pt idx="33">
                  <c:v>209.787452</c:v>
                </c:pt>
                <c:pt idx="34">
                  <c:v>213.12392500000001</c:v>
                </c:pt>
                <c:pt idx="35">
                  <c:v>210.326943</c:v>
                </c:pt>
                <c:pt idx="36">
                  <c:v>211.109692</c:v>
                </c:pt>
                <c:pt idx="37">
                  <c:v>213.62636900000001</c:v>
                </c:pt>
                <c:pt idx="38">
                  <c:v>215.09414699999999</c:v>
                </c:pt>
                <c:pt idx="39">
                  <c:v>211.42245399999999</c:v>
                </c:pt>
                <c:pt idx="40">
                  <c:v>215.39007899999999</c:v>
                </c:pt>
                <c:pt idx="41">
                  <c:v>215.03214600000001</c:v>
                </c:pt>
                <c:pt idx="42">
                  <c:v>213.78714500000001</c:v>
                </c:pt>
                <c:pt idx="43">
                  <c:v>215.15453099999999</c:v>
                </c:pt>
                <c:pt idx="44">
                  <c:v>216.88506599999999</c:v>
                </c:pt>
                <c:pt idx="45">
                  <c:v>213.97220999999999</c:v>
                </c:pt>
                <c:pt idx="46">
                  <c:v>216.22385</c:v>
                </c:pt>
                <c:pt idx="47">
                  <c:v>207.54612</c:v>
                </c:pt>
                <c:pt idx="48">
                  <c:v>214.97631200000001</c:v>
                </c:pt>
                <c:pt idx="49">
                  <c:v>216.878761</c:v>
                </c:pt>
                <c:pt idx="50">
                  <c:v>218.06008499999999</c:v>
                </c:pt>
                <c:pt idx="51">
                  <c:v>214.817894</c:v>
                </c:pt>
                <c:pt idx="52">
                  <c:v>217.715092</c:v>
                </c:pt>
                <c:pt idx="53">
                  <c:v>217.00288800000001</c:v>
                </c:pt>
                <c:pt idx="54">
                  <c:v>216.04277200000001</c:v>
                </c:pt>
                <c:pt idx="55">
                  <c:v>216.73142799999999</c:v>
                </c:pt>
                <c:pt idx="56">
                  <c:v>218.91805099999999</c:v>
                </c:pt>
                <c:pt idx="57">
                  <c:v>216.41456600000001</c:v>
                </c:pt>
                <c:pt idx="58">
                  <c:v>218.613359</c:v>
                </c:pt>
                <c:pt idx="59">
                  <c:v>215.89093800000001</c:v>
                </c:pt>
                <c:pt idx="60">
                  <c:v>216.86079599999999</c:v>
                </c:pt>
                <c:pt idx="61">
                  <c:v>218.0395</c:v>
                </c:pt>
                <c:pt idx="62">
                  <c:v>219.11744200000001</c:v>
                </c:pt>
                <c:pt idx="63">
                  <c:v>211.962245</c:v>
                </c:pt>
              </c:numCache>
            </c:numRef>
          </c:val>
          <c:smooth val="0"/>
        </c:ser>
        <c:ser>
          <c:idx val="0"/>
          <c:order val="1"/>
          <c:tx>
            <c:v>Numpy (MKL)</c:v>
          </c:tx>
          <c:spPr>
            <a:ln w="28575" cap="rnd">
              <a:solidFill>
                <a:schemeClr val="accent1"/>
              </a:solidFill>
              <a:round/>
            </a:ln>
            <a:effectLst/>
          </c:spPr>
          <c:marker>
            <c:symbol val="none"/>
          </c:marker>
          <c:val>
            <c:numRef>
              <c:f>dgemm_numpy!$E$2:$E$65</c:f>
              <c:numCache>
                <c:formatCode>General</c:formatCode>
                <c:ptCount val="64"/>
                <c:pt idx="0">
                  <c:v>8.6569328270099994</c:v>
                </c:pt>
                <c:pt idx="1">
                  <c:v>19.373678082200001</c:v>
                </c:pt>
                <c:pt idx="2">
                  <c:v>28.9944128733</c:v>
                </c:pt>
                <c:pt idx="3">
                  <c:v>45.249017789699998</c:v>
                </c:pt>
                <c:pt idx="4">
                  <c:v>44.103296319599998</c:v>
                </c:pt>
                <c:pt idx="5">
                  <c:v>42.827571666300003</c:v>
                </c:pt>
                <c:pt idx="6">
                  <c:v>52.624612313100002</c:v>
                </c:pt>
                <c:pt idx="7">
                  <c:v>47.681888084500002</c:v>
                </c:pt>
                <c:pt idx="8">
                  <c:v>57.118107862400002</c:v>
                </c:pt>
                <c:pt idx="9">
                  <c:v>57.727998224099998</c:v>
                </c:pt>
                <c:pt idx="10">
                  <c:v>57.6173827593</c:v>
                </c:pt>
                <c:pt idx="11">
                  <c:v>60.498312803899999</c:v>
                </c:pt>
                <c:pt idx="12">
                  <c:v>61.086358145299997</c:v>
                </c:pt>
                <c:pt idx="13">
                  <c:v>60.356730937099996</c:v>
                </c:pt>
                <c:pt idx="14">
                  <c:v>62.726530306400001</c:v>
                </c:pt>
                <c:pt idx="15">
                  <c:v>54.032259399099999</c:v>
                </c:pt>
                <c:pt idx="16">
                  <c:v>54.609489121800003</c:v>
                </c:pt>
                <c:pt idx="17">
                  <c:v>58.342832276400003</c:v>
                </c:pt>
                <c:pt idx="18">
                  <c:v>56.963168474900002</c:v>
                </c:pt>
                <c:pt idx="19">
                  <c:v>58.521931818100001</c:v>
                </c:pt>
                <c:pt idx="20">
                  <c:v>58.522082546100002</c:v>
                </c:pt>
                <c:pt idx="21">
                  <c:v>58.879202569699999</c:v>
                </c:pt>
                <c:pt idx="22">
                  <c:v>60.680784564200003</c:v>
                </c:pt>
                <c:pt idx="23">
                  <c:v>57.978789580799997</c:v>
                </c:pt>
                <c:pt idx="24">
                  <c:v>62.431973306800003</c:v>
                </c:pt>
                <c:pt idx="25">
                  <c:v>64.141311536399996</c:v>
                </c:pt>
                <c:pt idx="26">
                  <c:v>65.577312750700003</c:v>
                </c:pt>
                <c:pt idx="27">
                  <c:v>65.426268155399995</c:v>
                </c:pt>
                <c:pt idx="28">
                  <c:v>67.283095775700005</c:v>
                </c:pt>
                <c:pt idx="29">
                  <c:v>67.751927070400001</c:v>
                </c:pt>
                <c:pt idx="30">
                  <c:v>68.330515209699996</c:v>
                </c:pt>
                <c:pt idx="31">
                  <c:v>67.635803772599999</c:v>
                </c:pt>
                <c:pt idx="32">
                  <c:v>70.539007601799995</c:v>
                </c:pt>
                <c:pt idx="33">
                  <c:v>70.420472336100005</c:v>
                </c:pt>
                <c:pt idx="34">
                  <c:v>71.962503268000006</c:v>
                </c:pt>
                <c:pt idx="35">
                  <c:v>71.582938597199998</c:v>
                </c:pt>
                <c:pt idx="36">
                  <c:v>72.764849396599999</c:v>
                </c:pt>
                <c:pt idx="37">
                  <c:v>74.0774907208</c:v>
                </c:pt>
                <c:pt idx="38">
                  <c:v>74.960407029699994</c:v>
                </c:pt>
                <c:pt idx="39">
                  <c:v>74.457986474400002</c:v>
                </c:pt>
                <c:pt idx="40">
                  <c:v>76.224584755199999</c:v>
                </c:pt>
                <c:pt idx="41">
                  <c:v>76.7285609188</c:v>
                </c:pt>
                <c:pt idx="42">
                  <c:v>76.928469053499995</c:v>
                </c:pt>
                <c:pt idx="43">
                  <c:v>77.714627690699999</c:v>
                </c:pt>
                <c:pt idx="44">
                  <c:v>78.750095253799998</c:v>
                </c:pt>
                <c:pt idx="45">
                  <c:v>78.446086010299993</c:v>
                </c:pt>
                <c:pt idx="46">
                  <c:v>79.586377232700002</c:v>
                </c:pt>
                <c:pt idx="47">
                  <c:v>70.842090899699997</c:v>
                </c:pt>
                <c:pt idx="48">
                  <c:v>80.137812513200004</c:v>
                </c:pt>
                <c:pt idx="49">
                  <c:v>81.158260236700002</c:v>
                </c:pt>
                <c:pt idx="50">
                  <c:v>81.854827870899996</c:v>
                </c:pt>
                <c:pt idx="51">
                  <c:v>81.246362743999995</c:v>
                </c:pt>
                <c:pt idx="52">
                  <c:v>82.543528586899996</c:v>
                </c:pt>
                <c:pt idx="53">
                  <c:v>82.523947454099996</c:v>
                </c:pt>
                <c:pt idx="54">
                  <c:v>82.8015181329</c:v>
                </c:pt>
                <c:pt idx="55">
                  <c:v>83.094062671499998</c:v>
                </c:pt>
                <c:pt idx="56">
                  <c:v>84.382527553000003</c:v>
                </c:pt>
                <c:pt idx="57">
                  <c:v>84.090838003100004</c:v>
                </c:pt>
                <c:pt idx="58">
                  <c:v>85.0591418172</c:v>
                </c:pt>
                <c:pt idx="59">
                  <c:v>83.526098011200006</c:v>
                </c:pt>
                <c:pt idx="60">
                  <c:v>85.1294119139</c:v>
                </c:pt>
                <c:pt idx="61">
                  <c:v>85.570908165999995</c:v>
                </c:pt>
                <c:pt idx="62">
                  <c:v>86.385582288400002</c:v>
                </c:pt>
                <c:pt idx="63">
                  <c:v>79.579573720599996</c:v>
                </c:pt>
              </c:numCache>
            </c:numRef>
          </c:val>
          <c:smooth val="0"/>
        </c:ser>
        <c:ser>
          <c:idx val="5"/>
          <c:order val="2"/>
          <c:tx>
            <c:v>pyMIC (kernel only)</c:v>
          </c:tx>
          <c:spPr>
            <a:ln w="28575" cap="rnd">
              <a:solidFill>
                <a:schemeClr val="accent6"/>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dgemm!$G$2:$G$65</c:f>
              <c:numCache>
                <c:formatCode>General</c:formatCode>
                <c:ptCount val="64"/>
                <c:pt idx="0">
                  <c:v>0.32073137876000002</c:v>
                </c:pt>
                <c:pt idx="1">
                  <c:v>2.56812529849</c:v>
                </c:pt>
                <c:pt idx="2">
                  <c:v>9.0957135755900005</c:v>
                </c:pt>
                <c:pt idx="3">
                  <c:v>19.780509010399999</c:v>
                </c:pt>
                <c:pt idx="4">
                  <c:v>36.506302691800002</c:v>
                </c:pt>
                <c:pt idx="5">
                  <c:v>48.729859379099999</c:v>
                </c:pt>
                <c:pt idx="6">
                  <c:v>74.219157924200005</c:v>
                </c:pt>
                <c:pt idx="7">
                  <c:v>87.703908095299994</c:v>
                </c:pt>
                <c:pt idx="8">
                  <c:v>89.196981367899994</c:v>
                </c:pt>
                <c:pt idx="9">
                  <c:v>127.48299008799999</c:v>
                </c:pt>
                <c:pt idx="10">
                  <c:v>151.97485880900001</c:v>
                </c:pt>
                <c:pt idx="11">
                  <c:v>142.629909924</c:v>
                </c:pt>
                <c:pt idx="12">
                  <c:v>146.58847283700001</c:v>
                </c:pt>
                <c:pt idx="13">
                  <c:v>207.315172397</c:v>
                </c:pt>
                <c:pt idx="14">
                  <c:v>224.76103479099999</c:v>
                </c:pt>
                <c:pt idx="15">
                  <c:v>202.44156169600001</c:v>
                </c:pt>
                <c:pt idx="16">
                  <c:v>197.80118815200001</c:v>
                </c:pt>
                <c:pt idx="17">
                  <c:v>263.24562521299998</c:v>
                </c:pt>
                <c:pt idx="18">
                  <c:v>286.67171678800003</c:v>
                </c:pt>
                <c:pt idx="19">
                  <c:v>252.19305315099999</c:v>
                </c:pt>
                <c:pt idx="20">
                  <c:v>238.91929602499999</c:v>
                </c:pt>
                <c:pt idx="21">
                  <c:v>289.71133277299998</c:v>
                </c:pt>
                <c:pt idx="22">
                  <c:v>271.349105028</c:v>
                </c:pt>
                <c:pt idx="23">
                  <c:v>281.15839366099999</c:v>
                </c:pt>
                <c:pt idx="24">
                  <c:v>291.85210411999998</c:v>
                </c:pt>
                <c:pt idx="25">
                  <c:v>318.90056988399999</c:v>
                </c:pt>
                <c:pt idx="26">
                  <c:v>307.73062423800002</c:v>
                </c:pt>
                <c:pt idx="27">
                  <c:v>319.78907871199999</c:v>
                </c:pt>
                <c:pt idx="28">
                  <c:v>327.88117414200002</c:v>
                </c:pt>
                <c:pt idx="29">
                  <c:v>344.58723944000002</c:v>
                </c:pt>
                <c:pt idx="30">
                  <c:v>345.30484037999997</c:v>
                </c:pt>
                <c:pt idx="31">
                  <c:v>304.43241221300002</c:v>
                </c:pt>
                <c:pt idx="32">
                  <c:v>362.07138878900003</c:v>
                </c:pt>
                <c:pt idx="33">
                  <c:v>366.76556443999999</c:v>
                </c:pt>
                <c:pt idx="34">
                  <c:v>367.1356275</c:v>
                </c:pt>
                <c:pt idx="35">
                  <c:v>443.10786610999997</c:v>
                </c:pt>
                <c:pt idx="36">
                  <c:v>468.484747099</c:v>
                </c:pt>
                <c:pt idx="37">
                  <c:v>478.39021749099999</c:v>
                </c:pt>
                <c:pt idx="38">
                  <c:v>431.046199839</c:v>
                </c:pt>
                <c:pt idx="39">
                  <c:v>404.42068041700003</c:v>
                </c:pt>
                <c:pt idx="40">
                  <c:v>502.156826185</c:v>
                </c:pt>
                <c:pt idx="41">
                  <c:v>511.96022325899997</c:v>
                </c:pt>
                <c:pt idx="42">
                  <c:v>476.103671195</c:v>
                </c:pt>
                <c:pt idx="43">
                  <c:v>513.991094858</c:v>
                </c:pt>
                <c:pt idx="44">
                  <c:v>499.86192915200002</c:v>
                </c:pt>
                <c:pt idx="45">
                  <c:v>456.23671702799999</c:v>
                </c:pt>
                <c:pt idx="46">
                  <c:v>460.32478807400003</c:v>
                </c:pt>
                <c:pt idx="47">
                  <c:v>447.06180052399998</c:v>
                </c:pt>
                <c:pt idx="48">
                  <c:v>474.92222152099998</c:v>
                </c:pt>
                <c:pt idx="49">
                  <c:v>479.190215964</c:v>
                </c:pt>
                <c:pt idx="50">
                  <c:v>471.01424871199998</c:v>
                </c:pt>
                <c:pt idx="51">
                  <c:v>505.71862177700001</c:v>
                </c:pt>
                <c:pt idx="52">
                  <c:v>497.95820053800003</c:v>
                </c:pt>
                <c:pt idx="53">
                  <c:v>499.96405007200002</c:v>
                </c:pt>
                <c:pt idx="54">
                  <c:v>505.568134327</c:v>
                </c:pt>
                <c:pt idx="55">
                  <c:v>489.24308386899997</c:v>
                </c:pt>
                <c:pt idx="56">
                  <c:v>598.54800193599999</c:v>
                </c:pt>
                <c:pt idx="57">
                  <c:v>602.49923228600005</c:v>
                </c:pt>
                <c:pt idx="58">
                  <c:v>608.86017768099998</c:v>
                </c:pt>
                <c:pt idx="59">
                  <c:v>618.75682397200001</c:v>
                </c:pt>
                <c:pt idx="60">
                  <c:v>611.62171583099996</c:v>
                </c:pt>
                <c:pt idx="61">
                  <c:v>566.36484656599998</c:v>
                </c:pt>
                <c:pt idx="62">
                  <c:v>524.92288230600002</c:v>
                </c:pt>
                <c:pt idx="63">
                  <c:v>492.64227009400003</c:v>
                </c:pt>
              </c:numCache>
            </c:numRef>
          </c:val>
          <c:smooth val="0"/>
        </c:ser>
        <c:ser>
          <c:idx val="4"/>
          <c:order val="3"/>
          <c:tx>
            <c:v>pyMIC (incl. transfers)</c:v>
          </c:tx>
          <c:spPr>
            <a:ln w="28575" cap="rnd">
              <a:solidFill>
                <a:schemeClr val="accent5"/>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dgemm!$F$2:$F$65</c:f>
              <c:numCache>
                <c:formatCode>General</c:formatCode>
                <c:ptCount val="64"/>
                <c:pt idx="0">
                  <c:v>0.315711544856</c:v>
                </c:pt>
                <c:pt idx="1">
                  <c:v>2.7044523038600001</c:v>
                </c:pt>
                <c:pt idx="2">
                  <c:v>8.6101601222100008</c:v>
                </c:pt>
                <c:pt idx="3">
                  <c:v>21.7829305321</c:v>
                </c:pt>
                <c:pt idx="4">
                  <c:v>33.773572165200001</c:v>
                </c:pt>
                <c:pt idx="5">
                  <c:v>44.568221949700003</c:v>
                </c:pt>
                <c:pt idx="6">
                  <c:v>63.565464800100003</c:v>
                </c:pt>
                <c:pt idx="7">
                  <c:v>80.319874647199995</c:v>
                </c:pt>
                <c:pt idx="8">
                  <c:v>84.928381213600005</c:v>
                </c:pt>
                <c:pt idx="9">
                  <c:v>104.51338368099999</c:v>
                </c:pt>
                <c:pt idx="10">
                  <c:v>123.225537782</c:v>
                </c:pt>
                <c:pt idx="11">
                  <c:v>126.34756526699999</c:v>
                </c:pt>
                <c:pt idx="12">
                  <c:v>121.410120147</c:v>
                </c:pt>
                <c:pt idx="13">
                  <c:v>166.50292814700001</c:v>
                </c:pt>
                <c:pt idx="14">
                  <c:v>181.19261123499999</c:v>
                </c:pt>
                <c:pt idx="15">
                  <c:v>179.348846468</c:v>
                </c:pt>
                <c:pt idx="16">
                  <c:v>164.16130823500001</c:v>
                </c:pt>
                <c:pt idx="17">
                  <c:v>213.09647910800001</c:v>
                </c:pt>
                <c:pt idx="18">
                  <c:v>231.98312408000001</c:v>
                </c:pt>
                <c:pt idx="19">
                  <c:v>219.054192218</c:v>
                </c:pt>
                <c:pt idx="20">
                  <c:v>200.175695424</c:v>
                </c:pt>
                <c:pt idx="21">
                  <c:v>254.797034239</c:v>
                </c:pt>
                <c:pt idx="22">
                  <c:v>222.25770787100001</c:v>
                </c:pt>
                <c:pt idx="23">
                  <c:v>234.192831783</c:v>
                </c:pt>
                <c:pt idx="24">
                  <c:v>244.10876594000001</c:v>
                </c:pt>
                <c:pt idx="25">
                  <c:v>267.29162650699999</c:v>
                </c:pt>
                <c:pt idx="26">
                  <c:v>260.47680728900002</c:v>
                </c:pt>
                <c:pt idx="27">
                  <c:v>261.47336577099998</c:v>
                </c:pt>
                <c:pt idx="28">
                  <c:v>277.10208963500003</c:v>
                </c:pt>
                <c:pt idx="29">
                  <c:v>292.07327477299998</c:v>
                </c:pt>
                <c:pt idx="30">
                  <c:v>292.15046274500003</c:v>
                </c:pt>
                <c:pt idx="31">
                  <c:v>258.56440190900003</c:v>
                </c:pt>
                <c:pt idx="32">
                  <c:v>298.96873601099998</c:v>
                </c:pt>
                <c:pt idx="33">
                  <c:v>302.19503957000001</c:v>
                </c:pt>
                <c:pt idx="34">
                  <c:v>313.52057588899999</c:v>
                </c:pt>
                <c:pt idx="35">
                  <c:v>392.26452541800001</c:v>
                </c:pt>
                <c:pt idx="36">
                  <c:v>388.51251251600002</c:v>
                </c:pt>
                <c:pt idx="37">
                  <c:v>404.644319564</c:v>
                </c:pt>
                <c:pt idx="38">
                  <c:v>382.88985896200001</c:v>
                </c:pt>
                <c:pt idx="39">
                  <c:v>348.79761356</c:v>
                </c:pt>
                <c:pt idx="40">
                  <c:v>426.67729612900001</c:v>
                </c:pt>
                <c:pt idx="41">
                  <c:v>435.54805917499999</c:v>
                </c:pt>
                <c:pt idx="42">
                  <c:v>396.13586042499998</c:v>
                </c:pt>
                <c:pt idx="43">
                  <c:v>447.274297004</c:v>
                </c:pt>
                <c:pt idx="44">
                  <c:v>458.92317004099999</c:v>
                </c:pt>
                <c:pt idx="45">
                  <c:v>394.706255833</c:v>
                </c:pt>
                <c:pt idx="46">
                  <c:v>399.392919146</c:v>
                </c:pt>
                <c:pt idx="47">
                  <c:v>390.910556735</c:v>
                </c:pt>
                <c:pt idx="48">
                  <c:v>412.08694824899999</c:v>
                </c:pt>
                <c:pt idx="49">
                  <c:v>417.09610715100001</c:v>
                </c:pt>
                <c:pt idx="50">
                  <c:v>425.57240448300001</c:v>
                </c:pt>
                <c:pt idx="51">
                  <c:v>427.569977704</c:v>
                </c:pt>
                <c:pt idx="52">
                  <c:v>434.92861108199997</c:v>
                </c:pt>
                <c:pt idx="53">
                  <c:v>436.61399914999998</c:v>
                </c:pt>
                <c:pt idx="54">
                  <c:v>433.78376054199998</c:v>
                </c:pt>
                <c:pt idx="55">
                  <c:v>421.478999638</c:v>
                </c:pt>
                <c:pt idx="56">
                  <c:v>520.16647668099995</c:v>
                </c:pt>
                <c:pt idx="57">
                  <c:v>524.48425934700003</c:v>
                </c:pt>
                <c:pt idx="58">
                  <c:v>530.71679634999998</c:v>
                </c:pt>
                <c:pt idx="59">
                  <c:v>539.244884125</c:v>
                </c:pt>
                <c:pt idx="60">
                  <c:v>538.009875921</c:v>
                </c:pt>
                <c:pt idx="61">
                  <c:v>482.61748381000001</c:v>
                </c:pt>
                <c:pt idx="62">
                  <c:v>453.48815148900002</c:v>
                </c:pt>
                <c:pt idx="63">
                  <c:v>439.97243692500001</c:v>
                </c:pt>
              </c:numCache>
            </c:numRef>
          </c:val>
          <c:smooth val="0"/>
        </c:ser>
        <c:dLbls>
          <c:showLegendKey val="0"/>
          <c:showVal val="0"/>
          <c:showCatName val="0"/>
          <c:showSerName val="0"/>
          <c:showPercent val="0"/>
          <c:showBubbleSize val="0"/>
        </c:dLbls>
        <c:smooth val="0"/>
        <c:axId val="214611704"/>
        <c:axId val="366197360"/>
      </c:lineChart>
      <c:catAx>
        <c:axId val="214611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matrix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197360"/>
        <c:crosses val="autoZero"/>
        <c:auto val="1"/>
        <c:lblAlgn val="ctr"/>
        <c:lblOffset val="100"/>
        <c:noMultiLvlLbl val="0"/>
      </c:catAx>
      <c:valAx>
        <c:axId val="366197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GFLOPS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11704"/>
        <c:crosses val="autoZero"/>
        <c:crossBetween val="between"/>
      </c:valAx>
      <c:spPr>
        <a:noFill/>
        <a:ln>
          <a:noFill/>
        </a:ln>
        <a:effectLst/>
      </c:spPr>
    </c:plotArea>
    <c:legend>
      <c:legendPos val="r"/>
      <c:layout>
        <c:manualLayout>
          <c:xMode val="edge"/>
          <c:yMode val="edge"/>
          <c:x val="0.15101290463692035"/>
          <c:y val="9.5774642752989206E-2"/>
          <c:w val="0.30732042869641296"/>
          <c:h val="0.33565033537474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4672625381286"/>
          <c:y val="5.0925925925925923E-2"/>
          <c:w val="0.76750372419663759"/>
          <c:h val="0.79500729075532228"/>
        </c:manualLayout>
      </c:layout>
      <c:lineChart>
        <c:grouping val="standard"/>
        <c:varyColors val="0"/>
        <c:ser>
          <c:idx val="1"/>
          <c:order val="0"/>
          <c:tx>
            <c:strRef>
              <c:f>Sheet1!$C$22</c:f>
              <c:strCache>
                <c:ptCount val="1"/>
                <c:pt idx="0">
                  <c:v>Host</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numRef>
              <c:f>Sheet1!$B$23:$B$27</c:f>
              <c:numCache>
                <c:formatCode>General</c:formatCode>
                <c:ptCount val="5"/>
                <c:pt idx="0">
                  <c:v>10</c:v>
                </c:pt>
                <c:pt idx="1">
                  <c:v>16</c:v>
                </c:pt>
                <c:pt idx="2">
                  <c:v>20</c:v>
                </c:pt>
                <c:pt idx="3">
                  <c:v>32</c:v>
                </c:pt>
                <c:pt idx="4">
                  <c:v>40</c:v>
                </c:pt>
              </c:numCache>
            </c:numRef>
          </c:cat>
          <c:val>
            <c:numRef>
              <c:f>Sheet1!$C$23:$C$27</c:f>
              <c:numCache>
                <c:formatCode>General</c:formatCode>
                <c:ptCount val="5"/>
                <c:pt idx="0">
                  <c:v>895.22900000000004</c:v>
                </c:pt>
                <c:pt idx="1">
                  <c:v>562.08900000000006</c:v>
                </c:pt>
                <c:pt idx="2">
                  <c:v>458.685</c:v>
                </c:pt>
                <c:pt idx="3">
                  <c:v>295.702</c:v>
                </c:pt>
                <c:pt idx="4">
                  <c:v>245.67</c:v>
                </c:pt>
              </c:numCache>
            </c:numRef>
          </c:val>
          <c:smooth val="0"/>
        </c:ser>
        <c:ser>
          <c:idx val="2"/>
          <c:order val="1"/>
          <c:tx>
            <c:strRef>
              <c:f>Sheet1!$D$22</c:f>
              <c:strCache>
                <c:ptCount val="1"/>
                <c:pt idx="0">
                  <c:v>Offload</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Sheet1!$B$23:$B$27</c:f>
              <c:numCache>
                <c:formatCode>General</c:formatCode>
                <c:ptCount val="5"/>
                <c:pt idx="0">
                  <c:v>10</c:v>
                </c:pt>
                <c:pt idx="1">
                  <c:v>16</c:v>
                </c:pt>
                <c:pt idx="2">
                  <c:v>20</c:v>
                </c:pt>
                <c:pt idx="3">
                  <c:v>32</c:v>
                </c:pt>
                <c:pt idx="4">
                  <c:v>40</c:v>
                </c:pt>
              </c:numCache>
            </c:numRef>
          </c:cat>
          <c:val>
            <c:numRef>
              <c:f>Sheet1!$D$23:$D$27</c:f>
              <c:numCache>
                <c:formatCode>General</c:formatCode>
                <c:ptCount val="5"/>
                <c:pt idx="0">
                  <c:v>454.64699999999999</c:v>
                </c:pt>
                <c:pt idx="1">
                  <c:v>287.22399999999999</c:v>
                </c:pt>
                <c:pt idx="2">
                  <c:v>251.167</c:v>
                </c:pt>
                <c:pt idx="3">
                  <c:v>170.11500000000001</c:v>
                </c:pt>
                <c:pt idx="4">
                  <c:v>145.13800000000001</c:v>
                </c:pt>
              </c:numCache>
            </c:numRef>
          </c:val>
          <c:smooth val="0"/>
        </c:ser>
        <c:dLbls>
          <c:showLegendKey val="0"/>
          <c:showVal val="0"/>
          <c:showCatName val="0"/>
          <c:showSerName val="0"/>
          <c:showPercent val="0"/>
          <c:showBubbleSize val="0"/>
        </c:dLbls>
        <c:marker val="1"/>
        <c:smooth val="0"/>
        <c:axId val="366198536"/>
        <c:axId val="366197752"/>
      </c:lineChart>
      <c:catAx>
        <c:axId val="366198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197752"/>
        <c:crosses val="autoZero"/>
        <c:auto val="1"/>
        <c:lblAlgn val="ctr"/>
        <c:lblOffset val="100"/>
        <c:noMultiLvlLbl val="0"/>
      </c:catAx>
      <c:valAx>
        <c:axId val="366197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198536"/>
        <c:crosses val="autoZero"/>
        <c:crossBetween val="between"/>
      </c:valAx>
      <c:spPr>
        <a:noFill/>
        <a:ln>
          <a:noFill/>
        </a:ln>
        <a:effectLst/>
      </c:spPr>
    </c:plotArea>
    <c:legend>
      <c:legendPos val="b"/>
      <c:layout>
        <c:manualLayout>
          <c:xMode val="edge"/>
          <c:yMode val="edge"/>
          <c:x val="0.64302121018656455"/>
          <c:y val="5.6133712452610091E-2"/>
          <c:w val="0.30930304320068097"/>
          <c:h val="0.161458880139982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4672625381286"/>
          <c:y val="5.0925925925925923E-2"/>
          <c:w val="0.76750372419663759"/>
          <c:h val="0.79500729075532228"/>
        </c:manualLayout>
      </c:layout>
      <c:lineChart>
        <c:grouping val="standard"/>
        <c:varyColors val="0"/>
        <c:ser>
          <c:idx val="1"/>
          <c:order val="0"/>
          <c:tx>
            <c:strRef>
              <c:f>Sheet1!$C$31</c:f>
              <c:strCache>
                <c:ptCount val="1"/>
                <c:pt idx="0">
                  <c:v>Speed-up</c:v>
                </c:pt>
              </c:strCache>
            </c:strRef>
          </c:tx>
          <c:spPr>
            <a:ln w="28575" cap="rnd">
              <a:solidFill>
                <a:srgbClr val="C00000"/>
              </a:solidFill>
              <a:round/>
            </a:ln>
            <a:effectLst/>
          </c:spPr>
          <c:marker>
            <c:symbol val="square"/>
            <c:size val="5"/>
            <c:spPr>
              <a:solidFill>
                <a:srgbClr val="C00000"/>
              </a:solidFill>
              <a:ln w="9525">
                <a:solidFill>
                  <a:srgbClr val="C00000"/>
                </a:solidFill>
              </a:ln>
              <a:effectLst/>
            </c:spPr>
          </c:marker>
          <c:cat>
            <c:numRef>
              <c:f>Sheet1!$B$32:$B$36</c:f>
              <c:numCache>
                <c:formatCode>General</c:formatCode>
                <c:ptCount val="5"/>
                <c:pt idx="0">
                  <c:v>10</c:v>
                </c:pt>
                <c:pt idx="1">
                  <c:v>16</c:v>
                </c:pt>
                <c:pt idx="2">
                  <c:v>20</c:v>
                </c:pt>
                <c:pt idx="3">
                  <c:v>32</c:v>
                </c:pt>
                <c:pt idx="4">
                  <c:v>40</c:v>
                </c:pt>
              </c:numCache>
            </c:numRef>
          </c:cat>
          <c:val>
            <c:numRef>
              <c:f>Sheet1!$C$32:$C$36</c:f>
              <c:numCache>
                <c:formatCode>0.00</c:formatCode>
                <c:ptCount val="5"/>
                <c:pt idx="0">
                  <c:v>1.9690639111222554</c:v>
                </c:pt>
                <c:pt idx="1">
                  <c:v>1.9569708659443503</c:v>
                </c:pt>
                <c:pt idx="2">
                  <c:v>1.8262152273188754</c:v>
                </c:pt>
                <c:pt idx="3">
                  <c:v>1.7382476559974134</c:v>
                </c:pt>
                <c:pt idx="4">
                  <c:v>1.6926649120147721</c:v>
                </c:pt>
              </c:numCache>
            </c:numRef>
          </c:val>
          <c:smooth val="0"/>
        </c:ser>
        <c:dLbls>
          <c:showLegendKey val="0"/>
          <c:showVal val="0"/>
          <c:showCatName val="0"/>
          <c:showSerName val="0"/>
          <c:showPercent val="0"/>
          <c:showBubbleSize val="0"/>
        </c:dLbls>
        <c:marker val="1"/>
        <c:smooth val="0"/>
        <c:axId val="366199712"/>
        <c:axId val="366198144"/>
      </c:lineChart>
      <c:catAx>
        <c:axId val="366199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Nodes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198144"/>
        <c:crosses val="autoZero"/>
        <c:auto val="1"/>
        <c:lblAlgn val="ctr"/>
        <c:lblOffset val="100"/>
        <c:noMultiLvlLbl val="0"/>
      </c:catAx>
      <c:valAx>
        <c:axId val="36619814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Speedup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199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t>8/31/2016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t>8/31/2016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345232" rtl="0" eaLnBrk="1" latinLnBrk="0" hangingPunct="1">
      <a:defRPr sz="900" kern="1200">
        <a:solidFill>
          <a:schemeClr val="tx1"/>
        </a:solidFill>
        <a:latin typeface="+mn-lt"/>
        <a:ea typeface="+mn-ea"/>
        <a:cs typeface="+mn-cs"/>
      </a:defRPr>
    </a:lvl1pPr>
    <a:lvl2pPr marL="345232" algn="l" defTabSz="345232" rtl="0" eaLnBrk="1" latinLnBrk="0" hangingPunct="1">
      <a:defRPr sz="900" kern="1200">
        <a:solidFill>
          <a:schemeClr val="tx1"/>
        </a:solidFill>
        <a:latin typeface="+mn-lt"/>
        <a:ea typeface="+mn-ea"/>
        <a:cs typeface="+mn-cs"/>
      </a:defRPr>
    </a:lvl2pPr>
    <a:lvl3pPr marL="690463" algn="l" defTabSz="345232" rtl="0" eaLnBrk="1" latinLnBrk="0" hangingPunct="1">
      <a:defRPr sz="900" kern="1200">
        <a:solidFill>
          <a:schemeClr val="tx1"/>
        </a:solidFill>
        <a:latin typeface="+mn-lt"/>
        <a:ea typeface="+mn-ea"/>
        <a:cs typeface="+mn-cs"/>
      </a:defRPr>
    </a:lvl3pPr>
    <a:lvl4pPr marL="1035695" algn="l" defTabSz="345232" rtl="0" eaLnBrk="1" latinLnBrk="0" hangingPunct="1">
      <a:defRPr sz="900" kern="1200">
        <a:solidFill>
          <a:schemeClr val="tx1"/>
        </a:solidFill>
        <a:latin typeface="+mn-lt"/>
        <a:ea typeface="+mn-ea"/>
        <a:cs typeface="+mn-cs"/>
      </a:defRPr>
    </a:lvl4pPr>
    <a:lvl5pPr marL="1380927" algn="l" defTabSz="345232" rtl="0" eaLnBrk="1" latinLnBrk="0" hangingPunct="1">
      <a:defRPr sz="900" kern="1200">
        <a:solidFill>
          <a:schemeClr val="tx1"/>
        </a:solidFill>
        <a:latin typeface="+mn-lt"/>
        <a:ea typeface="+mn-ea"/>
        <a:cs typeface="+mn-cs"/>
      </a:defRPr>
    </a:lvl5pPr>
    <a:lvl6pPr marL="1726159" algn="l" defTabSz="345232" rtl="0" eaLnBrk="1" latinLnBrk="0" hangingPunct="1">
      <a:defRPr sz="900" kern="1200">
        <a:solidFill>
          <a:schemeClr val="tx1"/>
        </a:solidFill>
        <a:latin typeface="+mn-lt"/>
        <a:ea typeface="+mn-ea"/>
        <a:cs typeface="+mn-cs"/>
      </a:defRPr>
    </a:lvl6pPr>
    <a:lvl7pPr marL="2071390" algn="l" defTabSz="345232" rtl="0" eaLnBrk="1" latinLnBrk="0" hangingPunct="1">
      <a:defRPr sz="900" kern="1200">
        <a:solidFill>
          <a:schemeClr val="tx1"/>
        </a:solidFill>
        <a:latin typeface="+mn-lt"/>
        <a:ea typeface="+mn-ea"/>
        <a:cs typeface="+mn-cs"/>
      </a:defRPr>
    </a:lvl7pPr>
    <a:lvl8pPr marL="2416622" algn="l" defTabSz="345232" rtl="0" eaLnBrk="1" latinLnBrk="0" hangingPunct="1">
      <a:defRPr sz="900" kern="1200">
        <a:solidFill>
          <a:schemeClr val="tx1"/>
        </a:solidFill>
        <a:latin typeface="+mn-lt"/>
        <a:ea typeface="+mn-ea"/>
        <a:cs typeface="+mn-cs"/>
      </a:defRPr>
    </a:lvl8pPr>
    <a:lvl9pPr marL="2761854" algn="l" defTabSz="345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a:t>
            </a:fld>
            <a:endParaRPr lang="en-US"/>
          </a:p>
        </p:txBody>
      </p:sp>
    </p:spTree>
    <p:extLst>
      <p:ext uri="{BB962C8B-B14F-4D97-AF65-F5344CB8AC3E}">
        <p14:creationId xmlns:p14="http://schemas.microsoft.com/office/powerpoint/2010/main" val="115713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345232" indent="0">
              <a:buClr>
                <a:schemeClr val="accent1"/>
              </a:buClr>
              <a:buFont typeface="Arial"/>
              <a:buNone/>
              <a:defRPr>
                <a:solidFill>
                  <a:srgbClr val="FFFFFF"/>
                </a:solidFill>
              </a:defRPr>
            </a:lvl2pPr>
            <a:lvl3pPr marL="690463" indent="0">
              <a:buClr>
                <a:schemeClr val="accent1"/>
              </a:buClr>
              <a:buFont typeface="Arial"/>
              <a:buNone/>
              <a:defRPr>
                <a:solidFill>
                  <a:srgbClr val="FFFFFF"/>
                </a:solidFill>
              </a:defRPr>
            </a:lvl3pPr>
            <a:lvl4pPr marL="1035695" indent="0">
              <a:buClr>
                <a:schemeClr val="accent1"/>
              </a:buClr>
              <a:buFont typeface="Arial"/>
              <a:buNone/>
              <a:defRPr>
                <a:solidFill>
                  <a:srgbClr val="FFFFFF"/>
                </a:solidFill>
              </a:defRPr>
            </a:lvl4pPr>
            <a:lvl5pPr marL="1380927"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16112" y="229199"/>
            <a:ext cx="558668" cy="396645"/>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7" name="Rectangle 6"/>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1"/>
          <p:cNvSpPr>
            <a:spLocks noGrp="1"/>
          </p:cNvSpPr>
          <p:nvPr>
            <p:ph type="title" hasCustomPrompt="1"/>
          </p:nvPr>
        </p:nvSpPr>
        <p:spPr>
          <a:xfrm>
            <a:off x="357584" y="1475000"/>
            <a:ext cx="5065779" cy="798958"/>
          </a:xfrm>
          <a:prstGeom prst="rect">
            <a:avLst/>
          </a:prstGeom>
        </p:spPr>
        <p:txBody>
          <a:bodyPr anchor="ctr" anchorCtr="0"/>
          <a:lstStyle>
            <a:lvl1pPr algn="l">
              <a:lnSpc>
                <a:spcPct val="100000"/>
              </a:lnSpc>
              <a:defRPr sz="2900" b="0" i="0" cap="none">
                <a:solidFill>
                  <a:schemeClr val="accent3"/>
                </a:solidFill>
                <a:latin typeface="Verdana"/>
                <a:cs typeface="Verdana"/>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445" y="1348358"/>
            <a:ext cx="2345916" cy="1661650"/>
          </a:xfrm>
          <a:prstGeom prst="rect">
            <a:avLst/>
          </a:prstGeom>
        </p:spPr>
      </p:pic>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5355820" y="3695507"/>
            <a:ext cx="1668727" cy="214173"/>
          </a:xfrm>
          <a:prstGeom prst="rect">
            <a:avLst/>
          </a:prstGeom>
        </p:spPr>
        <p:txBody>
          <a:bodyPr lIns="69046" tIns="34523" rIns="69046" bIns="34523"/>
          <a:lstStyle>
            <a:lvl1pPr algn="r">
              <a:defRPr sz="800">
                <a:solidFill>
                  <a:schemeClr val="bg1"/>
                </a:solidFill>
                <a:latin typeface="Verdana"/>
                <a:cs typeface="Verdana"/>
              </a:defRPr>
            </a:lvl1pPr>
          </a:lstStyle>
          <a:p>
            <a:fld id="{6A174EDC-730F-0E4F-8F7E-AD594D963D71}" type="slidenum">
              <a:rPr lang="en-US"/>
              <a:pPr/>
              <a:t>‹#›</a:t>
            </a:fld>
            <a:endParaRPr lang="en-US" dirty="0"/>
          </a:p>
        </p:txBody>
      </p:sp>
      <p:sp>
        <p:nvSpPr>
          <p:cNvPr id="6" name="Content Placeholder 2"/>
          <p:cNvSpPr>
            <a:spLocks noGrp="1"/>
          </p:cNvSpPr>
          <p:nvPr>
            <p:ph idx="10"/>
          </p:nvPr>
        </p:nvSpPr>
        <p:spPr>
          <a:xfrm>
            <a:off x="3704972"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400">
                <a:solidFill>
                  <a:schemeClr val="tx1"/>
                </a:solidFill>
              </a:defRPr>
            </a:lvl3pPr>
            <a:lvl4pPr marL="1166356" indent="-130661">
              <a:buClr>
                <a:schemeClr val="accent1"/>
              </a:buClr>
              <a:buFont typeface="Arial"/>
              <a:buChar char="•"/>
              <a:defRPr sz="1400">
                <a:solidFill>
                  <a:schemeClr val="tx1"/>
                </a:solidFill>
              </a:defRPr>
            </a:lvl4pPr>
            <a:lvl5pPr marL="1511588" indent="-130661">
              <a:buClr>
                <a:schemeClr val="accent1"/>
              </a:buClr>
              <a:buFont typeface="Arial"/>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3695039"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327786" y="3840772"/>
            <a:ext cx="359571" cy="214173"/>
          </a:xfrm>
          <a:prstGeom prst="rect">
            <a:avLst/>
          </a:prstGeom>
        </p:spPr>
        <p:txBody>
          <a:bodyPr/>
          <a:lstStyle>
            <a:lvl1pPr algn="r">
              <a:defRPr sz="800">
                <a:solidFill>
                  <a:srgbClr val="000000"/>
                </a:solidFill>
                <a:latin typeface="Verdana"/>
                <a:cs typeface="Verdana"/>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355" y="229199"/>
            <a:ext cx="746481" cy="396558"/>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 y="-214"/>
            <a:ext cx="7152069" cy="4022939"/>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0" y="1139024"/>
            <a:ext cx="5631955" cy="258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57584" y="1436449"/>
            <a:ext cx="4044676" cy="1030823"/>
          </a:xfrm>
          <a:prstGeom prst="rect">
            <a:avLst/>
          </a:prstGeom>
        </p:spPr>
        <p:txBody>
          <a:bodyPr vert="horz" lIns="69046" tIns="34523" rIns="69046" bIns="34523" rtlCol="0" anchor="ctr">
            <a:noAutofit/>
          </a:bodyPr>
          <a:lstStyle/>
          <a:p>
            <a:r>
              <a:rPr lang="en-US"/>
              <a:t>Click to edit Master title style</a:t>
            </a:r>
          </a:p>
        </p:txBody>
      </p:sp>
      <p:sp>
        <p:nvSpPr>
          <p:cNvPr id="3" name="Text Placeholder 2"/>
          <p:cNvSpPr>
            <a:spLocks noGrp="1"/>
          </p:cNvSpPr>
          <p:nvPr>
            <p:ph type="body" idx="1"/>
          </p:nvPr>
        </p:nvSpPr>
        <p:spPr>
          <a:xfrm>
            <a:off x="1732299" y="2848687"/>
            <a:ext cx="3448702" cy="744763"/>
          </a:xfrm>
          <a:prstGeom prst="rect">
            <a:avLst/>
          </a:prstGeom>
        </p:spPr>
        <p:txBody>
          <a:bodyPr vert="horz" lIns="69046" tIns="34523" rIns="69046" bIns="34523"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9790" y="270167"/>
            <a:ext cx="720682" cy="513962"/>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345232" rtl="0" eaLnBrk="1" latinLnBrk="0" hangingPunct="1">
        <a:spcBef>
          <a:spcPct val="0"/>
        </a:spcBef>
        <a:buNone/>
        <a:defRPr sz="3400" kern="1200">
          <a:solidFill>
            <a:schemeClr val="bg1"/>
          </a:solidFill>
          <a:latin typeface="Verdana"/>
          <a:ea typeface="+mj-ea"/>
          <a:cs typeface="Verdana"/>
        </a:defRPr>
      </a:lvl1pPr>
    </p:titleStyle>
    <p:bodyStyle>
      <a:lvl1pPr marL="0" indent="0" algn="l" defTabSz="345232" rtl="0" eaLnBrk="1" latinLnBrk="0" hangingPunct="1">
        <a:spcBef>
          <a:spcPct val="20000"/>
        </a:spcBef>
        <a:buFont typeface="Arial"/>
        <a:buNone/>
        <a:defRPr sz="1500" kern="1200">
          <a:solidFill>
            <a:srgbClr val="FFFFFF"/>
          </a:solidFill>
          <a:latin typeface="Verdana"/>
          <a:ea typeface="+mn-ea"/>
          <a:cs typeface="Verdana"/>
        </a:defRPr>
      </a:lvl1pPr>
      <a:lvl2pPr marL="345232" indent="0" algn="l" defTabSz="345232" rtl="0" eaLnBrk="1" latinLnBrk="0" hangingPunct="1">
        <a:spcBef>
          <a:spcPct val="20000"/>
        </a:spcBef>
        <a:buFont typeface="Arial"/>
        <a:buNone/>
        <a:defRPr sz="1100" kern="1200">
          <a:solidFill>
            <a:srgbClr val="FFFFFF"/>
          </a:solidFill>
          <a:latin typeface="Verdana"/>
          <a:ea typeface="+mn-ea"/>
          <a:cs typeface="Verdana"/>
        </a:defRPr>
      </a:lvl2pPr>
      <a:lvl3pPr marL="690463" indent="0" algn="l" defTabSz="345232" rtl="0" eaLnBrk="1" latinLnBrk="0" hangingPunct="1">
        <a:spcBef>
          <a:spcPct val="20000"/>
        </a:spcBef>
        <a:buFont typeface="Arial"/>
        <a:buNone/>
        <a:defRPr sz="1500" kern="1200">
          <a:solidFill>
            <a:srgbClr val="FFFFFF"/>
          </a:solidFill>
          <a:latin typeface="Verdana"/>
          <a:ea typeface="+mn-ea"/>
          <a:cs typeface="Verdana"/>
        </a:defRPr>
      </a:lvl3pPr>
      <a:lvl4pPr marL="1035695" indent="0" algn="l" defTabSz="345232" rtl="0" eaLnBrk="1" latinLnBrk="0" hangingPunct="1">
        <a:spcBef>
          <a:spcPct val="20000"/>
        </a:spcBef>
        <a:buFont typeface="Arial"/>
        <a:buNone/>
        <a:defRPr sz="1500" kern="1200">
          <a:solidFill>
            <a:srgbClr val="FFFFFF"/>
          </a:solidFill>
          <a:latin typeface="Verdana"/>
          <a:ea typeface="+mn-ea"/>
          <a:cs typeface="Verdana"/>
        </a:defRPr>
      </a:lvl4pPr>
      <a:lvl5pPr marL="1380927" indent="0" algn="l" defTabSz="345232" rtl="0" eaLnBrk="1" latinLnBrk="0" hangingPunct="1">
        <a:spcBef>
          <a:spcPct val="20000"/>
        </a:spcBef>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709659"/>
            <a:ext cx="7152070" cy="2313067"/>
          </a:xfrm>
          <a:prstGeom prst="rect">
            <a:avLst/>
          </a:prstGeom>
        </p:spPr>
      </p:pic>
      <p:sp>
        <p:nvSpPr>
          <p:cNvPr id="5" name="Rectangle 4"/>
          <p:cNvSpPr/>
          <p:nvPr userDrawn="1"/>
        </p:nvSpPr>
        <p:spPr>
          <a:xfrm>
            <a:off x="1" y="0"/>
            <a:ext cx="7151688" cy="166868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4" r:id="rId4"/>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chemeClr val="tx1"/>
          </a:solidFill>
          <a:latin typeface="Verdana"/>
          <a:ea typeface="+mn-ea"/>
          <a:cs typeface="Verdana"/>
        </a:defRPr>
      </a:lvl1pPr>
      <a:lvl2pPr marL="561002" indent="-215770" algn="l" defTabSz="345232" rtl="0" eaLnBrk="1" latinLnBrk="0" hangingPunct="1">
        <a:spcBef>
          <a:spcPct val="20000"/>
        </a:spcBef>
        <a:buFont typeface="Arial"/>
        <a:buChar char="•"/>
        <a:defRPr sz="1800" kern="1200">
          <a:solidFill>
            <a:schemeClr val="tx1"/>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chemeClr val="tx1"/>
          </a:solidFill>
          <a:latin typeface="Verdana"/>
          <a:ea typeface="+mn-ea"/>
          <a:cs typeface="Verdana"/>
        </a:defRPr>
      </a:lvl3pPr>
      <a:lvl4pPr marL="1208311" indent="-172616" algn="l" defTabSz="345232" rtl="0" eaLnBrk="1" latinLnBrk="0" hangingPunct="1">
        <a:spcBef>
          <a:spcPct val="20000"/>
        </a:spcBef>
        <a:buFont typeface="Arial"/>
        <a:buChar char="•"/>
        <a:defRPr sz="1100" kern="1200">
          <a:solidFill>
            <a:schemeClr val="tx1"/>
          </a:solidFill>
          <a:latin typeface="Verdana"/>
          <a:ea typeface="+mn-ea"/>
          <a:cs typeface="Verdana"/>
        </a:defRPr>
      </a:lvl4pPr>
      <a:lvl5pPr marL="1553543" indent="-172616" algn="l" defTabSz="345232" rtl="0" eaLnBrk="1" latinLnBrk="0" hangingPunct="1">
        <a:spcBef>
          <a:spcPct val="20000"/>
        </a:spcBef>
        <a:buFont typeface="Arial"/>
        <a:buChar char="•"/>
        <a:defRPr sz="1500" kern="1200">
          <a:solidFill>
            <a:schemeClr val="tx1"/>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11" name="Rectangle 10"/>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oftware_blue.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7323" y="3521023"/>
            <a:ext cx="1859315" cy="309878"/>
          </a:xfrm>
          <a:prstGeom prst="rect">
            <a:avLst/>
          </a:prstGeom>
        </p:spPr>
      </p:pic>
      <p:sp>
        <p:nvSpPr>
          <p:cNvPr id="4" name="TextBox 3"/>
          <p:cNvSpPr txBox="1"/>
          <p:nvPr userDrawn="1"/>
        </p:nvSpPr>
        <p:spPr>
          <a:xfrm>
            <a:off x="-496645" y="2957448"/>
            <a:ext cx="139505" cy="285164"/>
          </a:xfrm>
          <a:prstGeom prst="rect">
            <a:avLst/>
          </a:prstGeom>
          <a:noFill/>
        </p:spPr>
        <p:txBody>
          <a:bodyPr wrap="none" lIns="69046" tIns="34523" rIns="69046" bIns="34523" rtlCol="0">
            <a:spAutoFit/>
          </a:bodyPr>
          <a:lstStyle/>
          <a:p>
            <a:endParaRPr lang="en-US" sz="1400" dirty="0"/>
          </a:p>
        </p:txBody>
      </p:sp>
      <p:sp>
        <p:nvSpPr>
          <p:cNvPr id="9" name="TextBox 8"/>
          <p:cNvSpPr txBox="1"/>
          <p:nvPr userDrawn="1"/>
        </p:nvSpPr>
        <p:spPr>
          <a:xfrm>
            <a:off x="6816340" y="3776504"/>
            <a:ext cx="335348" cy="246221"/>
          </a:xfrm>
          <a:prstGeom prst="rect">
            <a:avLst/>
          </a:prstGeom>
          <a:noFill/>
        </p:spPr>
        <p:txBody>
          <a:bodyPr wrap="none" rtlCol="0">
            <a:spAutoFit/>
          </a:bodyPr>
          <a:lstStyle/>
          <a:p>
            <a:pPr algn="r"/>
            <a:fld id="{30F523D4-02C7-44FA-86D5-E44C67E39F59}"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80" r:id="rId3"/>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rgbClr val="0071C5"/>
          </a:solidFill>
          <a:latin typeface="Verdana"/>
          <a:ea typeface="+mn-ea"/>
          <a:cs typeface="Verdana"/>
        </a:defRPr>
      </a:lvl1pPr>
      <a:lvl2pPr marL="561002" indent="-215770" algn="l" defTabSz="345232" rtl="0" eaLnBrk="1" latinLnBrk="0" hangingPunct="1">
        <a:spcBef>
          <a:spcPct val="20000"/>
        </a:spcBef>
        <a:buFont typeface="Arial"/>
        <a:buChar char="–"/>
        <a:defRPr sz="1400" kern="1200">
          <a:solidFill>
            <a:srgbClr val="0071C5"/>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3pPr>
      <a:lvl4pPr marL="1208311"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4pPr>
      <a:lvl5pPr marL="1553543"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lists.01.org/mailman/listinfo/pymic" TargetMode="External"/><Relationship Id="rId2" Type="http://schemas.openxmlformats.org/officeDocument/2006/relationships/hyperlink" Target="https://github.com/01org/pyMIC"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000" dirty="0" smtClean="0"/>
              <a:t>Accelerating Python: Offloading to </a:t>
            </a:r>
            <a:br>
              <a:rPr lang="en-US" sz="2000" dirty="0" smtClean="0"/>
            </a:br>
            <a:r>
              <a:rPr lang="en-US" sz="2000" dirty="0" smtClean="0"/>
              <a:t>Intel® Xeon Phi</a:t>
            </a:r>
            <a:r>
              <a:rPr lang="en-US" sz="2000" smtClean="0"/>
              <a:t>™ </a:t>
            </a:r>
            <a:r>
              <a:rPr lang="en-US" sz="2000" smtClean="0"/>
              <a:t>(Co)processors</a:t>
            </a:r>
            <a:endParaRPr lang="en-US" sz="2000" dirty="0"/>
          </a:p>
        </p:txBody>
      </p:sp>
      <p:sp>
        <p:nvSpPr>
          <p:cNvPr id="5" name="Subtitle 4"/>
          <p:cNvSpPr>
            <a:spLocks noGrp="1"/>
          </p:cNvSpPr>
          <p:nvPr>
            <p:ph type="subTitle" idx="1"/>
          </p:nvPr>
        </p:nvSpPr>
        <p:spPr>
          <a:xfrm>
            <a:off x="3039818" y="3037362"/>
            <a:ext cx="3849642" cy="647999"/>
          </a:xfrm>
        </p:spPr>
        <p:txBody>
          <a:bodyPr>
            <a:noAutofit/>
          </a:bodyPr>
          <a:lstStyle/>
          <a:p>
            <a:r>
              <a:rPr lang="en-US" sz="1100" dirty="0" smtClean="0"/>
              <a:t>Dr.-</a:t>
            </a:r>
            <a:r>
              <a:rPr lang="en-US" sz="1100" dirty="0" err="1" smtClean="0"/>
              <a:t>Ing</a:t>
            </a:r>
            <a:r>
              <a:rPr lang="en-US" sz="1100" dirty="0" smtClean="0"/>
              <a:t>. Michael Klemm</a:t>
            </a:r>
            <a:br>
              <a:rPr lang="en-US" sz="1100" dirty="0" smtClean="0"/>
            </a:br>
            <a:r>
              <a:rPr lang="en-US" sz="1100" dirty="0" smtClean="0"/>
              <a:t>Software </a:t>
            </a:r>
            <a:r>
              <a:rPr lang="en-US" sz="1100" dirty="0"/>
              <a:t>and Services </a:t>
            </a:r>
            <a:r>
              <a:rPr lang="en-US" sz="1100" dirty="0" smtClean="0"/>
              <a:t>Group</a:t>
            </a:r>
            <a:br>
              <a:rPr lang="en-US" sz="1100" dirty="0" smtClean="0"/>
            </a:br>
            <a:r>
              <a:rPr lang="en-US" sz="1100" dirty="0" smtClean="0"/>
              <a:t>Intel Corporation</a:t>
            </a:r>
            <a:endParaRPr lang="en-US" sz="1000" dirty="0"/>
          </a:p>
        </p:txBody>
      </p:sp>
      <p:sp>
        <p:nvSpPr>
          <p:cNvPr id="6" name="Rectangle 5"/>
          <p:cNvSpPr/>
          <p:nvPr/>
        </p:nvSpPr>
        <p:spPr>
          <a:xfrm>
            <a:off x="3467844" y="3817141"/>
            <a:ext cx="3795642" cy="246221"/>
          </a:xfrm>
          <a:prstGeom prst="rect">
            <a:avLst/>
          </a:prstGeom>
        </p:spPr>
        <p:txBody>
          <a:bodyPr wrap="square">
            <a:spAutoFit/>
          </a:bodyPr>
          <a:lstStyle/>
          <a:p>
            <a:r>
              <a:rPr lang="en-US" sz="1000"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Some </a:t>
            </a:r>
            <a:r>
              <a:rPr lang="en-US" sz="1000" dirty="0">
                <a:solidFill>
                  <a:srgbClr val="1F497D"/>
                </a:solidFill>
                <a:latin typeface="Calibri" panose="020F0502020204030204" pitchFamily="34" charset="0"/>
                <a:ea typeface="Calibri" panose="020F0502020204030204" pitchFamily="34" charset="0"/>
                <a:cs typeface="Times New Roman" panose="02020603050405020304" pitchFamily="18" charset="0"/>
              </a:rPr>
              <a:t>names and brands may be claimed as the property of others.</a:t>
            </a:r>
            <a:endParaRPr lang="en-US" sz="1000" dirty="0"/>
          </a:p>
        </p:txBody>
      </p:sp>
    </p:spTree>
    <p:extLst>
      <p:ext uri="{BB962C8B-B14F-4D97-AF65-F5344CB8AC3E}">
        <p14:creationId xmlns:p14="http://schemas.microsoft.com/office/powerpoint/2010/main" val="40432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High-level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29184"/>
            <a:ext cx="3766062" cy="967570"/>
            <a:chOff x="1495178" y="1389405"/>
            <a:chExt cx="3766062" cy="967570"/>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3052429" y="1389405"/>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a.update_device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327360"/>
            <a:chOff x="1743926" y="1686223"/>
            <a:chExt cx="3363614" cy="1327360"/>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a.update_host</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427993" y="754251"/>
            <a:ext cx="3766062" cy="958909"/>
            <a:chOff x="1427993" y="754251"/>
            <a:chExt cx="3766062" cy="958909"/>
          </a:xfrm>
        </p:grpSpPr>
        <p:sp>
          <p:nvSpPr>
            <p:cNvPr id="28" name="TextBox 27"/>
            <p:cNvSpPr txBox="1"/>
            <p:nvPr/>
          </p:nvSpPr>
          <p:spPr>
            <a:xfrm>
              <a:off x="2575144" y="754251"/>
              <a:ext cx="2185896"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device.load_library</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0" name="Arc 29"/>
            <p:cNvSpPr/>
            <p:nvPr/>
          </p:nvSpPr>
          <p:spPr bwMode="auto">
            <a:xfrm rot="21266758">
              <a:off x="1427993" y="1006990"/>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32" name="TextBox 31"/>
          <p:cNvSpPr txBox="1"/>
          <p:nvPr/>
        </p:nvSpPr>
        <p:spPr>
          <a:xfrm>
            <a:off x="1276345" y="1332483"/>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3" name="TextBox 32"/>
          <p:cNvSpPr txBox="1"/>
          <p:nvPr/>
        </p:nvSpPr>
        <p:spPr>
          <a:xfrm>
            <a:off x="4947915" y="953165"/>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grpSp>
        <p:nvGrpSpPr>
          <p:cNvPr id="13" name="Group 12"/>
          <p:cNvGrpSpPr/>
          <p:nvPr/>
        </p:nvGrpSpPr>
        <p:grpSpPr>
          <a:xfrm>
            <a:off x="2145466" y="1974804"/>
            <a:ext cx="2496537" cy="354221"/>
            <a:chOff x="2145466" y="1974804"/>
            <a:chExt cx="2496537" cy="354221"/>
          </a:xfrm>
        </p:grpSpPr>
        <p:cxnSp>
          <p:nvCxnSpPr>
            <p:cNvPr id="4" name="Straight Arrow Connector 3"/>
            <p:cNvCxnSpPr/>
            <p:nvPr/>
          </p:nvCxnSpPr>
          <p:spPr>
            <a:xfrm flipV="1">
              <a:off x="2145466" y="1974804"/>
              <a:ext cx="2496537" cy="216000"/>
            </a:xfrm>
            <a:prstGeom prst="straightConnector1">
              <a:avLst/>
            </a:prstGeom>
            <a:noFill/>
            <a:ln w="19050" cap="flat" cmpd="sng" algn="ctr">
              <a:solidFill>
                <a:schemeClr val="tx1"/>
              </a:solidFill>
              <a:prstDash val="solid"/>
              <a:round/>
              <a:headEnd type="none" w="med" len="med"/>
              <a:tailEnd type="arrow" w="med" len="med"/>
            </a:ln>
            <a:effectLst/>
          </p:spPr>
        </p:cxnSp>
        <p:sp>
          <p:nvSpPr>
            <p:cNvPr id="27" name="TextBox 26"/>
            <p:cNvSpPr txBox="1"/>
            <p:nvPr/>
          </p:nvSpPr>
          <p:spPr>
            <a:xfrm>
              <a:off x="2743661" y="2082804"/>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stream.invoke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647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Buffer Creation</a:t>
            </a:r>
            <a:endParaRPr lang="en-US" dirty="0"/>
          </a:p>
        </p:txBody>
      </p:sp>
      <p:sp>
        <p:nvSpPr>
          <p:cNvPr id="3" name="Content Placeholder 2"/>
          <p:cNvSpPr>
            <a:spLocks noGrp="1"/>
          </p:cNvSpPr>
          <p:nvPr>
            <p:ph idx="1"/>
          </p:nvPr>
        </p:nvSpPr>
        <p:spPr/>
        <p:txBody>
          <a:bodyPr>
            <a:normAutofit fontScale="40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OffloadStream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bind(self, 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not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isinstance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"only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 can be associated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"with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OffloadArray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detect the order of storage for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array.flags.c_contiguous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elif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array.flags.f_contiguous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"could not detect storage order"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construct and return a new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OffloadArray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pymic.OffloadArray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array.shape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array.dtype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False,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stream=self)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the buffer on the device (and update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self.allocate_device_memory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OffloadStream</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allocate_device_memory</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alignment=64, sticky=False):</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 =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device_id</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if</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'Cannot allocate negative amount of '</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'memory: {0}'</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pymic_impl_stream_allocate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stream_id</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return</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SmartPtr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device,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sticky</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buffer_allocate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libxstream_stream</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size,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alignment)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*memory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NULL;</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libxstream_mem_allocate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&amp;memory, size, alignment);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reinterpret_cast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 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*&gt;(memory);</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p:txBody>
      </p:sp>
      <p:grpSp>
        <p:nvGrpSpPr>
          <p:cNvPr id="8" name="Group 7"/>
          <p:cNvGrpSpPr/>
          <p:nvPr/>
        </p:nvGrpSpPr>
        <p:grpSpPr>
          <a:xfrm>
            <a:off x="1368672" y="941445"/>
            <a:ext cx="2372155" cy="2102495"/>
            <a:chOff x="972645" y="957739"/>
            <a:chExt cx="2372155" cy="2102495"/>
          </a:xfrm>
        </p:grpSpPr>
        <p:sp>
          <p:nvSpPr>
            <p:cNvPr id="6" name="Rectangle 5"/>
            <p:cNvSpPr/>
            <p:nvPr/>
          </p:nvSpPr>
          <p:spPr>
            <a:xfrm>
              <a:off x="972645" y="2898234"/>
              <a:ext cx="1817973" cy="162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Left Brace 6"/>
            <p:cNvSpPr/>
            <p:nvPr/>
          </p:nvSpPr>
          <p:spPr>
            <a:xfrm>
              <a:off x="3171606" y="957739"/>
              <a:ext cx="173194" cy="10699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6" idx="3"/>
              <a:endCxn id="7" idx="1"/>
            </p:cNvCxnSpPr>
            <p:nvPr/>
          </p:nvCxnSpPr>
          <p:spPr>
            <a:xfrm flipV="1">
              <a:off x="2790618" y="1492698"/>
              <a:ext cx="380988" cy="1486536"/>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3740826" y="1648926"/>
            <a:ext cx="3021017" cy="859465"/>
            <a:chOff x="381627" y="2898233"/>
            <a:chExt cx="3021017" cy="859465"/>
          </a:xfrm>
        </p:grpSpPr>
        <p:sp>
          <p:nvSpPr>
            <p:cNvPr id="17" name="Rectangle 16"/>
            <p:cNvSpPr/>
            <p:nvPr/>
          </p:nvSpPr>
          <p:spPr>
            <a:xfrm>
              <a:off x="972645" y="2898233"/>
              <a:ext cx="2264219" cy="25794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Left Brace 17"/>
            <p:cNvSpPr/>
            <p:nvPr/>
          </p:nvSpPr>
          <p:spPr>
            <a:xfrm rot="5400000">
              <a:off x="1805539" y="2160592"/>
              <a:ext cx="173194" cy="30210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19" name="Straight Connector 18"/>
            <p:cNvCxnSpPr>
              <a:stCxn id="17" idx="2"/>
              <a:endCxn id="18" idx="1"/>
            </p:cNvCxnSpPr>
            <p:nvPr/>
          </p:nvCxnSpPr>
          <p:spPr>
            <a:xfrm flipH="1">
              <a:off x="1892136" y="3156174"/>
              <a:ext cx="212619" cy="42833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45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animEffect transition="in" filter="fade">
                                      <p:cBhvr>
                                        <p:cTn id="49" dur="500"/>
                                        <p:tgtEl>
                                          <p:spTgt spid="4">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7" end="17"/>
                                            </p:txEl>
                                          </p:spTgt>
                                        </p:tgtEl>
                                        <p:attrNameLst>
                                          <p:attrName>style.visibility</p:attrName>
                                        </p:attrNameLst>
                                      </p:cBhvr>
                                      <p:to>
                                        <p:strVal val="visible"/>
                                      </p:to>
                                    </p:set>
                                    <p:animEffect transition="in" filter="fade">
                                      <p:cBhvr>
                                        <p:cTn id="52" dur="500"/>
                                        <p:tgtEl>
                                          <p:spTgt spid="4">
                                            <p:txEl>
                                              <p:pRg st="17" end="1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animEffect transition="in" filter="fade">
                                      <p:cBhvr>
                                        <p:cTn id="55" dur="500"/>
                                        <p:tgtEl>
                                          <p:spTgt spid="4">
                                            <p:txEl>
                                              <p:pRg st="18" end="1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Data Transfer</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OffloadArray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s.transfer_host2device(</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None</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s.transfer_device2host(self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buffer_copy_to_target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device</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libxstream_stream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*stream,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libxstream_memcpy_h2d(</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 name="Group 12"/>
          <p:cNvGrpSpPr/>
          <p:nvPr/>
        </p:nvGrpSpPr>
        <p:grpSpPr>
          <a:xfrm>
            <a:off x="605844" y="953225"/>
            <a:ext cx="3143195" cy="2030137"/>
            <a:chOff x="821844" y="1978718"/>
            <a:chExt cx="3143195" cy="2030137"/>
          </a:xfrm>
        </p:grpSpPr>
        <p:sp>
          <p:nvSpPr>
            <p:cNvPr id="7" name="Rectangle 6"/>
            <p:cNvSpPr/>
            <p:nvPr/>
          </p:nvSpPr>
          <p:spPr>
            <a:xfrm>
              <a:off x="821844" y="2557986"/>
              <a:ext cx="2592000" cy="5134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791845" y="1978718"/>
              <a:ext cx="173194" cy="203013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a:off x="3413844" y="2814693"/>
              <a:ext cx="378001" cy="17909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4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Low-level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57849"/>
            <a:ext cx="3766062" cy="938905"/>
            <a:chOff x="1495178" y="1418070"/>
            <a:chExt cx="3766062" cy="938905"/>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2399288" y="1418070"/>
              <a:ext cx="2040555"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stream.transfer_host2device(…)</a:t>
              </a:r>
              <a:endParaRPr lang="en-US" sz="8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296583"/>
            <a:chOff x="1743926" y="1686223"/>
            <a:chExt cx="3363614" cy="1296583"/>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2026700"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stream.transfer_device2host(…)</a:t>
              </a:r>
              <a:endParaRPr lang="en-US" sz="800" dirty="0">
                <a:latin typeface="Courier New" panose="02070309020205020404" pitchFamily="49" charset="0"/>
                <a:cs typeface="Courier New" panose="02070309020205020404" pitchFamily="49" charset="0"/>
              </a:endParaRPr>
            </a:p>
          </p:txBody>
        </p:sp>
      </p:gr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sp>
        <p:nvSpPr>
          <p:cNvPr id="27" name="TextBox 26"/>
          <p:cNvSpPr txBox="1"/>
          <p:nvPr/>
        </p:nvSpPr>
        <p:spPr>
          <a:xfrm>
            <a:off x="2339994" y="1384853"/>
            <a:ext cx="2186898"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
        <p:nvSpPr>
          <p:cNvPr id="29" name="TextBox 28"/>
          <p:cNvSpPr txBox="1"/>
          <p:nvPr/>
        </p:nvSpPr>
        <p:spPr>
          <a:xfrm>
            <a:off x="2284760" y="3189828"/>
            <a:ext cx="2263084"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stream.deallocate_device_memory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22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xit" presetSubtype="0" fill="hold" grpId="1" nodeType="with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xit" presetSubtype="0" fill="hold" nodeType="withEffect">
                                  <p:stCondLst>
                                    <p:cond delay="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par>
                          <p:cTn id="41" fill="hold">
                            <p:stCondLst>
                              <p:cond delay="500"/>
                            </p:stCondLst>
                            <p:childTnLst>
                              <p:par>
                                <p:cTn id="42" presetID="10" presetClass="exit" presetSubtype="0" fill="hold" grpId="1" nodeType="after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9"/>
                                        </p:tgtEl>
                                      </p:cBhvr>
                                    </p:animEffect>
                                    <p:set>
                                      <p:cBhvr>
                                        <p:cTn id="4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P spid="27" grpId="0"/>
      <p:bldP spid="27" grpId="1"/>
      <p:bldP spid="29" grpId="0"/>
      <p:bldP spid="2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Low-level API</a:t>
            </a:r>
            <a:endParaRPr lang="en-US" dirty="0"/>
          </a:p>
        </p:txBody>
      </p:sp>
      <p:sp>
        <p:nvSpPr>
          <p:cNvPr id="3" name="Content Placeholder 2"/>
          <p:cNvSpPr>
            <a:spLocks noGrp="1"/>
          </p:cNvSpPr>
          <p:nvPr>
            <p:ph idx="1"/>
          </p:nvPr>
        </p:nvSpPr>
        <p:spPr/>
        <p:txBody>
          <a:bodyPr>
            <a:normAutofit/>
          </a:bodyPr>
          <a:lstStyle/>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pymic</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numpy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pymic.devices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stream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device.get_default_stream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numpy.arange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(0.0, 32.0)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numpy.empty_like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determine size of the array in bytes and get pointer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a.dtype.itemsize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a.size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a.ctypes.data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b.ctypes.data</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buNone/>
            </a:pP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buffer spaces in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dev_ptr_1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dev_ptr_2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p>
        </p:txBody>
      </p:sp>
      <p:sp>
        <p:nvSpPr>
          <p:cNvPr id="4" name="Content Placeholder 3"/>
          <p:cNvSpPr>
            <a:spLocks noGrp="1"/>
          </p:cNvSpPr>
          <p:nvPr>
            <p:ph idx="13"/>
          </p:nvPr>
        </p:nvSpPr>
        <p:spPr>
          <a:xfrm>
            <a:off x="3695039" y="938637"/>
            <a:ext cx="3282805" cy="2654812"/>
          </a:xfrm>
        </p:spPr>
        <p:txBody>
          <a:bodyPr>
            <a:noAutofit/>
          </a:bodyPr>
          <a:lstStyle/>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transfer a into the first buffer and shuffle a bit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do some more shuffling on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stream.transfer_device2device(dev_ptr_1, dev_ptr_2,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off_dev_src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off_dev_dst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transfer data back into 'b' array and shuffle </a:t>
            </a: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even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more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stream.transfer_device2host(dev_ptr_2,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stream.sync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6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500"/>
                                        <p:tgtEl>
                                          <p:spTgt spid="3">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fade">
                                      <p:cBhvr>
                                        <p:cTn id="58" dur="500"/>
                                        <p:tgtEl>
                                          <p:spTgt spid="4">
                                            <p:txEl>
                                              <p:pRg st="8" end="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fade">
                                      <p:cBhvr>
                                        <p:cTn id="61" dur="500"/>
                                        <p:tgtEl>
                                          <p:spTgt spid="4">
                                            <p:txEl>
                                              <p:pRg st="9" end="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fade">
                                      <p:cBhvr>
                                        <p:cTn id="75" dur="500"/>
                                        <p:tgtEl>
                                          <p:spTgt spid="4">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14" end="14"/>
                                            </p:txEl>
                                          </p:spTgt>
                                        </p:tgtEl>
                                        <p:attrNameLst>
                                          <p:attrName>style.visibility</p:attrName>
                                        </p:attrNameLst>
                                      </p:cBhvr>
                                      <p:to>
                                        <p:strVal val="visible"/>
                                      </p:to>
                                    </p:set>
                                    <p:animEffect transition="in" filter="fade">
                                      <p:cBhvr>
                                        <p:cTn id="78" dur="500"/>
                                        <p:tgtEl>
                                          <p:spTgt spid="4">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animEffect transition="in" filter="fade">
                                      <p:cBhvr>
                                        <p:cTn id="81" dur="500"/>
                                        <p:tgtEl>
                                          <p:spTgt spid="4">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Effect transition="in" filter="fade">
                                      <p:cBhvr>
                                        <p:cTn id="84" dur="500"/>
                                        <p:tgtEl>
                                          <p:spTgt spid="4">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fade">
                                      <p:cBhvr>
                                        <p:cTn id="87" dur="500"/>
                                        <p:tgtEl>
                                          <p:spTgt spid="4">
                                            <p:txEl>
                                              <p:pRg st="17" end="17"/>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18" end="18"/>
                                            </p:txEl>
                                          </p:spTgt>
                                        </p:tgtEl>
                                        <p:attrNameLst>
                                          <p:attrName>style.visibility</p:attrName>
                                        </p:attrNameLst>
                                      </p:cBhvr>
                                      <p:to>
                                        <p:strVal val="visible"/>
                                      </p:to>
                                    </p:set>
                                    <p:animEffect transition="in" filter="fade">
                                      <p:cBhvr>
                                        <p:cTn id="90"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Value Decomposition</a:t>
            </a:r>
            <a:endParaRPr lang="en-US" dirty="0"/>
          </a:p>
        </p:txBody>
      </p:sp>
      <p:sp>
        <p:nvSpPr>
          <p:cNvPr id="9" name="Content Placeholder 8"/>
          <p:cNvSpPr>
            <a:spLocks noGrp="1"/>
          </p:cNvSpPr>
          <p:nvPr>
            <p:ph idx="1"/>
          </p:nvPr>
        </p:nvSpPr>
        <p:spPr/>
        <p:txBody>
          <a:bodyPr>
            <a:normAutofit/>
          </a:bodyPr>
          <a:lstStyle/>
          <a:p>
            <a:r>
              <a:rPr lang="en-US" sz="1400" dirty="0" smtClean="0"/>
              <a:t>Treat picture as 2D matrix</a:t>
            </a:r>
          </a:p>
          <a:p>
            <a:endParaRPr lang="en-US" sz="1400" dirty="0" smtClean="0"/>
          </a:p>
          <a:p>
            <a:r>
              <a:rPr lang="en-US" sz="1400" dirty="0" smtClean="0"/>
              <a:t>Decompose matrix:</a:t>
            </a:r>
          </a:p>
          <a:p>
            <a:pPr marL="0" indent="0" algn="ctr">
              <a:buNone/>
            </a:pPr>
            <a:r>
              <a:rPr lang="en-US" sz="1400" i="1" dirty="0" smtClean="0"/>
              <a:t>M=U</a:t>
            </a:r>
            <a:r>
              <a:rPr lang="en-US" sz="1400" dirty="0" smtClean="0"/>
              <a:t>×</a:t>
            </a:r>
            <a:r>
              <a:rPr lang="en-US" sz="1400" i="1" dirty="0" smtClean="0"/>
              <a:t>∑</a:t>
            </a:r>
            <a:r>
              <a:rPr lang="en-US" sz="1400" dirty="0" smtClean="0"/>
              <a:t>×</a:t>
            </a:r>
            <a:r>
              <a:rPr lang="en-US" sz="1400" i="1" dirty="0" smtClean="0"/>
              <a:t>V</a:t>
            </a:r>
            <a:r>
              <a:rPr lang="en-US" sz="1400" i="1" baseline="30000" dirty="0" smtClean="0"/>
              <a:t>T</a:t>
            </a:r>
            <a:r>
              <a:rPr lang="en-US" sz="1400" dirty="0" smtClean="0"/>
              <a:t> </a:t>
            </a:r>
          </a:p>
          <a:p>
            <a:endParaRPr lang="en-US" sz="1400" dirty="0" smtClean="0"/>
          </a:p>
          <a:p>
            <a:r>
              <a:rPr lang="en-US" sz="1400" dirty="0" smtClean="0"/>
              <a:t>Ignore some singular values</a:t>
            </a:r>
          </a:p>
          <a:p>
            <a:endParaRPr lang="en-US" sz="1400" dirty="0"/>
          </a:p>
          <a:p>
            <a:r>
              <a:rPr lang="en-US" sz="1400" dirty="0" smtClean="0"/>
              <a:t>Effectively compresses images</a:t>
            </a:r>
          </a:p>
        </p:txBody>
      </p:sp>
      <p:pic>
        <p:nvPicPr>
          <p:cNvPr id="10" name="Content Placeholder 6"/>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743502" y="938213"/>
            <a:ext cx="3003195" cy="2655887"/>
          </a:xfrm>
        </p:spPr>
      </p:pic>
    </p:spTree>
    <p:extLst>
      <p:ext uri="{BB962C8B-B14F-4D97-AF65-F5344CB8AC3E}">
        <p14:creationId xmlns:p14="http://schemas.microsoft.com/office/powerpoint/2010/main" val="236965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a:t>
            </a:r>
            <a:r>
              <a:rPr lang="en-US" dirty="0"/>
              <a:t>Value Decomposition</a:t>
            </a:r>
          </a:p>
        </p:txBody>
      </p:sp>
      <p:sp>
        <p:nvSpPr>
          <p:cNvPr id="3" name="Content Placeholder 2"/>
          <p:cNvSpPr>
            <a:spLocks noGrp="1"/>
          </p:cNvSpPr>
          <p:nvPr>
            <p:ph idx="1"/>
          </p:nvPr>
        </p:nvSpPr>
        <p:spPr/>
        <p:txBody>
          <a:bodyPr>
            <a:noAutofit/>
          </a:bodyPr>
          <a:lstStyle/>
          <a:p>
            <a:pPr marL="0" indent="0">
              <a:buNone/>
            </a:pPr>
            <a:r>
              <a:rPr lang="en-US" sz="1200" dirty="0" smtClean="0"/>
              <a:t>Host code</a:t>
            </a: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numpy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np</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pymic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mic</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PIL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compute_svd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np.asarray</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image.getdata</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(band=0</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float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mtx.shape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np.matrix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np.linalg.svd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reconstruct_image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 sigma,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reconstructed = U * sigma *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Image.fromarray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a:xfrm>
            <a:off x="3456651" y="938637"/>
            <a:ext cx="3695038" cy="2654812"/>
          </a:xfrm>
        </p:spPr>
        <p:txBody>
          <a:bodyPr>
            <a:noAutofit/>
          </a:bodyPr>
          <a:lstStyle/>
          <a:p>
            <a:pPr marL="0" indent="0">
              <a:buNone/>
            </a:pPr>
            <a:r>
              <a:rPr lang="en-US" sz="1200" dirty="0" smtClean="0"/>
              <a:t>Host code, cont’d</a:t>
            </a:r>
          </a:p>
          <a:p>
            <a:pPr marL="0" indent="0">
              <a:lnSpc>
                <a:spcPct val="106000"/>
              </a:lnSpc>
              <a:spcBef>
                <a:spcPts val="170"/>
              </a:spcBef>
              <a:spcAft>
                <a:spcPts val="0"/>
              </a:spcAft>
              <a:buNone/>
            </a:pP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reconstruct_image_dgemm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(U, sigma, V):</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(U),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(sigma</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alpha, beta = 1.0, 0.0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sigma.shape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6000"/>
              </a:lnSpc>
              <a:spcBef>
                <a:spcPts val="170"/>
              </a:spcBef>
              <a:spcAft>
                <a:spcPts val="0"/>
              </a:spcAft>
              <a:buNone/>
            </a:pP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offl_res.update_host</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stream.sync</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image =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Image.fromarray</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offl_res.array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a:t>
            </a:r>
            <a:endParaRPr lang="en-US" dirty="0"/>
          </a:p>
        </p:txBody>
      </p:sp>
    </p:spTree>
    <p:extLst>
      <p:ext uri="{BB962C8B-B14F-4D97-AF65-F5344CB8AC3E}">
        <p14:creationId xmlns:p14="http://schemas.microsoft.com/office/powerpoint/2010/main" val="22075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fade">
                                      <p:cBhvr>
                                        <p:cTn id="49" dur="500"/>
                                        <p:tgtEl>
                                          <p:spTgt spid="4">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5" end="15"/>
                                            </p:txEl>
                                          </p:spTgt>
                                        </p:tgtEl>
                                        <p:attrNameLst>
                                          <p:attrName>style.visibility</p:attrName>
                                        </p:attrNameLst>
                                      </p:cBhvr>
                                      <p:to>
                                        <p:strVal val="visible"/>
                                      </p:to>
                                    </p:set>
                                    <p:animEffect transition="in" filter="fade">
                                      <p:cBhvr>
                                        <p:cTn id="54" dur="500"/>
                                        <p:tgtEl>
                                          <p:spTgt spid="4">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animEffect transition="in" filter="fade">
                                      <p:cBhvr>
                                        <p:cTn id="59" dur="500"/>
                                        <p:tgtEl>
                                          <p:spTgt spid="4">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17" end="17"/>
                                            </p:txEl>
                                          </p:spTgt>
                                        </p:tgtEl>
                                        <p:attrNameLst>
                                          <p:attrName>style.visibility</p:attrName>
                                        </p:attrNameLst>
                                      </p:cBhvr>
                                      <p:to>
                                        <p:strVal val="visible"/>
                                      </p:to>
                                    </p:set>
                                    <p:animEffect transition="in" filter="fade">
                                      <p:cBhvr>
                                        <p:cTn id="62" dur="500"/>
                                        <p:tgtEl>
                                          <p:spTgt spid="4">
                                            <p:txEl>
                                              <p:pRg st="17" end="1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animEffect transition="in" filter="fade">
                                      <p:cBhvr>
                                        <p:cTn id="65"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sp>
        <p:nvSpPr>
          <p:cNvPr id="7" name="Content Placeholder 6"/>
          <p:cNvSpPr>
            <a:spLocks noGrp="1"/>
          </p:cNvSpPr>
          <p:nvPr>
            <p:ph idx="1"/>
          </p:nvPr>
        </p:nvSpPr>
        <p:spPr/>
        <p:txBody>
          <a:bodyPr/>
          <a:lstStyle/>
          <a:p>
            <a:r>
              <a:rPr lang="en-GB" dirty="0" smtClean="0"/>
              <a:t>GPAW is an open source software package for various quantum mechanical simulations at atomic scale</a:t>
            </a:r>
          </a:p>
          <a:p>
            <a:pPr lvl="1"/>
            <a:r>
              <a:rPr lang="en-GB" dirty="0" smtClean="0"/>
              <a:t>http://wiki.fysik.dtu.dk/gpaw</a:t>
            </a:r>
          </a:p>
          <a:p>
            <a:pPr lvl="1"/>
            <a:r>
              <a:rPr lang="en-GB" dirty="0" smtClean="0"/>
              <a:t>Few hundred users all over the world</a:t>
            </a:r>
          </a:p>
          <a:p>
            <a:r>
              <a:rPr lang="en-GB" dirty="0" smtClean="0"/>
              <a:t>Implemented as a combination of Python and C</a:t>
            </a:r>
          </a:p>
          <a:p>
            <a:pPr lvl="1"/>
            <a:r>
              <a:rPr lang="en-GB" dirty="0" smtClean="0"/>
              <a:t>High-level algorithms in Python</a:t>
            </a:r>
          </a:p>
          <a:p>
            <a:pPr lvl="1"/>
            <a:r>
              <a:rPr lang="en-GB" dirty="0" smtClean="0"/>
              <a:t>Computational kernels in C (or in libraries)</a:t>
            </a:r>
          </a:p>
          <a:p>
            <a:pPr lvl="1"/>
            <a:r>
              <a:rPr lang="en-GB" dirty="0" smtClean="0"/>
              <a:t>Massively parallelized (with MPI)</a:t>
            </a:r>
          </a:p>
          <a:p>
            <a:pPr lvl="1"/>
            <a:r>
              <a:rPr lang="en-GB" dirty="0" smtClean="0"/>
              <a:t>Key operation: matrix-matrix multiplication</a:t>
            </a:r>
            <a:endParaRPr lang="en-GB" dirty="0"/>
          </a:p>
        </p:txBody>
      </p:sp>
    </p:spTree>
    <p:extLst>
      <p:ext uri="{BB962C8B-B14F-4D97-AF65-F5344CB8AC3E}">
        <p14:creationId xmlns:p14="http://schemas.microsoft.com/office/powerpoint/2010/main" val="212934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831550"/>
            <a:ext cx="3434656" cy="2583812"/>
          </a:xfrm>
        </p:spPr>
      </p:pic>
      <p:sp>
        <p:nvSpPr>
          <p:cNvPr id="9" name="Content Placeholder 8"/>
          <p:cNvSpPr>
            <a:spLocks noGrp="1"/>
          </p:cNvSpPr>
          <p:nvPr>
            <p:ph idx="13"/>
          </p:nvPr>
        </p:nvSpPr>
        <p:spPr/>
        <p:txBody>
          <a:bodyPr/>
          <a:lstStyle/>
          <a:p>
            <a:r>
              <a:rPr lang="en-GB" dirty="0" smtClean="0"/>
              <a:t>Control the flow of large data (</a:t>
            </a:r>
            <a:r>
              <a:rPr lang="en-GB" dirty="0" err="1" smtClean="0"/>
              <a:t>NumPy</a:t>
            </a:r>
            <a:r>
              <a:rPr lang="en-GB" dirty="0" smtClean="0"/>
              <a:t> arrays) in Python level</a:t>
            </a:r>
          </a:p>
          <a:p>
            <a:r>
              <a:rPr lang="en-GB" dirty="0" smtClean="0"/>
              <a:t>Offload heavy computations to coprocessor</a:t>
            </a:r>
            <a:endParaRPr lang="en-GB" dirty="0"/>
          </a:p>
        </p:txBody>
      </p:sp>
    </p:spTree>
    <p:extLst>
      <p:ext uri="{BB962C8B-B14F-4D97-AF65-F5344CB8AC3E}">
        <p14:creationId xmlns:p14="http://schemas.microsoft.com/office/powerpoint/2010/main" val="185865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in GPAW</a:t>
            </a: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gpaw.grid_descriptor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(64, 64, 64)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512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cell = (8.23, 8.23, 8.23)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cell)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Initialize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and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vt_G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range(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H_nn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gd.integrate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buNone/>
            </a:pPr>
            <a:r>
              <a:rPr lang="en-US" sz="900" dirty="0">
                <a:solidFill>
                  <a:srgbClr val="0000FF"/>
                </a:solidFill>
                <a:highlight>
                  <a:srgbClr val="FFFFFF"/>
                </a:highlight>
                <a:latin typeface="Consolas" panose="020B0609020204030204" pitchFamily="49" charset="0"/>
              </a:rPr>
              <a:t>import</a:t>
            </a:r>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pymic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device = </a:t>
            </a:r>
            <a:r>
              <a:rPr lang="en-US" sz="900" dirty="0" err="1">
                <a:solidFill>
                  <a:srgbClr val="000000"/>
                </a:solidFill>
                <a:highlight>
                  <a:srgbClr val="FFFFFF"/>
                </a:highlight>
                <a:latin typeface="Consolas" panose="020B0609020204030204" pitchFamily="49" charset="0"/>
              </a:rPr>
              <a:t>mic.devices</a:t>
            </a:r>
            <a:r>
              <a:rPr lang="en-US" sz="900" dirty="0">
                <a:solidFill>
                  <a:srgbClr val="000000"/>
                </a:solidFill>
                <a:highlight>
                  <a:srgbClr val="FFFFFF"/>
                </a:highlight>
                <a:latin typeface="Consolas" panose="020B0609020204030204" pitchFamily="49" charset="0"/>
              </a:rPr>
              <a:t>[0</a:t>
            </a:r>
            <a:r>
              <a:rPr lang="en-US" sz="900" dirty="0" smtClean="0">
                <a:solidFill>
                  <a:srgbClr val="000000"/>
                </a:solidFill>
                <a:highlight>
                  <a:srgbClr val="FFFFFF"/>
                </a:highlight>
                <a:latin typeface="Consolas" panose="020B0609020204030204" pitchFamily="49" charset="0"/>
              </a:rPr>
              <a:t>]</a:t>
            </a:r>
            <a:br>
              <a:rPr lang="en-US" sz="900" dirty="0" smtClean="0">
                <a:solidFill>
                  <a:srgbClr val="000000"/>
                </a:solidFill>
                <a:highlight>
                  <a:srgbClr val="FFFFFF"/>
                </a:highlight>
                <a:latin typeface="Consolas" panose="020B0609020204030204" pitchFamily="49" charset="0"/>
              </a:rPr>
            </a:br>
            <a:r>
              <a:rPr lang="en-US" sz="900" dirty="0" smtClean="0">
                <a:solidFill>
                  <a:srgbClr val="000000"/>
                </a:solidFill>
                <a:highlight>
                  <a:srgbClr val="FFFFFF"/>
                </a:highlight>
                <a:latin typeface="Consolas" panose="020B0609020204030204" pitchFamily="49" charset="0"/>
              </a:rPr>
              <a:t>stream = </a:t>
            </a:r>
            <a:r>
              <a:rPr lang="en-US" sz="900" dirty="0" err="1" smtClean="0">
                <a:solidFill>
                  <a:srgbClr val="000000"/>
                </a:solidFill>
                <a:highlight>
                  <a:srgbClr val="FFFFFF"/>
                </a:highlight>
                <a:latin typeface="Consolas" panose="020B0609020204030204" pitchFamily="49" charset="0"/>
              </a:rPr>
              <a:t>device.get_default_stream</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def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zeros</a:t>
            </a:r>
            <a:r>
              <a:rPr lang="en-US" sz="900" dirty="0">
                <a:solidFill>
                  <a:srgbClr val="000000"/>
                </a:solidFill>
                <a:highlight>
                  <a:srgbClr val="FFFFFF"/>
                </a:highlight>
                <a:latin typeface="Consolas" panose="020B0609020204030204" pitchFamily="49" charset="0"/>
              </a:rPr>
              <a:t>(self, 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=float, </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=False):</a:t>
            </a: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        array = self._</a:t>
            </a:r>
            <a:r>
              <a:rPr lang="en-US" sz="900" dirty="0" err="1">
                <a:solidFill>
                  <a:srgbClr val="000000"/>
                </a:solidFill>
                <a:highlight>
                  <a:srgbClr val="FFFFFF"/>
                </a:highlight>
                <a:latin typeface="Consolas" panose="020B0609020204030204" pitchFamily="49" charset="0"/>
              </a:rPr>
              <a:t>new_array</a:t>
            </a:r>
            <a:r>
              <a:rPr lang="en-US" sz="900" dirty="0">
                <a:solidFill>
                  <a:srgbClr val="000000"/>
                </a:solidFill>
                <a:highlight>
                  <a:srgbClr val="FFFFFF"/>
                </a:highlight>
                <a:latin typeface="Consolas" panose="020B0609020204030204" pitchFamily="49" charset="0"/>
              </a:rPr>
              <a:t>(n,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smtClean="0">
                <a:solidFill>
                  <a:srgbClr val="000000"/>
                </a:solidFill>
                <a:highlight>
                  <a:srgbClr val="FFFFFF"/>
                </a:highlight>
                <a:latin typeface="Consolas" panose="020B0609020204030204" pitchFamily="49" charset="0"/>
              </a:rPr>
              <a:t>stream.bind</a:t>
            </a:r>
            <a:r>
              <a:rPr lang="en-US" sz="900" dirty="0" smtClean="0">
                <a:solidFill>
                  <a:srgbClr val="000000"/>
                </a:solidFill>
                <a:highlight>
                  <a:srgbClr val="FFFFFF"/>
                </a:highlight>
                <a:latin typeface="Consolas" panose="020B0609020204030204" pitchFamily="49" charset="0"/>
              </a:rPr>
              <a:t>(array</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else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array</a:t>
            </a:r>
          </a:p>
          <a:p>
            <a:pPr marL="0" indent="0">
              <a:buNone/>
            </a:pPr>
            <a:r>
              <a:rPr lang="en-US" sz="900" dirty="0">
                <a:solidFill>
                  <a:srgbClr val="000000"/>
                </a:solidFill>
                <a:highlight>
                  <a:srgbClr val="FFFFFF"/>
                </a:highlight>
                <a:latin typeface="Consolas" panose="020B0609020204030204" pitchFamily="49" charset="0"/>
              </a:rPr>
              <a:t>    </a:t>
            </a:r>
          </a:p>
          <a:p>
            <a:pPr marL="0" indent="0">
              <a:buNone/>
            </a:pPr>
            <a:endParaRPr lang="en-US" sz="900" dirty="0">
              <a:solidFill>
                <a:srgbClr val="000000"/>
              </a:solidFill>
              <a:highlight>
                <a:srgbClr val="FFFFFF"/>
              </a:highlight>
              <a:latin typeface="Consolas" panose="020B0609020204030204" pitchFamily="49" charset="0"/>
            </a:endParaRPr>
          </a:p>
        </p:txBody>
      </p:sp>
      <p:grpSp>
        <p:nvGrpSpPr>
          <p:cNvPr id="19" name="Group 18"/>
          <p:cNvGrpSpPr/>
          <p:nvPr/>
        </p:nvGrpSpPr>
        <p:grpSpPr>
          <a:xfrm>
            <a:off x="983844" y="992637"/>
            <a:ext cx="2765194" cy="2260725"/>
            <a:chOff x="983844" y="992637"/>
            <a:chExt cx="2765194" cy="2260725"/>
          </a:xfrm>
        </p:grpSpPr>
        <p:sp>
          <p:nvSpPr>
            <p:cNvPr id="7" name="Rectangle 6"/>
            <p:cNvSpPr/>
            <p:nvPr/>
          </p:nvSpPr>
          <p:spPr>
            <a:xfrm>
              <a:off x="983844" y="2095292"/>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575844" y="992637"/>
              <a:ext cx="173194" cy="2260725"/>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flipV="1">
              <a:off x="2765844" y="2123000"/>
              <a:ext cx="810000" cy="7847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1136244" y="2535836"/>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a:stCxn id="14" idx="3"/>
              <a:endCxn id="8" idx="1"/>
            </p:cNvCxnSpPr>
            <p:nvPr/>
          </p:nvCxnSpPr>
          <p:spPr>
            <a:xfrm flipV="1">
              <a:off x="2918244" y="2123000"/>
              <a:ext cx="657600" cy="51901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83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Legal Disclaimer &amp; Optimization Notice</a:t>
            </a:r>
            <a:endParaRPr lang="en-US" dirty="0"/>
          </a:p>
        </p:txBody>
      </p:sp>
      <p:sp>
        <p:nvSpPr>
          <p:cNvPr id="13" name="Content Placeholder 5"/>
          <p:cNvSpPr txBox="1">
            <a:spLocks/>
          </p:cNvSpPr>
          <p:nvPr/>
        </p:nvSpPr>
        <p:spPr>
          <a:xfrm>
            <a:off x="1162209" y="804546"/>
            <a:ext cx="4827270" cy="2654813"/>
          </a:xfrm>
          <a:prstGeom prst="rect">
            <a:avLst/>
          </a:prstGeom>
        </p:spPr>
        <p:txBody>
          <a:bodyPr vert="horz" lIns="69046" tIns="34523" rIns="69046" bIns="34523" rtlCol="0">
            <a:normAutofit/>
          </a:bodyPr>
          <a:lstStyle>
            <a:lvl1pPr marL="0"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1pPr>
            <a:lvl2pPr marL="345232"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2pPr>
            <a:lvl3pPr marL="690463" indent="0" algn="l" defTabSz="345232" rtl="0" eaLnBrk="1" latinLnBrk="0" hangingPunct="1">
              <a:spcBef>
                <a:spcPct val="20000"/>
              </a:spcBef>
              <a:buClr>
                <a:schemeClr val="accent1"/>
              </a:buClr>
              <a:buFont typeface="Arial"/>
              <a:buNone/>
              <a:defRPr sz="1400" kern="1200">
                <a:solidFill>
                  <a:srgbClr val="FFFFFF"/>
                </a:solidFill>
                <a:latin typeface="Verdana"/>
                <a:ea typeface="+mn-ea"/>
                <a:cs typeface="Verdana"/>
              </a:defRPr>
            </a:lvl3pPr>
            <a:lvl4pPr marL="1035695" indent="0" algn="l" defTabSz="345232" rtl="0" eaLnBrk="1" latinLnBrk="0" hangingPunct="1">
              <a:spcBef>
                <a:spcPct val="20000"/>
              </a:spcBef>
              <a:buClr>
                <a:schemeClr val="accent1"/>
              </a:buClr>
              <a:buFont typeface="Arial"/>
              <a:buNone/>
              <a:defRPr sz="1100" kern="1200">
                <a:solidFill>
                  <a:srgbClr val="FFFFFF"/>
                </a:solidFill>
                <a:latin typeface="Verdana"/>
                <a:ea typeface="+mn-ea"/>
                <a:cs typeface="Verdana"/>
              </a:defRPr>
            </a:lvl4pPr>
            <a:lvl5pPr marL="1380927" indent="0" algn="l" defTabSz="345232" rtl="0" eaLnBrk="1" latinLnBrk="0" hangingPunct="1">
              <a:spcBef>
                <a:spcPct val="20000"/>
              </a:spcBef>
              <a:buClr>
                <a:schemeClr val="accent1"/>
              </a:buClr>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a:lstStyle>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Software and workloads used in performance tests may have been optimized for performance only on Intel microprocessors. Performance tests, such as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SYSmark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MobileMark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2015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Intel Corporation. All rights reserved. Intel, the Intel logo, Xeon,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Xeon Phi are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trademarks of Intel Corporation in the U.S. and other countries. </a:t>
            </a:r>
            <a:b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*Other names and brands may be claimed as the property of others.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Table 13"/>
          <p:cNvGraphicFramePr>
            <a:graphicFrameLocks noGrp="1"/>
          </p:cNvGraphicFramePr>
          <p:nvPr>
            <p:extLst/>
          </p:nvPr>
        </p:nvGraphicFramePr>
        <p:xfrm>
          <a:off x="1290659" y="2413636"/>
          <a:ext cx="4488318" cy="937779"/>
        </p:xfrm>
        <a:graphic>
          <a:graphicData uri="http://schemas.openxmlformats.org/drawingml/2006/table">
            <a:tbl>
              <a:tblPr/>
              <a:tblGrid>
                <a:gridCol w="4488318"/>
              </a:tblGrid>
              <a:tr h="143030">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dirty="0" smtClean="0">
                          <a:ln>
                            <a:noFill/>
                          </a:ln>
                          <a:solidFill>
                            <a:srgbClr val="FFFFFF"/>
                          </a:solidFill>
                          <a:effectLst/>
                          <a:latin typeface="Verdana" panose="020B0604030504040204" pitchFamily="34" charset="0"/>
                          <a:ea typeface="Verdana" panose="020B0604030504040204" pitchFamily="34" charset="0"/>
                          <a:cs typeface="Verdana" panose="020B0604030504040204" pitchFamily="34" charset="0"/>
                        </a:rPr>
                        <a:t>Optimization Notice</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lumMod val="50000"/>
                        <a:lumOff val="50000"/>
                      </a:srgbClr>
                    </a:solidFill>
                  </a:tcPr>
                </a:tc>
              </a:tr>
              <a:tr h="792703">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Intel</a:t>
                      </a:r>
                      <a:r>
                        <a:rPr kumimoji="0" lang="en-US" alt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Notice revision #20110804</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lumMod val="75000"/>
                      </a:srgbClr>
                    </a:solidFill>
                  </a:tcPr>
                </a:tc>
              </a:tr>
            </a:tbl>
          </a:graphicData>
        </a:graphic>
      </p:graphicFrame>
    </p:spTree>
    <p:extLst>
      <p:ext uri="{BB962C8B-B14F-4D97-AF65-F5344CB8AC3E}">
        <p14:creationId xmlns:p14="http://schemas.microsoft.com/office/powerpoint/2010/main" val="361442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Bandwidth of Data Transfers </a:t>
            </a:r>
            <a:endParaRPr lang="en-US" dirty="0"/>
          </a:p>
        </p:txBody>
      </p:sp>
      <p:graphicFrame>
        <p:nvGraphicFramePr>
          <p:cNvPr id="9" name="Content Placeholder 8"/>
          <p:cNvGraphicFramePr>
            <a:graphicFrameLocks noGrp="1"/>
          </p:cNvGraphicFramePr>
          <p:nvPr>
            <p:ph idx="1"/>
            <p:extLst/>
          </p:nvPr>
        </p:nvGraphicFramePr>
        <p:xfrm>
          <a:off x="622432" y="938215"/>
          <a:ext cx="5906824" cy="234312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262384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a:t>
            </a:r>
            <a:r>
              <a:rPr lang="en-US" smtClean="0"/>
              <a:t>: dgemm</a:t>
            </a:r>
            <a:endParaRPr lang="en-US" dirty="0"/>
          </a:p>
        </p:txBody>
      </p:sp>
      <p:graphicFrame>
        <p:nvGraphicFramePr>
          <p:cNvPr id="9" name="Content Placeholder 8"/>
          <p:cNvGraphicFramePr>
            <a:graphicFrameLocks noGrp="1"/>
          </p:cNvGraphicFramePr>
          <p:nvPr>
            <p:ph idx="1"/>
            <p:extLst/>
          </p:nvPr>
        </p:nvGraphicFramePr>
        <p:xfrm>
          <a:off x="531020" y="938214"/>
          <a:ext cx="6089650" cy="241564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054018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GPAW</a:t>
            </a:r>
            <a:endParaRPr lang="en-US" dirty="0"/>
          </a:p>
        </p:txBody>
      </p:sp>
      <p:sp>
        <p:nvSpPr>
          <p:cNvPr id="7" name="Content Placeholder 6"/>
          <p:cNvSpPr>
            <a:spLocks noGrp="1"/>
          </p:cNvSpPr>
          <p:nvPr>
            <p:ph idx="1"/>
          </p:nvPr>
        </p:nvSpPr>
        <p:spPr/>
        <p:txBody>
          <a:bodyPr>
            <a:normAutofit/>
          </a:bodyPr>
          <a:lstStyle/>
          <a:p>
            <a:r>
              <a:rPr lang="en-GB" sz="1000" dirty="0"/>
              <a:t>Open-source software package for quantum mechanical simulations at atomic scale (http://</a:t>
            </a:r>
            <a:r>
              <a:rPr lang="en-GB" sz="1000" dirty="0" smtClean="0"/>
              <a:t>wiki.fysik.dtu.dk/gpaw)</a:t>
            </a:r>
          </a:p>
          <a:p>
            <a:r>
              <a:rPr lang="en-GB" sz="1000" dirty="0" smtClean="0"/>
              <a:t>Combination of </a:t>
            </a:r>
            <a:r>
              <a:rPr lang="en-GB" sz="1000" dirty="0"/>
              <a:t>Python </a:t>
            </a:r>
            <a:r>
              <a:rPr lang="en-GB" sz="1000" dirty="0" smtClean="0"/>
              <a:t>&amp; </a:t>
            </a:r>
            <a:r>
              <a:rPr lang="en-GB" sz="1000" dirty="0"/>
              <a:t>C</a:t>
            </a:r>
          </a:p>
          <a:p>
            <a:pPr lvl="1"/>
            <a:r>
              <a:rPr lang="en-GB" sz="900" dirty="0"/>
              <a:t>High-level algorithms in Python</a:t>
            </a:r>
          </a:p>
          <a:p>
            <a:pPr lvl="1"/>
            <a:r>
              <a:rPr lang="en-GB" sz="900" dirty="0"/>
              <a:t>Computational kernels </a:t>
            </a:r>
            <a:r>
              <a:rPr lang="en-GB" sz="900" dirty="0" smtClean="0"/>
              <a:t>in</a:t>
            </a:r>
            <a:endParaRPr lang="en-GB" sz="900" dirty="0"/>
          </a:p>
          <a:p>
            <a:pPr lvl="1"/>
            <a:r>
              <a:rPr lang="en-GB" sz="900" dirty="0"/>
              <a:t>Massively parallelized (with MPI)</a:t>
            </a:r>
          </a:p>
          <a:p>
            <a:pPr lvl="1"/>
            <a:r>
              <a:rPr lang="en-GB" sz="900" dirty="0"/>
              <a:t>Key operation: </a:t>
            </a:r>
            <a:r>
              <a:rPr lang="en-GB" sz="900" dirty="0" smtClean="0"/>
              <a:t>dgemm</a:t>
            </a:r>
            <a:endParaRPr lang="en-GB" sz="900" dirty="0"/>
          </a:p>
          <a:p>
            <a:endParaRPr lang="en-GB" sz="1000" dirty="0"/>
          </a:p>
          <a:p>
            <a:endParaRPr lang="en-US" sz="1000" dirty="0"/>
          </a:p>
        </p:txBody>
      </p:sp>
      <p:pic>
        <p:nvPicPr>
          <p:cNvPr id="10"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4" y="2011362"/>
            <a:ext cx="1633191" cy="1596518"/>
          </a:xfrm>
          <a:prstGeom prst="rect">
            <a:avLst/>
          </a:prstGeom>
        </p:spPr>
      </p:pic>
      <p:graphicFrame>
        <p:nvGraphicFramePr>
          <p:cNvPr id="12" name="Chart 11"/>
          <p:cNvGraphicFramePr>
            <a:graphicFrameLocks/>
          </p:cNvGraphicFramePr>
          <p:nvPr>
            <p:extLst/>
          </p:nvPr>
        </p:nvGraphicFramePr>
        <p:xfrm>
          <a:off x="3575845" y="799695"/>
          <a:ext cx="3258000" cy="2637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nvPr>
        </p:nvGraphicFramePr>
        <p:xfrm>
          <a:off x="3575844" y="747001"/>
          <a:ext cx="3258001" cy="269050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2225844" y="3361362"/>
            <a:ext cx="4979844" cy="702001"/>
          </a:xfrm>
          <a:prstGeom prst="rect">
            <a:avLst/>
          </a:prstGeom>
          <a:noFill/>
        </p:spPr>
        <p:txBody>
          <a:bodyPr wrap="square" rtlCol="0">
            <a:noAutofit/>
          </a:bodyPr>
          <a:lstStyle/>
          <a:p>
            <a:r>
              <a:rPr lang="en-US" sz="500" dirty="0">
                <a:latin typeface="Verdana" panose="020B0604030504040204" pitchFamily="34" charset="0"/>
                <a:ea typeface="Verdana" panose="020B0604030504040204" pitchFamily="34" charset="0"/>
                <a:cs typeface="Verdana" panose="020B0604030504040204" pitchFamily="34" charset="0"/>
              </a:rPr>
              <a:t>Software and workloads used in performance tests may have been optimized for performance only on Intel </a:t>
            </a:r>
            <a:r>
              <a:rPr lang="en-US" sz="500" dirty="0" smtClean="0">
                <a:latin typeface="Verdana" panose="020B0604030504040204" pitchFamily="34" charset="0"/>
                <a:ea typeface="Verdana" panose="020B0604030504040204" pitchFamily="34" charset="0"/>
                <a:cs typeface="Verdana" panose="020B0604030504040204" pitchFamily="34" charset="0"/>
              </a:rPr>
              <a:t>microprocessors. Performance </a:t>
            </a:r>
            <a:r>
              <a:rPr lang="en-US" sz="500" dirty="0">
                <a:latin typeface="Verdana" panose="020B0604030504040204" pitchFamily="34" charset="0"/>
                <a:ea typeface="Verdana" panose="020B0604030504040204" pitchFamily="34" charset="0"/>
                <a:cs typeface="Verdana" panose="020B0604030504040204" pitchFamily="34" charset="0"/>
              </a:rPr>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500" dirty="0" smtClean="0">
                <a:latin typeface="Verdana" panose="020B0604030504040204" pitchFamily="34" charset="0"/>
                <a:ea typeface="Verdana" panose="020B0604030504040204" pitchFamily="34" charset="0"/>
                <a:cs typeface="Verdana" panose="020B0604030504040204" pitchFamily="34" charset="0"/>
              </a:rPr>
              <a:t>with two </a:t>
            </a:r>
            <a:r>
              <a:rPr lang="en-US" sz="500" dirty="0">
                <a:latin typeface="Verdana" panose="020B0604030504040204" pitchFamily="34" charset="0"/>
                <a:ea typeface="Verdana" panose="020B0604030504040204" pitchFamily="34" charset="0"/>
                <a:cs typeface="Verdana" panose="020B0604030504040204" pitchFamily="34" charset="0"/>
              </a:rPr>
              <a:t>Intel Xeon </a:t>
            </a:r>
            <a:r>
              <a:rPr lang="en-US" sz="500" dirty="0" smtClean="0">
                <a:latin typeface="Verdana" panose="020B0604030504040204" pitchFamily="34" charset="0"/>
                <a:ea typeface="Verdana" panose="020B0604030504040204" pitchFamily="34" charset="0"/>
                <a:cs typeface="Verdana" panose="020B0604030504040204" pitchFamily="34" charset="0"/>
              </a:rPr>
              <a:t>E5-2620v2 6-core </a:t>
            </a:r>
            <a:r>
              <a:rPr lang="en-US" sz="500" dirty="0">
                <a:latin typeface="Verdana" panose="020B0604030504040204" pitchFamily="34" charset="0"/>
                <a:ea typeface="Verdana" panose="020B0604030504040204" pitchFamily="34" charset="0"/>
                <a:cs typeface="Verdana" panose="020B0604030504040204" pitchFamily="34" charset="0"/>
              </a:rPr>
              <a:t>processors at </a:t>
            </a:r>
            <a:r>
              <a:rPr lang="en-US" sz="500" dirty="0" smtClean="0">
                <a:latin typeface="Verdana" panose="020B0604030504040204" pitchFamily="34" charset="0"/>
                <a:ea typeface="Verdana" panose="020B0604030504040204" pitchFamily="34" charset="0"/>
                <a:cs typeface="Verdana" panose="020B0604030504040204" pitchFamily="34" charset="0"/>
              </a:rPr>
              <a:t>2.1 GHz </a:t>
            </a:r>
            <a:r>
              <a:rPr lang="en-US" sz="500" dirty="0">
                <a:latin typeface="Verdana" panose="020B0604030504040204" pitchFamily="34" charset="0"/>
                <a:ea typeface="Verdana" panose="020B0604030504040204" pitchFamily="34" charset="0"/>
                <a:cs typeface="Verdana" panose="020B0604030504040204" pitchFamily="34" charset="0"/>
              </a:rPr>
              <a:t>(</a:t>
            </a:r>
            <a:r>
              <a:rPr lang="en-US" sz="500" dirty="0" smtClean="0">
                <a:latin typeface="Verdana" panose="020B0604030504040204" pitchFamily="34" charset="0"/>
                <a:ea typeface="Verdana" panose="020B0604030504040204" pitchFamily="34" charset="0"/>
                <a:cs typeface="Verdana" panose="020B0604030504040204" pitchFamily="34" charset="0"/>
              </a:rPr>
              <a:t>64 GB </a:t>
            </a:r>
            <a:r>
              <a:rPr lang="en-US" sz="500" dirty="0">
                <a:latin typeface="Verdana" panose="020B0604030504040204" pitchFamily="34" charset="0"/>
                <a:ea typeface="Verdana" panose="020B0604030504040204" pitchFamily="34" charset="0"/>
                <a:cs typeface="Verdana" panose="020B0604030504040204" pitchFamily="34" charset="0"/>
              </a:rPr>
              <a:t>DDR3 with </a:t>
            </a:r>
            <a:r>
              <a:rPr lang="en-US" sz="500" dirty="0" smtClean="0">
                <a:latin typeface="Verdana" panose="020B0604030504040204" pitchFamily="34" charset="0"/>
                <a:ea typeface="Verdana" panose="020B0604030504040204" pitchFamily="34" charset="0"/>
                <a:cs typeface="Verdana" panose="020B0604030504040204" pitchFamily="34" charset="0"/>
              </a:rPr>
              <a:t>1600 MHz</a:t>
            </a:r>
            <a:r>
              <a:rPr lang="en-US" sz="500" dirty="0">
                <a:latin typeface="Verdana" panose="020B0604030504040204" pitchFamily="34" charset="0"/>
                <a:ea typeface="Verdana" panose="020B0604030504040204" pitchFamily="34" charset="0"/>
                <a:cs typeface="Verdana" panose="020B0604030504040204" pitchFamily="34" charset="0"/>
              </a:rPr>
              <a:t>), Red Had Enterprise Linux 6.5 (kernel version 2.6.32-358.6.2) and </a:t>
            </a:r>
            <a:r>
              <a:rPr lang="en-US" sz="500" dirty="0" smtClean="0">
                <a:latin typeface="Verdana" panose="020B0604030504040204" pitchFamily="34" charset="0"/>
                <a:ea typeface="Verdana" panose="020B0604030504040204" pitchFamily="34" charset="0"/>
                <a:cs typeface="Verdana" panose="020B0604030504040204" pitchFamily="34" charset="0"/>
              </a:rPr>
              <a:t>two </a:t>
            </a:r>
            <a:r>
              <a:rPr lang="en-US" sz="500" dirty="0">
                <a:latin typeface="Verdana" panose="020B0604030504040204" pitchFamily="34" charset="0"/>
                <a:ea typeface="Verdana" panose="020B0604030504040204" pitchFamily="34" charset="0"/>
                <a:cs typeface="Verdana" panose="020B0604030504040204" pitchFamily="34" charset="0"/>
              </a:rPr>
              <a:t>Intel Xeon Phi 7120P coprocessor (C0 stepping, GDDR5 with 3.6 GT/sec, </a:t>
            </a:r>
            <a:r>
              <a:rPr lang="en-US" sz="500" dirty="0" smtClean="0">
                <a:latin typeface="Verdana" panose="020B0604030504040204" pitchFamily="34" charset="0"/>
                <a:ea typeface="Verdana" panose="020B0604030504040204" pitchFamily="34" charset="0"/>
                <a:cs typeface="Verdana" panose="020B0604030504040204" pitchFamily="34" charset="0"/>
              </a:rPr>
              <a:t>MPSS v3.3.30726), </a:t>
            </a:r>
            <a:r>
              <a:rPr lang="en-US" sz="500" dirty="0">
                <a:latin typeface="Verdana" panose="020B0604030504040204" pitchFamily="34" charset="0"/>
                <a:ea typeface="Verdana" panose="020B0604030504040204" pitchFamily="34" charset="0"/>
                <a:cs typeface="Verdana" panose="020B0604030504040204" pitchFamily="34" charset="0"/>
              </a:rPr>
              <a:t>and Intel Composer XE 14.0.3.174. For more complete information visit http://</a:t>
            </a:r>
            <a:r>
              <a:rPr lang="en-US" sz="500" dirty="0" smtClean="0">
                <a:latin typeface="Verdana" panose="020B0604030504040204" pitchFamily="34" charset="0"/>
                <a:ea typeface="Verdana" panose="020B0604030504040204" pitchFamily="34" charset="0"/>
                <a:cs typeface="Verdana" panose="020B0604030504040204" pitchFamily="34" charset="0"/>
              </a:rPr>
              <a:t>www.intel.com/performance.</a:t>
            </a:r>
            <a:endParaRPr lang="en-US" sz="5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880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GPAW </a:t>
            </a: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ntegrate</a:t>
            </a:r>
            <a:r>
              <a:rPr lang="en-US" dirty="0" smtClean="0"/>
              <a:t> and </a:t>
            </a:r>
            <a:r>
              <a:rPr lang="en-US" dirty="0" smtClean="0">
                <a:latin typeface="Consolas" panose="020B0609020204030204" pitchFamily="49" charset="0"/>
                <a:cs typeface="Consolas" panose="020B0609020204030204" pitchFamily="49" charset="0"/>
              </a:rPr>
              <a:t>rotate</a:t>
            </a:r>
            <a:endParaRPr lang="en-US" dirty="0">
              <a:latin typeface="Consolas" panose="020B0609020204030204" pitchFamily="49" charset="0"/>
              <a:cs typeface="Consolas" panose="020B0609020204030204" pitchFamily="49" charset="0"/>
            </a:endParaRPr>
          </a:p>
        </p:txBody>
      </p:sp>
      <p:pic>
        <p:nvPicPr>
          <p:cNvPr id="8" name="Content Placeholder 7"/>
          <p:cNvPicPr>
            <a:picLocks noGrp="1" noChangeAspect="1"/>
          </p:cNvPicPr>
          <p:nvPr>
            <p:ph idx="1"/>
          </p:nvPr>
        </p:nvPicPr>
        <p:blipFill>
          <a:blip r:embed="rId2"/>
          <a:stretch>
            <a:fillRect/>
          </a:stretch>
        </p:blipFill>
        <p:spPr>
          <a:xfrm>
            <a:off x="617474" y="1127761"/>
            <a:ext cx="5916741" cy="2129670"/>
          </a:xfrm>
          <a:prstGeom prst="rect">
            <a:avLst/>
          </a:prstGeom>
        </p:spPr>
      </p:pic>
      <p:sp>
        <p:nvSpPr>
          <p:cNvPr id="4" name="TextBox 3"/>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Had 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59777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&amp;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pyMIC</a:t>
            </a:r>
          </a:p>
          <a:p>
            <a:pPr lvl="1"/>
            <a:r>
              <a:rPr lang="en-US" dirty="0" smtClean="0"/>
              <a:t>A slim, easy-to-use offload interface for Python</a:t>
            </a:r>
          </a:p>
          <a:p>
            <a:pPr lvl="1"/>
            <a:r>
              <a:rPr lang="en-US" dirty="0" smtClean="0"/>
              <a:t>Native kernels on the target devices</a:t>
            </a:r>
          </a:p>
          <a:p>
            <a:pPr lvl="1"/>
            <a:r>
              <a:rPr lang="en-US" dirty="0" smtClean="0"/>
              <a:t>Almost negligible extra overhead for Python integration</a:t>
            </a:r>
          </a:p>
          <a:p>
            <a:endParaRPr lang="en-US" dirty="0" smtClean="0"/>
          </a:p>
          <a:p>
            <a:r>
              <a:rPr lang="en-US" dirty="0" smtClean="0"/>
              <a:t>Future versions will likely bring:</a:t>
            </a:r>
          </a:p>
          <a:p>
            <a:pPr lvl="1"/>
            <a:r>
              <a:rPr lang="en-US" dirty="0" smtClean="0"/>
              <a:t>Offloading of full </a:t>
            </a:r>
            <a:r>
              <a:rPr lang="en-US" dirty="0"/>
              <a:t>{</a:t>
            </a:r>
            <a:r>
              <a:rPr lang="en-US" dirty="0" smtClean="0"/>
              <a:t>C|P}</a:t>
            </a:r>
            <a:r>
              <a:rPr lang="en-US" dirty="0" err="1" smtClean="0"/>
              <a:t>ython</a:t>
            </a:r>
            <a:r>
              <a:rPr lang="en-US" dirty="0" smtClean="0"/>
              <a:t> code</a:t>
            </a:r>
          </a:p>
          <a:p>
            <a:endParaRPr lang="en-US" dirty="0" smtClean="0"/>
          </a:p>
          <a:p>
            <a:r>
              <a:rPr lang="en-US" dirty="0" smtClean="0"/>
              <a:t>Download </a:t>
            </a:r>
            <a:r>
              <a:rPr lang="en-US" dirty="0"/>
              <a:t>pyMIC at </a:t>
            </a:r>
            <a:r>
              <a:rPr lang="en-US" dirty="0">
                <a:hlinkClick r:id="rId2"/>
              </a:rPr>
              <a:t>https://</a:t>
            </a:r>
            <a:r>
              <a:rPr lang="en-US" dirty="0" smtClean="0">
                <a:hlinkClick r:id="rId2"/>
              </a:rPr>
              <a:t>github.com/01org/pyMIC</a:t>
            </a:r>
            <a:r>
              <a:rPr lang="en-US" dirty="0" smtClean="0"/>
              <a:t>.</a:t>
            </a:r>
          </a:p>
          <a:p>
            <a:r>
              <a:rPr lang="en-US" dirty="0" err="1" smtClean="0"/>
              <a:t>Mailinglist</a:t>
            </a:r>
            <a:r>
              <a:rPr lang="en-US" dirty="0" smtClean="0"/>
              <a:t> </a:t>
            </a:r>
            <a:r>
              <a:rPr lang="en-US" dirty="0"/>
              <a:t>at </a:t>
            </a:r>
            <a:r>
              <a:rPr lang="en-US" dirty="0">
                <a:hlinkClick r:id="rId3"/>
              </a:rPr>
              <a:t>https://</a:t>
            </a:r>
            <a:r>
              <a:rPr lang="en-US" dirty="0" smtClean="0">
                <a:hlinkClick r:id="rId3"/>
              </a:rPr>
              <a:t>lists.01.org/mailman/listinfo/pymic</a:t>
            </a:r>
            <a:endParaRPr lang="en-US" dirty="0" smtClean="0"/>
          </a:p>
        </p:txBody>
      </p:sp>
    </p:spTree>
    <p:extLst>
      <p:ext uri="{BB962C8B-B14F-4D97-AF65-F5344CB8AC3E}">
        <p14:creationId xmlns:p14="http://schemas.microsoft.com/office/powerpoint/2010/main" val="482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pyMIC Offload Infrastructure</a:t>
            </a:r>
            <a:endParaRPr lang="en-US" dirty="0"/>
          </a:p>
        </p:txBody>
      </p:sp>
      <p:sp>
        <p:nvSpPr>
          <p:cNvPr id="6" name="Content Placeholder 5"/>
          <p:cNvSpPr>
            <a:spLocks noGrp="1"/>
          </p:cNvSpPr>
          <p:nvPr>
            <p:ph idx="1"/>
          </p:nvPr>
        </p:nvSpPr>
        <p:spPr/>
        <p:txBody>
          <a:bodyPr/>
          <a:lstStyle/>
          <a:p>
            <a:r>
              <a:rPr lang="en-US" dirty="0" smtClean="0"/>
              <a:t>Design principles (</a:t>
            </a:r>
            <a:r>
              <a:rPr lang="en-US" dirty="0" err="1" smtClean="0"/>
              <a:t>pyMIC’s</a:t>
            </a:r>
            <a:r>
              <a:rPr lang="en-US" dirty="0" smtClean="0"/>
              <a:t> 4 “K”s)</a:t>
            </a:r>
          </a:p>
          <a:p>
            <a:pPr lvl="1"/>
            <a:r>
              <a:rPr lang="en-US" dirty="0" smtClean="0"/>
              <a:t>Keep usage simple</a:t>
            </a:r>
          </a:p>
          <a:p>
            <a:pPr lvl="1"/>
            <a:r>
              <a:rPr lang="en-US" dirty="0" smtClean="0"/>
              <a:t>Keep the API slim</a:t>
            </a:r>
          </a:p>
          <a:p>
            <a:pPr lvl="1"/>
            <a:r>
              <a:rPr lang="en-US" dirty="0" smtClean="0"/>
              <a:t>Keep the code fast</a:t>
            </a:r>
          </a:p>
          <a:p>
            <a:pPr lvl="1"/>
            <a:r>
              <a:rPr lang="en-US" dirty="0" smtClean="0"/>
              <a:t>Keep control in a programmer’s hand</a:t>
            </a:r>
          </a:p>
          <a:p>
            <a:pPr lvl="1"/>
            <a:endParaRPr lang="en-US" dirty="0"/>
          </a:p>
          <a:p>
            <a:r>
              <a:rPr lang="en-US" dirty="0" smtClean="0"/>
              <a:t>pyMIC facts</a:t>
            </a:r>
          </a:p>
          <a:p>
            <a:pPr lvl="1"/>
            <a:r>
              <a:rPr lang="en-US" dirty="0" smtClean="0"/>
              <a:t>3800 lines of C/C++ code; </a:t>
            </a:r>
          </a:p>
          <a:p>
            <a:pPr lvl="1"/>
            <a:r>
              <a:rPr lang="en-US" dirty="0" smtClean="0"/>
              <a:t>1100 lines </a:t>
            </a:r>
            <a:r>
              <a:rPr lang="en-US" dirty="0"/>
              <a:t>of Python code for the main </a:t>
            </a:r>
            <a:r>
              <a:rPr lang="en-US" dirty="0" smtClean="0"/>
              <a:t>API;</a:t>
            </a:r>
            <a:endParaRPr lang="en-US" dirty="0"/>
          </a:p>
          <a:p>
            <a:pPr lvl="1"/>
            <a:r>
              <a:rPr lang="en-US" dirty="0" err="1" smtClean="0"/>
              <a:t>libxstream</a:t>
            </a:r>
            <a:r>
              <a:rPr lang="en-US" dirty="0" smtClean="0"/>
              <a:t> and Intel® LEO for interfacing with MPSS</a:t>
            </a:r>
          </a:p>
          <a:p>
            <a:pPr lvl="1"/>
            <a:endParaRPr lang="en-US" dirty="0"/>
          </a:p>
          <a:p>
            <a:endParaRPr lang="en-US" dirty="0"/>
          </a:p>
        </p:txBody>
      </p:sp>
    </p:spTree>
    <p:extLst>
      <p:ext uri="{BB962C8B-B14F-4D97-AF65-F5344CB8AC3E}">
        <p14:creationId xmlns:p14="http://schemas.microsoft.com/office/powerpoint/2010/main" val="25374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Effect transition="in" filter="fade">
                                      <p:cBhvr>
                                        <p:cTn id="13" dur="500"/>
                                        <p:tgtEl>
                                          <p:spTgt spid="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115844" y="985362"/>
            <a:ext cx="2949775" cy="1242000"/>
            <a:chOff x="4115844" y="985362"/>
            <a:chExt cx="2949775" cy="1242000"/>
          </a:xfrm>
        </p:grpSpPr>
        <p:sp>
          <p:nvSpPr>
            <p:cNvPr id="14" name="Rectangle 13"/>
            <p:cNvSpPr/>
            <p:nvPr/>
          </p:nvSpPr>
          <p:spPr>
            <a:xfrm>
              <a:off x="4115844" y="1511720"/>
              <a:ext cx="515044" cy="715642"/>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Neo Sans Intel" panose="020B0504020202020204" pitchFamily="34" charset="0"/>
              </a:endParaRPr>
            </a:p>
          </p:txBody>
        </p:sp>
        <p:sp>
          <p:nvSpPr>
            <p:cNvPr id="12" name="Rectangle 11"/>
            <p:cNvSpPr/>
            <p:nvPr/>
          </p:nvSpPr>
          <p:spPr>
            <a:xfrm>
              <a:off x="4115844" y="985362"/>
              <a:ext cx="2949775" cy="526539"/>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High-level Interface</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grpSp>
      <p:sp>
        <p:nvSpPr>
          <p:cNvPr id="2" name="Title 1"/>
          <p:cNvSpPr>
            <a:spLocks noGrp="1"/>
          </p:cNvSpPr>
          <p:nvPr>
            <p:ph type="title"/>
          </p:nvPr>
        </p:nvSpPr>
        <p:spPr/>
        <p:txBody>
          <a:bodyPr/>
          <a:lstStyle/>
          <a:p>
            <a:r>
              <a:rPr lang="en-US" dirty="0" smtClean="0"/>
              <a:t>High-Level Overview</a:t>
            </a:r>
            <a:endParaRPr lang="en-US" dirty="0"/>
          </a:p>
        </p:txBody>
      </p:sp>
      <p:sp>
        <p:nvSpPr>
          <p:cNvPr id="9" name="Content Placeholder 8"/>
          <p:cNvSpPr>
            <a:spLocks noGrp="1"/>
          </p:cNvSpPr>
          <p:nvPr>
            <p:ph idx="1"/>
          </p:nvPr>
        </p:nvSpPr>
        <p:spPr>
          <a:xfrm>
            <a:off x="357585" y="938637"/>
            <a:ext cx="3812259" cy="2654812"/>
          </a:xfrm>
        </p:spPr>
        <p:txBody>
          <a:bodyPr>
            <a:normAutofit fontScale="92500" lnSpcReduction="10000"/>
          </a:bodyPr>
          <a:lstStyle/>
          <a:p>
            <a:r>
              <a:rPr lang="en-US" dirty="0" err="1" smtClean="0"/>
              <a:t>libxstream</a:t>
            </a:r>
            <a:r>
              <a:rPr lang="en-US" dirty="0" smtClean="0"/>
              <a:t> &amp; Intel® LEO: </a:t>
            </a:r>
            <a:br>
              <a:rPr lang="en-US" dirty="0" smtClean="0"/>
            </a:br>
            <a:r>
              <a:rPr lang="en-US" dirty="0" smtClean="0"/>
              <a:t>low-level device interaction</a:t>
            </a:r>
          </a:p>
          <a:p>
            <a:pPr lvl="1"/>
            <a:r>
              <a:rPr lang="en-US" dirty="0" smtClean="0"/>
              <a:t>Transfer of shared libraries</a:t>
            </a:r>
          </a:p>
          <a:p>
            <a:pPr lvl="1"/>
            <a:r>
              <a:rPr lang="en-US" dirty="0" smtClean="0"/>
              <a:t>Data transfers, kernel invocation</a:t>
            </a:r>
          </a:p>
          <a:p>
            <a:r>
              <a:rPr lang="en-US" dirty="0" smtClean="0"/>
              <a:t>C/C++ extension module</a:t>
            </a:r>
          </a:p>
          <a:p>
            <a:pPr lvl="1"/>
            <a:r>
              <a:rPr lang="en-US" dirty="0" smtClean="0"/>
              <a:t>Low-level device management</a:t>
            </a:r>
          </a:p>
          <a:p>
            <a:pPr lvl="1"/>
            <a:r>
              <a:rPr lang="en-US" dirty="0" smtClean="0"/>
              <a:t>Interaction with LEO</a:t>
            </a:r>
          </a:p>
          <a:p>
            <a:r>
              <a:rPr lang="en-US" dirty="0" smtClean="0"/>
              <a:t>Low-level API with memcpy-like interface, smart device pointers</a:t>
            </a:r>
          </a:p>
          <a:p>
            <a:r>
              <a:rPr lang="en-US" dirty="0" smtClean="0"/>
              <a:t>High-level API with offload arrays </a:t>
            </a:r>
          </a:p>
          <a:p>
            <a:r>
              <a:rPr lang="en-US" dirty="0"/>
              <a:t>L</a:t>
            </a:r>
            <a:r>
              <a:rPr lang="en-US" dirty="0" smtClean="0"/>
              <a:t>ibrary with internal device kernels</a:t>
            </a:r>
          </a:p>
          <a:p>
            <a:pPr lvl="1"/>
            <a:endParaRPr lang="en-US" dirty="0" smtClean="0"/>
          </a:p>
          <a:p>
            <a:pPr lvl="1"/>
            <a:endParaRPr lang="en-US" dirty="0"/>
          </a:p>
        </p:txBody>
      </p:sp>
      <p:sp>
        <p:nvSpPr>
          <p:cNvPr id="8" name="Rectangle 7"/>
          <p:cNvSpPr/>
          <p:nvPr/>
        </p:nvSpPr>
        <p:spPr>
          <a:xfrm>
            <a:off x="4115844" y="2038440"/>
            <a:ext cx="2418582" cy="526539"/>
          </a:xfrm>
          <a:prstGeom prst="rect">
            <a:avLst/>
          </a:prstGeom>
          <a:solidFill>
            <a:srgbClr val="FFE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pymic_libxstream</a:t>
            </a:r>
            <a:r>
              <a:rPr lang="en-US" sz="1100" dirty="0" smtClean="0">
                <a:solidFill>
                  <a:schemeClr val="tx1"/>
                </a:solidFill>
                <a:latin typeface="Neo Sans Intel" panose="020B0504020202020204" pitchFamily="34" charset="0"/>
              </a:rPr>
              <a:t> Engine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[Cython]</a:t>
            </a:r>
            <a:endParaRPr lang="en-US" sz="1100" dirty="0">
              <a:solidFill>
                <a:schemeClr val="tx1"/>
              </a:solidFill>
              <a:latin typeface="Neo Sans Intel" panose="020B0504020202020204" pitchFamily="34" charset="0"/>
            </a:endParaRPr>
          </a:p>
        </p:txBody>
      </p:sp>
      <p:sp>
        <p:nvSpPr>
          <p:cNvPr id="10" name="Rectangle 9"/>
          <p:cNvSpPr/>
          <p:nvPr/>
        </p:nvSpPr>
        <p:spPr>
          <a:xfrm>
            <a:off x="4115844" y="2564617"/>
            <a:ext cx="2418582" cy="52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libxstream</a:t>
            </a:r>
            <a:r>
              <a:rPr lang="en-US" sz="1100" dirty="0" smtClean="0">
                <a:solidFill>
                  <a:schemeClr val="tx1"/>
                </a:solidFill>
                <a:latin typeface="Neo Sans Intel" panose="020B0504020202020204" pitchFamily="34" charset="0"/>
              </a:rPr>
              <a:t> &amp; Intel LEO runtime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[C/C++]</a:t>
            </a:r>
            <a:endParaRPr lang="en-US" sz="1100" dirty="0">
              <a:solidFill>
                <a:schemeClr val="tx1"/>
              </a:solidFill>
              <a:latin typeface="Neo Sans Intel" panose="020B0504020202020204" pitchFamily="34" charset="0"/>
            </a:endParaRPr>
          </a:p>
        </p:txBody>
      </p:sp>
      <p:sp>
        <p:nvSpPr>
          <p:cNvPr id="11" name="Rectangle 10"/>
          <p:cNvSpPr/>
          <p:nvPr/>
        </p:nvSpPr>
        <p:spPr>
          <a:xfrm rot="16200000">
            <a:off x="6010394" y="2035934"/>
            <a:ext cx="1579255" cy="53119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schemeClr val="tx1"/>
                </a:solidFill>
                <a:latin typeface="Courier New" panose="02070309020205020404" pitchFamily="49" charset="0"/>
                <a:cs typeface="Courier New" panose="02070309020205020404" pitchFamily="49" charset="0"/>
              </a:rPr>
              <a:t>OffloadArray</a:t>
            </a:r>
            <a:r>
              <a:rPr lang="en-US" sz="1100" dirty="0" smtClean="0">
                <a:solidFill>
                  <a:schemeClr val="tx1"/>
                </a:solidFill>
                <a:latin typeface="Neo Sans Intel" panose="020B0504020202020204" pitchFamily="34" charset="0"/>
              </a:rPr>
              <a:t> </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(kernels) [C]</a:t>
            </a:r>
            <a:endParaRPr lang="en-US" sz="1100" dirty="0">
              <a:solidFill>
                <a:schemeClr val="tx1"/>
              </a:solidFill>
              <a:latin typeface="Neo Sans Intel" panose="020B0504020202020204" pitchFamily="34" charset="0"/>
            </a:endParaRPr>
          </a:p>
        </p:txBody>
      </p:sp>
      <p:sp>
        <p:nvSpPr>
          <p:cNvPr id="13" name="Rectangle 12"/>
          <p:cNvSpPr/>
          <p:nvPr/>
        </p:nvSpPr>
        <p:spPr>
          <a:xfrm>
            <a:off x="4625723" y="1511901"/>
            <a:ext cx="1908703" cy="5265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Low-level Data Management</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spTree>
    <p:extLst>
      <p:ext uri="{BB962C8B-B14F-4D97-AF65-F5344CB8AC3E}">
        <p14:creationId xmlns:p14="http://schemas.microsoft.com/office/powerpoint/2010/main" val="724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Effect transition="in" filter="fade">
                                      <p:cBhvr>
                                        <p:cTn id="51" dur="500"/>
                                        <p:tgtEl>
                                          <p:spTgt spid="9">
                                            <p:txEl>
                                              <p:pRg st="8" end="8"/>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8" name="TextBox 17"/>
          <p:cNvSpPr txBox="1"/>
          <p:nvPr/>
        </p:nvSpPr>
        <p:spPr>
          <a:xfrm>
            <a:off x="410408" y="696987"/>
            <a:ext cx="3024457" cy="2215991"/>
          </a:xfrm>
          <a:prstGeom prst="rect">
            <a:avLst/>
          </a:prstGeom>
          <a:noFill/>
        </p:spPr>
        <p:txBody>
          <a:bodyPr wrap="square" rtlCol="0">
            <a:spAutoFit/>
          </a:bodyPr>
          <a:lstStyle/>
          <a:p>
            <a:pPr>
              <a:spcAft>
                <a:spcPts val="0"/>
              </a:spcAft>
            </a:pPr>
            <a:endParaRPr lang="en-US" sz="7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 k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4096, 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 k</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(k * n</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am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p>
          <a:p>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alpha * 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beta * cm</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6346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grpSp>
        <p:nvGrpSpPr>
          <p:cNvPr id="2" name="Group 1"/>
          <p:cNvGrpSpPr/>
          <p:nvPr/>
        </p:nvGrpSpPr>
        <p:grpSpPr>
          <a:xfrm>
            <a:off x="311066" y="813874"/>
            <a:ext cx="3172319" cy="927487"/>
            <a:chOff x="311066" y="813874"/>
            <a:chExt cx="3172319" cy="927487"/>
          </a:xfrm>
          <a:effectLst/>
        </p:grpSpPr>
        <p:sp>
          <p:nvSpPr>
            <p:cNvPr id="6" name="Left Brace 5"/>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 name="Line Callout 1 (Accent Bar) 6"/>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grpSp>
        <p:nvGrpSpPr>
          <p:cNvPr id="11" name="Group 10"/>
          <p:cNvGrpSpPr/>
          <p:nvPr/>
        </p:nvGrpSpPr>
        <p:grpSpPr>
          <a:xfrm>
            <a:off x="311063" y="1816594"/>
            <a:ext cx="3172321" cy="1058768"/>
            <a:chOff x="311063" y="2403550"/>
            <a:chExt cx="3172321" cy="1058768"/>
          </a:xfrm>
          <a:effectLst/>
        </p:grpSpPr>
        <p:sp>
          <p:nvSpPr>
            <p:cNvPr id="9" name="Left Brace 8"/>
            <p:cNvSpPr/>
            <p:nvPr/>
          </p:nvSpPr>
          <p:spPr>
            <a:xfrm>
              <a:off x="3386345" y="2879849"/>
              <a:ext cx="97039" cy="312469"/>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3" y="2403550"/>
              <a:ext cx="2511481" cy="1058768"/>
            </a:xfrm>
            <a:prstGeom prst="accentCallout1">
              <a:avLst>
                <a:gd name="adj1" fmla="val 18750"/>
                <a:gd name="adj2" fmla="val -8333"/>
                <a:gd name="adj3" fmla="val 59611"/>
                <a:gd name="adj4" fmla="val -2247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p>
            <a:p>
              <a:pPr marL="177800" indent="-177800">
                <a:buFont typeface="Arial" panose="020B0604020202020204" pitchFamily="34" charset="0"/>
                <a:buChar char="•"/>
              </a:pPr>
              <a:r>
                <a:rPr lang="en-US" sz="1300" dirty="0" smtClean="0"/>
                <a:t>Copy-in/copy-out semantics for arrays</a:t>
              </a:r>
            </a:p>
            <a:p>
              <a:pPr marL="177800" indent="-177800">
                <a:buFont typeface="Arial" panose="020B0604020202020204" pitchFamily="34" charset="0"/>
                <a:buChar char="•"/>
              </a:pPr>
              <a:r>
                <a:rPr lang="en-US" sz="1300" dirty="0" smtClean="0">
                  <a:solidFill>
                    <a:schemeClr val="tx1"/>
                  </a:solidFill>
                </a:rPr>
                <a:t>Copy-in semantics for scalars</a:t>
              </a:r>
              <a:endParaRPr lang="en-US" sz="1300" dirty="0">
                <a:solidFill>
                  <a:schemeClr val="tx1"/>
                </a:solidFill>
              </a:endParaRPr>
            </a:p>
          </p:txBody>
        </p:sp>
      </p:grpSp>
      <p:grpSp>
        <p:nvGrpSpPr>
          <p:cNvPr id="4" name="Group 3"/>
          <p:cNvGrpSpPr/>
          <p:nvPr/>
        </p:nvGrpSpPr>
        <p:grpSpPr>
          <a:xfrm>
            <a:off x="311065" y="2607312"/>
            <a:ext cx="3172322" cy="819582"/>
            <a:chOff x="311065" y="2607312"/>
            <a:chExt cx="3172322" cy="819582"/>
          </a:xfrm>
        </p:grpSpPr>
        <p:sp>
          <p:nvSpPr>
            <p:cNvPr id="12" name="Left Brace 11"/>
            <p:cNvSpPr/>
            <p:nvPr/>
          </p:nvSpPr>
          <p:spPr>
            <a:xfrm>
              <a:off x="3386348" y="2607312"/>
              <a:ext cx="97039" cy="177498"/>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5" y="2950595"/>
              <a:ext cx="2511481" cy="476299"/>
            </a:xfrm>
            <a:prstGeom prst="accentCallout1">
              <a:avLst>
                <a:gd name="adj1" fmla="val 18750"/>
                <a:gd name="adj2" fmla="val -8333"/>
                <a:gd name="adj3" fmla="val -53126"/>
                <a:gd name="adj4" fmla="val -2278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Synchronize host and coprocessor</a:t>
              </a:r>
              <a:endParaRPr lang="en-US" sz="1300" dirty="0">
                <a:solidFill>
                  <a:schemeClr val="tx1"/>
                </a:solidFill>
              </a:endParaRPr>
            </a:p>
          </p:txBody>
        </p:sp>
      </p:grpSp>
    </p:spTree>
    <p:extLst>
      <p:ext uri="{BB962C8B-B14F-4D97-AF65-F5344CB8AC3E}">
        <p14:creationId xmlns:p14="http://schemas.microsoft.com/office/powerpoint/2010/main" val="37303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nsolas" panose="020B0609020204030204" pitchFamily="49" charset="0"/>
                <a:cs typeface="Consolas" panose="020B0609020204030204" pitchFamily="49" charset="0"/>
              </a:rPr>
              <a:t>dgemm</a:t>
            </a:r>
            <a:r>
              <a:rPr lang="en-US" dirty="0"/>
              <a:t>: The </a:t>
            </a:r>
            <a:r>
              <a:rPr lang="en-US" dirty="0" smtClean="0"/>
              <a:t>Target Side…</a:t>
            </a:r>
            <a:endParaRPr lang="en-US" dirty="0"/>
          </a:p>
        </p:txBody>
      </p:sp>
      <p:sp>
        <p:nvSpPr>
          <p:cNvPr id="6" name="Rectangle 5"/>
          <p:cNvSpPr/>
          <p:nvPr/>
        </p:nvSpPr>
        <p:spPr>
          <a:xfrm>
            <a:off x="3657379" y="894065"/>
            <a:ext cx="3575050" cy="1931170"/>
          </a:xfrm>
          <a:prstGeom prst="rect">
            <a:avLst/>
          </a:prstGeom>
        </p:spPr>
        <p:txBody>
          <a:bodyPr>
            <a:spAutoFit/>
          </a:bodyPr>
          <a:lstStyle/>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pymic_kernel.h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mkl.h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PYMIC_KERNEL</a:t>
            </a:r>
          </a:p>
          <a:p>
            <a:r>
              <a:rPr lang="fr-FR" sz="800" dirty="0" err="1">
                <a:solidFill>
                  <a:srgbClr val="0000FF"/>
                </a:solidFill>
                <a:highlight>
                  <a:srgbClr val="FFFFFF"/>
                </a:highlight>
                <a:latin typeface="Consolas" panose="020B0609020204030204" pitchFamily="49" charset="0"/>
              </a:rPr>
              <a:t>void</a:t>
            </a:r>
            <a:r>
              <a:rPr lang="fr-FR" sz="800" dirty="0">
                <a:solidFill>
                  <a:srgbClr val="000000"/>
                </a:solidFill>
                <a:highlight>
                  <a:srgbClr val="FFFFFF"/>
                </a:highlight>
                <a:latin typeface="Consolas" panose="020B0609020204030204" pitchFamily="49" charset="0"/>
              </a:rPr>
              <a:t> </a:t>
            </a:r>
            <a:r>
              <a:rPr lang="fr-FR" sz="800" dirty="0" err="1">
                <a:solidFill>
                  <a:srgbClr val="000000"/>
                </a:solidFill>
                <a:highlight>
                  <a:srgbClr val="FFFFFF"/>
                </a:highlight>
                <a:latin typeface="Consolas" panose="020B0609020204030204" pitchFamily="49" charset="0"/>
              </a:rPr>
              <a:t>dgemm_kernel</a:t>
            </a:r>
            <a:r>
              <a:rPr lang="fr-FR" sz="800" dirty="0">
                <a:solidFill>
                  <a:srgbClr val="000000"/>
                </a:solidFill>
                <a:highlight>
                  <a:srgbClr val="FFFFFF"/>
                </a:highlight>
                <a:latin typeface="Consolas" panose="020B0609020204030204" pitchFamily="49" charset="0"/>
              </a:rPr>
              <a:t>(</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*A, </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*B, </a:t>
            </a:r>
            <a:endParaRPr lang="fr-FR" sz="800" dirty="0" smtClean="0">
              <a:solidFill>
                <a:srgbClr val="000000"/>
              </a:solidFill>
              <a:highlight>
                <a:srgbClr val="FFFFFF"/>
              </a:highlight>
              <a:latin typeface="Consolas" panose="020B0609020204030204" pitchFamily="49" charset="0"/>
            </a:endParaRPr>
          </a:p>
          <a:p>
            <a:r>
              <a:rPr lang="fr-FR" sz="800" dirty="0">
                <a:solidFill>
                  <a:srgbClr val="000000"/>
                </a:solidFill>
                <a:highlight>
                  <a:srgbClr val="FFFFFF"/>
                </a:highlight>
                <a:latin typeface="Consolas" panose="020B0609020204030204" pitchFamily="49" charset="0"/>
              </a:rPr>
              <a:t> </a:t>
            </a:r>
            <a:r>
              <a:rPr lang="fr-FR" sz="800" dirty="0" smtClean="0">
                <a:solidFill>
                  <a:srgbClr val="000000"/>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a:t>
            </a:r>
            <a:r>
              <a:rPr lang="fr-FR" sz="800" dirty="0">
                <a:solidFill>
                  <a:srgbClr val="000000"/>
                </a:solidFill>
                <a:highlight>
                  <a:srgbClr val="FFFFFF"/>
                </a:highlight>
                <a:latin typeface="Consolas" panose="020B0609020204030204" pitchFamily="49" charset="0"/>
              </a:rPr>
              <a:t>*C, </a:t>
            </a: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int64_t</a:t>
            </a:r>
            <a:r>
              <a:rPr lang="en-US" sz="800" dirty="0" smtClean="0">
                <a:solidFill>
                  <a:srgbClr val="000000"/>
                </a:solidFill>
                <a:highlight>
                  <a:srgbClr val="FFFFFF"/>
                </a:highlight>
                <a:latin typeface="Consolas" panose="020B0609020204030204" pitchFamily="49" charset="0"/>
              </a:rPr>
              <a:t> *m</a:t>
            </a:r>
            <a:r>
              <a:rPr lang="en-US" sz="800" dirty="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*n</a:t>
            </a:r>
            <a:r>
              <a:rPr lang="en-US" sz="800" dirty="0">
                <a:solidFill>
                  <a:srgbClr val="000000"/>
                </a:solidFill>
                <a:highlight>
                  <a:srgbClr val="FFFFFF"/>
                </a:highlight>
                <a:latin typeface="Consolas" panose="020B0609020204030204" pitchFamily="49" charset="0"/>
              </a:rPr>
              <a:t>, </a:t>
            </a:r>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*k</a:t>
            </a:r>
            <a:r>
              <a:rPr lang="en-US" sz="800" dirty="0">
                <a:solidFill>
                  <a:srgbClr val="000000"/>
                </a:solidFill>
                <a:highlight>
                  <a:srgbClr val="FFFFFF"/>
                </a:highlight>
                <a:latin typeface="Consolas" panose="020B0609020204030204" pitchFamily="49" charset="0"/>
              </a:rPr>
              <a:t>,</a:t>
            </a:r>
          </a:p>
          <a:p>
            <a:r>
              <a:rPr lang="fr-FR" sz="800" dirty="0" smtClean="0">
                <a:solidFill>
                  <a:srgbClr val="000000"/>
                </a:solidFill>
                <a:highlight>
                  <a:srgbClr val="FFFFFF"/>
                </a:highlight>
                <a:latin typeface="Consolas" panose="020B0609020204030204" pitchFamily="49" charset="0"/>
              </a:rPr>
              <a:t>                  </a:t>
            </a:r>
            <a:r>
              <a:rPr lang="fr-FR" sz="800" dirty="0" err="1" smtClean="0">
                <a:solidFill>
                  <a:srgbClr val="0000FF"/>
                </a:solidFill>
                <a:highlight>
                  <a:srgbClr val="FFFFFF"/>
                </a:highlight>
                <a:latin typeface="Consolas" panose="020B0609020204030204" pitchFamily="49" charset="0"/>
              </a:rPr>
              <a:t>const</a:t>
            </a:r>
            <a:r>
              <a:rPr lang="fr-FR" sz="800" dirty="0" smtClean="0">
                <a:solidFill>
                  <a:srgbClr val="0000FF"/>
                </a:solidFill>
                <a:highlight>
                  <a:srgbClr val="FFFFFF"/>
                </a:highlight>
                <a:latin typeface="Consolas" panose="020B0609020204030204" pitchFamily="49" charset="0"/>
              </a:rPr>
              <a:t> double</a:t>
            </a:r>
            <a:r>
              <a:rPr lang="fr-FR" sz="800" dirty="0" smtClean="0">
                <a:solidFill>
                  <a:srgbClr val="000000"/>
                </a:solidFill>
                <a:highlight>
                  <a:srgbClr val="FFFFFF"/>
                </a:highlight>
                <a:latin typeface="Consolas" panose="020B0609020204030204" pitchFamily="49" charset="0"/>
              </a:rPr>
              <a:t> *alpha</a:t>
            </a:r>
            <a:r>
              <a:rPr lang="fr-FR" sz="800" dirty="0">
                <a:solidFill>
                  <a:srgbClr val="000000"/>
                </a:solidFill>
                <a:highlight>
                  <a:srgbClr val="FFFFFF"/>
                </a:highlight>
                <a:latin typeface="Consolas" panose="020B0609020204030204" pitchFamily="49" charset="0"/>
              </a:rPr>
              <a:t>, </a:t>
            </a:r>
            <a:r>
              <a:rPr lang="fr-FR" sz="800" dirty="0" err="1">
                <a:solidFill>
                  <a:srgbClr val="0000FF"/>
                </a:solidFill>
                <a:highlight>
                  <a:srgbClr val="FFFFFF"/>
                </a:highlight>
                <a:latin typeface="Consolas" panose="020B0609020204030204" pitchFamily="49" charset="0"/>
              </a:rPr>
              <a:t>const</a:t>
            </a:r>
            <a:r>
              <a:rPr lang="fr-FR" sz="800" dirty="0">
                <a:solidFill>
                  <a:srgbClr val="0000FF"/>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*beta</a:t>
            </a:r>
            <a:r>
              <a:rPr lang="fr-FR"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cblas_dgemm</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CblasRowMajor</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a:t>
            </a:r>
          </a:p>
          <a:p>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*m</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*alpha</a:t>
            </a:r>
            <a:r>
              <a:rPr lang="pt-BR" sz="800" dirty="0">
                <a:solidFill>
                  <a:srgbClr val="000000"/>
                </a:solidFill>
                <a:highlight>
                  <a:srgbClr val="FFFFFF"/>
                </a:highlight>
                <a:latin typeface="Consolas" panose="020B0609020204030204" pitchFamily="49" charset="0"/>
              </a:rPr>
              <a:t>, A,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B,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
            </a:r>
            <a:br>
              <a:rPr lang="pt-BR" sz="800" dirty="0" smtClean="0">
                <a:solidFill>
                  <a:srgbClr val="000000"/>
                </a:solidFill>
                <a:highlight>
                  <a:srgbClr val="FFFFFF"/>
                </a:highlight>
                <a:latin typeface="Consolas" panose="020B0609020204030204" pitchFamily="49" charset="0"/>
              </a:rPr>
            </a:br>
            <a:r>
              <a:rPr lang="pt-BR" sz="800" dirty="0" smtClean="0">
                <a:solidFill>
                  <a:srgbClr val="000000"/>
                </a:solidFill>
                <a:highlight>
                  <a:srgbClr val="FFFFFF"/>
                </a:highlight>
                <a:latin typeface="Consolas" panose="020B0609020204030204" pitchFamily="49" charset="0"/>
              </a:rPr>
              <a:t>                *beta</a:t>
            </a:r>
            <a:r>
              <a:rPr lang="pt-BR" sz="800" dirty="0">
                <a:solidFill>
                  <a:srgbClr val="000000"/>
                </a:solidFill>
                <a:highlight>
                  <a:srgbClr val="FFFFFF"/>
                </a:highlight>
                <a:latin typeface="Consolas" panose="020B0609020204030204" pitchFamily="49" charset="0"/>
              </a:rPr>
              <a:t>, C,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p>
          <a:p>
            <a:pPr>
              <a:lnSpc>
                <a:spcPct val="107000"/>
              </a:lnSpc>
              <a:spcAft>
                <a:spcPts val="800"/>
              </a:spcAft>
            </a:pPr>
            <a:r>
              <a:rPr lang="en-US" sz="700" dirty="0">
                <a:latin typeface="Consolas" panose="020B0609020204030204" pitchFamily="49" charset="0"/>
                <a:ea typeface="Calibri" panose="020F0502020204030204" pitchFamily="34" charset="0"/>
                <a:cs typeface="Consolas" panose="020B0609020204030204" pitchFamily="49" charset="0"/>
              </a:rPr>
              <a:t> </a:t>
            </a:r>
            <a:endParaRPr lang="en-US" sz="700" dirty="0">
              <a:effectLst/>
              <a:latin typeface="Consolas" panose="020B0609020204030204" pitchFamily="49" charset="0"/>
              <a:ea typeface="Calibri" panose="020F0502020204030204" pitchFamily="34" charset="0"/>
              <a:cs typeface="Consolas" panose="020B0609020204030204" pitchFamily="49" charset="0"/>
            </a:endParaRPr>
          </a:p>
        </p:txBody>
      </p:sp>
      <p:grpSp>
        <p:nvGrpSpPr>
          <p:cNvPr id="3" name="Group 2"/>
          <p:cNvGrpSpPr/>
          <p:nvPr/>
        </p:nvGrpSpPr>
        <p:grpSpPr>
          <a:xfrm>
            <a:off x="311063" y="834710"/>
            <a:ext cx="3248827" cy="1284652"/>
            <a:chOff x="311063" y="834710"/>
            <a:chExt cx="3255032" cy="1241497"/>
          </a:xfrm>
        </p:grpSpPr>
        <p:sp>
          <p:nvSpPr>
            <p:cNvPr id="7" name="Left Brace 6"/>
            <p:cNvSpPr/>
            <p:nvPr/>
          </p:nvSpPr>
          <p:spPr>
            <a:xfrm>
              <a:off x="3456647" y="1595217"/>
              <a:ext cx="109448" cy="480990"/>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ine Callout 1 (Accent Bar) 10"/>
            <p:cNvSpPr/>
            <p:nvPr/>
          </p:nvSpPr>
          <p:spPr>
            <a:xfrm flipH="1">
              <a:off x="311063" y="834710"/>
              <a:ext cx="2511481" cy="507079"/>
            </a:xfrm>
            <a:prstGeom prst="accentCallout1">
              <a:avLst>
                <a:gd name="adj1" fmla="val 18750"/>
                <a:gd name="adj2" fmla="val -8333"/>
                <a:gd name="adj3" fmla="val 197454"/>
                <a:gd name="adj4" fmla="val -25047"/>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Arguments are passed as C/C++ types</a:t>
              </a:r>
            </a:p>
            <a:p>
              <a:pPr marL="177800" indent="-177800">
                <a:buFont typeface="Arial" panose="020B0604020202020204" pitchFamily="34" charset="0"/>
                <a:buChar char="•"/>
              </a:pPr>
              <a:r>
                <a:rPr lang="en-US" sz="1300" dirty="0" smtClean="0">
                  <a:solidFill>
                    <a:schemeClr val="tx1"/>
                  </a:solidFill>
                </a:rPr>
                <a:t>All argument passing is done with pointers to actual data</a:t>
              </a:r>
            </a:p>
            <a:p>
              <a:pPr marL="177800" indent="-177800">
                <a:buFont typeface="Arial" panose="020B0604020202020204" pitchFamily="34" charset="0"/>
                <a:buChar char="•"/>
              </a:pPr>
              <a:endParaRPr lang="en-US" sz="1300" dirty="0">
                <a:solidFill>
                  <a:schemeClr val="tx1"/>
                </a:solidFill>
              </a:endParaRPr>
            </a:p>
          </p:txBody>
        </p:sp>
      </p:grpSp>
      <p:grpSp>
        <p:nvGrpSpPr>
          <p:cNvPr id="4" name="Group 3"/>
          <p:cNvGrpSpPr/>
          <p:nvPr/>
        </p:nvGrpSpPr>
        <p:grpSpPr>
          <a:xfrm>
            <a:off x="311063" y="2173362"/>
            <a:ext cx="3248827" cy="572933"/>
            <a:chOff x="311063" y="2841284"/>
            <a:chExt cx="3248827" cy="572933"/>
          </a:xfrm>
        </p:grpSpPr>
        <p:sp>
          <p:nvSpPr>
            <p:cNvPr id="9" name="Left Brace 8"/>
            <p:cNvSpPr/>
            <p:nvPr/>
          </p:nvSpPr>
          <p:spPr>
            <a:xfrm>
              <a:off x="3462851" y="2841284"/>
              <a:ext cx="97039" cy="306785"/>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ine Callout 1 (Accent Bar) 12"/>
            <p:cNvSpPr/>
            <p:nvPr/>
          </p:nvSpPr>
          <p:spPr>
            <a:xfrm flipH="1">
              <a:off x="311063" y="2907138"/>
              <a:ext cx="2511481" cy="507079"/>
            </a:xfrm>
            <a:prstGeom prst="accentCallout1">
              <a:avLst>
                <a:gd name="adj1" fmla="val 18750"/>
                <a:gd name="adj2" fmla="val -8333"/>
                <a:gd name="adj3" fmla="val 16747"/>
                <a:gd name="adj4" fmla="val -26394"/>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(native) </a:t>
              </a:r>
              <a:r>
                <a:rPr lang="en-US" sz="1300" dirty="0" smtClean="0">
                  <a:solidFill>
                    <a:schemeClr val="tx1"/>
                  </a:solidFill>
                  <a:latin typeface="Consolas" panose="020B0609020204030204" pitchFamily="49" charset="0"/>
                  <a:cs typeface="Consolas" panose="020B0609020204030204" pitchFamily="49" charset="0"/>
                </a:rPr>
                <a:t>dgemm</a:t>
              </a:r>
              <a:r>
                <a:rPr lang="en-US" sz="1300" dirty="0" smtClean="0">
                  <a:solidFill>
                    <a:schemeClr val="tx1"/>
                  </a:solidFill>
                </a:rPr>
                <a:t> kernel </a:t>
              </a:r>
              <a:endParaRPr lang="en-US" sz="1300" dirty="0">
                <a:solidFill>
                  <a:schemeClr val="tx1"/>
                </a:solidFill>
              </a:endParaRPr>
            </a:p>
          </p:txBody>
        </p:sp>
      </p:grpSp>
    </p:spTree>
    <p:extLst>
      <p:ext uri="{BB962C8B-B14F-4D97-AF65-F5344CB8AC3E}">
        <p14:creationId xmlns:p14="http://schemas.microsoft.com/office/powerpoint/2010/main" val="30809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Data Structures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Consolas" panose="020B0609020204030204" pitchFamily="49" charset="0"/>
                <a:cs typeface="Consolas" panose="020B0609020204030204" pitchFamily="49" charset="0"/>
              </a:rPr>
              <a:t>OffloadDevice</a:t>
            </a:r>
            <a:endParaRPr lang="en-US" dirty="0" smtClean="0">
              <a:latin typeface="Consolas" panose="020B0609020204030204" pitchFamily="49" charset="0"/>
              <a:cs typeface="Consolas" panose="020B0609020204030204" pitchFamily="49" charset="0"/>
            </a:endParaRPr>
          </a:p>
          <a:p>
            <a:r>
              <a:rPr lang="en-US" dirty="0" smtClean="0"/>
              <a:t>Interaction with devices</a:t>
            </a:r>
          </a:p>
          <a:p>
            <a:endParaRPr lang="en-US" dirty="0" smtClean="0"/>
          </a:p>
          <a:p>
            <a:r>
              <a:rPr lang="en-US" dirty="0" smtClean="0"/>
              <a:t>Loading of shared libraries</a:t>
            </a:r>
          </a:p>
          <a:p>
            <a:endParaRPr lang="en-US" dirty="0" smtClean="0"/>
          </a:p>
          <a:p>
            <a:pPr marL="0" indent="0">
              <a:buNone/>
            </a:pPr>
            <a:r>
              <a:rPr lang="en-US" dirty="0" err="1">
                <a:latin typeface="Consolas" panose="020B0609020204030204" pitchFamily="49" charset="0"/>
                <a:cs typeface="Consolas" panose="020B0609020204030204" pitchFamily="49" charset="0"/>
              </a:rPr>
              <a:t>OffloadStream</a:t>
            </a:r>
            <a:endParaRPr lang="en-US" dirty="0">
              <a:latin typeface="Consolas" panose="020B0609020204030204" pitchFamily="49" charset="0"/>
              <a:cs typeface="Consolas" panose="020B0609020204030204" pitchFamily="49" charset="0"/>
            </a:endParaRPr>
          </a:p>
          <a:p>
            <a:r>
              <a:rPr lang="en-US" dirty="0" smtClean="0"/>
              <a:t>Invocation of kernel functions</a:t>
            </a:r>
          </a:p>
          <a:p>
            <a:endParaRPr lang="en-US" dirty="0" smtClean="0"/>
          </a:p>
          <a:p>
            <a:r>
              <a:rPr lang="en-US" dirty="0" smtClean="0"/>
              <a:t>Buffer management</a:t>
            </a:r>
            <a:endParaRPr lang="en-US" dirty="0"/>
          </a:p>
        </p:txBody>
      </p:sp>
      <p:sp>
        <p:nvSpPr>
          <p:cNvPr id="4" name="Content Placeholder 3"/>
          <p:cNvSpPr>
            <a:spLocks noGrp="1"/>
          </p:cNvSpPr>
          <p:nvPr>
            <p:ph idx="13"/>
          </p:nvPr>
        </p:nvSpPr>
        <p:spPr/>
        <p:txBody>
          <a:bodyPr>
            <a:normAutofit/>
          </a:bodyPr>
          <a:lstStyle/>
          <a:p>
            <a:pPr marL="0" indent="0">
              <a:buNone/>
            </a:pPr>
            <a:r>
              <a:rPr lang="en-US" dirty="0" err="1" smtClean="0">
                <a:latin typeface="Consolas" panose="020B0609020204030204" pitchFamily="49" charset="0"/>
                <a:cs typeface="Consolas" panose="020B0609020204030204" pitchFamily="49" charset="0"/>
              </a:rPr>
              <a:t>OffloadArray</a:t>
            </a:r>
            <a:endParaRPr lang="en-US" dirty="0" smtClean="0">
              <a:latin typeface="Consolas" panose="020B0609020204030204" pitchFamily="49" charset="0"/>
              <a:cs typeface="Consolas" panose="020B0609020204030204" pitchFamily="49" charset="0"/>
            </a:endParaRPr>
          </a:p>
          <a:p>
            <a:r>
              <a:rPr lang="en-US" dirty="0" err="1" smtClean="0"/>
              <a:t>numpy.ndarray</a:t>
            </a:r>
            <a:r>
              <a:rPr lang="en-US" dirty="0" smtClean="0"/>
              <a:t> container</a:t>
            </a:r>
          </a:p>
          <a:p>
            <a:endParaRPr lang="en-US" dirty="0"/>
          </a:p>
          <a:p>
            <a:r>
              <a:rPr lang="en-US" dirty="0" smtClean="0"/>
              <a:t>Transfer management</a:t>
            </a:r>
          </a:p>
          <a:p>
            <a:endParaRPr lang="en-US" dirty="0"/>
          </a:p>
          <a:p>
            <a:r>
              <a:rPr lang="en-US" dirty="0" smtClean="0"/>
              <a:t>Simple kernels and operators (fill, +, *)</a:t>
            </a:r>
          </a:p>
          <a:p>
            <a:endParaRPr lang="en-US" dirty="0"/>
          </a:p>
          <a:p>
            <a:endParaRPr lang="en-US" dirty="0"/>
          </a:p>
        </p:txBody>
      </p:sp>
    </p:spTree>
    <p:extLst>
      <p:ext uri="{BB962C8B-B14F-4D97-AF65-F5344CB8AC3E}">
        <p14:creationId xmlns:p14="http://schemas.microsoft.com/office/powerpoint/2010/main" val="287103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Optimize Offloads </a:t>
            </a:r>
            <a:r>
              <a:rPr lang="en-US" dirty="0" smtClean="0"/>
              <a:t>with High-level Containers</a:t>
            </a:r>
            <a:endParaRPr lang="en-US" dirty="0"/>
          </a:p>
        </p:txBody>
      </p:sp>
      <p:sp>
        <p:nvSpPr>
          <p:cNvPr id="3" name="TextBox 2"/>
          <p:cNvSpPr txBox="1"/>
          <p:nvPr/>
        </p:nvSpPr>
        <p:spPr>
          <a:xfrm>
            <a:off x="3483385" y="671791"/>
            <a:ext cx="3024457" cy="2785378"/>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device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[0]</a:t>
            </a: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library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"libdgemm.so"</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np.zeros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smtClean="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_</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m, n, k, alpha, beta</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endPar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offl_c.update_host</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p:txBody>
      </p:sp>
      <p:grpSp>
        <p:nvGrpSpPr>
          <p:cNvPr id="4" name="Group 3"/>
          <p:cNvGrpSpPr/>
          <p:nvPr/>
        </p:nvGrpSpPr>
        <p:grpSpPr>
          <a:xfrm>
            <a:off x="311065" y="1818916"/>
            <a:ext cx="3172320" cy="829191"/>
            <a:chOff x="311065" y="1818916"/>
            <a:chExt cx="3172320" cy="829191"/>
          </a:xfrm>
          <a:effectLst/>
        </p:grpSpPr>
        <p:sp>
          <p:nvSpPr>
            <p:cNvPr id="8" name="Left Brace 7"/>
            <p:cNvSpPr/>
            <p:nvPr/>
          </p:nvSpPr>
          <p:spPr>
            <a:xfrm>
              <a:off x="3386346" y="2325994"/>
              <a:ext cx="97039" cy="322113"/>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2" name="Line Callout 1 (Accent Bar) 11"/>
            <p:cNvSpPr/>
            <p:nvPr/>
          </p:nvSpPr>
          <p:spPr>
            <a:xfrm flipH="1">
              <a:off x="311065" y="1818916"/>
              <a:ext cx="2511481" cy="507079"/>
            </a:xfrm>
            <a:prstGeom prst="accentCallout1">
              <a:avLst>
                <a:gd name="adj1" fmla="val 18750"/>
                <a:gd name="adj2" fmla="val -8333"/>
                <a:gd name="adj3" fmla="val 132732"/>
                <a:gd name="adj4" fmla="val -22795"/>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Use bind to create an offload buffer for host data</a:t>
              </a:r>
              <a:endParaRPr lang="en-US" sz="1300" dirty="0">
                <a:solidFill>
                  <a:schemeClr val="tx1"/>
                </a:solidFill>
              </a:endParaRPr>
            </a:p>
          </p:txBody>
        </p:sp>
      </p:grpSp>
      <p:grpSp>
        <p:nvGrpSpPr>
          <p:cNvPr id="11" name="Group 10"/>
          <p:cNvGrpSpPr/>
          <p:nvPr/>
        </p:nvGrpSpPr>
        <p:grpSpPr>
          <a:xfrm>
            <a:off x="311064" y="2403550"/>
            <a:ext cx="3172320" cy="689998"/>
            <a:chOff x="311064" y="2403550"/>
            <a:chExt cx="3172320" cy="689998"/>
          </a:xfrm>
          <a:effectLst/>
        </p:grpSpPr>
        <p:sp>
          <p:nvSpPr>
            <p:cNvPr id="9" name="Left Brace 8"/>
            <p:cNvSpPr/>
            <p:nvPr/>
          </p:nvSpPr>
          <p:spPr>
            <a:xfrm>
              <a:off x="3386345" y="2713362"/>
              <a:ext cx="97039" cy="380186"/>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4" y="2403550"/>
              <a:ext cx="2511481" cy="507079"/>
            </a:xfrm>
            <a:prstGeom prst="accentCallout1">
              <a:avLst>
                <a:gd name="adj1" fmla="val 18750"/>
                <a:gd name="adj2" fmla="val -8333"/>
                <a:gd name="adj3" fmla="val 98818"/>
                <a:gd name="adj4" fmla="val -22909"/>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endParaRPr lang="en-US" sz="1300" dirty="0">
                <a:solidFill>
                  <a:schemeClr val="tx1"/>
                </a:solidFill>
              </a:endParaRPr>
            </a:p>
          </p:txBody>
        </p:sp>
      </p:grpSp>
      <p:grpSp>
        <p:nvGrpSpPr>
          <p:cNvPr id="16" name="Group 15"/>
          <p:cNvGrpSpPr/>
          <p:nvPr/>
        </p:nvGrpSpPr>
        <p:grpSpPr>
          <a:xfrm>
            <a:off x="311063" y="2988185"/>
            <a:ext cx="3172320" cy="507079"/>
            <a:chOff x="311063" y="2988185"/>
            <a:chExt cx="3172320" cy="507079"/>
          </a:xfrm>
          <a:effectLst/>
        </p:grpSpPr>
        <p:sp>
          <p:nvSpPr>
            <p:cNvPr id="10" name="Left Brace 9"/>
            <p:cNvSpPr/>
            <p:nvPr/>
          </p:nvSpPr>
          <p:spPr>
            <a:xfrm>
              <a:off x="3386344" y="3147108"/>
              <a:ext cx="97039" cy="16025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3" y="2988185"/>
              <a:ext cx="2511481" cy="507079"/>
            </a:xfrm>
            <a:prstGeom prst="accentCallout1">
              <a:avLst>
                <a:gd name="adj1" fmla="val 18750"/>
                <a:gd name="adj2" fmla="val -8333"/>
                <a:gd name="adj3" fmla="val 46657"/>
                <a:gd name="adj4" fmla="val -22631"/>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Update host data from the device buffer</a:t>
              </a:r>
              <a:endParaRPr lang="en-US" sz="1300" dirty="0">
                <a:solidFill>
                  <a:schemeClr val="tx1"/>
                </a:solidFill>
              </a:endParaRPr>
            </a:p>
          </p:txBody>
        </p:sp>
      </p:grpSp>
      <p:grpSp>
        <p:nvGrpSpPr>
          <p:cNvPr id="17" name="Group 16"/>
          <p:cNvGrpSpPr/>
          <p:nvPr/>
        </p:nvGrpSpPr>
        <p:grpSpPr>
          <a:xfrm>
            <a:off x="311066" y="813874"/>
            <a:ext cx="3172319" cy="927487"/>
            <a:chOff x="311066" y="813874"/>
            <a:chExt cx="3172319" cy="927487"/>
          </a:xfrm>
          <a:effectLst/>
        </p:grpSpPr>
        <p:sp>
          <p:nvSpPr>
            <p:cNvPr id="18" name="Left Brace 17"/>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9" name="Line Callout 1 (Accent Bar) 18"/>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spTree>
    <p:extLst>
      <p:ext uri="{BB962C8B-B14F-4D97-AF65-F5344CB8AC3E}">
        <p14:creationId xmlns:p14="http://schemas.microsoft.com/office/powerpoint/2010/main" val="27708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3BF900-CAD1-4300-896F-9C85F907FC3C}">
  <ds:schemaRefs>
    <ds:schemaRef ds:uri="http://schemas.microsoft.com/sharepoint/v3/contenttype/forms"/>
  </ds:schemaRefs>
</ds:datastoreItem>
</file>

<file path=customXml/itemProps2.xml><?xml version="1.0" encoding="utf-8"?>
<ds:datastoreItem xmlns:ds="http://schemas.openxmlformats.org/officeDocument/2006/customXml" ds:itemID="{09767654-8F14-4200-BA6B-0E83A38B8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70DF73E-0C6B-440A-93C4-C715CD8A86D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3840</TotalTime>
  <Words>2457</Words>
  <Application>Microsoft Office PowerPoint</Application>
  <PresentationFormat>Custom</PresentationFormat>
  <Paragraphs>508</Paragraphs>
  <Slides>25</Slides>
  <Notes>1</Notes>
  <HiddenSlides>2</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Calibri</vt:lpstr>
      <vt:lpstr>Consolas</vt:lpstr>
      <vt:lpstr>Courier New</vt:lpstr>
      <vt:lpstr>Neo Sans Intel</vt:lpstr>
      <vt:lpstr>Times New Roman</vt:lpstr>
      <vt:lpstr>Verdana</vt:lpstr>
      <vt:lpstr>Cover 1</vt:lpstr>
      <vt:lpstr>Cover 3</vt:lpstr>
      <vt:lpstr>White Theme</vt:lpstr>
      <vt:lpstr>Accelerating Python: Offloading to  Intel® Xeon Phi™ (Co)processors</vt:lpstr>
      <vt:lpstr>Legal Disclaimer &amp; Optimization Notice</vt:lpstr>
      <vt:lpstr>The pyMIC Offload Infrastructure</vt:lpstr>
      <vt:lpstr>High-Level Overview</vt:lpstr>
      <vt:lpstr>Example dgemm: The Host Side…</vt:lpstr>
      <vt:lpstr>Example dgemm: The Host Side…</vt:lpstr>
      <vt:lpstr>Example dgemm: The Target Side…</vt:lpstr>
      <vt:lpstr>High-level Data Structures</vt:lpstr>
      <vt:lpstr>Optimize Offloads with High-level Containers</vt:lpstr>
      <vt:lpstr>The High-level Offload Protocol</vt:lpstr>
      <vt:lpstr>Buffer Management: Buffer Creation</vt:lpstr>
      <vt:lpstr>Buffer Management: Data Transfer</vt:lpstr>
      <vt:lpstr>The Low-level Offload Protocol</vt:lpstr>
      <vt:lpstr>Using the Low-level API</vt:lpstr>
      <vt:lpstr>Example: Singular Value Decomposition</vt:lpstr>
      <vt:lpstr>Example: Singular Value Decomposition</vt:lpstr>
      <vt:lpstr>Integration with GPAW</vt:lpstr>
      <vt:lpstr>Integration with GPAW</vt:lpstr>
      <vt:lpstr>Integration in GPAW</vt:lpstr>
      <vt:lpstr>Performance: Bandwidth of Data Transfers </vt:lpstr>
      <vt:lpstr>Performance: dgemm</vt:lpstr>
      <vt:lpstr>Example Application: GPAW</vt:lpstr>
      <vt:lpstr>Performance: GPAW integrate and rotate</vt:lpstr>
      <vt:lpstr>Summary &amp; Future Work</vt:lpstr>
      <vt:lpstr>PowerPoint Presentation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Offloading to the Intel® Xeon Phi™ Coprocessor</dc:title>
  <dc:subject>Python HPC</dc:subject>
  <dc:creator>Klemm, Michael</dc:creator>
  <cp:keywords>Python;pyMIC;offload;Xeon Phi;coprocessor</cp:keywords>
  <cp:lastModifiedBy>Klemm, Michael</cp:lastModifiedBy>
  <cp:revision>658</cp:revision>
  <cp:lastPrinted>2013-06-10T19:35:15Z</cp:lastPrinted>
  <dcterms:created xsi:type="dcterms:W3CDTF">2013-06-03T22:40:08Z</dcterms:created>
  <dcterms:modified xsi:type="dcterms:W3CDTF">2016-08-31T06:10:10Z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ies>
</file>