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1" r:id="rId4"/>
    <p:sldId id="306" r:id="rId5"/>
    <p:sldId id="259" r:id="rId6"/>
    <p:sldId id="312" r:id="rId7"/>
    <p:sldId id="313" r:id="rId8"/>
    <p:sldId id="314" r:id="rId9"/>
    <p:sldId id="264" r:id="rId10"/>
    <p:sldId id="265" r:id="rId11"/>
    <p:sldId id="322" r:id="rId12"/>
    <p:sldId id="270" r:id="rId13"/>
    <p:sldId id="307" r:id="rId14"/>
    <p:sldId id="315" r:id="rId15"/>
    <p:sldId id="316" r:id="rId16"/>
    <p:sldId id="317" r:id="rId17"/>
    <p:sldId id="318" r:id="rId18"/>
    <p:sldId id="319" r:id="rId19"/>
    <p:sldId id="320" r:id="rId20"/>
    <p:sldId id="321"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28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smtClean="0"/>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Дата 14"/>
          <p:cNvSpPr>
            <a:spLocks noGrp="1"/>
          </p:cNvSpPr>
          <p:nvPr>
            <p:ph type="dt" sz="half" idx="10"/>
          </p:nvPr>
        </p:nvSpPr>
        <p:spPr/>
        <p:txBody>
          <a:bodyPr/>
          <a:lstStyle/>
          <a:p>
            <a:fld id="{0C9B1088-1715-4085-8B1D-F60D8ED21BAD}" type="datetimeFigureOut">
              <a:rPr lang="en-US" smtClean="0"/>
              <a:t>2/27/2023</a:t>
            </a:fld>
            <a:endParaRPr lang="en-US"/>
          </a:p>
        </p:txBody>
      </p:sp>
      <p:sp>
        <p:nvSpPr>
          <p:cNvPr id="16" name="Номер слайда 15"/>
          <p:cNvSpPr>
            <a:spLocks noGrp="1"/>
          </p:cNvSpPr>
          <p:nvPr>
            <p:ph type="sldNum" sz="quarter" idx="11"/>
          </p:nvPr>
        </p:nvSpPr>
        <p:spPr/>
        <p:txBody>
          <a:bodyPr/>
          <a:lstStyle/>
          <a:p>
            <a:fld id="{5CD1ED90-AF8F-44BC-BB6D-3F71C7268EB0}" type="slidenum">
              <a:rPr lang="en-US" smtClean="0"/>
              <a:t>‹#›</a:t>
            </a:fld>
            <a:endParaRPr lang="en-US"/>
          </a:p>
        </p:txBody>
      </p:sp>
      <p:sp>
        <p:nvSpPr>
          <p:cNvPr id="17" name="Нижний колонтитул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C9B1088-1715-4085-8B1D-F60D8ED21BAD}" type="datetimeFigureOut">
              <a:rPr lang="en-US" smtClean="0"/>
              <a:t>2/27/2023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CD1ED90-AF8F-44BC-BB6D-3F71C7268E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C9B1088-1715-4085-8B1D-F60D8ED21BAD}" type="datetimeFigureOut">
              <a:rPr lang="en-US" smtClean="0"/>
              <a:t>2/27/2023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CD1ED90-AF8F-44BC-BB6D-3F71C7268E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Объект 8"/>
          <p:cNvSpPr>
            <a:spLocks noGrp="1"/>
          </p:cNvSpPr>
          <p:nvPr>
            <p:ph idx="1"/>
          </p:nvPr>
        </p:nvSpPr>
        <p:spPr>
          <a:xfrm>
            <a:off x="457200" y="1524000"/>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4" name="Дата 13"/>
          <p:cNvSpPr>
            <a:spLocks noGrp="1"/>
          </p:cNvSpPr>
          <p:nvPr>
            <p:ph type="dt" sz="half" idx="14"/>
          </p:nvPr>
        </p:nvSpPr>
        <p:spPr/>
        <p:txBody>
          <a:bodyPr/>
          <a:lstStyle/>
          <a:p>
            <a:fld id="{0C9B1088-1715-4085-8B1D-F60D8ED21BAD}" type="datetimeFigureOut">
              <a:rPr lang="en-US" smtClean="0"/>
              <a:t>2/27/2023</a:t>
            </a:fld>
            <a:endParaRPr lang="en-US"/>
          </a:p>
        </p:txBody>
      </p:sp>
      <p:sp>
        <p:nvSpPr>
          <p:cNvPr id="15" name="Номер слайда 14"/>
          <p:cNvSpPr>
            <a:spLocks noGrp="1"/>
          </p:cNvSpPr>
          <p:nvPr>
            <p:ph type="sldNum" sz="quarter" idx="15"/>
          </p:nvPr>
        </p:nvSpPr>
        <p:spPr/>
        <p:txBody>
          <a:bodyPr/>
          <a:lstStyle>
            <a:lvl1pPr algn="ctr">
              <a:defRPr/>
            </a:lvl1pPr>
          </a:lstStyle>
          <a:p>
            <a:fld id="{5CD1ED90-AF8F-44BC-BB6D-3F71C7268EB0}" type="slidenum">
              <a:rPr lang="en-US" smtClean="0"/>
              <a:t>‹#›</a:t>
            </a:fld>
            <a:endParaRPr lang="en-US"/>
          </a:p>
        </p:txBody>
      </p:sp>
      <p:sp>
        <p:nvSpPr>
          <p:cNvPr id="16" name="Нижний колонтитул 15"/>
          <p:cNvSpPr>
            <a:spLocks noGrp="1"/>
          </p:cNvSpPr>
          <p:nvPr>
            <p:ph type="ftr" sz="quarter" idx="16"/>
          </p:nvPr>
        </p:nvSpPr>
        <p:spPr/>
        <p:txBody>
          <a:bodyPr/>
          <a:lstStyle/>
          <a:p>
            <a:endParaRPr lang="en-US"/>
          </a:p>
        </p:txBody>
      </p:sp>
      <p:sp>
        <p:nvSpPr>
          <p:cNvPr id="17" name="Заголовок 16"/>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0C9B1088-1715-4085-8B1D-F60D8ED21BAD}" type="datetimeFigureOut">
              <a:rPr lang="en-US" smtClean="0"/>
              <a:t>2/27/2023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CD1ED90-AF8F-44BC-BB6D-3F71C7268EB0}" type="slidenum">
              <a:rPr lang="en-US" smtClean="0"/>
              <a:t>‹#›</a:t>
            </a:fld>
            <a:endParaRPr lang="en-US"/>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0C9B1088-1715-4085-8B1D-F60D8ED21BAD}" type="datetimeFigureOut">
              <a:rPr lang="en-US" smtClean="0"/>
              <a:t>2/27/2023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CD1ED90-AF8F-44BC-BB6D-3F71C7268EB0}" type="slidenum">
              <a:rPr lang="en-US" smtClean="0"/>
              <a:t>‹#›</a:t>
            </a:fld>
            <a:endParaRPr lang="en-US"/>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11" name="Объект 10"/>
          <p:cNvSpPr>
            <a:spLocks noGrp="1"/>
          </p:cNvSpPr>
          <p:nvPr>
            <p:ph sz="half" idx="1"/>
          </p:nvPr>
        </p:nvSpPr>
        <p:spPr>
          <a:xfrm>
            <a:off x="457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5CD1ED90-AF8F-44BC-BB6D-3F71C7268EB0}" type="slidenum">
              <a:rPr lang="en-US" smtClean="0"/>
              <a:t>‹#›</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7" name="Дата 6"/>
          <p:cNvSpPr>
            <a:spLocks noGrp="1"/>
          </p:cNvSpPr>
          <p:nvPr>
            <p:ph type="dt" sz="half" idx="10"/>
          </p:nvPr>
        </p:nvSpPr>
        <p:spPr/>
        <p:txBody>
          <a:bodyPr/>
          <a:lstStyle/>
          <a:p>
            <a:fld id="{0C9B1088-1715-4085-8B1D-F60D8ED21BAD}" type="datetimeFigureOut">
              <a:rPr lang="en-US" smtClean="0"/>
              <a:t>2/27/2023</a:t>
            </a:fld>
            <a:endParaRPr lang="en-US"/>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32" name="Объект 31"/>
          <p:cNvSpPr>
            <a:spLocks noGrp="1"/>
          </p:cNvSpPr>
          <p:nvPr>
            <p:ph sz="half" idx="2"/>
          </p:nvPr>
        </p:nvSpPr>
        <p:spPr>
          <a:xfrm>
            <a:off x="457200"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4" name="Объект 33"/>
          <p:cNvSpPr>
            <a:spLocks noGrp="1"/>
          </p:cNvSpPr>
          <p:nvPr>
            <p:ph sz="quarter" idx="4"/>
          </p:nvPr>
        </p:nvSpPr>
        <p:spPr>
          <a:xfrm>
            <a:off x="4649788"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smtClean="0"/>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0C9B1088-1715-4085-8B1D-F60D8ED21BAD}" type="datetimeFigureOut">
              <a:rPr lang="en-US" smtClean="0"/>
              <a:t>2/27/2023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CD1ED90-AF8F-44BC-BB6D-3F71C7268EB0}" type="slidenum">
              <a:rPr lang="en-US" smtClean="0"/>
              <a:t>‹#›</a:t>
            </a:fld>
            <a:endParaRPr lang="en-US"/>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C9B1088-1715-4085-8B1D-F60D8ED21BAD}" type="datetimeFigureOut">
              <a:rPr lang="en-US" smtClean="0"/>
              <a:t>2/27/2023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CD1ED90-AF8F-44BC-BB6D-3F71C7268E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Объект 28"/>
          <p:cNvSpPr>
            <a:spLocks noGrp="1"/>
          </p:cNvSpPr>
          <p:nvPr>
            <p:ph sz="quarter" idx="1"/>
          </p:nvPr>
        </p:nvSpPr>
        <p:spPr>
          <a:xfrm>
            <a:off x="457200" y="457200"/>
            <a:ext cx="62484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8" name="Дата 7"/>
          <p:cNvSpPr>
            <a:spLocks noGrp="1"/>
          </p:cNvSpPr>
          <p:nvPr>
            <p:ph type="dt" sz="half" idx="14"/>
          </p:nvPr>
        </p:nvSpPr>
        <p:spPr/>
        <p:txBody>
          <a:bodyPr/>
          <a:lstStyle/>
          <a:p>
            <a:fld id="{0C9B1088-1715-4085-8B1D-F60D8ED21BAD}" type="datetimeFigureOut">
              <a:rPr lang="en-US" smtClean="0"/>
              <a:t>2/27/2023</a:t>
            </a:fld>
            <a:endParaRPr lang="en-US"/>
          </a:p>
        </p:txBody>
      </p:sp>
      <p:sp>
        <p:nvSpPr>
          <p:cNvPr id="9" name="Номер слайда 8"/>
          <p:cNvSpPr>
            <a:spLocks noGrp="1"/>
          </p:cNvSpPr>
          <p:nvPr>
            <p:ph type="sldNum" sz="quarter" idx="15"/>
          </p:nvPr>
        </p:nvSpPr>
        <p:spPr/>
        <p:txBody>
          <a:bodyPr/>
          <a:lstStyle/>
          <a:p>
            <a:fld id="{5CD1ED90-AF8F-44BC-BB6D-3F71C7268EB0}" type="slidenum">
              <a:rPr lang="en-US" smtClean="0"/>
              <a:t>‹#›</a:t>
            </a:fld>
            <a:endParaRPr lang="en-US"/>
          </a:p>
        </p:txBody>
      </p:sp>
      <p:sp>
        <p:nvSpPr>
          <p:cNvPr id="10" name="Нижний колонтитул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smtClean="0"/>
              <a:t>Вставка рисунка</a:t>
            </a:r>
            <a:endParaRPr kumimoji="0" lang="en-US"/>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8" name="Дата 7"/>
          <p:cNvSpPr>
            <a:spLocks noGrp="1"/>
          </p:cNvSpPr>
          <p:nvPr>
            <p:ph type="dt" sz="half" idx="10"/>
          </p:nvPr>
        </p:nvSpPr>
        <p:spPr/>
        <p:txBody>
          <a:bodyPr/>
          <a:lstStyle/>
          <a:p>
            <a:fld id="{0C9B1088-1715-4085-8B1D-F60D8ED21BAD}" type="datetimeFigureOut">
              <a:rPr lang="en-US" smtClean="0"/>
              <a:t>2/27/2023</a:t>
            </a:fld>
            <a:endParaRPr lang="en-US"/>
          </a:p>
        </p:txBody>
      </p:sp>
      <p:sp>
        <p:nvSpPr>
          <p:cNvPr id="9" name="Номер слайда 8"/>
          <p:cNvSpPr>
            <a:spLocks noGrp="1"/>
          </p:cNvSpPr>
          <p:nvPr>
            <p:ph type="sldNum" sz="quarter" idx="11"/>
          </p:nvPr>
        </p:nvSpPr>
        <p:spPr/>
        <p:txBody>
          <a:bodyPr/>
          <a:lstStyle/>
          <a:p>
            <a:fld id="{5CD1ED90-AF8F-44BC-BB6D-3F71C7268EB0}" type="slidenum">
              <a:rPr lang="en-US" smtClean="0"/>
              <a:t>‹#›</a:t>
            </a:fld>
            <a:endParaRPr lang="en-US"/>
          </a:p>
        </p:txBody>
      </p:sp>
      <p:sp>
        <p:nvSpPr>
          <p:cNvPr id="10" name="Нижний колонтитул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C9B1088-1715-4085-8B1D-F60D8ED21BAD}" type="datetimeFigureOut">
              <a:rPr lang="en-US" smtClean="0"/>
              <a:t>2/27/2023</a:t>
            </a:fld>
            <a:endParaRPr lang="en-US"/>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CD1ED90-AF8F-44BC-BB6D-3F71C7268EB0}" type="slidenum">
              <a:rPr lang="en-US" smtClean="0"/>
              <a:t>‹#›</a:t>
            </a:fld>
            <a:endParaRPr lang="en-US"/>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smtClean="0"/>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en-US" dirty="0" smtClean="0"/>
              <a:t>Spring Security</a:t>
            </a:r>
            <a:endParaRPr lang="en-US" dirty="0"/>
          </a:p>
        </p:txBody>
      </p:sp>
      <p:sp>
        <p:nvSpPr>
          <p:cNvPr id="2" name="Заголовок 1"/>
          <p:cNvSpPr>
            <a:spLocks noGrp="1"/>
          </p:cNvSpPr>
          <p:nvPr>
            <p:ph type="ctrTitle"/>
          </p:nvPr>
        </p:nvSpPr>
        <p:spPr/>
        <p:txBody>
          <a:bodyPr/>
          <a:lstStyle/>
          <a:p>
            <a:r>
              <a:rPr lang="ru-RU" dirty="0" smtClean="0"/>
              <a:t>Разработка веб-приложений</a:t>
            </a:r>
            <a:endParaRPr lang="en-US" dirty="0"/>
          </a:p>
        </p:txBody>
      </p:sp>
    </p:spTree>
    <p:extLst>
      <p:ext uri="{BB962C8B-B14F-4D97-AF65-F5344CB8AC3E}">
        <p14:creationId xmlns:p14="http://schemas.microsoft.com/office/powerpoint/2010/main" val="146445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Фильтры безопасности вставляются в </a:t>
            </a:r>
            <a:r>
              <a:rPr lang="ru-RU" dirty="0" err="1"/>
              <a:t>FilterChainProxy</a:t>
            </a:r>
            <a:r>
              <a:rPr lang="ru-RU" dirty="0"/>
              <a:t> с помощью API </a:t>
            </a:r>
            <a:r>
              <a:rPr lang="ru-RU" dirty="0" err="1"/>
              <a:t>SecurityFilterChain</a:t>
            </a:r>
            <a:r>
              <a:rPr lang="ru-RU" dirty="0"/>
              <a:t>. Порядок экземпляров фильтра имеет значение. Обычно нет необходимости знать порядок </a:t>
            </a:r>
            <a:r>
              <a:rPr lang="ru-RU" dirty="0" smtClean="0"/>
              <a:t>фильтров, однако </a:t>
            </a:r>
            <a:r>
              <a:rPr lang="ru-RU" dirty="0"/>
              <a:t>бывают случаи, когда </a:t>
            </a:r>
            <a:r>
              <a:rPr lang="ru-RU" dirty="0" smtClean="0"/>
              <a:t>это полезно.</a:t>
            </a:r>
          </a:p>
          <a:p>
            <a:r>
              <a:rPr lang="ru-RU" dirty="0" smtClean="0"/>
              <a:t>Далее </a:t>
            </a:r>
            <a:r>
              <a:rPr lang="ru-RU" dirty="0"/>
              <a:t>приведен полный </a:t>
            </a:r>
            <a:r>
              <a:rPr lang="ru-RU" dirty="0" smtClean="0"/>
              <a:t>упорядоченный список фильтров </a:t>
            </a:r>
            <a:r>
              <a:rPr lang="ru-RU" dirty="0" err="1" smtClean="0"/>
              <a:t>Spring</a:t>
            </a:r>
            <a:r>
              <a:rPr lang="ru-RU" dirty="0" smtClean="0"/>
              <a:t> </a:t>
            </a:r>
            <a:r>
              <a:rPr lang="ru-RU" dirty="0" err="1" smtClean="0"/>
              <a:t>Security</a:t>
            </a:r>
            <a:r>
              <a:rPr lang="ru-RU" dirty="0" smtClean="0"/>
              <a:t>:</a:t>
            </a:r>
          </a:p>
          <a:p>
            <a:pPr lvl="1"/>
            <a:r>
              <a:rPr lang="en-US" dirty="0" err="1" smtClean="0"/>
              <a:t>ForceEagerSessionCreationFilter</a:t>
            </a:r>
            <a:r>
              <a:rPr lang="ru-RU" dirty="0" smtClean="0"/>
              <a:t>, </a:t>
            </a:r>
            <a:r>
              <a:rPr lang="en-US" dirty="0" err="1" smtClean="0"/>
              <a:t>ChannelProcessingFilter</a:t>
            </a:r>
            <a:r>
              <a:rPr lang="ru-RU" dirty="0" smtClean="0"/>
              <a:t>, </a:t>
            </a:r>
            <a:r>
              <a:rPr lang="en-US" dirty="0" err="1" smtClean="0"/>
              <a:t>WebAsyncManagerIntegrationFilter</a:t>
            </a:r>
            <a:r>
              <a:rPr lang="ru-RU" dirty="0" smtClean="0"/>
              <a:t>, </a:t>
            </a:r>
            <a:r>
              <a:rPr lang="en-US" dirty="0" err="1" smtClean="0"/>
              <a:t>SecurityContextPersistenceFilter</a:t>
            </a:r>
            <a:r>
              <a:rPr lang="ru-RU" dirty="0" smtClean="0"/>
              <a:t>, </a:t>
            </a:r>
            <a:r>
              <a:rPr lang="en-US" dirty="0" err="1" smtClean="0"/>
              <a:t>HeaderWriterFilter</a:t>
            </a:r>
            <a:r>
              <a:rPr lang="ru-RU" dirty="0" smtClean="0"/>
              <a:t>, </a:t>
            </a:r>
            <a:r>
              <a:rPr lang="en-US" dirty="0" err="1" smtClean="0"/>
              <a:t>CorsFilter</a:t>
            </a:r>
            <a:r>
              <a:rPr lang="ru-RU" dirty="0" smtClean="0"/>
              <a:t>, </a:t>
            </a:r>
            <a:r>
              <a:rPr lang="en-US" dirty="0" err="1" smtClean="0"/>
              <a:t>CsrfFilter</a:t>
            </a:r>
            <a:r>
              <a:rPr lang="ru-RU" dirty="0" smtClean="0"/>
              <a:t>, </a:t>
            </a:r>
            <a:r>
              <a:rPr lang="en-US" dirty="0" err="1" smtClean="0"/>
              <a:t>LogoutFilter</a:t>
            </a:r>
            <a:r>
              <a:rPr lang="ru-RU" dirty="0" smtClean="0"/>
              <a:t>, </a:t>
            </a:r>
            <a:r>
              <a:rPr lang="en-US" dirty="0" smtClean="0"/>
              <a:t>OAuth2AuthorizationRequestRedirectFilter</a:t>
            </a:r>
            <a:r>
              <a:rPr lang="ru-RU" dirty="0" smtClean="0"/>
              <a:t>, </a:t>
            </a:r>
            <a:r>
              <a:rPr lang="en-US" dirty="0" smtClean="0"/>
              <a:t>Saml2WebSsoAuthenticationRequestFilter</a:t>
            </a:r>
            <a:r>
              <a:rPr lang="ru-RU" dirty="0" smtClean="0"/>
              <a:t>, </a:t>
            </a:r>
            <a:r>
              <a:rPr lang="en-US" dirty="0" smtClean="0"/>
              <a:t>X509AuthenticationFilter</a:t>
            </a:r>
            <a:r>
              <a:rPr lang="ru-RU" dirty="0" smtClean="0"/>
              <a:t>, </a:t>
            </a:r>
            <a:r>
              <a:rPr lang="en-US" dirty="0" err="1" smtClean="0"/>
              <a:t>AbstractPreAuthenticatedProcessingFilter</a:t>
            </a:r>
            <a:r>
              <a:rPr lang="ru-RU" dirty="0" smtClean="0"/>
              <a:t>, </a:t>
            </a:r>
            <a:r>
              <a:rPr lang="en-US" dirty="0" err="1" smtClean="0"/>
              <a:t>CasAuthenticationFilter</a:t>
            </a:r>
            <a:r>
              <a:rPr lang="ru-RU" dirty="0" smtClean="0"/>
              <a:t>, </a:t>
            </a:r>
            <a:r>
              <a:rPr lang="en-US" dirty="0" smtClean="0"/>
              <a:t>OAuth2LoginAuthenticationFilter</a:t>
            </a:r>
            <a:r>
              <a:rPr lang="ru-RU" dirty="0" smtClean="0"/>
              <a:t>, </a:t>
            </a:r>
            <a:r>
              <a:rPr lang="en-US" dirty="0" smtClean="0"/>
              <a:t>Saml2WebSsoAuthenticationFilter</a:t>
            </a:r>
            <a:r>
              <a:rPr lang="ru-RU" dirty="0" smtClean="0"/>
              <a:t>, </a:t>
            </a:r>
            <a:r>
              <a:rPr lang="en-US" dirty="0" err="1" smtClean="0"/>
              <a:t>UsernamePasswordAuthenticationFilter</a:t>
            </a:r>
            <a:r>
              <a:rPr lang="ru-RU" dirty="0" smtClean="0"/>
              <a:t>, </a:t>
            </a:r>
            <a:r>
              <a:rPr lang="en-US" dirty="0" err="1" smtClean="0"/>
              <a:t>DefaultLoginPageGeneratingFilter</a:t>
            </a:r>
            <a:r>
              <a:rPr lang="ru-RU" dirty="0" smtClean="0"/>
              <a:t>, </a:t>
            </a:r>
            <a:r>
              <a:rPr lang="en-US" dirty="0" err="1" smtClean="0"/>
              <a:t>DefaultLogoutPageGeneratingFilter</a:t>
            </a:r>
            <a:r>
              <a:rPr lang="ru-RU" dirty="0" smtClean="0"/>
              <a:t>, </a:t>
            </a:r>
            <a:r>
              <a:rPr lang="en-US" dirty="0" err="1" smtClean="0"/>
              <a:t>ConcurrentSessionFilter</a:t>
            </a:r>
            <a:r>
              <a:rPr lang="ru-RU" dirty="0" smtClean="0"/>
              <a:t>, </a:t>
            </a:r>
            <a:r>
              <a:rPr lang="en-US" dirty="0" err="1" smtClean="0"/>
              <a:t>DigestAuthenticationFilter</a:t>
            </a:r>
            <a:r>
              <a:rPr lang="ru-RU" dirty="0" smtClean="0"/>
              <a:t>, </a:t>
            </a:r>
            <a:r>
              <a:rPr lang="en-US" dirty="0" err="1" smtClean="0"/>
              <a:t>BearerTokenAuthenticationFilter</a:t>
            </a:r>
            <a:r>
              <a:rPr lang="ru-RU" dirty="0" smtClean="0"/>
              <a:t>, </a:t>
            </a:r>
            <a:r>
              <a:rPr lang="en-US" dirty="0" err="1" smtClean="0"/>
              <a:t>BasicAuthenticationFilter</a:t>
            </a:r>
            <a:r>
              <a:rPr lang="ru-RU" dirty="0" smtClean="0"/>
              <a:t>, </a:t>
            </a:r>
            <a:r>
              <a:rPr lang="en-US" dirty="0" err="1" smtClean="0"/>
              <a:t>RequestCacheAwareFilter</a:t>
            </a:r>
            <a:r>
              <a:rPr lang="ru-RU" dirty="0" smtClean="0"/>
              <a:t>, </a:t>
            </a:r>
            <a:r>
              <a:rPr lang="en-US" dirty="0" err="1" smtClean="0"/>
              <a:t>SecurityContextHolderAwareRequestFilter</a:t>
            </a:r>
            <a:r>
              <a:rPr lang="ru-RU" dirty="0" smtClean="0"/>
              <a:t>, </a:t>
            </a:r>
            <a:r>
              <a:rPr lang="en-US" dirty="0" err="1" smtClean="0"/>
              <a:t>JaasApiIntegrationFilter</a:t>
            </a:r>
            <a:r>
              <a:rPr lang="ru-RU" dirty="0" smtClean="0"/>
              <a:t>, </a:t>
            </a:r>
            <a:r>
              <a:rPr lang="en-US" dirty="0" err="1" smtClean="0"/>
              <a:t>RememberMeAuthenticationFilter</a:t>
            </a:r>
            <a:r>
              <a:rPr lang="ru-RU" dirty="0" smtClean="0"/>
              <a:t>, </a:t>
            </a:r>
            <a:r>
              <a:rPr lang="en-US" dirty="0" err="1" smtClean="0"/>
              <a:t>AnonymousAuthenticationFilter</a:t>
            </a:r>
            <a:r>
              <a:rPr lang="ru-RU" dirty="0" smtClean="0"/>
              <a:t>, </a:t>
            </a:r>
            <a:r>
              <a:rPr lang="en-US" dirty="0" smtClean="0"/>
              <a:t>OAuth2AuthorizationCodeGrantFilter</a:t>
            </a:r>
            <a:r>
              <a:rPr lang="ru-RU" dirty="0" smtClean="0"/>
              <a:t>, </a:t>
            </a:r>
            <a:r>
              <a:rPr lang="en-US" dirty="0" err="1" smtClean="0"/>
              <a:t>SessionManagementFilter</a:t>
            </a:r>
            <a:r>
              <a:rPr lang="ru-RU" dirty="0" smtClean="0"/>
              <a:t>, </a:t>
            </a:r>
            <a:r>
              <a:rPr lang="en-US" dirty="0" err="1" smtClean="0"/>
              <a:t>ExceptionTranslationFilter</a:t>
            </a:r>
            <a:r>
              <a:rPr lang="ru-RU" dirty="0" smtClean="0"/>
              <a:t>, </a:t>
            </a:r>
            <a:r>
              <a:rPr lang="en-US" dirty="0" err="1" smtClean="0"/>
              <a:t>FilterSecurityInterceptor</a:t>
            </a:r>
            <a:r>
              <a:rPr lang="ru-RU" dirty="0" smtClean="0"/>
              <a:t>, </a:t>
            </a:r>
            <a:r>
              <a:rPr lang="en-US" dirty="0" err="1" smtClean="0"/>
              <a:t>SwitchUserFilter</a:t>
            </a:r>
            <a:endParaRPr lang="en-US" dirty="0"/>
          </a:p>
        </p:txBody>
      </p:sp>
      <p:sp>
        <p:nvSpPr>
          <p:cNvPr id="3" name="Заголовок 2"/>
          <p:cNvSpPr>
            <a:spLocks noGrp="1"/>
          </p:cNvSpPr>
          <p:nvPr>
            <p:ph type="title"/>
          </p:nvPr>
        </p:nvSpPr>
        <p:spPr/>
        <p:txBody>
          <a:bodyPr/>
          <a:lstStyle/>
          <a:p>
            <a:r>
              <a:rPr lang="ru-RU" dirty="0" smtClean="0"/>
              <a:t>Фильтры</a:t>
            </a:r>
            <a:endParaRPr lang="en-US" dirty="0"/>
          </a:p>
        </p:txBody>
      </p:sp>
    </p:spTree>
    <p:extLst>
      <p:ext uri="{BB962C8B-B14F-4D97-AF65-F5344CB8AC3E}">
        <p14:creationId xmlns:p14="http://schemas.microsoft.com/office/powerpoint/2010/main" val="327326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smtClean="0"/>
              <a:t>Мы рискуем зайти слишком </a:t>
            </a:r>
            <a:r>
              <a:rPr lang="ru-RU" dirty="0"/>
              <a:t>далеко, чтобы подробно рассмотреть каждый фильтр в этой цепочке, но вот пояснения для некоторых из этих фильтров. </a:t>
            </a:r>
            <a:r>
              <a:rPr lang="ru-RU" dirty="0" smtClean="0"/>
              <a:t>Вы можете </a:t>
            </a:r>
            <a:r>
              <a:rPr lang="ru-RU" dirty="0" err="1" smtClean="0"/>
              <a:t>просматреть</a:t>
            </a:r>
            <a:r>
              <a:rPr lang="ru-RU" dirty="0" smtClean="0"/>
              <a:t> </a:t>
            </a:r>
            <a:r>
              <a:rPr lang="ru-RU" dirty="0"/>
              <a:t>исходный код </a:t>
            </a:r>
            <a:r>
              <a:rPr lang="ru-RU" dirty="0" err="1"/>
              <a:t>Spring</a:t>
            </a:r>
            <a:r>
              <a:rPr lang="ru-RU" dirty="0"/>
              <a:t> </a:t>
            </a:r>
            <a:r>
              <a:rPr lang="ru-RU" dirty="0" err="1"/>
              <a:t>Security</a:t>
            </a:r>
            <a:r>
              <a:rPr lang="ru-RU" dirty="0"/>
              <a:t>, чтобы понять другие фильтры</a:t>
            </a:r>
            <a:r>
              <a:rPr lang="ru-RU" dirty="0" smtClean="0"/>
              <a:t>.</a:t>
            </a:r>
          </a:p>
          <a:p>
            <a:pPr lvl="1"/>
            <a:r>
              <a:rPr lang="ru-RU" dirty="0" err="1" smtClean="0"/>
              <a:t>BasicAuthenticationFilter</a:t>
            </a:r>
            <a:r>
              <a:rPr lang="ru-RU" dirty="0"/>
              <a:t>: пытается найти HTTP-заголовок базовой аутентификации в запросе и, если он найден, пытается аутентифицировать пользователя с помощью имени пользователя и пароля заголовка</a:t>
            </a:r>
            <a:r>
              <a:rPr lang="ru-RU" dirty="0" smtClean="0"/>
              <a:t>.</a:t>
            </a:r>
          </a:p>
          <a:p>
            <a:pPr lvl="1"/>
            <a:r>
              <a:rPr lang="ru-RU" dirty="0" err="1" smtClean="0"/>
              <a:t>UsernamePasswordAuthenticationFilter</a:t>
            </a:r>
            <a:r>
              <a:rPr lang="ru-RU" dirty="0"/>
              <a:t>: пытается найти параметр запроса имени пользователя/пароля/тело POST и, если он найден, пытается аутентифицировать пользователя с помощью этих значений</a:t>
            </a:r>
            <a:r>
              <a:rPr lang="ru-RU" dirty="0" smtClean="0"/>
              <a:t>.</a:t>
            </a:r>
          </a:p>
          <a:p>
            <a:pPr lvl="1"/>
            <a:r>
              <a:rPr lang="ru-RU" dirty="0" err="1" smtClean="0"/>
              <a:t>DefaultLoginPageGeneratingFilter</a:t>
            </a:r>
            <a:r>
              <a:rPr lang="ru-RU" dirty="0"/>
              <a:t>: создает для вас страницу входа, если вы явно не отключили эту функцию. </a:t>
            </a:r>
            <a:r>
              <a:rPr lang="ru-RU" dirty="0" smtClean="0"/>
              <a:t>Этот </a:t>
            </a:r>
            <a:r>
              <a:rPr lang="ru-RU" dirty="0"/>
              <a:t>фильтр </a:t>
            </a:r>
            <a:r>
              <a:rPr lang="ru-RU" dirty="0" smtClean="0"/>
              <a:t>– причина</a:t>
            </a:r>
            <a:r>
              <a:rPr lang="ru-RU" dirty="0"/>
              <a:t>, по которой вы получаете страницу входа по умолчанию при включении </a:t>
            </a:r>
            <a:r>
              <a:rPr lang="ru-RU" dirty="0" err="1"/>
              <a:t>Spring</a:t>
            </a:r>
            <a:r>
              <a:rPr lang="ru-RU" dirty="0"/>
              <a:t> </a:t>
            </a:r>
            <a:r>
              <a:rPr lang="ru-RU" dirty="0" err="1"/>
              <a:t>Security</a:t>
            </a:r>
            <a:r>
              <a:rPr lang="ru-RU" dirty="0" smtClean="0"/>
              <a:t>.</a:t>
            </a:r>
          </a:p>
          <a:p>
            <a:pPr lvl="1"/>
            <a:r>
              <a:rPr lang="ru-RU" dirty="0" err="1" smtClean="0"/>
              <a:t>DefaultLogoutPageGeneratingFilter</a:t>
            </a:r>
            <a:r>
              <a:rPr lang="ru-RU" dirty="0"/>
              <a:t>: создает для вас страницу выхода, если вы явно не отключили эту функцию</a:t>
            </a:r>
            <a:r>
              <a:rPr lang="ru-RU" dirty="0" smtClean="0"/>
              <a:t>.</a:t>
            </a:r>
          </a:p>
          <a:p>
            <a:pPr lvl="1"/>
            <a:r>
              <a:rPr lang="ru-RU" dirty="0" err="1" smtClean="0"/>
              <a:t>FilterSecurityInterceptor</a:t>
            </a:r>
            <a:r>
              <a:rPr lang="ru-RU" dirty="0"/>
              <a:t>: делает вашу авторизацию.</a:t>
            </a:r>
          </a:p>
        </p:txBody>
      </p:sp>
      <p:sp>
        <p:nvSpPr>
          <p:cNvPr id="3" name="Заголовок 2"/>
          <p:cNvSpPr>
            <a:spLocks noGrp="1"/>
          </p:cNvSpPr>
          <p:nvPr>
            <p:ph type="title"/>
          </p:nvPr>
        </p:nvSpPr>
        <p:spPr/>
        <p:txBody>
          <a:bodyPr/>
          <a:lstStyle/>
          <a:p>
            <a:r>
              <a:rPr lang="ru-RU" dirty="0" smtClean="0"/>
              <a:t>Анализ </a:t>
            </a:r>
            <a:r>
              <a:rPr lang="en-US" dirty="0" err="1" smtClean="0"/>
              <a:t>FilterChain</a:t>
            </a:r>
            <a:endParaRPr lang="ru-RU" dirty="0"/>
          </a:p>
        </p:txBody>
      </p:sp>
    </p:spTree>
    <p:extLst>
      <p:ext uri="{BB962C8B-B14F-4D97-AF65-F5344CB8AC3E}">
        <p14:creationId xmlns:p14="http://schemas.microsoft.com/office/powerpoint/2010/main" val="189027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Обработка исключений</a:t>
            </a:r>
            <a:endParaRPr lang="en-US" dirty="0"/>
          </a:p>
        </p:txBody>
      </p:sp>
      <p:sp>
        <p:nvSpPr>
          <p:cNvPr id="4" name="AutoShape 2" descr="https://pbs.twimg.com/media/DyniXgRVAAE2CG_?format=jpg&amp;name=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50" name="Picture 2" descr="exceptiontranslationfil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339088"/>
            <a:ext cx="5616624" cy="49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38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85000" lnSpcReduction="20000"/>
          </a:bodyPr>
          <a:lstStyle/>
          <a:p>
            <a:r>
              <a:rPr lang="ru-RU" dirty="0" err="1"/>
              <a:t>Spring</a:t>
            </a:r>
            <a:r>
              <a:rPr lang="ru-RU" dirty="0"/>
              <a:t> </a:t>
            </a:r>
            <a:r>
              <a:rPr lang="ru-RU" dirty="0" err="1"/>
              <a:t>Security</a:t>
            </a:r>
            <a:r>
              <a:rPr lang="ru-RU" dirty="0"/>
              <a:t> обеспечивает всестороннюю поддержку аутентификации</a:t>
            </a:r>
            <a:r>
              <a:rPr lang="ru-RU" dirty="0" smtClean="0"/>
              <a:t>.</a:t>
            </a:r>
          </a:p>
          <a:p>
            <a:r>
              <a:rPr lang="ru-RU" dirty="0"/>
              <a:t>Механизмы </a:t>
            </a:r>
            <a:r>
              <a:rPr lang="ru-RU" dirty="0" smtClean="0"/>
              <a:t>аутентификации:</a:t>
            </a:r>
          </a:p>
          <a:p>
            <a:pPr lvl="1"/>
            <a:r>
              <a:rPr lang="en-US" dirty="0"/>
              <a:t>Username and Password</a:t>
            </a:r>
            <a:r>
              <a:rPr lang="ru-RU" dirty="0" smtClean="0"/>
              <a:t> </a:t>
            </a:r>
            <a:r>
              <a:rPr lang="ru-RU" dirty="0"/>
              <a:t>- как пройти аутентификацию с помощью имени </a:t>
            </a:r>
            <a:r>
              <a:rPr lang="ru-RU" dirty="0" smtClean="0"/>
              <a:t>пользователя/пароля.</a:t>
            </a:r>
          </a:p>
          <a:p>
            <a:pPr lvl="1"/>
            <a:r>
              <a:rPr lang="ru-RU" dirty="0" err="1" smtClean="0"/>
              <a:t>OAuth</a:t>
            </a:r>
            <a:r>
              <a:rPr lang="ru-RU" dirty="0" smtClean="0"/>
              <a:t> </a:t>
            </a:r>
            <a:r>
              <a:rPr lang="ru-RU" dirty="0"/>
              <a:t>2.0 </a:t>
            </a:r>
            <a:r>
              <a:rPr lang="en-US" dirty="0" smtClean="0"/>
              <a:t>Login –</a:t>
            </a:r>
            <a:r>
              <a:rPr lang="ru-RU" dirty="0" smtClean="0"/>
              <a:t> вход </a:t>
            </a:r>
            <a:r>
              <a:rPr lang="ru-RU" dirty="0" err="1"/>
              <a:t>OAuth</a:t>
            </a:r>
            <a:r>
              <a:rPr lang="ru-RU" dirty="0"/>
              <a:t> 2.0 с помощью </a:t>
            </a:r>
            <a:r>
              <a:rPr lang="ru-RU" dirty="0" err="1"/>
              <a:t>OpenID</a:t>
            </a:r>
            <a:r>
              <a:rPr lang="ru-RU" dirty="0"/>
              <a:t> </a:t>
            </a:r>
            <a:r>
              <a:rPr lang="ru-RU" dirty="0" err="1"/>
              <a:t>Connect</a:t>
            </a:r>
            <a:r>
              <a:rPr lang="ru-RU" dirty="0"/>
              <a:t> и нестандартный вход </a:t>
            </a:r>
            <a:r>
              <a:rPr lang="ru-RU" dirty="0" err="1"/>
              <a:t>OAuth</a:t>
            </a:r>
            <a:r>
              <a:rPr lang="ru-RU" dirty="0"/>
              <a:t> 2.0 (например, </a:t>
            </a:r>
            <a:r>
              <a:rPr lang="ru-RU" dirty="0" err="1" smtClean="0"/>
              <a:t>GitHub</a:t>
            </a:r>
            <a:r>
              <a:rPr lang="ru-RU" dirty="0" smtClean="0"/>
              <a:t>)</a:t>
            </a:r>
            <a:r>
              <a:rPr lang="en-US" dirty="0" smtClean="0"/>
              <a:t>.</a:t>
            </a:r>
          </a:p>
          <a:p>
            <a:pPr lvl="1"/>
            <a:r>
              <a:rPr lang="ru-RU" dirty="0" smtClean="0"/>
              <a:t>SAML </a:t>
            </a:r>
            <a:r>
              <a:rPr lang="ru-RU" dirty="0"/>
              <a:t>2.0 </a:t>
            </a:r>
            <a:r>
              <a:rPr lang="en-US" dirty="0" smtClean="0"/>
              <a:t>Login </a:t>
            </a:r>
            <a:r>
              <a:rPr lang="ru-RU" dirty="0" smtClean="0"/>
              <a:t>– вход </a:t>
            </a:r>
            <a:r>
              <a:rPr lang="ru-RU" dirty="0"/>
              <a:t>в систему SAML </a:t>
            </a:r>
            <a:r>
              <a:rPr lang="ru-RU" dirty="0" smtClean="0"/>
              <a:t>2.0.</a:t>
            </a:r>
          </a:p>
          <a:p>
            <a:pPr lvl="1"/>
            <a:r>
              <a:rPr lang="en-US" dirty="0" smtClean="0"/>
              <a:t>Remember Me</a:t>
            </a:r>
            <a:r>
              <a:rPr lang="ru-RU" dirty="0" smtClean="0"/>
              <a:t> – как </a:t>
            </a:r>
            <a:r>
              <a:rPr lang="ru-RU" dirty="0"/>
              <a:t>запомнить пользователя после истечения </a:t>
            </a:r>
            <a:r>
              <a:rPr lang="ru-RU" dirty="0" smtClean="0"/>
              <a:t>сеанса</a:t>
            </a:r>
            <a:r>
              <a:rPr lang="en-US" dirty="0" smtClean="0"/>
              <a:t>.</a:t>
            </a:r>
          </a:p>
          <a:p>
            <a:pPr lvl="1"/>
            <a:r>
              <a:rPr lang="ru-RU" dirty="0" smtClean="0"/>
              <a:t>JAAS </a:t>
            </a:r>
            <a:r>
              <a:rPr lang="en-US" dirty="0" smtClean="0"/>
              <a:t>Authentication –</a:t>
            </a:r>
            <a:r>
              <a:rPr lang="ru-RU" dirty="0" smtClean="0"/>
              <a:t> аутентификация </a:t>
            </a:r>
            <a:r>
              <a:rPr lang="ru-RU" dirty="0"/>
              <a:t>с помощью </a:t>
            </a:r>
            <a:r>
              <a:rPr lang="ru-RU" dirty="0" smtClean="0"/>
              <a:t>JAAS</a:t>
            </a:r>
            <a:r>
              <a:rPr lang="en-US" dirty="0" smtClean="0"/>
              <a:t>.</a:t>
            </a:r>
          </a:p>
          <a:p>
            <a:pPr lvl="1"/>
            <a:r>
              <a:rPr lang="ru-RU" dirty="0" smtClean="0"/>
              <a:t>Сценарии </a:t>
            </a:r>
            <a:r>
              <a:rPr lang="en-US" dirty="0" smtClean="0"/>
              <a:t>Pre-Authentication</a:t>
            </a:r>
            <a:r>
              <a:rPr lang="ru-RU" dirty="0" smtClean="0"/>
              <a:t> </a:t>
            </a:r>
            <a:r>
              <a:rPr lang="en-US" dirty="0" smtClean="0"/>
              <a:t>–</a:t>
            </a:r>
            <a:r>
              <a:rPr lang="ru-RU" dirty="0" smtClean="0"/>
              <a:t> аутентификация </a:t>
            </a:r>
            <a:r>
              <a:rPr lang="ru-RU" dirty="0"/>
              <a:t>с помощью внешнего механизма, такого как </a:t>
            </a:r>
            <a:r>
              <a:rPr lang="ru-RU" dirty="0" err="1"/>
              <a:t>SiteMinder</a:t>
            </a:r>
            <a:r>
              <a:rPr lang="ru-RU" dirty="0"/>
              <a:t> или безопасность </a:t>
            </a:r>
            <a:r>
              <a:rPr lang="ru-RU" dirty="0" err="1"/>
              <a:t>Java</a:t>
            </a:r>
            <a:r>
              <a:rPr lang="ru-RU" dirty="0"/>
              <a:t> EE, но </a:t>
            </a:r>
            <a:r>
              <a:rPr lang="ru-RU" dirty="0" err="1"/>
              <a:t>Spring</a:t>
            </a:r>
            <a:r>
              <a:rPr lang="ru-RU" dirty="0"/>
              <a:t> </a:t>
            </a:r>
            <a:r>
              <a:rPr lang="ru-RU" dirty="0" err="1"/>
              <a:t>Security</a:t>
            </a:r>
            <a:r>
              <a:rPr lang="ru-RU" dirty="0" smtClean="0"/>
              <a:t> используется для </a:t>
            </a:r>
            <a:r>
              <a:rPr lang="ru-RU" dirty="0"/>
              <a:t>авторизации и </a:t>
            </a:r>
            <a:r>
              <a:rPr lang="ru-RU" dirty="0" smtClean="0"/>
              <a:t>защиты.</a:t>
            </a:r>
          </a:p>
          <a:p>
            <a:pPr lvl="1"/>
            <a:r>
              <a:rPr lang="ru-RU" dirty="0" smtClean="0"/>
              <a:t>X509 </a:t>
            </a:r>
            <a:r>
              <a:rPr lang="en-US" dirty="0" smtClean="0"/>
              <a:t>Authentication </a:t>
            </a:r>
            <a:r>
              <a:rPr lang="ru-RU" dirty="0" smtClean="0"/>
              <a:t>– аутентификация X509.</a:t>
            </a:r>
            <a:endParaRPr lang="ru-RU" dirty="0"/>
          </a:p>
        </p:txBody>
      </p:sp>
      <p:sp>
        <p:nvSpPr>
          <p:cNvPr id="3" name="Заголовок 2"/>
          <p:cNvSpPr>
            <a:spLocks noGrp="1"/>
          </p:cNvSpPr>
          <p:nvPr>
            <p:ph type="title"/>
          </p:nvPr>
        </p:nvSpPr>
        <p:spPr/>
        <p:txBody>
          <a:bodyPr/>
          <a:lstStyle/>
          <a:p>
            <a:r>
              <a:rPr lang="ru-RU" dirty="0" smtClean="0"/>
              <a:t>Механизмы аутентификации</a:t>
            </a:r>
            <a:endParaRPr lang="ru-RU" dirty="0"/>
          </a:p>
        </p:txBody>
      </p:sp>
    </p:spTree>
    <p:extLst>
      <p:ext uri="{BB962C8B-B14F-4D97-AF65-F5344CB8AC3E}">
        <p14:creationId xmlns:p14="http://schemas.microsoft.com/office/powerpoint/2010/main" val="3847382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pPr marL="0" indent="0">
              <a:buNone/>
            </a:pPr>
            <a:r>
              <a:rPr lang="ru-RU" dirty="0" smtClean="0"/>
              <a:t>Основные </a:t>
            </a:r>
            <a:r>
              <a:rPr lang="ru-RU" dirty="0"/>
              <a:t>архитектурные компоненты </a:t>
            </a:r>
            <a:r>
              <a:rPr lang="ru-RU" dirty="0" err="1"/>
              <a:t>Spring</a:t>
            </a:r>
            <a:r>
              <a:rPr lang="ru-RU" dirty="0"/>
              <a:t> </a:t>
            </a:r>
            <a:r>
              <a:rPr lang="ru-RU" dirty="0" err="1"/>
              <a:t>Security</a:t>
            </a:r>
            <a:r>
              <a:rPr lang="ru-RU" dirty="0"/>
              <a:t>, используемые для </a:t>
            </a:r>
            <a:r>
              <a:rPr lang="ru-RU" dirty="0" err="1" smtClean="0"/>
              <a:t>сервлетов</a:t>
            </a:r>
            <a:r>
              <a:rPr lang="ru-RU" dirty="0" smtClean="0"/>
              <a:t> аутентификации:</a:t>
            </a:r>
          </a:p>
          <a:p>
            <a:r>
              <a:rPr lang="ru-RU" dirty="0" err="1" smtClean="0"/>
              <a:t>SecurityContextHolder</a:t>
            </a:r>
            <a:r>
              <a:rPr lang="ru-RU" dirty="0" smtClean="0"/>
              <a:t> – это </a:t>
            </a:r>
            <a:r>
              <a:rPr lang="ru-RU" dirty="0"/>
              <a:t>место, где </a:t>
            </a:r>
            <a:r>
              <a:rPr lang="ru-RU" dirty="0" err="1"/>
              <a:t>Spring</a:t>
            </a:r>
            <a:r>
              <a:rPr lang="ru-RU" dirty="0"/>
              <a:t> </a:t>
            </a:r>
            <a:r>
              <a:rPr lang="ru-RU" dirty="0" err="1"/>
              <a:t>Security</a:t>
            </a:r>
            <a:r>
              <a:rPr lang="ru-RU" dirty="0"/>
              <a:t> хранит сведения о том, кто прошел проверку подлинности</a:t>
            </a:r>
            <a:r>
              <a:rPr lang="ru-RU" dirty="0" smtClean="0"/>
              <a:t>.</a:t>
            </a:r>
          </a:p>
          <a:p>
            <a:r>
              <a:rPr lang="ru-RU" dirty="0" err="1" smtClean="0"/>
              <a:t>SecurityContext</a:t>
            </a:r>
            <a:r>
              <a:rPr lang="ru-RU" dirty="0" smtClean="0"/>
              <a:t> – получается </a:t>
            </a:r>
            <a:r>
              <a:rPr lang="ru-RU" dirty="0"/>
              <a:t>из </a:t>
            </a:r>
            <a:r>
              <a:rPr lang="ru-RU" dirty="0" err="1"/>
              <a:t>SecurityContextHolder</a:t>
            </a:r>
            <a:r>
              <a:rPr lang="ru-RU" dirty="0"/>
              <a:t> и содержит </a:t>
            </a:r>
            <a:r>
              <a:rPr lang="ru-RU" dirty="0" err="1"/>
              <a:t>Authentication</a:t>
            </a:r>
            <a:r>
              <a:rPr lang="ru-RU" dirty="0"/>
              <a:t> текущего аутентифицированного пользователя</a:t>
            </a:r>
            <a:r>
              <a:rPr lang="ru-RU" dirty="0" smtClean="0"/>
              <a:t>.</a:t>
            </a:r>
          </a:p>
          <a:p>
            <a:r>
              <a:rPr lang="ru-RU" dirty="0" err="1"/>
              <a:t>Authentication</a:t>
            </a:r>
            <a:r>
              <a:rPr lang="ru-RU" dirty="0" smtClean="0"/>
              <a:t> – может подаваться на вход </a:t>
            </a:r>
            <a:r>
              <a:rPr lang="ru-RU" dirty="0"/>
              <a:t>в </a:t>
            </a:r>
            <a:r>
              <a:rPr lang="ru-RU" dirty="0" err="1"/>
              <a:t>AuthenticationManager</a:t>
            </a:r>
            <a:r>
              <a:rPr lang="ru-RU" dirty="0"/>
              <a:t> для предоставления учетных данных, </a:t>
            </a:r>
            <a:r>
              <a:rPr lang="ru-RU" dirty="0" smtClean="0"/>
              <a:t>полученных от пользователя при </a:t>
            </a:r>
            <a:r>
              <a:rPr lang="ru-RU" dirty="0"/>
              <a:t>аутентификации, или текущего пользователя из </a:t>
            </a:r>
            <a:r>
              <a:rPr lang="ru-RU" dirty="0" err="1"/>
              <a:t>SecurityContext</a:t>
            </a:r>
            <a:r>
              <a:rPr lang="ru-RU" dirty="0" smtClean="0"/>
              <a:t>.</a:t>
            </a:r>
          </a:p>
          <a:p>
            <a:r>
              <a:rPr lang="ru-RU" dirty="0" err="1" smtClean="0"/>
              <a:t>GrantedAuthority</a:t>
            </a:r>
            <a:r>
              <a:rPr lang="ru-RU" dirty="0" smtClean="0"/>
              <a:t> – полномочие</a:t>
            </a:r>
            <a:r>
              <a:rPr lang="ru-RU" dirty="0"/>
              <a:t>, которое предоставляется принципалу при аутентификации (т. е. роли, области действия и т. д</a:t>
            </a:r>
            <a:r>
              <a:rPr lang="ru-RU" dirty="0" smtClean="0"/>
              <a:t>.).</a:t>
            </a:r>
          </a:p>
          <a:p>
            <a:r>
              <a:rPr lang="ru-RU" dirty="0" err="1" smtClean="0"/>
              <a:t>AuthenticationManager</a:t>
            </a:r>
            <a:r>
              <a:rPr lang="ru-RU" dirty="0" smtClean="0"/>
              <a:t> – API, </a:t>
            </a:r>
            <a:r>
              <a:rPr lang="ru-RU" dirty="0"/>
              <a:t>который определяет, как фильтры </a:t>
            </a:r>
            <a:r>
              <a:rPr lang="ru-RU" dirty="0" err="1"/>
              <a:t>Spring</a:t>
            </a:r>
            <a:r>
              <a:rPr lang="ru-RU" dirty="0"/>
              <a:t> </a:t>
            </a:r>
            <a:r>
              <a:rPr lang="ru-RU" dirty="0" err="1"/>
              <a:t>Security</a:t>
            </a:r>
            <a:r>
              <a:rPr lang="ru-RU" dirty="0"/>
              <a:t> выполняют аутентификацию</a:t>
            </a:r>
            <a:r>
              <a:rPr lang="ru-RU" dirty="0" smtClean="0"/>
              <a:t>.</a:t>
            </a:r>
          </a:p>
          <a:p>
            <a:r>
              <a:rPr lang="ru-RU" dirty="0" err="1" smtClean="0"/>
              <a:t>ProviderManager</a:t>
            </a:r>
            <a:r>
              <a:rPr lang="ru-RU" dirty="0" smtClean="0"/>
              <a:t> – наиболее </a:t>
            </a:r>
            <a:r>
              <a:rPr lang="ru-RU" dirty="0"/>
              <a:t>распространенная реализация </a:t>
            </a:r>
            <a:r>
              <a:rPr lang="ru-RU" dirty="0" err="1"/>
              <a:t>AuthenticationManager</a:t>
            </a:r>
            <a:r>
              <a:rPr lang="ru-RU" dirty="0" smtClean="0"/>
              <a:t>.</a:t>
            </a:r>
          </a:p>
          <a:p>
            <a:r>
              <a:rPr lang="ru-RU" dirty="0" err="1" smtClean="0"/>
              <a:t>AuthenticationProvider</a:t>
            </a:r>
            <a:r>
              <a:rPr lang="ru-RU" dirty="0" smtClean="0"/>
              <a:t> – используется </a:t>
            </a:r>
            <a:r>
              <a:rPr lang="ru-RU" dirty="0" err="1"/>
              <a:t>ProviderManager</a:t>
            </a:r>
            <a:r>
              <a:rPr lang="ru-RU" dirty="0"/>
              <a:t> для выполнения определенного типа аутентификации</a:t>
            </a:r>
            <a:r>
              <a:rPr lang="ru-RU" dirty="0" smtClean="0"/>
              <a:t>.</a:t>
            </a:r>
          </a:p>
          <a:p>
            <a:r>
              <a:rPr lang="ru-RU" dirty="0" smtClean="0"/>
              <a:t>Запрос </a:t>
            </a:r>
            <a:r>
              <a:rPr lang="ru-RU" dirty="0"/>
              <a:t>учетных данных с </a:t>
            </a:r>
            <a:r>
              <a:rPr lang="ru-RU" dirty="0" err="1"/>
              <a:t>AuthenticationEntryPoint</a:t>
            </a:r>
            <a:r>
              <a:rPr lang="ru-RU" dirty="0"/>
              <a:t> </a:t>
            </a:r>
            <a:r>
              <a:rPr lang="ru-RU" dirty="0" smtClean="0"/>
              <a:t>– используется </a:t>
            </a:r>
            <a:r>
              <a:rPr lang="ru-RU" dirty="0"/>
              <a:t>для запроса учетных данных от клиента (т. е. перенаправление на страницу входа в систему, отправка ответа WWW-</a:t>
            </a:r>
            <a:r>
              <a:rPr lang="ru-RU" dirty="0" err="1"/>
              <a:t>Authenticate</a:t>
            </a:r>
            <a:r>
              <a:rPr lang="ru-RU" dirty="0"/>
              <a:t> и т. д</a:t>
            </a:r>
            <a:r>
              <a:rPr lang="ru-RU" dirty="0" smtClean="0"/>
              <a:t>.)</a:t>
            </a:r>
          </a:p>
          <a:p>
            <a:r>
              <a:rPr lang="ru-RU" dirty="0" err="1" smtClean="0"/>
              <a:t>AbstractAuthenticationProcessingFilter</a:t>
            </a:r>
            <a:r>
              <a:rPr lang="ru-RU" dirty="0" smtClean="0"/>
              <a:t> – базовый </a:t>
            </a:r>
            <a:r>
              <a:rPr lang="ru-RU" dirty="0"/>
              <a:t>фильтр, используемый для аутентификации. </a:t>
            </a:r>
            <a:r>
              <a:rPr lang="ru-RU" dirty="0" smtClean="0"/>
              <a:t>Он дает представление </a:t>
            </a:r>
            <a:r>
              <a:rPr lang="ru-RU" dirty="0"/>
              <a:t>о </a:t>
            </a:r>
            <a:r>
              <a:rPr lang="ru-RU" dirty="0" smtClean="0"/>
              <a:t>высокоуровневой последовательности </a:t>
            </a:r>
            <a:r>
              <a:rPr lang="ru-RU" dirty="0"/>
              <a:t>аутентификации и о том, как </a:t>
            </a:r>
            <a:r>
              <a:rPr lang="ru-RU" dirty="0" smtClean="0"/>
              <a:t>все части </a:t>
            </a:r>
            <a:r>
              <a:rPr lang="ru-RU" dirty="0"/>
              <a:t>работают вместе.</a:t>
            </a:r>
          </a:p>
        </p:txBody>
      </p:sp>
      <p:sp>
        <p:nvSpPr>
          <p:cNvPr id="3" name="Заголовок 2"/>
          <p:cNvSpPr>
            <a:spLocks noGrp="1"/>
          </p:cNvSpPr>
          <p:nvPr>
            <p:ph type="title"/>
          </p:nvPr>
        </p:nvSpPr>
        <p:spPr/>
        <p:txBody>
          <a:bodyPr/>
          <a:lstStyle/>
          <a:p>
            <a:r>
              <a:rPr lang="ru-RU" dirty="0" smtClean="0"/>
              <a:t>Архитектура </a:t>
            </a:r>
            <a:r>
              <a:rPr lang="ru-RU" dirty="0" err="1" smtClean="0"/>
              <a:t>сервлетов</a:t>
            </a:r>
            <a:endParaRPr lang="ru-RU" dirty="0"/>
          </a:p>
        </p:txBody>
      </p:sp>
    </p:spTree>
    <p:extLst>
      <p:ext uri="{BB962C8B-B14F-4D97-AF65-F5344CB8AC3E}">
        <p14:creationId xmlns:p14="http://schemas.microsoft.com/office/powerpoint/2010/main" val="796889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524000"/>
            <a:ext cx="8229600" cy="3057128"/>
          </a:xfrm>
        </p:spPr>
        <p:txBody>
          <a:bodyPr>
            <a:normAutofit fontScale="85000" lnSpcReduction="10000"/>
          </a:bodyPr>
          <a:lstStyle/>
          <a:p>
            <a:r>
              <a:rPr lang="ru-RU" dirty="0"/>
              <a:t>В основе модели аутентификации </a:t>
            </a:r>
            <a:r>
              <a:rPr lang="ru-RU" dirty="0" err="1"/>
              <a:t>Spring</a:t>
            </a:r>
            <a:r>
              <a:rPr lang="ru-RU" dirty="0"/>
              <a:t> </a:t>
            </a:r>
            <a:r>
              <a:rPr lang="ru-RU" dirty="0" err="1"/>
              <a:t>Security</a:t>
            </a:r>
            <a:r>
              <a:rPr lang="ru-RU" dirty="0"/>
              <a:t> лежит </a:t>
            </a:r>
            <a:r>
              <a:rPr lang="ru-RU" dirty="0" err="1"/>
              <a:t>SecurityContextHolder</a:t>
            </a:r>
            <a:r>
              <a:rPr lang="ru-RU" dirty="0"/>
              <a:t>. Он содержит </a:t>
            </a:r>
            <a:r>
              <a:rPr lang="ru-RU" dirty="0" err="1"/>
              <a:t>SecurityContext</a:t>
            </a:r>
            <a:r>
              <a:rPr lang="ru-RU" dirty="0" smtClean="0"/>
              <a:t>.</a:t>
            </a:r>
            <a:endParaRPr lang="en-US" dirty="0" smtClean="0"/>
          </a:p>
          <a:p>
            <a:r>
              <a:rPr lang="ru-RU" dirty="0" smtClean="0"/>
              <a:t>Контейнер для </a:t>
            </a:r>
            <a:r>
              <a:rPr lang="ru-RU" dirty="0"/>
              <a:t>контекста </a:t>
            </a:r>
            <a:r>
              <a:rPr lang="ru-RU" dirty="0" smtClean="0"/>
              <a:t>безопасности </a:t>
            </a:r>
            <a:r>
              <a:rPr lang="ru-RU" dirty="0" err="1" smtClean="0"/>
              <a:t>SecurityContextHolder</a:t>
            </a:r>
            <a:r>
              <a:rPr lang="ru-RU" dirty="0" smtClean="0"/>
              <a:t> – это хранилище, </a:t>
            </a:r>
            <a:r>
              <a:rPr lang="ru-RU" dirty="0"/>
              <a:t>где </a:t>
            </a:r>
            <a:r>
              <a:rPr lang="ru-RU" dirty="0" err="1"/>
              <a:t>Spring</a:t>
            </a:r>
            <a:r>
              <a:rPr lang="ru-RU" dirty="0"/>
              <a:t> </a:t>
            </a:r>
            <a:r>
              <a:rPr lang="ru-RU" dirty="0" err="1"/>
              <a:t>Security</a:t>
            </a:r>
            <a:r>
              <a:rPr lang="ru-RU" dirty="0"/>
              <a:t> </a:t>
            </a:r>
            <a:r>
              <a:rPr lang="ru-RU" dirty="0" smtClean="0"/>
              <a:t>держит </a:t>
            </a:r>
            <a:r>
              <a:rPr lang="ru-RU" dirty="0"/>
              <a:t>сведения о том, кто прошел аутентификацию</a:t>
            </a:r>
            <a:r>
              <a:rPr lang="ru-RU" dirty="0" smtClean="0"/>
              <a:t>.</a:t>
            </a:r>
          </a:p>
          <a:p>
            <a:r>
              <a:rPr lang="ru-RU" dirty="0" err="1" smtClean="0"/>
              <a:t>Spring</a:t>
            </a:r>
            <a:r>
              <a:rPr lang="ru-RU" dirty="0" smtClean="0"/>
              <a:t> </a:t>
            </a:r>
            <a:r>
              <a:rPr lang="ru-RU" dirty="0" err="1"/>
              <a:t>Security</a:t>
            </a:r>
            <a:r>
              <a:rPr lang="ru-RU" dirty="0"/>
              <a:t> не заботится о том, как заполняется </a:t>
            </a:r>
            <a:r>
              <a:rPr lang="ru-RU" dirty="0" err="1"/>
              <a:t>SecurityContextHolder</a:t>
            </a:r>
            <a:r>
              <a:rPr lang="ru-RU" dirty="0"/>
              <a:t>. Если он содержит значение, он используется в качестве текущего аутентифицированного пользователя.</a:t>
            </a:r>
          </a:p>
        </p:txBody>
      </p:sp>
      <p:sp>
        <p:nvSpPr>
          <p:cNvPr id="3" name="Заголовок 2"/>
          <p:cNvSpPr>
            <a:spLocks noGrp="1"/>
          </p:cNvSpPr>
          <p:nvPr>
            <p:ph type="title"/>
          </p:nvPr>
        </p:nvSpPr>
        <p:spPr/>
        <p:txBody>
          <a:bodyPr>
            <a:normAutofit/>
          </a:bodyPr>
          <a:lstStyle/>
          <a:p>
            <a:r>
              <a:rPr lang="en-US" dirty="0" err="1" smtClean="0">
                <a:effectLst/>
              </a:rPr>
              <a:t>SecurityContextHolder</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314" y="4509120"/>
            <a:ext cx="46291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469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en-US" dirty="0" err="1" smtClean="0"/>
              <a:t>SecurityContext</a:t>
            </a:r>
            <a:r>
              <a:rPr lang="en-US" dirty="0" smtClean="0"/>
              <a:t> </a:t>
            </a:r>
            <a:r>
              <a:rPr lang="ru-RU" dirty="0" smtClean="0"/>
              <a:t>содержит объект</a:t>
            </a:r>
            <a:r>
              <a:rPr lang="en-US" dirty="0" smtClean="0"/>
              <a:t> Authentication.</a:t>
            </a:r>
            <a:endParaRPr lang="ru-RU" dirty="0" smtClean="0"/>
          </a:p>
          <a:p>
            <a:r>
              <a:rPr lang="ru-RU" dirty="0"/>
              <a:t>Интерфейс </a:t>
            </a:r>
            <a:r>
              <a:rPr lang="en-US" dirty="0" smtClean="0"/>
              <a:t>Authentication</a:t>
            </a:r>
            <a:r>
              <a:rPr lang="ru-RU" dirty="0" smtClean="0"/>
              <a:t> </a:t>
            </a:r>
            <a:r>
              <a:rPr lang="ru-RU" dirty="0"/>
              <a:t>служит двум основным целям в </a:t>
            </a:r>
            <a:r>
              <a:rPr lang="ru-RU" dirty="0" err="1"/>
              <a:t>Spring</a:t>
            </a:r>
            <a:r>
              <a:rPr lang="ru-RU" dirty="0"/>
              <a:t> </a:t>
            </a:r>
            <a:r>
              <a:rPr lang="ru-RU" dirty="0" err="1"/>
              <a:t>Security</a:t>
            </a:r>
            <a:r>
              <a:rPr lang="ru-RU" dirty="0" smtClean="0"/>
              <a:t>:</a:t>
            </a:r>
          </a:p>
          <a:p>
            <a:pPr lvl="1"/>
            <a:r>
              <a:rPr lang="ru-RU" dirty="0" smtClean="0"/>
              <a:t>Входные </a:t>
            </a:r>
            <a:r>
              <a:rPr lang="ru-RU" dirty="0"/>
              <a:t>данные </a:t>
            </a:r>
            <a:r>
              <a:rPr lang="ru-RU" dirty="0" smtClean="0"/>
              <a:t>для </a:t>
            </a:r>
            <a:r>
              <a:rPr lang="ru-RU" dirty="0" err="1" smtClean="0"/>
              <a:t>AuthenticationManager</a:t>
            </a:r>
            <a:r>
              <a:rPr lang="ru-RU" dirty="0" smtClean="0"/>
              <a:t> </a:t>
            </a:r>
            <a:r>
              <a:rPr lang="ru-RU" dirty="0"/>
              <a:t>д</a:t>
            </a:r>
            <a:r>
              <a:rPr lang="ru-RU" dirty="0" smtClean="0"/>
              <a:t>ля </a:t>
            </a:r>
            <a:r>
              <a:rPr lang="ru-RU" dirty="0"/>
              <a:t>предоставления учетных данных, предоставленных пользователем для аутентификации. При использовании в этом сценарии </a:t>
            </a:r>
            <a:r>
              <a:rPr lang="ru-RU" dirty="0" err="1"/>
              <a:t>isAuthenticated</a:t>
            </a:r>
            <a:r>
              <a:rPr lang="ru-RU" dirty="0"/>
              <a:t>() возвращает </a:t>
            </a:r>
            <a:r>
              <a:rPr lang="ru-RU" dirty="0" err="1"/>
              <a:t>false</a:t>
            </a:r>
            <a:r>
              <a:rPr lang="ru-RU" dirty="0" smtClean="0"/>
              <a:t>.</a:t>
            </a:r>
          </a:p>
          <a:p>
            <a:pPr lvl="1"/>
            <a:r>
              <a:rPr lang="ru-RU" dirty="0" smtClean="0"/>
              <a:t>Представляет </a:t>
            </a:r>
            <a:r>
              <a:rPr lang="ru-RU" dirty="0"/>
              <a:t>текущего аутентифицированного пользователя. Текущую аутентификацию можно получить из </a:t>
            </a:r>
            <a:r>
              <a:rPr lang="ru-RU" dirty="0" err="1"/>
              <a:t>SecurityContext</a:t>
            </a:r>
            <a:r>
              <a:rPr lang="ru-RU" dirty="0" smtClean="0"/>
              <a:t>.</a:t>
            </a:r>
          </a:p>
          <a:p>
            <a:r>
              <a:rPr lang="ru-RU" dirty="0" smtClean="0"/>
              <a:t>Объект </a:t>
            </a:r>
            <a:r>
              <a:rPr lang="en-US" dirty="0" smtClean="0"/>
              <a:t>Authentication </a:t>
            </a:r>
            <a:r>
              <a:rPr lang="ru-RU" dirty="0" smtClean="0"/>
              <a:t>содержит:</a:t>
            </a:r>
            <a:endParaRPr lang="en-US" dirty="0" smtClean="0"/>
          </a:p>
          <a:p>
            <a:pPr lvl="1"/>
            <a:r>
              <a:rPr lang="ru-RU" dirty="0" smtClean="0"/>
              <a:t>принципал</a:t>
            </a:r>
            <a:r>
              <a:rPr lang="ru-RU" dirty="0"/>
              <a:t>: идентифицирует пользователя. При аутентификации с использованием имени пользователя/пароля </a:t>
            </a:r>
            <a:r>
              <a:rPr lang="ru-RU" dirty="0" smtClean="0"/>
              <a:t>он </a:t>
            </a:r>
            <a:r>
              <a:rPr lang="ru-RU" dirty="0"/>
              <a:t>часто является экземпляром </a:t>
            </a:r>
            <a:r>
              <a:rPr lang="ru-RU" dirty="0" err="1"/>
              <a:t>UserDetails</a:t>
            </a:r>
            <a:r>
              <a:rPr lang="ru-RU" dirty="0" smtClean="0"/>
              <a:t>.</a:t>
            </a:r>
          </a:p>
          <a:p>
            <a:pPr lvl="1"/>
            <a:r>
              <a:rPr lang="ru-RU" dirty="0" smtClean="0"/>
              <a:t>учетные </a:t>
            </a:r>
            <a:r>
              <a:rPr lang="ru-RU" dirty="0"/>
              <a:t>данные: </a:t>
            </a:r>
            <a:r>
              <a:rPr lang="ru-RU" dirty="0" smtClean="0"/>
              <a:t>зачастую это </a:t>
            </a:r>
            <a:r>
              <a:rPr lang="ru-RU" dirty="0"/>
              <a:t>пароль. Во многих случаях </a:t>
            </a:r>
            <a:r>
              <a:rPr lang="ru-RU" dirty="0" smtClean="0"/>
              <a:t>очищается </a:t>
            </a:r>
            <a:r>
              <a:rPr lang="ru-RU" dirty="0"/>
              <a:t>после аутентификации пользователя, чтобы предотвратить утечку</a:t>
            </a:r>
            <a:r>
              <a:rPr lang="ru-RU" dirty="0" smtClean="0"/>
              <a:t>.</a:t>
            </a:r>
          </a:p>
          <a:p>
            <a:pPr lvl="1"/>
            <a:r>
              <a:rPr lang="ru-RU" dirty="0" smtClean="0"/>
              <a:t>полномочия</a:t>
            </a:r>
            <a:r>
              <a:rPr lang="ru-RU" dirty="0"/>
              <a:t>: экземпляры </a:t>
            </a:r>
            <a:r>
              <a:rPr lang="ru-RU" dirty="0" err="1"/>
              <a:t>GrantedAuthority</a:t>
            </a:r>
            <a:r>
              <a:rPr lang="ru-RU" dirty="0"/>
              <a:t> представляют собой разрешения высокого уровня, предоставляемые пользователю. Два примера </a:t>
            </a:r>
            <a:r>
              <a:rPr lang="ru-RU" dirty="0" smtClean="0"/>
              <a:t>– роли </a:t>
            </a:r>
            <a:r>
              <a:rPr lang="ru-RU" dirty="0"/>
              <a:t>и области действия.</a:t>
            </a:r>
          </a:p>
        </p:txBody>
      </p:sp>
      <p:sp>
        <p:nvSpPr>
          <p:cNvPr id="3" name="Заголовок 2"/>
          <p:cNvSpPr>
            <a:spLocks noGrp="1"/>
          </p:cNvSpPr>
          <p:nvPr>
            <p:ph type="title"/>
          </p:nvPr>
        </p:nvSpPr>
        <p:spPr/>
        <p:txBody>
          <a:bodyPr/>
          <a:lstStyle/>
          <a:p>
            <a:r>
              <a:rPr lang="en-US" dirty="0" err="1"/>
              <a:t>SecurityContext</a:t>
            </a:r>
            <a:endParaRPr lang="ru-RU" dirty="0"/>
          </a:p>
        </p:txBody>
      </p:sp>
    </p:spTree>
    <p:extLst>
      <p:ext uri="{BB962C8B-B14F-4D97-AF65-F5344CB8AC3E}">
        <p14:creationId xmlns:p14="http://schemas.microsoft.com/office/powerpoint/2010/main" val="410313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524000"/>
            <a:ext cx="3826768" cy="4569296"/>
          </a:xfrm>
        </p:spPr>
        <p:txBody>
          <a:bodyPr>
            <a:normAutofit fontScale="77500" lnSpcReduction="20000"/>
          </a:bodyPr>
          <a:lstStyle/>
          <a:p>
            <a:r>
              <a:rPr lang="ru-RU" dirty="0" smtClean="0"/>
              <a:t>Этот фильтр</a:t>
            </a:r>
            <a:r>
              <a:rPr lang="en-US" dirty="0" smtClean="0"/>
              <a:t> </a:t>
            </a:r>
            <a:r>
              <a:rPr lang="ru-RU" dirty="0"/>
              <a:t>используется в качестве базового фильтра для аутентификации учетных данных пользователя. Прежде чем учетные данные могут быть аутентифицированы, </a:t>
            </a:r>
            <a:r>
              <a:rPr lang="en-US" dirty="0"/>
              <a:t>Spring Security </a:t>
            </a:r>
            <a:r>
              <a:rPr lang="ru-RU" dirty="0"/>
              <a:t>обычно запрашивает учетные данные с помощью </a:t>
            </a:r>
            <a:r>
              <a:rPr lang="en-US" dirty="0" err="1"/>
              <a:t>AuthenticationEntryPoint</a:t>
            </a:r>
            <a:r>
              <a:rPr lang="en-US" dirty="0" smtClean="0"/>
              <a:t>.</a:t>
            </a:r>
          </a:p>
          <a:p>
            <a:r>
              <a:rPr lang="ru-RU" dirty="0" smtClean="0"/>
              <a:t>Затем данный фильтр</a:t>
            </a:r>
            <a:r>
              <a:rPr lang="en-US" dirty="0" smtClean="0"/>
              <a:t> </a:t>
            </a:r>
            <a:r>
              <a:rPr lang="ru-RU" dirty="0"/>
              <a:t>может аутентифицировать любые отправленные ему запросы аутентификации.</a:t>
            </a:r>
          </a:p>
        </p:txBody>
      </p:sp>
      <p:sp>
        <p:nvSpPr>
          <p:cNvPr id="3" name="Заголовок 2"/>
          <p:cNvSpPr>
            <a:spLocks noGrp="1"/>
          </p:cNvSpPr>
          <p:nvPr>
            <p:ph type="title"/>
          </p:nvPr>
        </p:nvSpPr>
        <p:spPr/>
        <p:txBody>
          <a:bodyPr>
            <a:normAutofit fontScale="90000"/>
          </a:bodyPr>
          <a:lstStyle/>
          <a:p>
            <a:r>
              <a:rPr lang="en-US" dirty="0" err="1" smtClean="0">
                <a:effectLst/>
              </a:rPr>
              <a:t>AbstractAuthenticationProcessingFilter</a:t>
            </a: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772816"/>
            <a:ext cx="4463405" cy="4054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50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ru-RU" dirty="0"/>
              <a:t>Одним из наиболее распространенных способов аутентификации пользователя является проверка имени пользователя и пароля</a:t>
            </a:r>
            <a:r>
              <a:rPr lang="ru-RU" dirty="0" smtClean="0"/>
              <a:t>.</a:t>
            </a:r>
          </a:p>
          <a:p>
            <a:r>
              <a:rPr lang="ru-RU" dirty="0" err="1" smtClean="0"/>
              <a:t>Spring</a:t>
            </a:r>
            <a:r>
              <a:rPr lang="ru-RU" dirty="0" smtClean="0"/>
              <a:t> </a:t>
            </a:r>
            <a:r>
              <a:rPr lang="ru-RU" dirty="0" err="1"/>
              <a:t>Security</a:t>
            </a:r>
            <a:r>
              <a:rPr lang="ru-RU" dirty="0"/>
              <a:t> обеспечивает всестороннюю поддержку аутентификации с помощью имени пользователя и </a:t>
            </a:r>
            <a:r>
              <a:rPr lang="ru-RU" dirty="0" smtClean="0"/>
              <a:t>пароля и </a:t>
            </a:r>
            <a:r>
              <a:rPr lang="ru-RU" dirty="0"/>
              <a:t>предоставляет </a:t>
            </a:r>
            <a:r>
              <a:rPr lang="ru-RU" dirty="0" smtClean="0"/>
              <a:t>встроенные </a:t>
            </a:r>
            <a:r>
              <a:rPr lang="ru-RU" dirty="0"/>
              <a:t>механизмы для чтения имени пользователя и пароля из </a:t>
            </a:r>
            <a:r>
              <a:rPr lang="ru-RU" dirty="0" err="1" smtClean="0"/>
              <a:t>HttpServletRequest</a:t>
            </a:r>
            <a:r>
              <a:rPr lang="ru-RU" dirty="0" smtClean="0"/>
              <a:t>:</a:t>
            </a:r>
          </a:p>
          <a:p>
            <a:pPr lvl="1"/>
            <a:r>
              <a:rPr lang="en-US" dirty="0" smtClean="0"/>
              <a:t>Form;</a:t>
            </a:r>
          </a:p>
          <a:p>
            <a:pPr lvl="1"/>
            <a:r>
              <a:rPr lang="en-US" dirty="0" smtClean="0"/>
              <a:t>Basic;</a:t>
            </a:r>
          </a:p>
          <a:p>
            <a:pPr lvl="1"/>
            <a:r>
              <a:rPr lang="en-US" dirty="0" smtClean="0"/>
              <a:t>Digest.</a:t>
            </a:r>
            <a:endParaRPr lang="ru-RU" dirty="0"/>
          </a:p>
        </p:txBody>
      </p:sp>
      <p:sp>
        <p:nvSpPr>
          <p:cNvPr id="3" name="Заголовок 2"/>
          <p:cNvSpPr>
            <a:spLocks noGrp="1"/>
          </p:cNvSpPr>
          <p:nvPr>
            <p:ph type="title"/>
          </p:nvPr>
        </p:nvSpPr>
        <p:spPr/>
        <p:txBody>
          <a:bodyPr/>
          <a:lstStyle/>
          <a:p>
            <a:r>
              <a:rPr lang="en-US" dirty="0"/>
              <a:t>Username/Password Authentication</a:t>
            </a:r>
            <a:endParaRPr lang="ru-RU" dirty="0"/>
          </a:p>
        </p:txBody>
      </p:sp>
    </p:spTree>
    <p:extLst>
      <p:ext uri="{BB962C8B-B14F-4D97-AF65-F5344CB8AC3E}">
        <p14:creationId xmlns:p14="http://schemas.microsoft.com/office/powerpoint/2010/main" val="1639551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524000"/>
            <a:ext cx="8229600" cy="1328936"/>
          </a:xfrm>
        </p:spPr>
        <p:txBody>
          <a:bodyPr/>
          <a:lstStyle/>
          <a:p>
            <a:r>
              <a:rPr lang="ru-RU" dirty="0" err="1"/>
              <a:t>Spring</a:t>
            </a:r>
            <a:r>
              <a:rPr lang="ru-RU" dirty="0"/>
              <a:t> </a:t>
            </a:r>
            <a:r>
              <a:rPr lang="ru-RU" dirty="0" err="1"/>
              <a:t>Security</a:t>
            </a:r>
            <a:r>
              <a:rPr lang="ru-RU" dirty="0"/>
              <a:t> обеспечивает поддержку имени пользователя и пароля, предоставляемых через </a:t>
            </a:r>
            <a:r>
              <a:rPr lang="ru-RU" dirty="0" smtClean="0"/>
              <a:t>HTML-форму.</a:t>
            </a:r>
            <a:endParaRPr lang="ru-RU" dirty="0"/>
          </a:p>
        </p:txBody>
      </p:sp>
      <p:sp>
        <p:nvSpPr>
          <p:cNvPr id="3" name="Заголовок 2"/>
          <p:cNvSpPr>
            <a:spLocks noGrp="1"/>
          </p:cNvSpPr>
          <p:nvPr>
            <p:ph type="title"/>
          </p:nvPr>
        </p:nvSpPr>
        <p:spPr/>
        <p:txBody>
          <a:bodyPr/>
          <a:lstStyle/>
          <a:p>
            <a:r>
              <a:rPr lang="en-US" dirty="0" smtClean="0"/>
              <a:t>Login Form</a:t>
            </a:r>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852936"/>
            <a:ext cx="8334524" cy="370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17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524000"/>
            <a:ext cx="8229600" cy="4641304"/>
          </a:xfrm>
        </p:spPr>
        <p:txBody>
          <a:bodyPr>
            <a:normAutofit fontScale="77500" lnSpcReduction="20000"/>
          </a:bodyPr>
          <a:lstStyle/>
          <a:p>
            <a:r>
              <a:rPr lang="ru-RU" dirty="0" err="1"/>
              <a:t>Spring</a:t>
            </a:r>
            <a:r>
              <a:rPr lang="ru-RU" dirty="0"/>
              <a:t> </a:t>
            </a:r>
            <a:r>
              <a:rPr lang="ru-RU" dirty="0" err="1"/>
              <a:t>Security</a:t>
            </a:r>
            <a:r>
              <a:rPr lang="ru-RU" dirty="0"/>
              <a:t> </a:t>
            </a:r>
            <a:r>
              <a:rPr lang="en-US" dirty="0" smtClean="0"/>
              <a:t>–</a:t>
            </a:r>
            <a:r>
              <a:rPr lang="ru-RU" dirty="0" smtClean="0"/>
              <a:t> это </a:t>
            </a:r>
            <a:r>
              <a:rPr lang="ru-RU" dirty="0"/>
              <a:t>мощная и настраиваемая среда аутентификации и контроля доступа. Это стандарт де-факто для защиты приложений на основе </a:t>
            </a:r>
            <a:r>
              <a:rPr lang="ru-RU" dirty="0" err="1"/>
              <a:t>Spring</a:t>
            </a:r>
            <a:r>
              <a:rPr lang="ru-RU" dirty="0" smtClean="0"/>
              <a:t>.</a:t>
            </a:r>
            <a:endParaRPr lang="en-US" dirty="0" smtClean="0"/>
          </a:p>
          <a:p>
            <a:r>
              <a:rPr lang="ru-RU" dirty="0" err="1" smtClean="0"/>
              <a:t>Spring</a:t>
            </a:r>
            <a:r>
              <a:rPr lang="ru-RU" dirty="0" smtClean="0"/>
              <a:t> </a:t>
            </a:r>
            <a:r>
              <a:rPr lang="ru-RU" dirty="0" err="1"/>
              <a:t>Security</a:t>
            </a:r>
            <a:r>
              <a:rPr lang="ru-RU" dirty="0"/>
              <a:t> </a:t>
            </a:r>
            <a:r>
              <a:rPr lang="en-US" dirty="0" smtClean="0"/>
              <a:t>–</a:t>
            </a:r>
            <a:r>
              <a:rPr lang="ru-RU" dirty="0" smtClean="0"/>
              <a:t> это </a:t>
            </a:r>
            <a:r>
              <a:rPr lang="ru-RU" dirty="0" err="1"/>
              <a:t>фреймворк</a:t>
            </a:r>
            <a:r>
              <a:rPr lang="ru-RU" dirty="0"/>
              <a:t>, ориентированный на обеспечение как аутентификации, так и авторизации приложений </a:t>
            </a:r>
            <a:r>
              <a:rPr lang="ru-RU" dirty="0" err="1"/>
              <a:t>Java</a:t>
            </a:r>
            <a:r>
              <a:rPr lang="ru-RU" dirty="0"/>
              <a:t>. Как и во всех проектах </a:t>
            </a:r>
            <a:r>
              <a:rPr lang="ru-RU" dirty="0" err="1"/>
              <a:t>Spring</a:t>
            </a:r>
            <a:r>
              <a:rPr lang="ru-RU" dirty="0"/>
              <a:t>, реальная сила </a:t>
            </a:r>
            <a:r>
              <a:rPr lang="ru-RU" dirty="0" err="1"/>
              <a:t>Spring</a:t>
            </a:r>
            <a:r>
              <a:rPr lang="ru-RU" dirty="0"/>
              <a:t> </a:t>
            </a:r>
            <a:r>
              <a:rPr lang="ru-RU" dirty="0" err="1"/>
              <a:t>Security</a:t>
            </a:r>
            <a:r>
              <a:rPr lang="ru-RU" dirty="0"/>
              <a:t> заключается в том, насколько легко его можно расширить для удовлетворения пользовательских требований</a:t>
            </a:r>
            <a:r>
              <a:rPr lang="ru-RU" dirty="0" smtClean="0"/>
              <a:t>.</a:t>
            </a:r>
            <a:endParaRPr lang="en-US" dirty="0" smtClean="0"/>
          </a:p>
          <a:p>
            <a:r>
              <a:rPr lang="ru-RU" dirty="0" smtClean="0"/>
              <a:t>Возможности</a:t>
            </a:r>
            <a:r>
              <a:rPr lang="en-US" dirty="0" smtClean="0"/>
              <a:t>:</a:t>
            </a:r>
          </a:p>
          <a:p>
            <a:pPr lvl="1"/>
            <a:r>
              <a:rPr lang="ru-RU" dirty="0" smtClean="0"/>
              <a:t>Комплексная </a:t>
            </a:r>
            <a:r>
              <a:rPr lang="ru-RU" dirty="0"/>
              <a:t>и расширяемая поддержка аутентификации и </a:t>
            </a:r>
            <a:r>
              <a:rPr lang="ru-RU" dirty="0" smtClean="0"/>
              <a:t>авторизации</a:t>
            </a:r>
            <a:r>
              <a:rPr lang="en-US" dirty="0" smtClean="0"/>
              <a:t>.</a:t>
            </a:r>
          </a:p>
          <a:p>
            <a:pPr lvl="1"/>
            <a:r>
              <a:rPr lang="ru-RU" dirty="0" smtClean="0"/>
              <a:t>Защита </a:t>
            </a:r>
            <a:r>
              <a:rPr lang="ru-RU" dirty="0"/>
              <a:t>от атак, таких как фиксация сеанса, </a:t>
            </a:r>
            <a:r>
              <a:rPr lang="ru-RU" dirty="0" err="1"/>
              <a:t>кликджекинг</a:t>
            </a:r>
            <a:r>
              <a:rPr lang="ru-RU" dirty="0"/>
              <a:t>, подделка межсайтовых запросов и т. д</a:t>
            </a:r>
            <a:r>
              <a:rPr lang="ru-RU" dirty="0" smtClean="0"/>
              <a:t>.</a:t>
            </a:r>
            <a:endParaRPr lang="en-US" dirty="0" smtClean="0"/>
          </a:p>
          <a:p>
            <a:pPr lvl="1"/>
            <a:r>
              <a:rPr lang="ru-RU" dirty="0" smtClean="0"/>
              <a:t>Интеграция </a:t>
            </a:r>
            <a:r>
              <a:rPr lang="ru-RU" dirty="0"/>
              <a:t>API </a:t>
            </a:r>
            <a:r>
              <a:rPr lang="ru-RU" dirty="0" err="1" smtClean="0"/>
              <a:t>сервлетов</a:t>
            </a:r>
            <a:r>
              <a:rPr lang="en-US" dirty="0" smtClean="0"/>
              <a:t>.</a:t>
            </a:r>
          </a:p>
          <a:p>
            <a:pPr lvl="1"/>
            <a:r>
              <a:rPr lang="ru-RU" dirty="0" smtClean="0"/>
              <a:t>Дополнительная </a:t>
            </a:r>
            <a:r>
              <a:rPr lang="ru-RU" dirty="0"/>
              <a:t>интеграция с </a:t>
            </a:r>
            <a:r>
              <a:rPr lang="ru-RU" dirty="0" err="1"/>
              <a:t>Spring</a:t>
            </a:r>
            <a:r>
              <a:rPr lang="ru-RU" dirty="0"/>
              <a:t> </a:t>
            </a:r>
            <a:r>
              <a:rPr lang="ru-RU" dirty="0" err="1"/>
              <a:t>Web</a:t>
            </a:r>
            <a:r>
              <a:rPr lang="ru-RU" dirty="0"/>
              <a:t> </a:t>
            </a:r>
            <a:r>
              <a:rPr lang="ru-RU" dirty="0" smtClean="0"/>
              <a:t>MVC</a:t>
            </a:r>
            <a:r>
              <a:rPr lang="en-US" dirty="0" smtClean="0"/>
              <a:t>.</a:t>
            </a:r>
          </a:p>
          <a:p>
            <a:pPr lvl="1"/>
            <a:r>
              <a:rPr lang="ru-RU" dirty="0" smtClean="0"/>
              <a:t>И многое-многое другое…</a:t>
            </a:r>
            <a:endParaRPr lang="en-US" dirty="0"/>
          </a:p>
        </p:txBody>
      </p:sp>
      <p:sp>
        <p:nvSpPr>
          <p:cNvPr id="3" name="Заголовок 2"/>
          <p:cNvSpPr>
            <a:spLocks noGrp="1"/>
          </p:cNvSpPr>
          <p:nvPr>
            <p:ph type="title"/>
          </p:nvPr>
        </p:nvSpPr>
        <p:spPr/>
        <p:txBody>
          <a:bodyPr/>
          <a:lstStyle/>
          <a:p>
            <a:r>
              <a:rPr lang="en-US" dirty="0" smtClean="0"/>
              <a:t>Spring Security</a:t>
            </a:r>
            <a:endParaRPr lang="en-US" dirty="0"/>
          </a:p>
        </p:txBody>
      </p:sp>
    </p:spTree>
    <p:extLst>
      <p:ext uri="{BB962C8B-B14F-4D97-AF65-F5344CB8AC3E}">
        <p14:creationId xmlns:p14="http://schemas.microsoft.com/office/powerpoint/2010/main" val="1995761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524000"/>
            <a:ext cx="3322712" cy="4572000"/>
          </a:xfrm>
        </p:spPr>
        <p:txBody>
          <a:bodyPr>
            <a:normAutofit fontScale="77500" lnSpcReduction="20000"/>
          </a:bodyPr>
          <a:lstStyle/>
          <a:p>
            <a:r>
              <a:rPr lang="ru-RU" dirty="0"/>
              <a:t>Когда имя пользователя и пароль отправляются, </a:t>
            </a:r>
            <a:r>
              <a:rPr lang="en-US" dirty="0" err="1"/>
              <a:t>UsernamePasswordAuthenticationFilter</a:t>
            </a:r>
            <a:r>
              <a:rPr lang="en-US" dirty="0"/>
              <a:t> </a:t>
            </a:r>
            <a:r>
              <a:rPr lang="ru-RU" dirty="0"/>
              <a:t>проверяет подлинность имени пользователя и пароля</a:t>
            </a:r>
            <a:r>
              <a:rPr lang="ru-RU" dirty="0" smtClean="0"/>
              <a:t>.</a:t>
            </a:r>
          </a:p>
          <a:p>
            <a:r>
              <a:rPr lang="en-US" dirty="0" err="1" smtClean="0"/>
              <a:t>UsernamePasswordAuthenticationFilter</a:t>
            </a:r>
            <a:r>
              <a:rPr lang="en-US" dirty="0" smtClean="0"/>
              <a:t> </a:t>
            </a:r>
            <a:r>
              <a:rPr lang="ru-RU" dirty="0"/>
              <a:t>расширяет </a:t>
            </a:r>
            <a:r>
              <a:rPr lang="en-US" dirty="0" err="1"/>
              <a:t>AbstractAuthenticationProcessingFilter</a:t>
            </a:r>
            <a:r>
              <a:rPr lang="en-US" dirty="0"/>
              <a:t>, </a:t>
            </a:r>
            <a:r>
              <a:rPr lang="ru-RU" dirty="0"/>
              <a:t>поэтому </a:t>
            </a:r>
            <a:r>
              <a:rPr lang="ru-RU" dirty="0" smtClean="0"/>
              <a:t>аутентификация выглядит </a:t>
            </a:r>
            <a:r>
              <a:rPr lang="ru-RU" dirty="0"/>
              <a:t>примерно </a:t>
            </a:r>
            <a:r>
              <a:rPr lang="ru-RU" dirty="0" smtClean="0"/>
              <a:t>так.</a:t>
            </a:r>
            <a:endParaRPr lang="ru-RU" dirty="0"/>
          </a:p>
        </p:txBody>
      </p:sp>
      <p:sp>
        <p:nvSpPr>
          <p:cNvPr id="3" name="Заголовок 2"/>
          <p:cNvSpPr>
            <a:spLocks noGrp="1"/>
          </p:cNvSpPr>
          <p:nvPr>
            <p:ph type="title"/>
          </p:nvPr>
        </p:nvSpPr>
        <p:spPr/>
        <p:txBody>
          <a:bodyPr>
            <a:normAutofit fontScale="90000"/>
          </a:bodyPr>
          <a:lstStyle/>
          <a:p>
            <a:r>
              <a:rPr lang="en-US" dirty="0" err="1"/>
              <a:t>UsernamePasswordAuthenticationFilter</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412776"/>
            <a:ext cx="5174516" cy="471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3980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pPr marL="0" indent="0">
              <a:buNone/>
            </a:pPr>
            <a:r>
              <a:rPr lang="en-US" dirty="0"/>
              <a:t>@</a:t>
            </a:r>
            <a:r>
              <a:rPr lang="en-US" dirty="0" smtClean="0"/>
              <a:t>Configuration</a:t>
            </a:r>
            <a:br>
              <a:rPr lang="en-US" dirty="0" smtClean="0"/>
            </a:br>
            <a:r>
              <a:rPr lang="en-US" dirty="0" smtClean="0"/>
              <a:t>@</a:t>
            </a:r>
            <a:r>
              <a:rPr lang="en-US" dirty="0" err="1" smtClean="0"/>
              <a:t>EnableWebSecurity</a:t>
            </a:r>
            <a:r>
              <a:rPr lang="en-US" dirty="0" smtClean="0"/>
              <a:t> // </a:t>
            </a:r>
            <a:r>
              <a:rPr lang="en-US" b="1" dirty="0" smtClean="0"/>
              <a:t>(1)</a:t>
            </a:r>
            <a:br>
              <a:rPr lang="en-US" b="1" dirty="0" smtClean="0"/>
            </a:br>
            <a:r>
              <a:rPr lang="en-US" dirty="0" smtClean="0"/>
              <a:t>public </a:t>
            </a:r>
            <a:r>
              <a:rPr lang="en-US" dirty="0"/>
              <a:t>class </a:t>
            </a:r>
            <a:r>
              <a:rPr lang="en-US" dirty="0" err="1"/>
              <a:t>WebSecurityConfig</a:t>
            </a:r>
            <a:r>
              <a:rPr lang="en-US" dirty="0"/>
              <a:t> </a:t>
            </a:r>
            <a:r>
              <a:rPr lang="en-US" dirty="0" smtClean="0"/>
              <a:t>{ </a:t>
            </a:r>
            <a:r>
              <a:rPr lang="en-US" dirty="0"/>
              <a:t>// </a:t>
            </a:r>
            <a:r>
              <a:rPr lang="en-US" b="1" dirty="0"/>
              <a:t>(1</a:t>
            </a:r>
            <a:r>
              <a:rPr lang="en-US" b="1" dirty="0" smtClean="0"/>
              <a:t>)</a:t>
            </a:r>
            <a:br>
              <a:rPr lang="en-US" b="1" dirty="0" smtClean="0"/>
            </a:br>
            <a:r>
              <a:rPr lang="en-US" b="1" dirty="0" smtClean="0"/>
              <a:t>    </a:t>
            </a:r>
            <a:r>
              <a:rPr lang="en-US" dirty="0" smtClean="0"/>
              <a:t>@</a:t>
            </a:r>
            <a:r>
              <a:rPr lang="en-US" dirty="0"/>
              <a:t>Bean</a:t>
            </a:r>
            <a:br>
              <a:rPr lang="en-US" dirty="0"/>
            </a:br>
            <a:r>
              <a:rPr lang="en-US" dirty="0" smtClean="0"/>
              <a:t>    public </a:t>
            </a:r>
            <a:r>
              <a:rPr lang="en-US" dirty="0" err="1"/>
              <a:t>SecurityFilterChain</a:t>
            </a:r>
            <a:r>
              <a:rPr lang="en-US" dirty="0"/>
              <a:t> </a:t>
            </a:r>
            <a:r>
              <a:rPr lang="en-US" dirty="0" err="1"/>
              <a:t>securityFilterChain</a:t>
            </a:r>
            <a:r>
              <a:rPr lang="en-US" dirty="0"/>
              <a:t>(</a:t>
            </a:r>
            <a:r>
              <a:rPr lang="en-US" dirty="0" err="1"/>
              <a:t>HttpSecurity</a:t>
            </a:r>
            <a:r>
              <a:rPr lang="en-US" dirty="0"/>
              <a:t> http) throws Exception </a:t>
            </a:r>
            <a:r>
              <a:rPr lang="en-US" dirty="0" smtClean="0"/>
              <a:t>{ // (2)</a:t>
            </a:r>
            <a:r>
              <a:rPr lang="en-US" dirty="0"/>
              <a:t/>
            </a:r>
            <a:br>
              <a:rPr lang="en-US" dirty="0"/>
            </a:br>
            <a:r>
              <a:rPr lang="en-US" dirty="0"/>
              <a:t>    </a:t>
            </a:r>
            <a:r>
              <a:rPr lang="en-US" dirty="0" smtClean="0"/>
              <a:t>    http</a:t>
            </a:r>
            <a:r>
              <a:rPr lang="en-US" dirty="0"/>
              <a:t/>
            </a:r>
            <a:br>
              <a:rPr lang="en-US" dirty="0"/>
            </a:br>
            <a:r>
              <a:rPr lang="en-US" dirty="0"/>
              <a:t>        </a:t>
            </a:r>
            <a:r>
              <a:rPr lang="en-US" dirty="0" smtClean="0"/>
              <a:t>        </a:t>
            </a:r>
            <a:r>
              <a:rPr lang="en-US" dirty="0"/>
              <a:t>.</a:t>
            </a:r>
            <a:r>
              <a:rPr lang="en-US" dirty="0" err="1"/>
              <a:t>csrf</a:t>
            </a:r>
            <a:r>
              <a:rPr lang="en-US" dirty="0"/>
              <a:t>().disable()</a:t>
            </a:r>
            <a:br>
              <a:rPr lang="en-US" dirty="0"/>
            </a:br>
            <a:r>
              <a:rPr lang="en-US" dirty="0"/>
              <a:t>            </a:t>
            </a:r>
            <a:r>
              <a:rPr lang="en-US" dirty="0" smtClean="0"/>
              <a:t>    .</a:t>
            </a:r>
            <a:r>
              <a:rPr lang="en-US" dirty="0" err="1"/>
              <a:t>authorizeHttpRequests</a:t>
            </a:r>
            <a:r>
              <a:rPr lang="en-US" dirty="0"/>
              <a:t>((requests) -&gt; requests</a:t>
            </a:r>
            <a:br>
              <a:rPr lang="en-US" dirty="0"/>
            </a:br>
            <a:r>
              <a:rPr lang="en-US" dirty="0"/>
              <a:t>                </a:t>
            </a:r>
            <a:r>
              <a:rPr lang="en-US" dirty="0" smtClean="0"/>
              <a:t>        </a:t>
            </a:r>
            <a:r>
              <a:rPr lang="en-US" dirty="0"/>
              <a:t>.</a:t>
            </a:r>
            <a:r>
              <a:rPr lang="en-US" dirty="0" err="1"/>
              <a:t>requestMatchers</a:t>
            </a:r>
            <a:r>
              <a:rPr lang="en-US" dirty="0"/>
              <a:t>("/", "/home", "/login").</a:t>
            </a:r>
            <a:r>
              <a:rPr lang="en-US" dirty="0" err="1"/>
              <a:t>permitAll</a:t>
            </a:r>
            <a:r>
              <a:rPr lang="en-US" dirty="0" smtClean="0"/>
              <a:t>()</a:t>
            </a:r>
            <a:r>
              <a:rPr lang="ru-RU" dirty="0" smtClean="0"/>
              <a:t> </a:t>
            </a:r>
            <a:r>
              <a:rPr lang="en-US" dirty="0" smtClean="0"/>
              <a:t>// (3)</a:t>
            </a:r>
            <a:r>
              <a:rPr lang="en-US" dirty="0"/>
              <a:t/>
            </a:r>
            <a:br>
              <a:rPr lang="en-US" dirty="0"/>
            </a:br>
            <a:r>
              <a:rPr lang="en-US" dirty="0"/>
              <a:t>                    </a:t>
            </a:r>
            <a:r>
              <a:rPr lang="en-US" dirty="0" smtClean="0"/>
              <a:t>    .</a:t>
            </a:r>
            <a:r>
              <a:rPr lang="en-US" dirty="0" err="1"/>
              <a:t>requestMatchers</a:t>
            </a:r>
            <a:r>
              <a:rPr lang="en-US" dirty="0"/>
              <a:t>("/</a:t>
            </a:r>
            <a:r>
              <a:rPr lang="en-US" dirty="0" err="1"/>
              <a:t>api</a:t>
            </a:r>
            <a:r>
              <a:rPr lang="en-US" dirty="0"/>
              <a:t>/admin/*").</a:t>
            </a:r>
            <a:r>
              <a:rPr lang="en-US" dirty="0" err="1"/>
              <a:t>hasRole</a:t>
            </a:r>
            <a:r>
              <a:rPr lang="en-US" dirty="0"/>
              <a:t>("ADMIN</a:t>
            </a:r>
            <a:r>
              <a:rPr lang="en-US" dirty="0" smtClean="0"/>
              <a:t>") // (4)</a:t>
            </a:r>
            <a:r>
              <a:rPr lang="en-US" dirty="0"/>
              <a:t/>
            </a:r>
            <a:br>
              <a:rPr lang="en-US" dirty="0"/>
            </a:br>
            <a:r>
              <a:rPr lang="en-US" dirty="0"/>
              <a:t>                    </a:t>
            </a:r>
            <a:r>
              <a:rPr lang="en-US" dirty="0" smtClean="0"/>
              <a:t>    .</a:t>
            </a:r>
            <a:r>
              <a:rPr lang="en-US" dirty="0" err="1"/>
              <a:t>anyRequest</a:t>
            </a:r>
            <a:r>
              <a:rPr lang="en-US" dirty="0"/>
              <a:t>().authenticated</a:t>
            </a:r>
            <a:r>
              <a:rPr lang="en-US" dirty="0" smtClean="0"/>
              <a:t>() // (5)</a:t>
            </a:r>
            <a:r>
              <a:rPr lang="en-US" dirty="0"/>
              <a:t/>
            </a:r>
            <a:br>
              <a:rPr lang="en-US" dirty="0"/>
            </a:br>
            <a:r>
              <a:rPr lang="en-US" dirty="0"/>
              <a:t>            </a:t>
            </a:r>
            <a:r>
              <a:rPr lang="en-US" dirty="0" smtClean="0"/>
              <a:t>    )</a:t>
            </a:r>
            <a:r>
              <a:rPr lang="en-US" dirty="0"/>
              <a:t/>
            </a:r>
            <a:br>
              <a:rPr lang="en-US" dirty="0"/>
            </a:br>
            <a:r>
              <a:rPr lang="en-US" dirty="0"/>
              <a:t>            </a:t>
            </a:r>
            <a:r>
              <a:rPr lang="en-US" dirty="0" smtClean="0"/>
              <a:t>    .</a:t>
            </a:r>
            <a:r>
              <a:rPr lang="en-US" dirty="0" err="1"/>
              <a:t>formLogin</a:t>
            </a:r>
            <a:r>
              <a:rPr lang="en-US" dirty="0"/>
              <a:t>((form) -&gt; form</a:t>
            </a:r>
            <a:br>
              <a:rPr lang="en-US" dirty="0"/>
            </a:br>
            <a:r>
              <a:rPr lang="en-US" dirty="0"/>
              <a:t>                </a:t>
            </a:r>
            <a:r>
              <a:rPr lang="en-US" dirty="0" smtClean="0"/>
              <a:t>        </a:t>
            </a:r>
            <a:r>
              <a:rPr lang="en-US" dirty="0"/>
              <a:t>.</a:t>
            </a:r>
            <a:r>
              <a:rPr lang="en-US" dirty="0" err="1"/>
              <a:t>loginPage</a:t>
            </a:r>
            <a:r>
              <a:rPr lang="en-US" dirty="0"/>
              <a:t>("/login.html</a:t>
            </a:r>
            <a:r>
              <a:rPr lang="en-US" dirty="0" smtClean="0"/>
              <a:t>") // (6)</a:t>
            </a:r>
            <a:r>
              <a:rPr lang="en-US" dirty="0"/>
              <a:t/>
            </a:r>
            <a:br>
              <a:rPr lang="en-US" dirty="0"/>
            </a:br>
            <a:r>
              <a:rPr lang="en-US" dirty="0"/>
              <a:t>                    </a:t>
            </a:r>
            <a:r>
              <a:rPr lang="en-US" dirty="0" smtClean="0"/>
              <a:t>    .</a:t>
            </a:r>
            <a:r>
              <a:rPr lang="en-US" dirty="0" err="1"/>
              <a:t>loginProcessingUrl</a:t>
            </a:r>
            <a:r>
              <a:rPr lang="en-US" dirty="0"/>
              <a:t>("/login</a:t>
            </a:r>
            <a:r>
              <a:rPr lang="en-US" dirty="0" smtClean="0"/>
              <a:t>") // (6)</a:t>
            </a:r>
            <a:r>
              <a:rPr lang="en-US" dirty="0"/>
              <a:t/>
            </a:r>
            <a:br>
              <a:rPr lang="en-US" dirty="0"/>
            </a:br>
            <a:r>
              <a:rPr lang="en-US" dirty="0"/>
              <a:t>                    </a:t>
            </a:r>
            <a:r>
              <a:rPr lang="en-US" dirty="0" smtClean="0"/>
              <a:t>    .</a:t>
            </a:r>
            <a:r>
              <a:rPr lang="en-US" dirty="0" err="1"/>
              <a:t>defaultSuccessUrl</a:t>
            </a:r>
            <a:r>
              <a:rPr lang="en-US" dirty="0"/>
              <a:t>("/index.html</a:t>
            </a:r>
            <a:r>
              <a:rPr lang="en-US" dirty="0" smtClean="0"/>
              <a:t>") // (6)</a:t>
            </a:r>
            <a:r>
              <a:rPr lang="en-US" dirty="0"/>
              <a:t/>
            </a:r>
            <a:br>
              <a:rPr lang="en-US" dirty="0"/>
            </a:br>
            <a:r>
              <a:rPr lang="en-US" dirty="0"/>
              <a:t>                    </a:t>
            </a:r>
            <a:r>
              <a:rPr lang="en-US" dirty="0" smtClean="0"/>
              <a:t>    .</a:t>
            </a:r>
            <a:r>
              <a:rPr lang="en-US" dirty="0" err="1"/>
              <a:t>failureUrl</a:t>
            </a:r>
            <a:r>
              <a:rPr lang="en-US" dirty="0"/>
              <a:t>("/</a:t>
            </a:r>
            <a:r>
              <a:rPr lang="en-US" dirty="0" err="1"/>
              <a:t>login.html?error</a:t>
            </a:r>
            <a:r>
              <a:rPr lang="en-US" dirty="0"/>
              <a:t>=true</a:t>
            </a:r>
            <a:r>
              <a:rPr lang="en-US" dirty="0" smtClean="0"/>
              <a:t>") // (6)</a:t>
            </a:r>
            <a:r>
              <a:rPr lang="en-US" dirty="0"/>
              <a:t/>
            </a:r>
            <a:br>
              <a:rPr lang="en-US" dirty="0"/>
            </a:br>
            <a:r>
              <a:rPr lang="en-US" dirty="0"/>
              <a:t>                    </a:t>
            </a:r>
            <a:r>
              <a:rPr lang="en-US" dirty="0" smtClean="0"/>
              <a:t>    .</a:t>
            </a:r>
            <a:r>
              <a:rPr lang="en-US" dirty="0" err="1"/>
              <a:t>permitAll</a:t>
            </a:r>
            <a:r>
              <a:rPr lang="en-US" dirty="0"/>
              <a:t>()</a:t>
            </a:r>
            <a:br>
              <a:rPr lang="en-US" dirty="0"/>
            </a:br>
            <a:r>
              <a:rPr lang="en-US" dirty="0"/>
              <a:t>            </a:t>
            </a:r>
            <a:r>
              <a:rPr lang="en-US" dirty="0" smtClean="0"/>
              <a:t>    )</a:t>
            </a:r>
            <a:r>
              <a:rPr lang="en-US" dirty="0"/>
              <a:t/>
            </a:r>
            <a:br>
              <a:rPr lang="en-US" dirty="0"/>
            </a:br>
            <a:r>
              <a:rPr lang="en-US" dirty="0"/>
              <a:t>            </a:t>
            </a:r>
            <a:r>
              <a:rPr lang="en-US" dirty="0" smtClean="0"/>
              <a:t>    .</a:t>
            </a:r>
            <a:r>
              <a:rPr lang="en-US" dirty="0"/>
              <a:t>logout(</a:t>
            </a:r>
            <a:r>
              <a:rPr lang="en-US" dirty="0" err="1"/>
              <a:t>LogoutConfigurer</a:t>
            </a:r>
            <a:r>
              <a:rPr lang="en-US" dirty="0"/>
              <a:t>::</a:t>
            </a:r>
            <a:r>
              <a:rPr lang="en-US" dirty="0" err="1"/>
              <a:t>permitAll</a:t>
            </a:r>
            <a:r>
              <a:rPr lang="en-US" dirty="0" smtClean="0"/>
              <a:t>); // (7)</a:t>
            </a:r>
            <a:r>
              <a:rPr lang="en-US" dirty="0"/>
              <a:t/>
            </a:r>
            <a:br>
              <a:rPr lang="en-US" dirty="0"/>
            </a:br>
            <a:r>
              <a:rPr lang="en-US" dirty="0"/>
              <a:t/>
            </a:r>
            <a:br>
              <a:rPr lang="en-US" dirty="0"/>
            </a:br>
            <a:r>
              <a:rPr lang="en-US" dirty="0"/>
              <a:t>    </a:t>
            </a:r>
            <a:r>
              <a:rPr lang="en-US" dirty="0" smtClean="0"/>
              <a:t>    return </a:t>
            </a:r>
            <a:r>
              <a:rPr lang="en-US" dirty="0" err="1"/>
              <a:t>http.build</a:t>
            </a:r>
            <a:r>
              <a:rPr lang="en-US" dirty="0"/>
              <a:t>();</a:t>
            </a:r>
            <a:br>
              <a:rPr lang="en-US" dirty="0"/>
            </a:br>
            <a:r>
              <a:rPr lang="en-US" dirty="0" smtClean="0"/>
              <a:t>    }</a:t>
            </a:r>
            <a:r>
              <a:rPr lang="en-US" dirty="0"/>
              <a:t/>
            </a:r>
            <a:br>
              <a:rPr lang="en-US" dirty="0"/>
            </a:br>
            <a:r>
              <a:rPr lang="en-US" dirty="0" smtClean="0"/>
              <a:t>    …</a:t>
            </a:r>
            <a:endParaRPr lang="en-US" dirty="0"/>
          </a:p>
        </p:txBody>
      </p:sp>
      <p:sp>
        <p:nvSpPr>
          <p:cNvPr id="3" name="Заголовок 2"/>
          <p:cNvSpPr>
            <a:spLocks noGrp="1"/>
          </p:cNvSpPr>
          <p:nvPr>
            <p:ph type="title"/>
          </p:nvPr>
        </p:nvSpPr>
        <p:spPr/>
        <p:txBody>
          <a:bodyPr/>
          <a:lstStyle/>
          <a:p>
            <a:r>
              <a:rPr lang="ru-RU" dirty="0" smtClean="0"/>
              <a:t>Конфигурируем </a:t>
            </a:r>
            <a:r>
              <a:rPr lang="en-US" dirty="0" smtClean="0"/>
              <a:t>Spring Security</a:t>
            </a:r>
            <a:endParaRPr lang="ru-RU" dirty="0"/>
          </a:p>
        </p:txBody>
      </p:sp>
    </p:spTree>
    <p:extLst>
      <p:ext uri="{BB962C8B-B14F-4D97-AF65-F5344CB8AC3E}">
        <p14:creationId xmlns:p14="http://schemas.microsoft.com/office/powerpoint/2010/main" val="1147670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smtClean="0"/>
              <a:t>1</a:t>
            </a:r>
            <a:r>
              <a:rPr lang="ru-RU" dirty="0"/>
              <a:t>. </a:t>
            </a:r>
            <a:r>
              <a:rPr lang="ru-RU" dirty="0" smtClean="0"/>
              <a:t>Обычный бин </a:t>
            </a:r>
            <a:r>
              <a:rPr lang="ru-RU" dirty="0" err="1"/>
              <a:t>Spring</a:t>
            </a:r>
            <a:r>
              <a:rPr lang="ru-RU" dirty="0"/>
              <a:t> @</a:t>
            </a:r>
            <a:r>
              <a:rPr lang="ru-RU" dirty="0" err="1"/>
              <a:t>Configuration</a:t>
            </a:r>
            <a:r>
              <a:rPr lang="ru-RU" dirty="0"/>
              <a:t> с аннотацией @</a:t>
            </a:r>
            <a:r>
              <a:rPr lang="ru-RU" dirty="0" err="1" smtClean="0"/>
              <a:t>EnableWebSecurity</a:t>
            </a:r>
            <a:r>
              <a:rPr lang="ru-RU" dirty="0" smtClean="0"/>
              <a:t>.</a:t>
            </a:r>
            <a:endParaRPr lang="ru-RU" dirty="0" smtClean="0"/>
          </a:p>
          <a:p>
            <a:r>
              <a:rPr lang="ru-RU" dirty="0" smtClean="0"/>
              <a:t>2. </a:t>
            </a:r>
            <a:r>
              <a:rPr lang="ru-RU" dirty="0" err="1" smtClean="0"/>
              <a:t>Кастомизируя</a:t>
            </a:r>
            <a:r>
              <a:rPr lang="ru-RU" dirty="0" smtClean="0"/>
              <a:t> бин </a:t>
            </a:r>
            <a:r>
              <a:rPr lang="en-US" dirty="0" err="1" smtClean="0"/>
              <a:t>SecurityFilterChain</a:t>
            </a:r>
            <a:r>
              <a:rPr lang="ru-RU" dirty="0" smtClean="0"/>
              <a:t>, </a:t>
            </a:r>
            <a:r>
              <a:rPr lang="ru-RU" dirty="0"/>
              <a:t>вы получаете приятный маленький DSL, с помощью которого вы можете настроить свою </a:t>
            </a:r>
            <a:r>
              <a:rPr lang="ru-RU" dirty="0" smtClean="0"/>
              <a:t>аутентификацию.</a:t>
            </a:r>
            <a:endParaRPr lang="ru-RU" dirty="0" smtClean="0"/>
          </a:p>
          <a:p>
            <a:r>
              <a:rPr lang="ru-RU" dirty="0" smtClean="0"/>
              <a:t>3. </a:t>
            </a:r>
            <a:r>
              <a:rPr lang="ru-RU" dirty="0" smtClean="0"/>
              <a:t>Запросы</a:t>
            </a:r>
            <a:r>
              <a:rPr lang="ru-RU" dirty="0"/>
              <a:t>, идущие к </a:t>
            </a:r>
            <a:r>
              <a:rPr lang="ru-RU" dirty="0" smtClean="0"/>
              <a:t>/, </a:t>
            </a:r>
            <a:r>
              <a:rPr lang="ru-RU" dirty="0"/>
              <a:t>/</a:t>
            </a:r>
            <a:r>
              <a:rPr lang="ru-RU" dirty="0" err="1" smtClean="0"/>
              <a:t>home</a:t>
            </a:r>
            <a:r>
              <a:rPr lang="ru-RU" dirty="0" smtClean="0"/>
              <a:t> и </a:t>
            </a:r>
            <a:r>
              <a:rPr lang="en-US" dirty="0" smtClean="0"/>
              <a:t>/login</a:t>
            </a:r>
            <a:r>
              <a:rPr lang="ru-RU" dirty="0" smtClean="0"/>
              <a:t>, </a:t>
            </a:r>
            <a:r>
              <a:rPr lang="ru-RU" dirty="0"/>
              <a:t>разрешены </a:t>
            </a:r>
            <a:r>
              <a:rPr lang="ru-RU" dirty="0" smtClean="0"/>
              <a:t>– пользователю </a:t>
            </a:r>
            <a:r>
              <a:rPr lang="ru-RU" dirty="0"/>
              <a:t>не нужно проходить аутентификацию</a:t>
            </a:r>
            <a:r>
              <a:rPr lang="ru-RU" dirty="0" smtClean="0"/>
              <a:t>.</a:t>
            </a:r>
          </a:p>
          <a:p>
            <a:r>
              <a:rPr lang="ru-RU" dirty="0" smtClean="0"/>
              <a:t>4. Запросы, идущие по адресам </a:t>
            </a:r>
            <a:r>
              <a:rPr lang="en-US" dirty="0"/>
              <a:t>/</a:t>
            </a:r>
            <a:r>
              <a:rPr lang="en-US" dirty="0" err="1"/>
              <a:t>api</a:t>
            </a:r>
            <a:r>
              <a:rPr lang="en-US" dirty="0"/>
              <a:t>/admin</a:t>
            </a:r>
            <a:r>
              <a:rPr lang="en-US" dirty="0" smtClean="0"/>
              <a:t>/*</a:t>
            </a:r>
            <a:r>
              <a:rPr lang="ru-RU" dirty="0" smtClean="0"/>
              <a:t>, требуют, чтобы пользователь был аутентифицирован и имел роль </a:t>
            </a:r>
            <a:r>
              <a:rPr lang="en-US" dirty="0" smtClean="0"/>
              <a:t>ADMIN.</a:t>
            </a:r>
            <a:r>
              <a:rPr lang="ru-RU" dirty="0" smtClean="0"/>
              <a:t> </a:t>
            </a:r>
            <a:r>
              <a:rPr lang="ru-RU" dirty="0" smtClean="0"/>
              <a:t>И</a:t>
            </a:r>
            <a:r>
              <a:rPr lang="ru-RU" dirty="0" smtClean="0"/>
              <a:t>спользование </a:t>
            </a:r>
            <a:r>
              <a:rPr lang="ru-RU" dirty="0" err="1" smtClean="0"/>
              <a:t>antMatcher</a:t>
            </a:r>
            <a:r>
              <a:rPr lang="ru-RU" dirty="0" smtClean="0"/>
              <a:t> допускает в маске </a:t>
            </a:r>
            <a:r>
              <a:rPr lang="ru-RU" dirty="0" smtClean="0"/>
              <a:t>пути </a:t>
            </a:r>
            <a:r>
              <a:rPr lang="ru-RU" dirty="0" smtClean="0"/>
              <a:t>наличие подстановочных знаков </a:t>
            </a:r>
            <a:r>
              <a:rPr lang="ru-RU" dirty="0"/>
              <a:t>(*, </a:t>
            </a:r>
            <a:r>
              <a:rPr lang="ru-RU" dirty="0" smtClean="0"/>
              <a:t>\*\*,?).</a:t>
            </a:r>
          </a:p>
          <a:p>
            <a:r>
              <a:rPr lang="ru-RU" dirty="0" smtClean="0"/>
              <a:t>5. </a:t>
            </a:r>
            <a:r>
              <a:rPr lang="ru-RU" dirty="0" smtClean="0"/>
              <a:t>Любой </a:t>
            </a:r>
            <a:r>
              <a:rPr lang="ru-RU" dirty="0"/>
              <a:t>другой запрос требует, чтобы пользователь сначала прошел аутентификацию, т. е. пользователь должен войти в систему</a:t>
            </a:r>
            <a:r>
              <a:rPr lang="ru-RU" dirty="0" smtClean="0"/>
              <a:t>.</a:t>
            </a:r>
          </a:p>
          <a:p>
            <a:r>
              <a:rPr lang="en-US" dirty="0" smtClean="0"/>
              <a:t>6</a:t>
            </a:r>
            <a:r>
              <a:rPr lang="ru-RU" dirty="0" smtClean="0"/>
              <a:t>. </a:t>
            </a:r>
            <a:r>
              <a:rPr lang="ru-RU" dirty="0" smtClean="0"/>
              <a:t>Вы </a:t>
            </a:r>
            <a:r>
              <a:rPr lang="ru-RU" dirty="0"/>
              <a:t>разрешаете вход в форму (имя пользователя/пароль в форме) с пользовательской страницей входа (/</a:t>
            </a:r>
            <a:r>
              <a:rPr lang="ru-RU" dirty="0" err="1" smtClean="0"/>
              <a:t>login</a:t>
            </a:r>
            <a:r>
              <a:rPr lang="en-US" dirty="0" smtClean="0"/>
              <a:t>.html</a:t>
            </a:r>
            <a:r>
              <a:rPr lang="ru-RU" dirty="0" smtClean="0"/>
              <a:t>, </a:t>
            </a:r>
            <a:r>
              <a:rPr lang="ru-RU" dirty="0"/>
              <a:t>т.е. не автоматически сгенерированной </a:t>
            </a:r>
            <a:r>
              <a:rPr lang="ru-RU" dirty="0" err="1"/>
              <a:t>Spring</a:t>
            </a:r>
            <a:r>
              <a:rPr lang="ru-RU" dirty="0"/>
              <a:t> </a:t>
            </a:r>
            <a:r>
              <a:rPr lang="ru-RU" dirty="0" err="1"/>
              <a:t>Security</a:t>
            </a:r>
            <a:r>
              <a:rPr lang="ru-RU" dirty="0" smtClean="0"/>
              <a:t>).</a:t>
            </a:r>
            <a:r>
              <a:rPr lang="en-US" dirty="0" smtClean="0"/>
              <a:t> </a:t>
            </a:r>
            <a:r>
              <a:rPr lang="ru-RU" dirty="0" smtClean="0"/>
              <a:t>Обработка введённых пользователем данных делается по адресу </a:t>
            </a:r>
            <a:r>
              <a:rPr lang="en-US" dirty="0" smtClean="0"/>
              <a:t>/login. </a:t>
            </a:r>
            <a:r>
              <a:rPr lang="ru-RU" dirty="0" smtClean="0"/>
              <a:t>После успешного входа пользователь перенаправляется на страницу </a:t>
            </a:r>
            <a:r>
              <a:rPr lang="en-US" dirty="0" smtClean="0"/>
              <a:t>/index.html.</a:t>
            </a:r>
            <a:r>
              <a:rPr lang="ru-RU" dirty="0" smtClean="0"/>
              <a:t> </a:t>
            </a:r>
            <a:r>
              <a:rPr lang="ru-RU" dirty="0"/>
              <a:t>Любой должен иметь возможность получить доступ к странице входа в систему без необходимости сначала входить в систему (</a:t>
            </a:r>
            <a:r>
              <a:rPr lang="ru-RU" dirty="0" err="1"/>
              <a:t>permitAll</a:t>
            </a:r>
            <a:r>
              <a:rPr lang="ru-RU" dirty="0"/>
              <a:t>; в противном случае у нас была бы </a:t>
            </a:r>
            <a:r>
              <a:rPr lang="ru-RU" dirty="0" smtClean="0"/>
              <a:t>«Ловушка 22»).</a:t>
            </a:r>
          </a:p>
          <a:p>
            <a:r>
              <a:rPr lang="en-US" dirty="0" smtClean="0"/>
              <a:t>7</a:t>
            </a:r>
            <a:r>
              <a:rPr lang="ru-RU" dirty="0" smtClean="0"/>
              <a:t>. </a:t>
            </a:r>
            <a:r>
              <a:rPr lang="ru-RU" dirty="0" smtClean="0"/>
              <a:t>То </a:t>
            </a:r>
            <a:r>
              <a:rPr lang="ru-RU" dirty="0"/>
              <a:t>же самое касается страницы </a:t>
            </a:r>
            <a:r>
              <a:rPr lang="ru-RU" dirty="0" smtClean="0"/>
              <a:t>выхода</a:t>
            </a:r>
            <a:r>
              <a:rPr lang="ru-RU" dirty="0" smtClean="0"/>
              <a:t>.</a:t>
            </a:r>
            <a:endParaRPr lang="ru-RU" dirty="0" smtClean="0"/>
          </a:p>
        </p:txBody>
      </p:sp>
      <p:sp>
        <p:nvSpPr>
          <p:cNvPr id="3" name="Заголовок 2"/>
          <p:cNvSpPr>
            <a:spLocks noGrp="1"/>
          </p:cNvSpPr>
          <p:nvPr>
            <p:ph type="title"/>
          </p:nvPr>
        </p:nvSpPr>
        <p:spPr/>
        <p:txBody>
          <a:bodyPr/>
          <a:lstStyle/>
          <a:p>
            <a:r>
              <a:rPr lang="ru-RU" dirty="0" smtClean="0"/>
              <a:t>Теперь по пунктам</a:t>
            </a:r>
            <a:endParaRPr lang="ru-RU" dirty="0"/>
          </a:p>
        </p:txBody>
      </p:sp>
    </p:spTree>
    <p:extLst>
      <p:ext uri="{BB962C8B-B14F-4D97-AF65-F5344CB8AC3E}">
        <p14:creationId xmlns:p14="http://schemas.microsoft.com/office/powerpoint/2010/main" val="2604740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pPr marL="0" indent="0">
              <a:buNone/>
            </a:pPr>
            <a:r>
              <a:rPr lang="en-US" dirty="0" smtClean="0"/>
              <a:t>    …</a:t>
            </a:r>
            <a:endParaRPr lang="ru-RU" dirty="0" smtClean="0"/>
          </a:p>
          <a:p>
            <a:pPr marL="0" indent="0">
              <a:buNone/>
            </a:pPr>
            <a:r>
              <a:rPr lang="ru-RU" dirty="0" smtClean="0"/>
              <a:t>    </a:t>
            </a:r>
            <a:r>
              <a:rPr lang="en-US" dirty="0" smtClean="0"/>
              <a:t>@</a:t>
            </a:r>
            <a:r>
              <a:rPr lang="en-US" dirty="0"/>
              <a:t>Bean</a:t>
            </a:r>
            <a:br>
              <a:rPr lang="en-US" dirty="0"/>
            </a:br>
            <a:r>
              <a:rPr lang="ru-RU" dirty="0" smtClean="0"/>
              <a:t>    </a:t>
            </a:r>
            <a:r>
              <a:rPr lang="en-US" dirty="0" smtClean="0"/>
              <a:t>public </a:t>
            </a:r>
            <a:r>
              <a:rPr lang="en-US" dirty="0" err="1"/>
              <a:t>PasswordEncoder</a:t>
            </a:r>
            <a:r>
              <a:rPr lang="en-US" dirty="0"/>
              <a:t> </a:t>
            </a:r>
            <a:r>
              <a:rPr lang="en-US" dirty="0" err="1"/>
              <a:t>passwordEncoder</a:t>
            </a:r>
            <a:r>
              <a:rPr lang="en-US" dirty="0"/>
              <a:t>() </a:t>
            </a:r>
            <a:r>
              <a:rPr lang="en-US" dirty="0" smtClean="0"/>
              <a:t>{ // (</a:t>
            </a:r>
            <a:r>
              <a:rPr lang="ru-RU" dirty="0" smtClean="0"/>
              <a:t>8</a:t>
            </a:r>
            <a:r>
              <a:rPr lang="en-US" dirty="0" smtClean="0"/>
              <a:t>)</a:t>
            </a:r>
            <a:r>
              <a:rPr lang="en-US" dirty="0"/>
              <a:t/>
            </a:r>
            <a:br>
              <a:rPr lang="en-US" dirty="0"/>
            </a:br>
            <a:r>
              <a:rPr lang="en-US" dirty="0"/>
              <a:t>    </a:t>
            </a:r>
            <a:r>
              <a:rPr lang="ru-RU" dirty="0" smtClean="0"/>
              <a:t>    </a:t>
            </a:r>
            <a:r>
              <a:rPr lang="en-US" dirty="0" smtClean="0"/>
              <a:t>return </a:t>
            </a:r>
            <a:r>
              <a:rPr lang="en-US" dirty="0"/>
              <a:t>new </a:t>
            </a:r>
            <a:r>
              <a:rPr lang="en-US" dirty="0" err="1"/>
              <a:t>BCryptPasswordEncoder</a:t>
            </a:r>
            <a:r>
              <a:rPr lang="en-US" dirty="0"/>
              <a:t>();</a:t>
            </a:r>
            <a:br>
              <a:rPr lang="en-US" dirty="0"/>
            </a:br>
            <a:r>
              <a:rPr lang="ru-RU" dirty="0" smtClean="0"/>
              <a:t>    </a:t>
            </a:r>
            <a:r>
              <a:rPr lang="en-US" dirty="0" smtClean="0"/>
              <a:t>}</a:t>
            </a:r>
            <a:r>
              <a:rPr lang="en-US" dirty="0"/>
              <a:t/>
            </a:r>
            <a:br>
              <a:rPr lang="en-US" dirty="0"/>
            </a:br>
            <a:r>
              <a:rPr lang="en-US" dirty="0"/>
              <a:t/>
            </a:r>
            <a:br>
              <a:rPr lang="en-US" dirty="0"/>
            </a:br>
            <a:r>
              <a:rPr lang="ru-RU" dirty="0" smtClean="0"/>
              <a:t>    </a:t>
            </a:r>
            <a:r>
              <a:rPr lang="en-US" dirty="0" smtClean="0"/>
              <a:t>@</a:t>
            </a:r>
            <a:r>
              <a:rPr lang="en-US" dirty="0"/>
              <a:t>Bean</a:t>
            </a:r>
            <a:br>
              <a:rPr lang="en-US" dirty="0"/>
            </a:br>
            <a:r>
              <a:rPr lang="ru-RU" dirty="0" smtClean="0"/>
              <a:t>    </a:t>
            </a:r>
            <a:r>
              <a:rPr lang="en-US" dirty="0" smtClean="0"/>
              <a:t>public </a:t>
            </a:r>
            <a:r>
              <a:rPr lang="en-US" dirty="0" err="1"/>
              <a:t>UserDetailsService</a:t>
            </a:r>
            <a:r>
              <a:rPr lang="en-US" dirty="0"/>
              <a:t> </a:t>
            </a:r>
            <a:r>
              <a:rPr lang="en-US" dirty="0" err="1"/>
              <a:t>userDetailsService</a:t>
            </a:r>
            <a:r>
              <a:rPr lang="en-US" dirty="0"/>
              <a:t>() </a:t>
            </a:r>
            <a:r>
              <a:rPr lang="en-US" dirty="0" smtClean="0"/>
              <a:t>{ // (</a:t>
            </a:r>
            <a:r>
              <a:rPr lang="ru-RU" dirty="0" smtClean="0"/>
              <a:t>9</a:t>
            </a:r>
            <a:r>
              <a:rPr lang="en-US" dirty="0" smtClean="0"/>
              <a:t>)</a:t>
            </a:r>
            <a:r>
              <a:rPr lang="en-US" dirty="0"/>
              <a:t/>
            </a:r>
            <a:br>
              <a:rPr lang="en-US" dirty="0"/>
            </a:br>
            <a:r>
              <a:rPr lang="en-US" dirty="0"/>
              <a:t>    </a:t>
            </a:r>
            <a:r>
              <a:rPr lang="ru-RU" dirty="0" smtClean="0"/>
              <a:t>    </a:t>
            </a:r>
            <a:r>
              <a:rPr lang="en-US" dirty="0" err="1" smtClean="0"/>
              <a:t>UserDetails</a:t>
            </a:r>
            <a:r>
              <a:rPr lang="en-US" dirty="0" smtClean="0"/>
              <a:t> </a:t>
            </a:r>
            <a:r>
              <a:rPr lang="en-US" dirty="0"/>
              <a:t>user =</a:t>
            </a:r>
            <a:br>
              <a:rPr lang="en-US" dirty="0"/>
            </a:br>
            <a:r>
              <a:rPr lang="en-US" dirty="0"/>
              <a:t>        </a:t>
            </a:r>
            <a:r>
              <a:rPr lang="ru-RU" dirty="0" smtClean="0"/>
              <a:t>    </a:t>
            </a:r>
            <a:r>
              <a:rPr lang="en-US" dirty="0" smtClean="0"/>
              <a:t>    </a:t>
            </a:r>
            <a:r>
              <a:rPr lang="en-US" dirty="0" err="1"/>
              <a:t>User.</a:t>
            </a:r>
            <a:r>
              <a:rPr lang="en-US" i="1" dirty="0" err="1"/>
              <a:t>withUsername</a:t>
            </a:r>
            <a:r>
              <a:rPr lang="en-US" dirty="0"/>
              <a:t>("user")</a:t>
            </a:r>
            <a:br>
              <a:rPr lang="en-US" dirty="0"/>
            </a:br>
            <a:r>
              <a:rPr lang="en-US" dirty="0"/>
              <a:t>            </a:t>
            </a:r>
            <a:r>
              <a:rPr lang="ru-RU" dirty="0" smtClean="0"/>
              <a:t>    </a:t>
            </a:r>
            <a:r>
              <a:rPr lang="en-US" dirty="0" smtClean="0"/>
              <a:t>        </a:t>
            </a:r>
            <a:r>
              <a:rPr lang="en-US" dirty="0"/>
              <a:t>.password(</a:t>
            </a:r>
            <a:r>
              <a:rPr lang="en-US" dirty="0" err="1"/>
              <a:t>passwordEncoder</a:t>
            </a:r>
            <a:r>
              <a:rPr lang="en-US" dirty="0"/>
              <a:t>().encode("password"))</a:t>
            </a:r>
            <a:br>
              <a:rPr lang="en-US" dirty="0"/>
            </a:br>
            <a:r>
              <a:rPr lang="en-US" dirty="0"/>
              <a:t>                </a:t>
            </a:r>
            <a:r>
              <a:rPr lang="ru-RU" dirty="0" smtClean="0"/>
              <a:t>    </a:t>
            </a:r>
            <a:r>
              <a:rPr lang="en-US" dirty="0" smtClean="0"/>
              <a:t>    </a:t>
            </a:r>
            <a:r>
              <a:rPr lang="en-US" dirty="0"/>
              <a:t>.roles("USER")</a:t>
            </a:r>
            <a:br>
              <a:rPr lang="en-US" dirty="0"/>
            </a:br>
            <a:r>
              <a:rPr lang="en-US" dirty="0"/>
              <a:t>                    </a:t>
            </a:r>
            <a:r>
              <a:rPr lang="ru-RU" dirty="0" smtClean="0"/>
              <a:t>    </a:t>
            </a:r>
            <a:r>
              <a:rPr lang="en-US" dirty="0" smtClean="0"/>
              <a:t>.</a:t>
            </a:r>
            <a:r>
              <a:rPr lang="en-US" dirty="0"/>
              <a:t>build();</a:t>
            </a:r>
            <a:br>
              <a:rPr lang="en-US" dirty="0"/>
            </a:br>
            <a:r>
              <a:rPr lang="en-US" dirty="0"/>
              <a:t>    </a:t>
            </a:r>
            <a:r>
              <a:rPr lang="ru-RU" dirty="0" smtClean="0"/>
              <a:t>    </a:t>
            </a:r>
            <a:r>
              <a:rPr lang="en-US" dirty="0" err="1" smtClean="0"/>
              <a:t>UserDetails</a:t>
            </a:r>
            <a:r>
              <a:rPr lang="en-US" dirty="0" smtClean="0"/>
              <a:t> </a:t>
            </a:r>
            <a:r>
              <a:rPr lang="en-US" dirty="0"/>
              <a:t>admin =</a:t>
            </a:r>
            <a:br>
              <a:rPr lang="en-US" dirty="0"/>
            </a:br>
            <a:r>
              <a:rPr lang="en-US" dirty="0"/>
              <a:t>        </a:t>
            </a:r>
            <a:r>
              <a:rPr lang="ru-RU" dirty="0" smtClean="0"/>
              <a:t>    </a:t>
            </a:r>
            <a:r>
              <a:rPr lang="en-US" dirty="0" smtClean="0"/>
              <a:t>    </a:t>
            </a:r>
            <a:r>
              <a:rPr lang="en-US" dirty="0" err="1"/>
              <a:t>User.</a:t>
            </a:r>
            <a:r>
              <a:rPr lang="en-US" i="1" dirty="0" err="1"/>
              <a:t>withUsername</a:t>
            </a:r>
            <a:r>
              <a:rPr lang="en-US" dirty="0"/>
              <a:t>("admin")</a:t>
            </a:r>
            <a:br>
              <a:rPr lang="en-US" dirty="0"/>
            </a:br>
            <a:r>
              <a:rPr lang="en-US" dirty="0"/>
              <a:t>            </a:t>
            </a:r>
            <a:r>
              <a:rPr lang="ru-RU" dirty="0" smtClean="0"/>
              <a:t>    </a:t>
            </a:r>
            <a:r>
              <a:rPr lang="en-US" dirty="0" smtClean="0"/>
              <a:t>        </a:t>
            </a:r>
            <a:r>
              <a:rPr lang="en-US" dirty="0"/>
              <a:t>.password(</a:t>
            </a:r>
            <a:r>
              <a:rPr lang="en-US" dirty="0" err="1"/>
              <a:t>passwordEncoder</a:t>
            </a:r>
            <a:r>
              <a:rPr lang="en-US" dirty="0"/>
              <a:t>().encode("password"))</a:t>
            </a:r>
            <a:br>
              <a:rPr lang="en-US" dirty="0"/>
            </a:br>
            <a:r>
              <a:rPr lang="en-US" dirty="0"/>
              <a:t>                </a:t>
            </a:r>
            <a:r>
              <a:rPr lang="ru-RU" dirty="0" smtClean="0"/>
              <a:t>    </a:t>
            </a:r>
            <a:r>
              <a:rPr lang="en-US" dirty="0" smtClean="0"/>
              <a:t>    </a:t>
            </a:r>
            <a:r>
              <a:rPr lang="en-US" dirty="0"/>
              <a:t>.roles("ADMIN")</a:t>
            </a:r>
            <a:br>
              <a:rPr lang="en-US" dirty="0"/>
            </a:br>
            <a:r>
              <a:rPr lang="en-US" dirty="0"/>
              <a:t>                    </a:t>
            </a:r>
            <a:r>
              <a:rPr lang="ru-RU" dirty="0" smtClean="0"/>
              <a:t>    </a:t>
            </a:r>
            <a:r>
              <a:rPr lang="en-US" dirty="0" smtClean="0"/>
              <a:t>.</a:t>
            </a:r>
            <a:r>
              <a:rPr lang="en-US" dirty="0"/>
              <a:t>build();</a:t>
            </a:r>
            <a:br>
              <a:rPr lang="en-US" dirty="0"/>
            </a:br>
            <a:r>
              <a:rPr lang="en-US" dirty="0"/>
              <a:t/>
            </a:r>
            <a:br>
              <a:rPr lang="en-US" dirty="0"/>
            </a:br>
            <a:r>
              <a:rPr lang="en-US" dirty="0"/>
              <a:t>    </a:t>
            </a:r>
            <a:r>
              <a:rPr lang="ru-RU" dirty="0" smtClean="0"/>
              <a:t>    </a:t>
            </a:r>
            <a:r>
              <a:rPr lang="en-US" dirty="0" smtClean="0"/>
              <a:t>return </a:t>
            </a:r>
            <a:r>
              <a:rPr lang="en-US" dirty="0"/>
              <a:t>new </a:t>
            </a:r>
            <a:r>
              <a:rPr lang="en-US" dirty="0" err="1"/>
              <a:t>InMemoryUserDetailsManager</a:t>
            </a:r>
            <a:r>
              <a:rPr lang="en-US" dirty="0"/>
              <a:t>(user, admin);</a:t>
            </a:r>
            <a:br>
              <a:rPr lang="en-US" dirty="0"/>
            </a:br>
            <a:r>
              <a:rPr lang="ru-RU" dirty="0" smtClean="0"/>
              <a:t>    </a:t>
            </a:r>
            <a:r>
              <a:rPr lang="en-US" dirty="0" smtClean="0"/>
              <a:t>}</a:t>
            </a:r>
            <a:r>
              <a:rPr lang="en-US" dirty="0"/>
              <a:t/>
            </a:r>
            <a:br>
              <a:rPr lang="en-US" dirty="0"/>
            </a:br>
            <a:r>
              <a:rPr lang="en-US" dirty="0"/>
              <a:t>}</a:t>
            </a:r>
            <a:endParaRPr lang="en-US" dirty="0"/>
          </a:p>
          <a:p>
            <a:pPr marL="0" indent="0">
              <a:buNone/>
            </a:pPr>
            <a:endParaRPr lang="en-US" dirty="0"/>
          </a:p>
        </p:txBody>
      </p:sp>
      <p:sp>
        <p:nvSpPr>
          <p:cNvPr id="3" name="Заголовок 2"/>
          <p:cNvSpPr>
            <a:spLocks noGrp="1"/>
          </p:cNvSpPr>
          <p:nvPr>
            <p:ph type="title"/>
          </p:nvPr>
        </p:nvSpPr>
        <p:spPr/>
        <p:txBody>
          <a:bodyPr/>
          <a:lstStyle/>
          <a:p>
            <a:r>
              <a:rPr lang="ru-RU" dirty="0" smtClean="0"/>
              <a:t>Конфигурируем </a:t>
            </a:r>
            <a:r>
              <a:rPr lang="ru-RU" dirty="0" smtClean="0"/>
              <a:t>дальше</a:t>
            </a:r>
            <a:endParaRPr lang="ru-RU" dirty="0"/>
          </a:p>
        </p:txBody>
      </p:sp>
    </p:spTree>
    <p:extLst>
      <p:ext uri="{BB962C8B-B14F-4D97-AF65-F5344CB8AC3E}">
        <p14:creationId xmlns:p14="http://schemas.microsoft.com/office/powerpoint/2010/main" val="1221992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r>
              <a:rPr lang="ru-RU" dirty="0" smtClean="0"/>
              <a:t>8</a:t>
            </a:r>
            <a:r>
              <a:rPr lang="ru-RU" dirty="0"/>
              <a:t>. </a:t>
            </a:r>
            <a:r>
              <a:rPr lang="ru-RU" dirty="0" smtClean="0"/>
              <a:t>Определим простой </a:t>
            </a:r>
            <a:r>
              <a:rPr lang="ru-RU" dirty="0" err="1"/>
              <a:t>BCryptPasswordEncoder</a:t>
            </a:r>
            <a:r>
              <a:rPr lang="ru-RU" dirty="0"/>
              <a:t> как </a:t>
            </a:r>
            <a:r>
              <a:rPr lang="ru-RU" dirty="0" smtClean="0"/>
              <a:t>бин </a:t>
            </a:r>
            <a:r>
              <a:rPr lang="ru-RU" dirty="0"/>
              <a:t>в нашей </a:t>
            </a:r>
            <a:r>
              <a:rPr lang="ru-RU" dirty="0" smtClean="0"/>
              <a:t>конфигурации. Это стандартный бин, который будет использоваться </a:t>
            </a:r>
            <a:r>
              <a:rPr lang="en-US" dirty="0" smtClean="0"/>
              <a:t>Spring Security</a:t>
            </a:r>
            <a:r>
              <a:rPr lang="ru-RU" dirty="0" smtClean="0"/>
              <a:t> для </a:t>
            </a:r>
            <a:r>
              <a:rPr lang="ru-RU" dirty="0"/>
              <a:t>шифрования паролей. Старые реализации, такие как </a:t>
            </a:r>
            <a:r>
              <a:rPr lang="ru-RU" dirty="0" err="1"/>
              <a:t>SHAPasswordEncoder</a:t>
            </a:r>
            <a:r>
              <a:rPr lang="ru-RU" dirty="0"/>
              <a:t>, требуют, чтобы клиент </a:t>
            </a:r>
            <a:r>
              <a:rPr lang="ru-RU" dirty="0" smtClean="0"/>
              <a:t>задал </a:t>
            </a:r>
            <a:r>
              <a:rPr lang="ru-RU" dirty="0"/>
              <a:t>значение </a:t>
            </a:r>
            <a:r>
              <a:rPr lang="ru-RU" dirty="0" smtClean="0"/>
              <a:t>«соли» </a:t>
            </a:r>
            <a:r>
              <a:rPr lang="ru-RU" dirty="0"/>
              <a:t>при кодировании пароля</a:t>
            </a:r>
            <a:r>
              <a:rPr lang="ru-RU" dirty="0" smtClean="0"/>
              <a:t>. Вместо </a:t>
            </a:r>
            <a:r>
              <a:rPr lang="ru-RU" dirty="0"/>
              <a:t>этого </a:t>
            </a:r>
            <a:r>
              <a:rPr lang="ru-RU" dirty="0" err="1"/>
              <a:t>BCrypt</a:t>
            </a:r>
            <a:r>
              <a:rPr lang="ru-RU" dirty="0"/>
              <a:t> </a:t>
            </a:r>
            <a:r>
              <a:rPr lang="ru-RU" dirty="0" smtClean="0"/>
              <a:t>сгенерирует </a:t>
            </a:r>
            <a:r>
              <a:rPr lang="ru-RU" dirty="0"/>
              <a:t>случайную </a:t>
            </a:r>
            <a:r>
              <a:rPr lang="ru-RU" dirty="0" smtClean="0"/>
              <a:t>«соль». </a:t>
            </a:r>
            <a:r>
              <a:rPr lang="ru-RU" dirty="0"/>
              <a:t>Это важно понимать, потому что это означает, что каждый вызов будет иметь разный результат, поэтому нам нужно кодировать пароль только один раз</a:t>
            </a:r>
            <a:r>
              <a:rPr lang="ru-RU" dirty="0" smtClean="0"/>
              <a:t>. Создание </a:t>
            </a:r>
            <a:r>
              <a:rPr lang="ru-RU" dirty="0" err="1" smtClean="0"/>
              <a:t>бина</a:t>
            </a:r>
            <a:r>
              <a:rPr lang="ru-RU" dirty="0" smtClean="0"/>
              <a:t> со </a:t>
            </a:r>
            <a:r>
              <a:rPr lang="ru-RU" dirty="0" err="1" smtClean="0"/>
              <a:t>скоупом</a:t>
            </a:r>
            <a:r>
              <a:rPr lang="ru-RU" dirty="0" smtClean="0"/>
              <a:t> «одиночка» решает данный вопрос.</a:t>
            </a:r>
            <a:endParaRPr lang="ru-RU" dirty="0" smtClean="0"/>
          </a:p>
          <a:p>
            <a:r>
              <a:rPr lang="ru-RU" dirty="0" smtClean="0"/>
              <a:t>9. В данном случае для реализации </a:t>
            </a:r>
            <a:r>
              <a:rPr lang="en-US" dirty="0" err="1" smtClean="0"/>
              <a:t>UserDetailsService</a:t>
            </a:r>
            <a:r>
              <a:rPr lang="ru-RU" dirty="0" smtClean="0"/>
              <a:t> используется механизм </a:t>
            </a:r>
            <a:r>
              <a:rPr lang="en-US" dirty="0" smtClean="0"/>
              <a:t>in-memory </a:t>
            </a:r>
            <a:r>
              <a:rPr lang="ru-RU" dirty="0" smtClean="0"/>
              <a:t>хранения предварительно заданных пользователей</a:t>
            </a:r>
            <a:r>
              <a:rPr lang="ru-RU" dirty="0" smtClean="0"/>
              <a:t>. Это стандартный подход для </a:t>
            </a:r>
            <a:r>
              <a:rPr lang="ru-RU" dirty="0" err="1" smtClean="0"/>
              <a:t>демо</a:t>
            </a:r>
            <a:r>
              <a:rPr lang="ru-RU" dirty="0" smtClean="0"/>
              <a:t>-приложений, когда не требуется реализация полного функционала по работе с пользователями. Разумеется, для больших приложений требуется обеспечивать работу с базой через </a:t>
            </a:r>
            <a:r>
              <a:rPr lang="ru-RU" dirty="0" err="1" smtClean="0"/>
              <a:t>репозитории</a:t>
            </a:r>
            <a:r>
              <a:rPr lang="ru-RU" dirty="0" smtClean="0"/>
              <a:t> </a:t>
            </a:r>
            <a:r>
              <a:rPr lang="en-US" dirty="0" smtClean="0"/>
              <a:t>Spring Data JPA</a:t>
            </a:r>
            <a:r>
              <a:rPr lang="ru-RU" dirty="0" smtClean="0"/>
              <a:t>, чтобы информация о пользователях не пропадала вместе с электричеством</a:t>
            </a:r>
            <a:r>
              <a:rPr lang="en-US" dirty="0" smtClean="0"/>
              <a:t>.</a:t>
            </a:r>
            <a:endParaRPr lang="ru-RU" dirty="0" smtClean="0"/>
          </a:p>
        </p:txBody>
      </p:sp>
      <p:sp>
        <p:nvSpPr>
          <p:cNvPr id="3" name="Заголовок 2"/>
          <p:cNvSpPr>
            <a:spLocks noGrp="1"/>
          </p:cNvSpPr>
          <p:nvPr>
            <p:ph type="title"/>
          </p:nvPr>
        </p:nvSpPr>
        <p:spPr/>
        <p:txBody>
          <a:bodyPr/>
          <a:lstStyle/>
          <a:p>
            <a:r>
              <a:rPr lang="ru-RU" dirty="0" smtClean="0"/>
              <a:t>Вспомогательные </a:t>
            </a:r>
            <a:r>
              <a:rPr lang="ru-RU" dirty="0" err="1" smtClean="0"/>
              <a:t>бины</a:t>
            </a:r>
            <a:endParaRPr lang="ru-RU" dirty="0"/>
          </a:p>
        </p:txBody>
      </p:sp>
    </p:spTree>
    <p:extLst>
      <p:ext uri="{BB962C8B-B14F-4D97-AF65-F5344CB8AC3E}">
        <p14:creationId xmlns:p14="http://schemas.microsoft.com/office/powerpoint/2010/main" val="1855254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pPr marL="0" indent="0">
              <a:buNone/>
            </a:pPr>
            <a:r>
              <a:rPr lang="en-US" dirty="0"/>
              <a:t>&lt;!DOCTYPE html&gt;</a:t>
            </a:r>
          </a:p>
          <a:p>
            <a:pPr marL="0" indent="0">
              <a:buNone/>
            </a:pPr>
            <a:r>
              <a:rPr lang="en-US" dirty="0"/>
              <a:t>&lt;html </a:t>
            </a:r>
            <a:r>
              <a:rPr lang="en-US" dirty="0" err="1"/>
              <a:t>lang</a:t>
            </a:r>
            <a:r>
              <a:rPr lang="en-US" dirty="0"/>
              <a:t>="</a:t>
            </a:r>
            <a:r>
              <a:rPr lang="en-US" dirty="0" err="1"/>
              <a:t>en</a:t>
            </a:r>
            <a:r>
              <a:rPr lang="en-US" dirty="0"/>
              <a:t>"&gt;</a:t>
            </a:r>
          </a:p>
          <a:p>
            <a:pPr marL="0" indent="0">
              <a:buNone/>
            </a:pPr>
            <a:r>
              <a:rPr lang="en-US" dirty="0"/>
              <a:t>&lt;head&gt;</a:t>
            </a:r>
          </a:p>
          <a:p>
            <a:pPr marL="0" indent="0">
              <a:buNone/>
            </a:pPr>
            <a:r>
              <a:rPr lang="en-US" dirty="0"/>
              <a:t>    &lt;meta charset="UTF-8"&gt;</a:t>
            </a:r>
          </a:p>
          <a:p>
            <a:pPr marL="0" indent="0">
              <a:buNone/>
            </a:pPr>
            <a:r>
              <a:rPr lang="en-US" dirty="0"/>
              <a:t>    &lt;title&gt;Login Page&lt;/title&gt;</a:t>
            </a:r>
          </a:p>
          <a:p>
            <a:pPr marL="0" indent="0">
              <a:buNone/>
            </a:pPr>
            <a:r>
              <a:rPr lang="en-US" dirty="0"/>
              <a:t>&lt;/head&gt;</a:t>
            </a:r>
          </a:p>
          <a:p>
            <a:pPr marL="0" indent="0">
              <a:buNone/>
            </a:pPr>
            <a:r>
              <a:rPr lang="en-US" dirty="0"/>
              <a:t>&lt;body&gt;</a:t>
            </a:r>
          </a:p>
          <a:p>
            <a:pPr marL="0" indent="0">
              <a:buNone/>
            </a:pPr>
            <a:r>
              <a:rPr lang="en-US" dirty="0"/>
              <a:t>    &lt;form action="/login" method="post"&gt;</a:t>
            </a:r>
          </a:p>
          <a:p>
            <a:pPr marL="0" indent="0">
              <a:buNone/>
            </a:pPr>
            <a:r>
              <a:rPr lang="en-US" dirty="0"/>
              <a:t>        </a:t>
            </a:r>
            <a:r>
              <a:rPr lang="ru-RU" dirty="0"/>
              <a:t>Пользователь: &lt;</a:t>
            </a:r>
            <a:r>
              <a:rPr lang="en-US" dirty="0"/>
              <a:t>input type="text" name="username" id="username" /&gt;</a:t>
            </a:r>
          </a:p>
          <a:p>
            <a:pPr marL="0" indent="0">
              <a:buNone/>
            </a:pPr>
            <a:r>
              <a:rPr lang="en-US" dirty="0"/>
              <a:t>        &lt;</a:t>
            </a:r>
            <a:r>
              <a:rPr lang="en-US" dirty="0" err="1"/>
              <a:t>br</a:t>
            </a:r>
            <a:r>
              <a:rPr lang="en-US" dirty="0"/>
              <a:t>/&gt;</a:t>
            </a:r>
          </a:p>
          <a:p>
            <a:pPr marL="0" indent="0">
              <a:buNone/>
            </a:pPr>
            <a:r>
              <a:rPr lang="en-US" dirty="0"/>
              <a:t>        </a:t>
            </a:r>
            <a:r>
              <a:rPr lang="ru-RU" dirty="0"/>
              <a:t>Пароль: &lt;</a:t>
            </a:r>
            <a:r>
              <a:rPr lang="en-US" dirty="0"/>
              <a:t>input type="password" name="password" id="password" /&gt;</a:t>
            </a:r>
          </a:p>
          <a:p>
            <a:pPr marL="0" indent="0">
              <a:buNone/>
            </a:pPr>
            <a:r>
              <a:rPr lang="en-US" dirty="0"/>
              <a:t>        &lt;</a:t>
            </a:r>
            <a:r>
              <a:rPr lang="en-US" dirty="0" err="1"/>
              <a:t>br</a:t>
            </a:r>
            <a:r>
              <a:rPr lang="en-US" dirty="0"/>
              <a:t>/&gt;</a:t>
            </a:r>
          </a:p>
          <a:p>
            <a:pPr marL="0" indent="0">
              <a:buNone/>
            </a:pPr>
            <a:r>
              <a:rPr lang="en-US" dirty="0"/>
              <a:t>        &lt;input type="submit" value="</a:t>
            </a:r>
            <a:r>
              <a:rPr lang="ru-RU" dirty="0"/>
              <a:t>Войти" /&gt;</a:t>
            </a:r>
          </a:p>
          <a:p>
            <a:pPr marL="0" indent="0">
              <a:buNone/>
            </a:pPr>
            <a:r>
              <a:rPr lang="ru-RU" dirty="0"/>
              <a:t>    &lt;/</a:t>
            </a:r>
            <a:r>
              <a:rPr lang="en-US" dirty="0"/>
              <a:t>form&gt;</a:t>
            </a:r>
          </a:p>
          <a:p>
            <a:pPr marL="0" indent="0">
              <a:buNone/>
            </a:pPr>
            <a:r>
              <a:rPr lang="en-US" dirty="0"/>
              <a:t>&lt;/body&gt;</a:t>
            </a:r>
          </a:p>
          <a:p>
            <a:pPr marL="0" indent="0">
              <a:buNone/>
            </a:pPr>
            <a:r>
              <a:rPr lang="en-US" dirty="0"/>
              <a:t>&lt;/html&gt;</a:t>
            </a:r>
            <a:endParaRPr lang="en-US" dirty="0"/>
          </a:p>
        </p:txBody>
      </p:sp>
      <p:sp>
        <p:nvSpPr>
          <p:cNvPr id="3" name="Заголовок 2"/>
          <p:cNvSpPr>
            <a:spLocks noGrp="1"/>
          </p:cNvSpPr>
          <p:nvPr>
            <p:ph type="title"/>
          </p:nvPr>
        </p:nvSpPr>
        <p:spPr/>
        <p:txBody>
          <a:bodyPr>
            <a:normAutofit fontScale="90000"/>
          </a:bodyPr>
          <a:lstStyle/>
          <a:p>
            <a:r>
              <a:rPr lang="ru-RU" dirty="0" smtClean="0"/>
              <a:t>Страница </a:t>
            </a:r>
            <a:r>
              <a:rPr lang="en-US" dirty="0" smtClean="0"/>
              <a:t>resources/static/login.html</a:t>
            </a:r>
            <a:endParaRPr lang="ru-RU" dirty="0"/>
          </a:p>
        </p:txBody>
      </p:sp>
    </p:spTree>
    <p:extLst>
      <p:ext uri="{BB962C8B-B14F-4D97-AF65-F5344CB8AC3E}">
        <p14:creationId xmlns:p14="http://schemas.microsoft.com/office/powerpoint/2010/main" val="4264255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Аннотация @</a:t>
            </a:r>
            <a:r>
              <a:rPr lang="ru-RU" dirty="0" err="1"/>
              <a:t>Secured</a:t>
            </a:r>
            <a:r>
              <a:rPr lang="ru-RU" dirty="0"/>
              <a:t> используется для указания списка ролей в методе. Таким образом, пользователь может получить доступ к этому методу только в том случае, если у него есть хотя бы одна из указанных ролей</a:t>
            </a:r>
            <a:r>
              <a:rPr lang="ru-RU" dirty="0" smtClean="0"/>
              <a:t>.</a:t>
            </a:r>
            <a:r>
              <a:rPr lang="en-US" dirty="0" smtClean="0"/>
              <a:t> </a:t>
            </a:r>
            <a:r>
              <a:rPr lang="ru-RU" dirty="0"/>
              <a:t>Здесь аннотация @</a:t>
            </a:r>
            <a:r>
              <a:rPr lang="ru-RU" dirty="0" err="1"/>
              <a:t>Secured</a:t>
            </a:r>
            <a:r>
              <a:rPr lang="ru-RU" dirty="0"/>
              <a:t>("ROLE_VIEWER") определяет, что только пользователи с ролью ROLE_VIEWER могут выполнять метод </a:t>
            </a:r>
            <a:r>
              <a:rPr lang="ru-RU" dirty="0" err="1"/>
              <a:t>getUsername</a:t>
            </a:r>
            <a:r>
              <a:rPr lang="ru-RU" dirty="0" smtClean="0"/>
              <a:t>.</a:t>
            </a:r>
            <a:r>
              <a:rPr lang="en-US" dirty="0" smtClean="0"/>
              <a:t/>
            </a:r>
            <a:br>
              <a:rPr lang="en-US" dirty="0" smtClean="0"/>
            </a:br>
            <a:r>
              <a:rPr lang="en-US" dirty="0"/>
              <a:t/>
            </a:r>
            <a:br>
              <a:rPr lang="en-US" dirty="0"/>
            </a:br>
            <a:r>
              <a:rPr lang="en-US" dirty="0"/>
              <a:t>@Secured("ROLE_VIEWER</a:t>
            </a:r>
            <a:r>
              <a:rPr lang="en-US" dirty="0" smtClean="0"/>
              <a:t>")</a:t>
            </a:r>
            <a:br>
              <a:rPr lang="en-US" dirty="0" smtClean="0"/>
            </a:br>
            <a:r>
              <a:rPr lang="en-US" dirty="0" smtClean="0"/>
              <a:t>public </a:t>
            </a:r>
            <a:r>
              <a:rPr lang="en-US" dirty="0"/>
              <a:t>String </a:t>
            </a:r>
            <a:r>
              <a:rPr lang="en-US" dirty="0" err="1"/>
              <a:t>getUsername</a:t>
            </a:r>
            <a:r>
              <a:rPr lang="en-US" dirty="0"/>
              <a:t>() </a:t>
            </a:r>
            <a:r>
              <a:rPr lang="en-US" dirty="0" smtClean="0"/>
              <a:t>{</a:t>
            </a:r>
            <a:br>
              <a:rPr lang="en-US" dirty="0" smtClean="0"/>
            </a:br>
            <a:r>
              <a:rPr lang="en-US" dirty="0" smtClean="0"/>
              <a:t>    </a:t>
            </a:r>
            <a:r>
              <a:rPr lang="en-US" dirty="0" err="1"/>
              <a:t>SecurityContext</a:t>
            </a:r>
            <a:r>
              <a:rPr lang="en-US" dirty="0"/>
              <a:t> </a:t>
            </a:r>
            <a:r>
              <a:rPr lang="en-US" dirty="0" err="1"/>
              <a:t>securityContext</a:t>
            </a:r>
            <a:r>
              <a:rPr lang="en-US" dirty="0"/>
              <a:t> = </a:t>
            </a:r>
            <a:r>
              <a:rPr lang="en-US" dirty="0" err="1"/>
              <a:t>SecurityContextHolder.getContext</a:t>
            </a:r>
            <a:r>
              <a:rPr lang="en-US" dirty="0" smtClean="0"/>
              <a:t>();</a:t>
            </a:r>
            <a:br>
              <a:rPr lang="en-US" dirty="0" smtClean="0"/>
            </a:br>
            <a:r>
              <a:rPr lang="en-US" dirty="0" smtClean="0"/>
              <a:t>    </a:t>
            </a:r>
            <a:r>
              <a:rPr lang="en-US" dirty="0"/>
              <a:t>return </a:t>
            </a:r>
            <a:r>
              <a:rPr lang="en-US" dirty="0" err="1"/>
              <a:t>securityContext.getAuthentication</a:t>
            </a:r>
            <a:r>
              <a:rPr lang="en-US" dirty="0"/>
              <a:t>().</a:t>
            </a:r>
            <a:r>
              <a:rPr lang="en-US" dirty="0" err="1"/>
              <a:t>getName</a:t>
            </a:r>
            <a:r>
              <a:rPr lang="en-US" dirty="0" smtClean="0"/>
              <a:t>();</a:t>
            </a:r>
            <a:br>
              <a:rPr lang="en-US" dirty="0" smtClean="0"/>
            </a:br>
            <a:r>
              <a:rPr lang="en-US" dirty="0" smtClean="0"/>
              <a:t>}</a:t>
            </a:r>
            <a:br>
              <a:rPr lang="en-US" dirty="0" smtClean="0"/>
            </a:br>
            <a:endParaRPr lang="en-US" dirty="0" smtClean="0"/>
          </a:p>
          <a:p>
            <a:r>
              <a:rPr lang="ru-RU" dirty="0"/>
              <a:t>Кроме того, мы можем определить список ролей в аннотации @</a:t>
            </a:r>
            <a:r>
              <a:rPr lang="ru-RU" dirty="0" err="1" smtClean="0"/>
              <a:t>Secured</a:t>
            </a:r>
            <a:r>
              <a:rPr lang="en-US" dirty="0" smtClean="0"/>
              <a:t>.</a:t>
            </a:r>
            <a:br>
              <a:rPr lang="en-US" dirty="0" smtClean="0"/>
            </a:br>
            <a:r>
              <a:rPr lang="en-US" dirty="0"/>
              <a:t/>
            </a:r>
            <a:br>
              <a:rPr lang="en-US" dirty="0"/>
            </a:br>
            <a:r>
              <a:rPr lang="en-US" dirty="0"/>
              <a:t>@Secured({ "ROLE_VIEWER", "ROLE_EDITOR" </a:t>
            </a:r>
            <a:r>
              <a:rPr lang="en-US" dirty="0" smtClean="0"/>
              <a:t>})</a:t>
            </a:r>
            <a:br>
              <a:rPr lang="en-US" dirty="0" smtClean="0"/>
            </a:br>
            <a:r>
              <a:rPr lang="en-US" dirty="0" smtClean="0"/>
              <a:t>public </a:t>
            </a:r>
            <a:r>
              <a:rPr lang="en-US" dirty="0" err="1"/>
              <a:t>boolean</a:t>
            </a:r>
            <a:r>
              <a:rPr lang="en-US" dirty="0"/>
              <a:t> </a:t>
            </a:r>
            <a:r>
              <a:rPr lang="en-US" dirty="0" err="1"/>
              <a:t>isValidUsername</a:t>
            </a:r>
            <a:r>
              <a:rPr lang="en-US" dirty="0"/>
              <a:t>(String username) </a:t>
            </a:r>
            <a:r>
              <a:rPr lang="en-US" dirty="0" smtClean="0"/>
              <a:t>{</a:t>
            </a:r>
            <a:br>
              <a:rPr lang="en-US" dirty="0" smtClean="0"/>
            </a:br>
            <a:r>
              <a:rPr lang="en-US" dirty="0" smtClean="0"/>
              <a:t>    </a:t>
            </a:r>
            <a:r>
              <a:rPr lang="en-US" dirty="0"/>
              <a:t>return </a:t>
            </a:r>
            <a:r>
              <a:rPr lang="en-US" dirty="0" err="1"/>
              <a:t>userRoleRepository.isValidUsername</a:t>
            </a:r>
            <a:r>
              <a:rPr lang="en-US" dirty="0"/>
              <a:t>(username</a:t>
            </a:r>
            <a:r>
              <a:rPr lang="en-US" dirty="0" smtClean="0"/>
              <a:t>);</a:t>
            </a:r>
            <a:br>
              <a:rPr lang="en-US" dirty="0" smtClean="0"/>
            </a:br>
            <a:r>
              <a:rPr lang="en-US" dirty="0" smtClean="0"/>
              <a:t>}</a:t>
            </a:r>
            <a:br>
              <a:rPr lang="en-US" dirty="0" smtClean="0"/>
            </a:br>
            <a:endParaRPr lang="en-US" dirty="0" smtClean="0"/>
          </a:p>
          <a:p>
            <a:r>
              <a:rPr lang="ru-RU" dirty="0"/>
              <a:t>В этом случае в конфигурации указано, что если у пользователя есть ROLE_VIEWER или ROLE_EDITOR, этот пользователь может вызвать метод </a:t>
            </a:r>
            <a:r>
              <a:rPr lang="ru-RU" dirty="0" err="1"/>
              <a:t>isValidUsername</a:t>
            </a:r>
            <a:r>
              <a:rPr lang="ru-RU" dirty="0" smtClean="0"/>
              <a:t>.</a:t>
            </a:r>
            <a:endParaRPr lang="en-US" dirty="0" smtClean="0"/>
          </a:p>
          <a:p>
            <a:r>
              <a:rPr lang="ru-RU" dirty="0" smtClean="0"/>
              <a:t>Аннотация </a:t>
            </a:r>
            <a:r>
              <a:rPr lang="ru-RU" dirty="0"/>
              <a:t>@</a:t>
            </a:r>
            <a:r>
              <a:rPr lang="ru-RU" dirty="0" err="1"/>
              <a:t>Secured</a:t>
            </a:r>
            <a:r>
              <a:rPr lang="ru-RU" dirty="0"/>
              <a:t> не поддерживает язык выражений </a:t>
            </a:r>
            <a:r>
              <a:rPr lang="ru-RU" dirty="0" err="1"/>
              <a:t>Spring</a:t>
            </a:r>
            <a:r>
              <a:rPr lang="ru-RU" dirty="0"/>
              <a:t> (</a:t>
            </a:r>
            <a:r>
              <a:rPr lang="ru-RU" dirty="0" err="1"/>
              <a:t>SpEL</a:t>
            </a:r>
            <a:r>
              <a:rPr lang="ru-RU" dirty="0"/>
              <a:t>).</a:t>
            </a:r>
          </a:p>
        </p:txBody>
      </p:sp>
      <p:sp>
        <p:nvSpPr>
          <p:cNvPr id="3" name="Заголовок 2"/>
          <p:cNvSpPr>
            <a:spLocks noGrp="1"/>
          </p:cNvSpPr>
          <p:nvPr>
            <p:ph type="title"/>
          </p:nvPr>
        </p:nvSpPr>
        <p:spPr/>
        <p:txBody>
          <a:bodyPr/>
          <a:lstStyle/>
          <a:p>
            <a:r>
              <a:rPr lang="ru-RU" dirty="0" smtClean="0"/>
              <a:t>Аннотация </a:t>
            </a:r>
            <a:r>
              <a:rPr lang="en-US" dirty="0" smtClean="0"/>
              <a:t>@Secured</a:t>
            </a:r>
            <a:endParaRPr lang="ru-RU" dirty="0"/>
          </a:p>
        </p:txBody>
      </p:sp>
    </p:spTree>
    <p:extLst>
      <p:ext uri="{BB962C8B-B14F-4D97-AF65-F5344CB8AC3E}">
        <p14:creationId xmlns:p14="http://schemas.microsoft.com/office/powerpoint/2010/main" val="4026823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Аннотация @</a:t>
            </a:r>
            <a:r>
              <a:rPr lang="ru-RU" dirty="0" err="1"/>
              <a:t>RolesAllowed</a:t>
            </a:r>
            <a:r>
              <a:rPr lang="ru-RU" dirty="0"/>
              <a:t> является эквивалентной аннотацией JSR-250 аннотации @</a:t>
            </a:r>
            <a:r>
              <a:rPr lang="ru-RU" dirty="0" err="1"/>
              <a:t>Secured</a:t>
            </a:r>
            <a:r>
              <a:rPr lang="ru-RU" dirty="0" smtClean="0"/>
              <a:t>. По </a:t>
            </a:r>
            <a:r>
              <a:rPr lang="ru-RU" dirty="0"/>
              <a:t>сути, мы можем использовать аннотацию @</a:t>
            </a:r>
            <a:r>
              <a:rPr lang="ru-RU" dirty="0" err="1"/>
              <a:t>RolesAllowed</a:t>
            </a:r>
            <a:r>
              <a:rPr lang="ru-RU" dirty="0"/>
              <a:t> аналогично @</a:t>
            </a:r>
            <a:r>
              <a:rPr lang="ru-RU" dirty="0" err="1"/>
              <a:t>Secured</a:t>
            </a:r>
            <a:r>
              <a:rPr lang="ru-RU" dirty="0" smtClean="0"/>
              <a:t>. Таким </a:t>
            </a:r>
            <a:r>
              <a:rPr lang="ru-RU" dirty="0"/>
              <a:t>образом, мы могли бы переопределить методы </a:t>
            </a:r>
            <a:r>
              <a:rPr lang="ru-RU" dirty="0" err="1"/>
              <a:t>getUsername</a:t>
            </a:r>
            <a:r>
              <a:rPr lang="ru-RU" dirty="0"/>
              <a:t> и </a:t>
            </a:r>
            <a:r>
              <a:rPr lang="ru-RU" dirty="0" err="1" smtClean="0"/>
              <a:t>isValidUsername</a:t>
            </a:r>
            <a:r>
              <a:rPr lang="ru-RU" dirty="0" smtClean="0"/>
              <a:t>.</a:t>
            </a:r>
            <a:br>
              <a:rPr lang="ru-RU" dirty="0" smtClean="0"/>
            </a:br>
            <a:r>
              <a:rPr lang="ru-RU" dirty="0" smtClean="0"/>
              <a:t/>
            </a:r>
            <a:br>
              <a:rPr lang="ru-RU" dirty="0" smtClean="0"/>
            </a:br>
            <a:r>
              <a:rPr lang="en-US" dirty="0"/>
              <a:t>@</a:t>
            </a:r>
            <a:r>
              <a:rPr lang="en-US" dirty="0" err="1"/>
              <a:t>RolesAllowed</a:t>
            </a:r>
            <a:r>
              <a:rPr lang="en-US" dirty="0"/>
              <a:t>("ROLE_VIEWER</a:t>
            </a:r>
            <a:r>
              <a:rPr lang="en-US" dirty="0" smtClean="0"/>
              <a:t>")</a:t>
            </a:r>
            <a:r>
              <a:rPr lang="ru-RU" dirty="0" smtClean="0"/>
              <a:t/>
            </a:r>
            <a:br>
              <a:rPr lang="ru-RU" dirty="0" smtClean="0"/>
            </a:br>
            <a:r>
              <a:rPr lang="en-US" dirty="0" smtClean="0"/>
              <a:t>public </a:t>
            </a:r>
            <a:r>
              <a:rPr lang="en-US" dirty="0"/>
              <a:t>String getUsername2() </a:t>
            </a:r>
            <a:r>
              <a:rPr lang="en-US" dirty="0" smtClean="0"/>
              <a:t>{</a:t>
            </a:r>
            <a:r>
              <a:rPr lang="ru-RU" dirty="0" smtClean="0"/>
              <a:t/>
            </a:r>
            <a:br>
              <a:rPr lang="ru-RU" dirty="0" smtClean="0"/>
            </a:br>
            <a:r>
              <a:rPr lang="en-US" dirty="0" smtClean="0"/>
              <a:t>    //...</a:t>
            </a:r>
            <a:r>
              <a:rPr lang="ru-RU" dirty="0" smtClean="0"/>
              <a:t/>
            </a:r>
            <a:br>
              <a:rPr lang="ru-RU" dirty="0" smtClean="0"/>
            </a:br>
            <a:r>
              <a:rPr lang="en-US" dirty="0" smtClean="0"/>
              <a:t>}</a:t>
            </a:r>
            <a:r>
              <a:rPr lang="ru-RU" dirty="0" smtClean="0"/>
              <a:t/>
            </a:r>
            <a:br>
              <a:rPr lang="ru-RU" dirty="0" smtClean="0"/>
            </a:br>
            <a:r>
              <a:rPr lang="ru-RU" dirty="0" smtClean="0"/>
              <a:t/>
            </a:r>
            <a:br>
              <a:rPr lang="ru-RU" dirty="0" smtClean="0"/>
            </a:br>
            <a:r>
              <a:rPr lang="en-US" dirty="0" smtClean="0"/>
              <a:t>@</a:t>
            </a:r>
            <a:r>
              <a:rPr lang="en-US" dirty="0" err="1"/>
              <a:t>RolesAllowed</a:t>
            </a:r>
            <a:r>
              <a:rPr lang="en-US" dirty="0"/>
              <a:t>({ "ROLE_VIEWER", "ROLE_EDITOR" </a:t>
            </a:r>
            <a:r>
              <a:rPr lang="en-US" dirty="0" smtClean="0"/>
              <a:t>})</a:t>
            </a:r>
            <a:r>
              <a:rPr lang="ru-RU" dirty="0" smtClean="0"/>
              <a:t/>
            </a:r>
            <a:br>
              <a:rPr lang="ru-RU" dirty="0" smtClean="0"/>
            </a:br>
            <a:r>
              <a:rPr lang="en-US" dirty="0" smtClean="0"/>
              <a:t>public </a:t>
            </a:r>
            <a:r>
              <a:rPr lang="en-US" dirty="0" err="1"/>
              <a:t>boolean</a:t>
            </a:r>
            <a:r>
              <a:rPr lang="en-US" dirty="0"/>
              <a:t> isValidUsername2(String username) </a:t>
            </a:r>
            <a:r>
              <a:rPr lang="en-US" dirty="0" smtClean="0"/>
              <a:t>{</a:t>
            </a:r>
            <a:r>
              <a:rPr lang="ru-RU" dirty="0" smtClean="0"/>
              <a:t/>
            </a:r>
            <a:br>
              <a:rPr lang="ru-RU" dirty="0" smtClean="0"/>
            </a:br>
            <a:r>
              <a:rPr lang="en-US" dirty="0" smtClean="0"/>
              <a:t>    //...</a:t>
            </a:r>
            <a:r>
              <a:rPr lang="ru-RU" dirty="0" smtClean="0"/>
              <a:t/>
            </a:r>
            <a:br>
              <a:rPr lang="ru-RU" dirty="0" smtClean="0"/>
            </a:br>
            <a:r>
              <a:rPr lang="en-US" dirty="0" smtClean="0"/>
              <a:t>}</a:t>
            </a:r>
            <a:r>
              <a:rPr lang="ru-RU" dirty="0" smtClean="0"/>
              <a:t/>
            </a:r>
            <a:br>
              <a:rPr lang="ru-RU" dirty="0" smtClean="0"/>
            </a:br>
            <a:endParaRPr lang="ru-RU" dirty="0" smtClean="0"/>
          </a:p>
          <a:p>
            <a:r>
              <a:rPr lang="ru-RU" dirty="0"/>
              <a:t>Точно так же только пользователь с ролью ROLE_VIEWER может выполнить getUsername2</a:t>
            </a:r>
            <a:r>
              <a:rPr lang="ru-RU" dirty="0" smtClean="0"/>
              <a:t>. Опять </a:t>
            </a:r>
            <a:r>
              <a:rPr lang="ru-RU" dirty="0"/>
              <a:t>же, пользователь может вызвать isValidUsername2 только в том случае, если у него есть хотя бы одна из ролей ROLE_VIEWER или ROLER_EDITOR.</a:t>
            </a:r>
          </a:p>
        </p:txBody>
      </p:sp>
      <p:sp>
        <p:nvSpPr>
          <p:cNvPr id="3" name="Заголовок 2"/>
          <p:cNvSpPr>
            <a:spLocks noGrp="1"/>
          </p:cNvSpPr>
          <p:nvPr>
            <p:ph type="title"/>
          </p:nvPr>
        </p:nvSpPr>
        <p:spPr/>
        <p:txBody>
          <a:bodyPr/>
          <a:lstStyle/>
          <a:p>
            <a:r>
              <a:rPr lang="ru-RU" dirty="0" smtClean="0"/>
              <a:t>Аннотация </a:t>
            </a:r>
            <a:r>
              <a:rPr lang="en-US" dirty="0"/>
              <a:t>@</a:t>
            </a:r>
            <a:r>
              <a:rPr lang="en-US" dirty="0" err="1"/>
              <a:t>RolesAllowed</a:t>
            </a:r>
            <a:endParaRPr lang="ru-RU" dirty="0"/>
          </a:p>
        </p:txBody>
      </p:sp>
    </p:spTree>
    <p:extLst>
      <p:ext uri="{BB962C8B-B14F-4D97-AF65-F5344CB8AC3E}">
        <p14:creationId xmlns:p14="http://schemas.microsoft.com/office/powerpoint/2010/main" val="2732637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dirty="0"/>
              <a:t>Аннотации @</a:t>
            </a:r>
            <a:r>
              <a:rPr lang="ru-RU" dirty="0" err="1"/>
              <a:t>PreAuthorize</a:t>
            </a:r>
            <a:r>
              <a:rPr lang="ru-RU" dirty="0"/>
              <a:t> и @</a:t>
            </a:r>
            <a:r>
              <a:rPr lang="ru-RU" dirty="0" err="1"/>
              <a:t>PostAuthorize</a:t>
            </a:r>
            <a:r>
              <a:rPr lang="ru-RU" dirty="0"/>
              <a:t> обеспечивают управление доступом на основе </a:t>
            </a:r>
            <a:r>
              <a:rPr lang="ru-RU" dirty="0" smtClean="0"/>
              <a:t>выражений: </a:t>
            </a:r>
            <a:r>
              <a:rPr lang="ru-RU" dirty="0"/>
              <a:t>предикаты можно писать с помощью </a:t>
            </a:r>
            <a:r>
              <a:rPr lang="ru-RU" dirty="0" err="1"/>
              <a:t>SpEL</a:t>
            </a:r>
            <a:r>
              <a:rPr lang="ru-RU" dirty="0"/>
              <a:t> (</a:t>
            </a:r>
            <a:r>
              <a:rPr lang="ru-RU" dirty="0" err="1"/>
              <a:t>Spring</a:t>
            </a:r>
            <a:r>
              <a:rPr lang="ru-RU" dirty="0"/>
              <a:t> </a:t>
            </a:r>
            <a:r>
              <a:rPr lang="ru-RU" dirty="0" err="1"/>
              <a:t>Expression</a:t>
            </a:r>
            <a:r>
              <a:rPr lang="ru-RU" dirty="0"/>
              <a:t> </a:t>
            </a:r>
            <a:r>
              <a:rPr lang="ru-RU" dirty="0" err="1"/>
              <a:t>Language</a:t>
            </a:r>
            <a:r>
              <a:rPr lang="ru-RU" dirty="0" smtClean="0"/>
              <a:t>).</a:t>
            </a:r>
          </a:p>
          <a:p>
            <a:r>
              <a:rPr lang="ru-RU" dirty="0" smtClean="0"/>
              <a:t>Аннотация </a:t>
            </a:r>
            <a:r>
              <a:rPr lang="ru-RU" dirty="0"/>
              <a:t>@</a:t>
            </a:r>
            <a:r>
              <a:rPr lang="ru-RU" dirty="0" err="1"/>
              <a:t>PreAuthorize</a:t>
            </a:r>
            <a:r>
              <a:rPr lang="ru-RU" dirty="0"/>
              <a:t> проверяет данное выражение перед входом в метод, тогда как аннотация @</a:t>
            </a:r>
            <a:r>
              <a:rPr lang="ru-RU" dirty="0" err="1"/>
              <a:t>PostAuthorize</a:t>
            </a:r>
            <a:r>
              <a:rPr lang="ru-RU" dirty="0"/>
              <a:t> проверяет его после выполнения метода и может изменить результат</a:t>
            </a:r>
            <a:r>
              <a:rPr lang="ru-RU" dirty="0" smtClean="0"/>
              <a:t>.</a:t>
            </a:r>
            <a:endParaRPr lang="ru-RU" dirty="0"/>
          </a:p>
        </p:txBody>
      </p:sp>
      <p:sp>
        <p:nvSpPr>
          <p:cNvPr id="3" name="Заголовок 2"/>
          <p:cNvSpPr>
            <a:spLocks noGrp="1"/>
          </p:cNvSpPr>
          <p:nvPr>
            <p:ph type="title"/>
          </p:nvPr>
        </p:nvSpPr>
        <p:spPr/>
        <p:txBody>
          <a:bodyPr/>
          <a:lstStyle/>
          <a:p>
            <a:r>
              <a:rPr lang="en-US" dirty="0"/>
              <a:t>@</a:t>
            </a:r>
            <a:r>
              <a:rPr lang="en-US" dirty="0" err="1"/>
              <a:t>PreAuthorize</a:t>
            </a:r>
            <a:r>
              <a:rPr lang="en-US" dirty="0"/>
              <a:t> </a:t>
            </a:r>
            <a:r>
              <a:rPr lang="ru-RU" dirty="0" smtClean="0"/>
              <a:t>и</a:t>
            </a:r>
            <a:r>
              <a:rPr lang="en-US" dirty="0" smtClean="0"/>
              <a:t> </a:t>
            </a:r>
            <a:r>
              <a:rPr lang="en-US" dirty="0"/>
              <a:t>@</a:t>
            </a:r>
            <a:r>
              <a:rPr lang="en-US" dirty="0" err="1"/>
              <a:t>PostAuthorize</a:t>
            </a:r>
            <a:endParaRPr lang="ru-RU" dirty="0"/>
          </a:p>
        </p:txBody>
      </p:sp>
    </p:spTree>
    <p:extLst>
      <p:ext uri="{BB962C8B-B14F-4D97-AF65-F5344CB8AC3E}">
        <p14:creationId xmlns:p14="http://schemas.microsoft.com/office/powerpoint/2010/main" val="4045508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smtClean="0"/>
              <a:t>Рассмотрим </a:t>
            </a:r>
            <a:r>
              <a:rPr lang="ru-RU" dirty="0"/>
              <a:t>метод </a:t>
            </a:r>
            <a:r>
              <a:rPr lang="ru-RU" dirty="0" err="1" smtClean="0"/>
              <a:t>getUsernameInUpperCase</a:t>
            </a:r>
            <a:r>
              <a:rPr lang="ru-RU" dirty="0" smtClean="0"/>
              <a:t>.</a:t>
            </a:r>
            <a:br>
              <a:rPr lang="ru-RU" dirty="0" smtClean="0"/>
            </a:br>
            <a:r>
              <a:rPr lang="ru-RU" dirty="0" smtClean="0"/>
              <a:t/>
            </a:r>
            <a:br>
              <a:rPr lang="ru-RU" dirty="0" smtClean="0"/>
            </a:br>
            <a:r>
              <a:rPr lang="en-US" dirty="0"/>
              <a:t>@</a:t>
            </a:r>
            <a:r>
              <a:rPr lang="en-US" dirty="0" err="1"/>
              <a:t>PreAuthorize</a:t>
            </a:r>
            <a:r>
              <a:rPr lang="en-US" dirty="0"/>
              <a:t>("</a:t>
            </a:r>
            <a:r>
              <a:rPr lang="en-US" dirty="0" err="1"/>
              <a:t>hasRole</a:t>
            </a:r>
            <a:r>
              <a:rPr lang="en-US" dirty="0"/>
              <a:t>('ROLE_VIEWER</a:t>
            </a:r>
            <a:r>
              <a:rPr lang="en-US" dirty="0" smtClean="0"/>
              <a:t>')")</a:t>
            </a:r>
            <a:r>
              <a:rPr lang="ru-RU" dirty="0" smtClean="0"/>
              <a:t/>
            </a:r>
            <a:br>
              <a:rPr lang="ru-RU" dirty="0" smtClean="0"/>
            </a:br>
            <a:r>
              <a:rPr lang="en-US" dirty="0" smtClean="0"/>
              <a:t>public </a:t>
            </a:r>
            <a:r>
              <a:rPr lang="en-US" dirty="0"/>
              <a:t>String </a:t>
            </a:r>
            <a:r>
              <a:rPr lang="en-US" dirty="0" err="1"/>
              <a:t>getUsernameInUpperCase</a:t>
            </a:r>
            <a:r>
              <a:rPr lang="en-US" dirty="0"/>
              <a:t>() </a:t>
            </a:r>
            <a:r>
              <a:rPr lang="en-US" dirty="0" smtClean="0"/>
              <a:t>{</a:t>
            </a:r>
            <a:r>
              <a:rPr lang="ru-RU" dirty="0" smtClean="0"/>
              <a:t/>
            </a:r>
            <a:br>
              <a:rPr lang="ru-RU" dirty="0" smtClean="0"/>
            </a:br>
            <a:r>
              <a:rPr lang="en-US" dirty="0" smtClean="0"/>
              <a:t>    </a:t>
            </a:r>
            <a:r>
              <a:rPr lang="en-US" dirty="0"/>
              <a:t>return </a:t>
            </a:r>
            <a:r>
              <a:rPr lang="en-US" dirty="0" err="1"/>
              <a:t>getUsername</a:t>
            </a:r>
            <a:r>
              <a:rPr lang="en-US" dirty="0"/>
              <a:t>().</a:t>
            </a:r>
            <a:r>
              <a:rPr lang="en-US" dirty="0" err="1"/>
              <a:t>toUpperCase</a:t>
            </a:r>
            <a:r>
              <a:rPr lang="en-US" dirty="0" smtClean="0"/>
              <a:t>();</a:t>
            </a:r>
            <a:r>
              <a:rPr lang="ru-RU" dirty="0" smtClean="0"/>
              <a:t/>
            </a:r>
            <a:br>
              <a:rPr lang="ru-RU" dirty="0" smtClean="0"/>
            </a:br>
            <a:r>
              <a:rPr lang="en-US" dirty="0" smtClean="0"/>
              <a:t>}</a:t>
            </a:r>
            <a:r>
              <a:rPr lang="ru-RU" dirty="0" smtClean="0"/>
              <a:t/>
            </a:r>
            <a:br>
              <a:rPr lang="ru-RU" dirty="0" smtClean="0"/>
            </a:br>
            <a:endParaRPr lang="ru-RU" dirty="0" smtClean="0"/>
          </a:p>
          <a:p>
            <a:r>
              <a:rPr lang="ru-RU" dirty="0"/>
              <a:t>@</a:t>
            </a:r>
            <a:r>
              <a:rPr lang="ru-RU" dirty="0" err="1"/>
              <a:t>PreAuthorize</a:t>
            </a:r>
            <a:r>
              <a:rPr lang="ru-RU" dirty="0"/>
              <a:t>("</a:t>
            </a:r>
            <a:r>
              <a:rPr lang="ru-RU" dirty="0" err="1"/>
              <a:t>hasRole</a:t>
            </a:r>
            <a:r>
              <a:rPr lang="ru-RU" dirty="0"/>
              <a:t>('ROLE_VIEWER')") имеет то же значение, что и @</a:t>
            </a:r>
            <a:r>
              <a:rPr lang="ru-RU" dirty="0" err="1"/>
              <a:t>Secured</a:t>
            </a:r>
            <a:r>
              <a:rPr lang="ru-RU" dirty="0"/>
              <a:t>("ROLE_VIEWER</a:t>
            </a:r>
            <a:r>
              <a:rPr lang="ru-RU" dirty="0" smtClean="0"/>
              <a:t>"). Следовательно</a:t>
            </a:r>
            <a:r>
              <a:rPr lang="ru-RU" dirty="0"/>
              <a:t>, аннотацию @</a:t>
            </a:r>
            <a:r>
              <a:rPr lang="ru-RU" dirty="0" err="1"/>
              <a:t>Secured</a:t>
            </a:r>
            <a:r>
              <a:rPr lang="ru-RU" dirty="0"/>
              <a:t>({"ROLE_VIEWER", "ROLE_EDITOR"}) можно заменить </a:t>
            </a:r>
            <a:r>
              <a:rPr lang="ru-RU" dirty="0" smtClean="0"/>
              <a:t>на:</a:t>
            </a:r>
            <a:r>
              <a:rPr lang="en-US" dirty="0"/>
              <a:t/>
            </a:r>
            <a:br>
              <a:rPr lang="en-US" dirty="0"/>
            </a:br>
            <a:r>
              <a:rPr lang="en-US" dirty="0"/>
              <a:t/>
            </a:r>
            <a:br>
              <a:rPr lang="en-US" dirty="0"/>
            </a:br>
            <a:r>
              <a:rPr lang="en-US" dirty="0"/>
              <a:t>@</a:t>
            </a:r>
            <a:r>
              <a:rPr lang="en-US" dirty="0" err="1"/>
              <a:t>PreAuthorize</a:t>
            </a:r>
            <a:r>
              <a:rPr lang="en-US" dirty="0"/>
              <a:t>("</a:t>
            </a:r>
            <a:r>
              <a:rPr lang="en-US" dirty="0" err="1"/>
              <a:t>hasRole</a:t>
            </a:r>
            <a:r>
              <a:rPr lang="en-US" dirty="0"/>
              <a:t>('ROLE_VIEWER') or </a:t>
            </a:r>
            <a:r>
              <a:rPr lang="en-US" dirty="0" err="1"/>
              <a:t>hasRole</a:t>
            </a:r>
            <a:r>
              <a:rPr lang="en-US" dirty="0"/>
              <a:t>('ROLE_EDITOR</a:t>
            </a:r>
            <a:r>
              <a:rPr lang="en-US" dirty="0" smtClean="0"/>
              <a:t>')")</a:t>
            </a:r>
            <a:br>
              <a:rPr lang="en-US" dirty="0" smtClean="0"/>
            </a:br>
            <a:r>
              <a:rPr lang="en-US" dirty="0" smtClean="0"/>
              <a:t>public </a:t>
            </a:r>
            <a:r>
              <a:rPr lang="en-US" dirty="0" err="1"/>
              <a:t>boolean</a:t>
            </a:r>
            <a:r>
              <a:rPr lang="en-US" dirty="0"/>
              <a:t> isValidUsername3(String username) </a:t>
            </a:r>
            <a:r>
              <a:rPr lang="en-US" dirty="0" smtClean="0"/>
              <a:t>{</a:t>
            </a:r>
            <a:br>
              <a:rPr lang="en-US" dirty="0" smtClean="0"/>
            </a:br>
            <a:r>
              <a:rPr lang="en-US" dirty="0" smtClean="0"/>
              <a:t>    //...</a:t>
            </a:r>
            <a:br>
              <a:rPr lang="en-US" dirty="0" smtClean="0"/>
            </a:br>
            <a:r>
              <a:rPr lang="en-US" dirty="0" smtClean="0"/>
              <a:t>}</a:t>
            </a:r>
            <a:br>
              <a:rPr lang="en-US" dirty="0" smtClean="0"/>
            </a:br>
            <a:endParaRPr lang="en-US" dirty="0" smtClean="0"/>
          </a:p>
          <a:p>
            <a:r>
              <a:rPr lang="ru-RU" dirty="0"/>
              <a:t>Более того, мы можем использовать аргумент метода как часть </a:t>
            </a:r>
            <a:r>
              <a:rPr lang="ru-RU" dirty="0" smtClean="0"/>
              <a:t>выражения</a:t>
            </a:r>
            <a:r>
              <a:rPr lang="en-US" dirty="0"/>
              <a:t>.</a:t>
            </a:r>
            <a:br>
              <a:rPr lang="en-US" dirty="0"/>
            </a:br>
            <a:r>
              <a:rPr lang="en-US" dirty="0"/>
              <a:t/>
            </a:r>
            <a:br>
              <a:rPr lang="en-US" dirty="0"/>
            </a:br>
            <a:r>
              <a:rPr lang="en-US" dirty="0"/>
              <a:t>@</a:t>
            </a:r>
            <a:r>
              <a:rPr lang="en-US" dirty="0" err="1"/>
              <a:t>PreAuthorize</a:t>
            </a:r>
            <a:r>
              <a:rPr lang="en-US" dirty="0"/>
              <a:t>("#username == </a:t>
            </a:r>
            <a:r>
              <a:rPr lang="en-US" dirty="0" err="1"/>
              <a:t>authentication.principal.username</a:t>
            </a:r>
            <a:r>
              <a:rPr lang="en-US" dirty="0" smtClean="0"/>
              <a:t>")</a:t>
            </a:r>
            <a:br>
              <a:rPr lang="en-US" dirty="0" smtClean="0"/>
            </a:br>
            <a:r>
              <a:rPr lang="en-US" dirty="0" smtClean="0"/>
              <a:t>public </a:t>
            </a:r>
            <a:r>
              <a:rPr lang="en-US" dirty="0"/>
              <a:t>String </a:t>
            </a:r>
            <a:r>
              <a:rPr lang="en-US" dirty="0" err="1"/>
              <a:t>getMyRoles</a:t>
            </a:r>
            <a:r>
              <a:rPr lang="en-US" dirty="0"/>
              <a:t>(String username) </a:t>
            </a:r>
            <a:r>
              <a:rPr lang="en-US" dirty="0" smtClean="0"/>
              <a:t>{</a:t>
            </a:r>
            <a:br>
              <a:rPr lang="en-US" dirty="0" smtClean="0"/>
            </a:br>
            <a:r>
              <a:rPr lang="en-US" dirty="0" smtClean="0"/>
              <a:t>    //...</a:t>
            </a:r>
            <a:br>
              <a:rPr lang="en-US" dirty="0" smtClean="0"/>
            </a:br>
            <a:r>
              <a:rPr lang="en-US" dirty="0" smtClean="0"/>
              <a:t>}</a:t>
            </a:r>
            <a:br>
              <a:rPr lang="en-US" dirty="0" smtClean="0"/>
            </a:br>
            <a:endParaRPr lang="en-US" dirty="0" smtClean="0"/>
          </a:p>
          <a:p>
            <a:r>
              <a:rPr lang="ru-RU" dirty="0"/>
              <a:t>Здесь пользователь может вызывать метод </a:t>
            </a:r>
            <a:r>
              <a:rPr lang="ru-RU" dirty="0" err="1"/>
              <a:t>getMyRoles</a:t>
            </a:r>
            <a:r>
              <a:rPr lang="ru-RU" dirty="0"/>
              <a:t> только в том случае, если значение аргумента имя пользователя совпадает с именем пользователя текущего принципала.</a:t>
            </a:r>
          </a:p>
        </p:txBody>
      </p:sp>
      <p:sp>
        <p:nvSpPr>
          <p:cNvPr id="3" name="Заголовок 2"/>
          <p:cNvSpPr>
            <a:spLocks noGrp="1"/>
          </p:cNvSpPr>
          <p:nvPr>
            <p:ph type="title"/>
          </p:nvPr>
        </p:nvSpPr>
        <p:spPr/>
        <p:txBody>
          <a:bodyPr/>
          <a:lstStyle/>
          <a:p>
            <a:r>
              <a:rPr lang="en-US" dirty="0"/>
              <a:t>@</a:t>
            </a:r>
            <a:r>
              <a:rPr lang="en-US" dirty="0" err="1" smtClean="0"/>
              <a:t>PreAuthorize</a:t>
            </a:r>
            <a:endParaRPr lang="ru-RU" dirty="0"/>
          </a:p>
        </p:txBody>
      </p:sp>
    </p:spTree>
    <p:extLst>
      <p:ext uri="{BB962C8B-B14F-4D97-AF65-F5344CB8AC3E}">
        <p14:creationId xmlns:p14="http://schemas.microsoft.com/office/powerpoint/2010/main" val="368216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524000"/>
            <a:ext cx="8229600" cy="4641304"/>
          </a:xfrm>
        </p:spPr>
        <p:txBody>
          <a:bodyPr>
            <a:normAutofit fontScale="70000" lnSpcReduction="20000"/>
          </a:bodyPr>
          <a:lstStyle/>
          <a:p>
            <a:pPr marL="0" indent="0">
              <a:buNone/>
            </a:pPr>
            <a:r>
              <a:rPr lang="en-US" dirty="0"/>
              <a:t>&lt;dependencies</a:t>
            </a:r>
            <a:r>
              <a:rPr lang="en-US" dirty="0" smtClean="0"/>
              <a:t>&gt;</a:t>
            </a:r>
            <a:r>
              <a:rPr lang="ru-RU" dirty="0" smtClean="0"/>
              <a:t/>
            </a:r>
            <a:br>
              <a:rPr lang="ru-RU" dirty="0" smtClean="0"/>
            </a:br>
            <a:r>
              <a:rPr lang="ru-RU" dirty="0" smtClean="0"/>
              <a:t>   </a:t>
            </a:r>
            <a:r>
              <a:rPr lang="en-US" dirty="0" smtClean="0"/>
              <a:t> </a:t>
            </a:r>
            <a:r>
              <a:rPr lang="en-US" i="1" dirty="0"/>
              <a:t>&lt;!-- ... other dependency elements ... </a:t>
            </a:r>
            <a:r>
              <a:rPr lang="en-US" i="1" dirty="0" smtClean="0"/>
              <a:t>--&gt;</a:t>
            </a:r>
            <a:r>
              <a:rPr lang="ru-RU" i="1" dirty="0" smtClean="0"/>
              <a:t/>
            </a:r>
            <a:br>
              <a:rPr lang="ru-RU" i="1" dirty="0" smtClean="0"/>
            </a:br>
            <a:r>
              <a:rPr lang="ru-RU" i="1" dirty="0" smtClean="0"/>
              <a:t>   </a:t>
            </a:r>
            <a:r>
              <a:rPr lang="en-US" dirty="0" smtClean="0"/>
              <a:t> </a:t>
            </a:r>
            <a:r>
              <a:rPr lang="en-US" dirty="0"/>
              <a:t>&lt;dependency</a:t>
            </a:r>
            <a:r>
              <a:rPr lang="en-US" dirty="0" smtClean="0"/>
              <a:t>&gt;</a:t>
            </a:r>
            <a:r>
              <a:rPr lang="ru-RU" dirty="0" smtClean="0"/>
              <a:t/>
            </a:r>
            <a:br>
              <a:rPr lang="ru-RU" dirty="0" smtClean="0"/>
            </a:br>
            <a:r>
              <a:rPr lang="ru-RU" dirty="0" smtClean="0"/>
              <a:t>        </a:t>
            </a:r>
            <a:r>
              <a:rPr lang="en-US" dirty="0" smtClean="0"/>
              <a:t>&lt;</a:t>
            </a:r>
            <a:r>
              <a:rPr lang="en-US" dirty="0" err="1"/>
              <a:t>groupId</a:t>
            </a:r>
            <a:r>
              <a:rPr lang="en-US" dirty="0"/>
              <a:t>&gt;</a:t>
            </a:r>
            <a:r>
              <a:rPr lang="en-US" dirty="0" err="1"/>
              <a:t>org.springframework.boot</a:t>
            </a:r>
            <a:r>
              <a:rPr lang="en-US" dirty="0"/>
              <a:t>&lt;/</a:t>
            </a:r>
            <a:r>
              <a:rPr lang="en-US" dirty="0" err="1"/>
              <a:t>groupId</a:t>
            </a:r>
            <a:r>
              <a:rPr lang="en-US" dirty="0" smtClean="0"/>
              <a:t>&gt;</a:t>
            </a:r>
            <a:r>
              <a:rPr lang="ru-RU" dirty="0" smtClean="0"/>
              <a:t/>
            </a:r>
            <a:br>
              <a:rPr lang="ru-RU" dirty="0" smtClean="0"/>
            </a:br>
            <a:r>
              <a:rPr lang="ru-RU" dirty="0" smtClean="0"/>
              <a:t>       </a:t>
            </a:r>
            <a:r>
              <a:rPr lang="en-US" dirty="0" smtClean="0"/>
              <a:t> </a:t>
            </a:r>
            <a:r>
              <a:rPr lang="en-US" dirty="0"/>
              <a:t>&lt;</a:t>
            </a:r>
            <a:r>
              <a:rPr lang="en-US" dirty="0" err="1"/>
              <a:t>artifactId</a:t>
            </a:r>
            <a:r>
              <a:rPr lang="en-US" dirty="0"/>
              <a:t>&gt;spring-boot-starter-security&lt;/</a:t>
            </a:r>
            <a:r>
              <a:rPr lang="en-US" dirty="0" err="1"/>
              <a:t>artifactId</a:t>
            </a:r>
            <a:r>
              <a:rPr lang="en-US" dirty="0" smtClean="0"/>
              <a:t>&gt;</a:t>
            </a:r>
            <a:r>
              <a:rPr lang="ru-RU" dirty="0" smtClean="0"/>
              <a:t/>
            </a:r>
            <a:br>
              <a:rPr lang="ru-RU" dirty="0" smtClean="0"/>
            </a:br>
            <a:r>
              <a:rPr lang="ru-RU" dirty="0" smtClean="0"/>
              <a:t>   </a:t>
            </a:r>
            <a:r>
              <a:rPr lang="en-US" dirty="0" smtClean="0"/>
              <a:t> </a:t>
            </a:r>
            <a:r>
              <a:rPr lang="en-US" dirty="0"/>
              <a:t>&lt;/dependency</a:t>
            </a:r>
            <a:r>
              <a:rPr lang="en-US" dirty="0" smtClean="0"/>
              <a:t>&gt;</a:t>
            </a:r>
            <a:r>
              <a:rPr lang="ru-RU" dirty="0" smtClean="0"/>
              <a:t/>
            </a:r>
            <a:br>
              <a:rPr lang="ru-RU" dirty="0" smtClean="0"/>
            </a:br>
            <a:r>
              <a:rPr lang="en-US" dirty="0" smtClean="0"/>
              <a:t>&lt;/</a:t>
            </a:r>
            <a:r>
              <a:rPr lang="en-US" dirty="0"/>
              <a:t>dependencies</a:t>
            </a:r>
            <a:r>
              <a:rPr lang="en-US" dirty="0" smtClean="0"/>
              <a:t>&gt;</a:t>
            </a:r>
            <a:endParaRPr lang="ru-RU" dirty="0" smtClean="0"/>
          </a:p>
          <a:p>
            <a:pPr marL="0" indent="0">
              <a:buNone/>
            </a:pPr>
            <a:endParaRPr lang="ru-RU" dirty="0"/>
          </a:p>
          <a:p>
            <a:pPr marL="0" indent="0">
              <a:buNone/>
            </a:pPr>
            <a:r>
              <a:rPr lang="en-US" dirty="0"/>
              <a:t>&lt;dependencies</a:t>
            </a:r>
            <a:r>
              <a:rPr lang="en-US" dirty="0" smtClean="0"/>
              <a:t>&gt;</a:t>
            </a:r>
            <a:r>
              <a:rPr lang="ru-RU" dirty="0" smtClean="0"/>
              <a:t/>
            </a:r>
            <a:br>
              <a:rPr lang="ru-RU" dirty="0" smtClean="0"/>
            </a:br>
            <a:r>
              <a:rPr lang="ru-RU" dirty="0" smtClean="0"/>
              <a:t>   </a:t>
            </a:r>
            <a:r>
              <a:rPr lang="en-US" dirty="0" smtClean="0"/>
              <a:t> </a:t>
            </a:r>
            <a:r>
              <a:rPr lang="en-US" i="1" dirty="0"/>
              <a:t>&lt;!-- ... other dependency elements ... </a:t>
            </a:r>
            <a:r>
              <a:rPr lang="en-US" i="1" dirty="0" smtClean="0"/>
              <a:t>--&gt;</a:t>
            </a:r>
            <a:r>
              <a:rPr lang="ru-RU" i="1" dirty="0" smtClean="0"/>
              <a:t/>
            </a:r>
            <a:br>
              <a:rPr lang="ru-RU" i="1" dirty="0" smtClean="0"/>
            </a:br>
            <a:r>
              <a:rPr lang="ru-RU" i="1" dirty="0" smtClean="0"/>
              <a:t>   </a:t>
            </a:r>
            <a:r>
              <a:rPr lang="en-US" dirty="0" smtClean="0"/>
              <a:t> </a:t>
            </a:r>
            <a:r>
              <a:rPr lang="en-US" dirty="0"/>
              <a:t>&lt;dependency</a:t>
            </a:r>
            <a:r>
              <a:rPr lang="en-US" dirty="0" smtClean="0"/>
              <a:t>&gt;</a:t>
            </a:r>
            <a:r>
              <a:rPr lang="ru-RU" dirty="0" smtClean="0"/>
              <a:t/>
            </a:r>
            <a:br>
              <a:rPr lang="ru-RU" dirty="0" smtClean="0"/>
            </a:br>
            <a:r>
              <a:rPr lang="ru-RU" dirty="0" smtClean="0"/>
              <a:t>   </a:t>
            </a:r>
            <a:r>
              <a:rPr lang="en-US" dirty="0" smtClean="0"/>
              <a:t> </a:t>
            </a:r>
            <a:r>
              <a:rPr lang="ru-RU" dirty="0" smtClean="0"/>
              <a:t>    </a:t>
            </a:r>
            <a:r>
              <a:rPr lang="en-US" dirty="0" smtClean="0"/>
              <a:t>&lt;</a:t>
            </a:r>
            <a:r>
              <a:rPr lang="en-US" dirty="0" err="1"/>
              <a:t>groupId</a:t>
            </a:r>
            <a:r>
              <a:rPr lang="en-US" dirty="0"/>
              <a:t>&gt;</a:t>
            </a:r>
            <a:r>
              <a:rPr lang="en-US" dirty="0" err="1"/>
              <a:t>org.springframework.security</a:t>
            </a:r>
            <a:r>
              <a:rPr lang="en-US" dirty="0"/>
              <a:t>&lt;/</a:t>
            </a:r>
            <a:r>
              <a:rPr lang="en-US" dirty="0" err="1"/>
              <a:t>groupId</a:t>
            </a:r>
            <a:r>
              <a:rPr lang="en-US" dirty="0" smtClean="0"/>
              <a:t>&gt;</a:t>
            </a:r>
            <a:r>
              <a:rPr lang="ru-RU" dirty="0" smtClean="0"/>
              <a:t/>
            </a:r>
            <a:br>
              <a:rPr lang="ru-RU" dirty="0" smtClean="0"/>
            </a:br>
            <a:r>
              <a:rPr lang="ru-RU" dirty="0" smtClean="0"/>
              <a:t>       </a:t>
            </a:r>
            <a:r>
              <a:rPr lang="en-US" dirty="0" smtClean="0"/>
              <a:t> </a:t>
            </a:r>
            <a:r>
              <a:rPr lang="en-US" dirty="0"/>
              <a:t>&lt;</a:t>
            </a:r>
            <a:r>
              <a:rPr lang="en-US" dirty="0" err="1"/>
              <a:t>artifactId</a:t>
            </a:r>
            <a:r>
              <a:rPr lang="en-US" dirty="0"/>
              <a:t>&gt;spring-security-web&lt;/</a:t>
            </a:r>
            <a:r>
              <a:rPr lang="en-US" dirty="0" err="1"/>
              <a:t>artifactId</a:t>
            </a:r>
            <a:r>
              <a:rPr lang="en-US" dirty="0" smtClean="0"/>
              <a:t>&gt;</a:t>
            </a:r>
            <a:r>
              <a:rPr lang="ru-RU" dirty="0" smtClean="0"/>
              <a:t/>
            </a:r>
            <a:br>
              <a:rPr lang="ru-RU" dirty="0" smtClean="0"/>
            </a:br>
            <a:r>
              <a:rPr lang="ru-RU" dirty="0" smtClean="0"/>
              <a:t>   </a:t>
            </a:r>
            <a:r>
              <a:rPr lang="en-US" dirty="0" smtClean="0"/>
              <a:t> </a:t>
            </a:r>
            <a:r>
              <a:rPr lang="en-US" dirty="0"/>
              <a:t>&lt;/dependency</a:t>
            </a:r>
            <a:r>
              <a:rPr lang="en-US" dirty="0" smtClean="0"/>
              <a:t>&gt;</a:t>
            </a:r>
            <a:r>
              <a:rPr lang="ru-RU" dirty="0" smtClean="0"/>
              <a:t/>
            </a:r>
            <a:br>
              <a:rPr lang="ru-RU" dirty="0" smtClean="0"/>
            </a:br>
            <a:r>
              <a:rPr lang="ru-RU" dirty="0" smtClean="0"/>
              <a:t>   </a:t>
            </a:r>
            <a:r>
              <a:rPr lang="en-US" dirty="0" smtClean="0"/>
              <a:t> </a:t>
            </a:r>
            <a:r>
              <a:rPr lang="en-US" dirty="0"/>
              <a:t>&lt;dependency</a:t>
            </a:r>
            <a:r>
              <a:rPr lang="en-US" dirty="0" smtClean="0"/>
              <a:t>&gt;</a:t>
            </a:r>
            <a:r>
              <a:rPr lang="ru-RU" dirty="0" smtClean="0"/>
              <a:t/>
            </a:r>
            <a:br>
              <a:rPr lang="ru-RU" dirty="0" smtClean="0"/>
            </a:br>
            <a:r>
              <a:rPr lang="ru-RU" dirty="0" smtClean="0"/>
              <a:t>       </a:t>
            </a:r>
            <a:r>
              <a:rPr lang="en-US" dirty="0" smtClean="0"/>
              <a:t> </a:t>
            </a:r>
            <a:r>
              <a:rPr lang="en-US" dirty="0"/>
              <a:t>&lt;</a:t>
            </a:r>
            <a:r>
              <a:rPr lang="en-US" dirty="0" err="1"/>
              <a:t>groupId</a:t>
            </a:r>
            <a:r>
              <a:rPr lang="en-US" dirty="0"/>
              <a:t>&gt;</a:t>
            </a:r>
            <a:r>
              <a:rPr lang="en-US" dirty="0" err="1"/>
              <a:t>org.springframework.security</a:t>
            </a:r>
            <a:r>
              <a:rPr lang="en-US" dirty="0"/>
              <a:t>&lt;/</a:t>
            </a:r>
            <a:r>
              <a:rPr lang="en-US" dirty="0" err="1"/>
              <a:t>groupId</a:t>
            </a:r>
            <a:r>
              <a:rPr lang="en-US" dirty="0" smtClean="0"/>
              <a:t>&gt;</a:t>
            </a:r>
            <a:r>
              <a:rPr lang="ru-RU" dirty="0" smtClean="0"/>
              <a:t/>
            </a:r>
            <a:br>
              <a:rPr lang="ru-RU" dirty="0" smtClean="0"/>
            </a:br>
            <a:r>
              <a:rPr lang="ru-RU" dirty="0" smtClean="0"/>
              <a:t>       </a:t>
            </a:r>
            <a:r>
              <a:rPr lang="en-US" dirty="0" smtClean="0"/>
              <a:t> </a:t>
            </a:r>
            <a:r>
              <a:rPr lang="en-US" dirty="0"/>
              <a:t>&lt;</a:t>
            </a:r>
            <a:r>
              <a:rPr lang="en-US" dirty="0" err="1"/>
              <a:t>artifactId</a:t>
            </a:r>
            <a:r>
              <a:rPr lang="en-US" dirty="0"/>
              <a:t>&gt;spring-security-</a:t>
            </a:r>
            <a:r>
              <a:rPr lang="en-US" dirty="0" err="1"/>
              <a:t>config</a:t>
            </a:r>
            <a:r>
              <a:rPr lang="en-US" dirty="0"/>
              <a:t>&lt;/</a:t>
            </a:r>
            <a:r>
              <a:rPr lang="en-US" dirty="0" err="1"/>
              <a:t>artifactId</a:t>
            </a:r>
            <a:r>
              <a:rPr lang="en-US" dirty="0" smtClean="0"/>
              <a:t>&gt;</a:t>
            </a:r>
            <a:r>
              <a:rPr lang="ru-RU" dirty="0" smtClean="0"/>
              <a:t/>
            </a:r>
            <a:br>
              <a:rPr lang="ru-RU" dirty="0" smtClean="0"/>
            </a:br>
            <a:r>
              <a:rPr lang="ru-RU" dirty="0" smtClean="0"/>
              <a:t>   </a:t>
            </a:r>
            <a:r>
              <a:rPr lang="en-US" dirty="0" smtClean="0"/>
              <a:t> </a:t>
            </a:r>
            <a:r>
              <a:rPr lang="en-US" dirty="0"/>
              <a:t>&lt;/dependency</a:t>
            </a:r>
            <a:r>
              <a:rPr lang="en-US" dirty="0" smtClean="0"/>
              <a:t>&gt;</a:t>
            </a:r>
            <a:r>
              <a:rPr lang="ru-RU" dirty="0" smtClean="0"/>
              <a:t/>
            </a:r>
            <a:br>
              <a:rPr lang="ru-RU" dirty="0" smtClean="0"/>
            </a:br>
            <a:r>
              <a:rPr lang="en-US" dirty="0" smtClean="0"/>
              <a:t>&lt;/</a:t>
            </a:r>
            <a:r>
              <a:rPr lang="en-US" dirty="0"/>
              <a:t>dependencies&gt;</a:t>
            </a:r>
          </a:p>
        </p:txBody>
      </p:sp>
      <p:sp>
        <p:nvSpPr>
          <p:cNvPr id="3" name="Заголовок 2"/>
          <p:cNvSpPr>
            <a:spLocks noGrp="1"/>
          </p:cNvSpPr>
          <p:nvPr>
            <p:ph type="title"/>
          </p:nvPr>
        </p:nvSpPr>
        <p:spPr/>
        <p:txBody>
          <a:bodyPr/>
          <a:lstStyle/>
          <a:p>
            <a:r>
              <a:rPr lang="en-US" dirty="0" smtClean="0"/>
              <a:t>Spring Boot </a:t>
            </a:r>
            <a:r>
              <a:rPr lang="ru-RU" dirty="0" smtClean="0"/>
              <a:t>и </a:t>
            </a:r>
            <a:r>
              <a:rPr lang="en-US" dirty="0" smtClean="0"/>
              <a:t>Maven</a:t>
            </a:r>
            <a:endParaRPr lang="en-US" dirty="0"/>
          </a:p>
        </p:txBody>
      </p:sp>
    </p:spTree>
    <p:extLst>
      <p:ext uri="{BB962C8B-B14F-4D97-AF65-F5344CB8AC3E}">
        <p14:creationId xmlns:p14="http://schemas.microsoft.com/office/powerpoint/2010/main" val="4027886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Стоит отметить, что выражения @</a:t>
            </a:r>
            <a:r>
              <a:rPr lang="ru-RU" dirty="0" err="1"/>
              <a:t>PreAuthorize</a:t>
            </a:r>
            <a:r>
              <a:rPr lang="ru-RU" dirty="0"/>
              <a:t> можно заменить выражениями @</a:t>
            </a:r>
            <a:r>
              <a:rPr lang="ru-RU" dirty="0" err="1"/>
              <a:t>PostAuthorize</a:t>
            </a:r>
            <a:r>
              <a:rPr lang="ru-RU" dirty="0" smtClean="0"/>
              <a:t>.</a:t>
            </a:r>
            <a:r>
              <a:rPr lang="en-US" dirty="0"/>
              <a:t/>
            </a:r>
            <a:br>
              <a:rPr lang="en-US" dirty="0"/>
            </a:br>
            <a:r>
              <a:rPr lang="en-US" dirty="0"/>
              <a:t/>
            </a:r>
            <a:br>
              <a:rPr lang="en-US" dirty="0"/>
            </a:br>
            <a:r>
              <a:rPr lang="en-US" dirty="0"/>
              <a:t>@</a:t>
            </a:r>
            <a:r>
              <a:rPr lang="en-US" dirty="0" err="1"/>
              <a:t>PostAuthorize</a:t>
            </a:r>
            <a:r>
              <a:rPr lang="en-US" dirty="0"/>
              <a:t>("#username == </a:t>
            </a:r>
            <a:r>
              <a:rPr lang="en-US" dirty="0" err="1"/>
              <a:t>authentication.principal.username</a:t>
            </a:r>
            <a:r>
              <a:rPr lang="en-US" dirty="0" smtClean="0"/>
              <a:t>")</a:t>
            </a:r>
            <a:br>
              <a:rPr lang="en-US" dirty="0" smtClean="0"/>
            </a:br>
            <a:r>
              <a:rPr lang="en-US" dirty="0" smtClean="0"/>
              <a:t>public </a:t>
            </a:r>
            <a:r>
              <a:rPr lang="en-US" dirty="0"/>
              <a:t>String getMyRoles2(String username) </a:t>
            </a:r>
            <a:r>
              <a:rPr lang="en-US" dirty="0" smtClean="0"/>
              <a:t>{</a:t>
            </a:r>
            <a:br>
              <a:rPr lang="en-US" dirty="0" smtClean="0"/>
            </a:br>
            <a:r>
              <a:rPr lang="en-US" dirty="0" smtClean="0"/>
              <a:t>    //...</a:t>
            </a:r>
            <a:br>
              <a:rPr lang="en-US" dirty="0" smtClean="0"/>
            </a:br>
            <a:r>
              <a:rPr lang="en-US" dirty="0" smtClean="0"/>
              <a:t>}</a:t>
            </a:r>
            <a:br>
              <a:rPr lang="en-US" dirty="0" smtClean="0"/>
            </a:br>
            <a:endParaRPr lang="en-US" dirty="0" smtClean="0"/>
          </a:p>
          <a:p>
            <a:r>
              <a:rPr lang="ru-RU" dirty="0"/>
              <a:t>Однако в </a:t>
            </a:r>
            <a:r>
              <a:rPr lang="ru-RU" dirty="0" smtClean="0"/>
              <a:t>этом </a:t>
            </a:r>
            <a:r>
              <a:rPr lang="ru-RU" dirty="0"/>
              <a:t>примере авторизация </a:t>
            </a:r>
            <a:r>
              <a:rPr lang="ru-RU" dirty="0" smtClean="0"/>
              <a:t>происходила </a:t>
            </a:r>
            <a:r>
              <a:rPr lang="ru-RU" dirty="0"/>
              <a:t>после выполнения целевого метода</a:t>
            </a:r>
            <a:r>
              <a:rPr lang="ru-RU" dirty="0" smtClean="0"/>
              <a:t>. Аннотация </a:t>
            </a:r>
            <a:r>
              <a:rPr lang="ru-RU" dirty="0"/>
              <a:t>@</a:t>
            </a:r>
            <a:r>
              <a:rPr lang="ru-RU" dirty="0" err="1"/>
              <a:t>PostAuthorize</a:t>
            </a:r>
            <a:r>
              <a:rPr lang="ru-RU" dirty="0"/>
              <a:t> предоставляет возможность доступа к результату </a:t>
            </a:r>
            <a:r>
              <a:rPr lang="ru-RU" dirty="0" smtClean="0"/>
              <a:t>метода.</a:t>
            </a:r>
            <a:br>
              <a:rPr lang="ru-RU" dirty="0" smtClean="0"/>
            </a:br>
            <a:r>
              <a:rPr lang="ru-RU" dirty="0" smtClean="0"/>
              <a:t/>
            </a:r>
            <a:br>
              <a:rPr lang="ru-RU" dirty="0" smtClean="0"/>
            </a:br>
            <a:r>
              <a:rPr lang="en-US" dirty="0"/>
              <a:t>@</a:t>
            </a:r>
            <a:r>
              <a:rPr lang="en-US" dirty="0" err="1" smtClean="0"/>
              <a:t>PostAuthorize</a:t>
            </a:r>
            <a:r>
              <a:rPr lang="en-US" dirty="0" smtClean="0"/>
              <a:t>("</a:t>
            </a:r>
            <a:r>
              <a:rPr lang="en-US" dirty="0" err="1"/>
              <a:t>returnObject.username</a:t>
            </a:r>
            <a:r>
              <a:rPr lang="en-US" dirty="0"/>
              <a:t> == </a:t>
            </a:r>
            <a:r>
              <a:rPr lang="en-US" dirty="0" err="1"/>
              <a:t>authentication.principal.nickName</a:t>
            </a:r>
            <a:r>
              <a:rPr lang="en-US" dirty="0" smtClean="0"/>
              <a:t>")</a:t>
            </a:r>
            <a:r>
              <a:rPr lang="ru-RU" dirty="0" smtClean="0"/>
              <a:t/>
            </a:r>
            <a:br>
              <a:rPr lang="ru-RU" dirty="0" smtClean="0"/>
            </a:br>
            <a:r>
              <a:rPr lang="en-US" dirty="0" smtClean="0"/>
              <a:t>public </a:t>
            </a:r>
            <a:r>
              <a:rPr lang="en-US" dirty="0" err="1"/>
              <a:t>CustomUser</a:t>
            </a:r>
            <a:r>
              <a:rPr lang="en-US" dirty="0"/>
              <a:t> </a:t>
            </a:r>
            <a:r>
              <a:rPr lang="en-US" dirty="0" err="1"/>
              <a:t>loadUserDetail</a:t>
            </a:r>
            <a:r>
              <a:rPr lang="en-US" dirty="0"/>
              <a:t>(String username) </a:t>
            </a:r>
            <a:r>
              <a:rPr lang="en-US" dirty="0" smtClean="0"/>
              <a:t>{</a:t>
            </a:r>
            <a:r>
              <a:rPr lang="ru-RU" dirty="0" smtClean="0"/>
              <a:t/>
            </a:r>
            <a:br>
              <a:rPr lang="ru-RU" dirty="0" smtClean="0"/>
            </a:br>
            <a:r>
              <a:rPr lang="en-US" dirty="0" smtClean="0"/>
              <a:t>    </a:t>
            </a:r>
            <a:r>
              <a:rPr lang="en-US" dirty="0"/>
              <a:t>return </a:t>
            </a:r>
            <a:r>
              <a:rPr lang="en-US" dirty="0" err="1"/>
              <a:t>userRoleRepository.loadUserByUserName</a:t>
            </a:r>
            <a:r>
              <a:rPr lang="en-US" dirty="0"/>
              <a:t>(username</a:t>
            </a:r>
            <a:r>
              <a:rPr lang="en-US" dirty="0" smtClean="0"/>
              <a:t>);</a:t>
            </a:r>
            <a:r>
              <a:rPr lang="ru-RU" dirty="0" smtClean="0"/>
              <a:t/>
            </a:r>
            <a:br>
              <a:rPr lang="ru-RU" dirty="0" smtClean="0"/>
            </a:br>
            <a:r>
              <a:rPr lang="en-US" dirty="0" smtClean="0"/>
              <a:t>}</a:t>
            </a:r>
            <a:r>
              <a:rPr lang="ru-RU" dirty="0" smtClean="0"/>
              <a:t/>
            </a:r>
            <a:br>
              <a:rPr lang="ru-RU" dirty="0" smtClean="0"/>
            </a:br>
            <a:endParaRPr lang="ru-RU" dirty="0" smtClean="0"/>
          </a:p>
          <a:p>
            <a:r>
              <a:rPr lang="ru-RU" dirty="0"/>
              <a:t>Здесь метод </a:t>
            </a:r>
            <a:r>
              <a:rPr lang="ru-RU" dirty="0" err="1"/>
              <a:t>loadUserDetail</a:t>
            </a:r>
            <a:r>
              <a:rPr lang="ru-RU" dirty="0"/>
              <a:t> будет успешно выполнен только в том случае, если имя пользователя возвращенного </a:t>
            </a:r>
            <a:r>
              <a:rPr lang="ru-RU" dirty="0" err="1"/>
              <a:t>CustomUser</a:t>
            </a:r>
            <a:r>
              <a:rPr lang="ru-RU" dirty="0"/>
              <a:t> равно псевдониму текущего принципала проверки подлинности.</a:t>
            </a:r>
          </a:p>
        </p:txBody>
      </p:sp>
      <p:sp>
        <p:nvSpPr>
          <p:cNvPr id="3" name="Заголовок 2"/>
          <p:cNvSpPr>
            <a:spLocks noGrp="1"/>
          </p:cNvSpPr>
          <p:nvPr>
            <p:ph type="title"/>
          </p:nvPr>
        </p:nvSpPr>
        <p:spPr/>
        <p:txBody>
          <a:bodyPr/>
          <a:lstStyle/>
          <a:p>
            <a:r>
              <a:rPr lang="en-US" dirty="0"/>
              <a:t>@</a:t>
            </a:r>
            <a:r>
              <a:rPr lang="en-US" dirty="0" err="1"/>
              <a:t>PostAuthorize</a:t>
            </a:r>
            <a:endParaRPr lang="ru-RU" dirty="0"/>
          </a:p>
        </p:txBody>
      </p:sp>
    </p:spTree>
    <p:extLst>
      <p:ext uri="{BB962C8B-B14F-4D97-AF65-F5344CB8AC3E}">
        <p14:creationId xmlns:p14="http://schemas.microsoft.com/office/powerpoint/2010/main" val="306692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err="1"/>
              <a:t>Spring</a:t>
            </a:r>
            <a:r>
              <a:rPr lang="ru-RU" dirty="0"/>
              <a:t> </a:t>
            </a:r>
            <a:r>
              <a:rPr lang="ru-RU" dirty="0" err="1"/>
              <a:t>Security</a:t>
            </a:r>
            <a:r>
              <a:rPr lang="ru-RU" dirty="0"/>
              <a:t> предоставляет аннотацию @</a:t>
            </a:r>
            <a:r>
              <a:rPr lang="ru-RU" dirty="0" err="1"/>
              <a:t>PreFilter</a:t>
            </a:r>
            <a:r>
              <a:rPr lang="ru-RU" dirty="0"/>
              <a:t> для фильтрации аргумента коллекции перед выполнением </a:t>
            </a:r>
            <a:r>
              <a:rPr lang="ru-RU" dirty="0" smtClean="0"/>
              <a:t>метода.</a:t>
            </a:r>
            <a:br>
              <a:rPr lang="ru-RU" dirty="0" smtClean="0"/>
            </a:br>
            <a:r>
              <a:rPr lang="ru-RU" dirty="0" smtClean="0"/>
              <a:t/>
            </a:r>
            <a:br>
              <a:rPr lang="ru-RU" dirty="0" smtClean="0"/>
            </a:br>
            <a:r>
              <a:rPr lang="en-US" dirty="0"/>
              <a:t>@</a:t>
            </a:r>
            <a:r>
              <a:rPr lang="en-US" dirty="0" err="1"/>
              <a:t>PreFilter</a:t>
            </a:r>
            <a:r>
              <a:rPr lang="en-US" dirty="0"/>
              <a:t>("</a:t>
            </a:r>
            <a:r>
              <a:rPr lang="en-US" dirty="0" err="1"/>
              <a:t>filterObject</a:t>
            </a:r>
            <a:r>
              <a:rPr lang="en-US" dirty="0"/>
              <a:t> != </a:t>
            </a:r>
            <a:r>
              <a:rPr lang="en-US" dirty="0" err="1"/>
              <a:t>authentication.principal.username</a:t>
            </a:r>
            <a:r>
              <a:rPr lang="en-US" dirty="0" smtClean="0"/>
              <a:t>")</a:t>
            </a:r>
            <a:r>
              <a:rPr lang="ru-RU" dirty="0" smtClean="0"/>
              <a:t/>
            </a:r>
            <a:br>
              <a:rPr lang="ru-RU" dirty="0" smtClean="0"/>
            </a:br>
            <a:r>
              <a:rPr lang="en-US" dirty="0" smtClean="0"/>
              <a:t>public </a:t>
            </a:r>
            <a:r>
              <a:rPr lang="en-US" dirty="0"/>
              <a:t>String </a:t>
            </a:r>
            <a:r>
              <a:rPr lang="en-US" dirty="0" err="1"/>
              <a:t>joinUsernames</a:t>
            </a:r>
            <a:r>
              <a:rPr lang="en-US" dirty="0"/>
              <a:t>(List&lt;String&gt; usernames) </a:t>
            </a:r>
            <a:r>
              <a:rPr lang="en-US" dirty="0" smtClean="0"/>
              <a:t>{</a:t>
            </a:r>
            <a:r>
              <a:rPr lang="ru-RU" dirty="0" smtClean="0"/>
              <a:t/>
            </a:r>
            <a:br>
              <a:rPr lang="ru-RU" dirty="0" smtClean="0"/>
            </a:br>
            <a:r>
              <a:rPr lang="en-US" dirty="0" smtClean="0"/>
              <a:t>    </a:t>
            </a:r>
            <a:r>
              <a:rPr lang="en-US" dirty="0"/>
              <a:t>return </a:t>
            </a:r>
            <a:r>
              <a:rPr lang="en-US" dirty="0" err="1"/>
              <a:t>usernames.stream</a:t>
            </a:r>
            <a:r>
              <a:rPr lang="en-US" dirty="0"/>
              <a:t>().collect(</a:t>
            </a:r>
            <a:r>
              <a:rPr lang="en-US" dirty="0" err="1"/>
              <a:t>Collectors.joining</a:t>
            </a:r>
            <a:r>
              <a:rPr lang="en-US" dirty="0" smtClean="0"/>
              <a:t>(";"));</a:t>
            </a:r>
            <a:r>
              <a:rPr lang="ru-RU" dirty="0" smtClean="0"/>
              <a:t/>
            </a:r>
            <a:br>
              <a:rPr lang="ru-RU" dirty="0" smtClean="0"/>
            </a:br>
            <a:r>
              <a:rPr lang="en-US" dirty="0" smtClean="0"/>
              <a:t>}</a:t>
            </a:r>
            <a:r>
              <a:rPr lang="ru-RU" dirty="0" smtClean="0"/>
              <a:t/>
            </a:r>
            <a:br>
              <a:rPr lang="ru-RU" dirty="0" smtClean="0"/>
            </a:br>
            <a:endParaRPr lang="ru-RU" dirty="0" smtClean="0"/>
          </a:p>
          <a:p>
            <a:r>
              <a:rPr lang="ru-RU" dirty="0"/>
              <a:t>В этом примере мы объединяем все имена пользователей, кроме того, который прошел проверку подлинности</a:t>
            </a:r>
            <a:r>
              <a:rPr lang="ru-RU" dirty="0" smtClean="0"/>
              <a:t>. Здесь </a:t>
            </a:r>
            <a:r>
              <a:rPr lang="ru-RU" dirty="0"/>
              <a:t>в нашем выражении мы используем имя </a:t>
            </a:r>
            <a:r>
              <a:rPr lang="ru-RU" dirty="0" err="1"/>
              <a:t>filterObject</a:t>
            </a:r>
            <a:r>
              <a:rPr lang="ru-RU" dirty="0"/>
              <a:t> для представления текущего объекта в коллекции</a:t>
            </a:r>
            <a:r>
              <a:rPr lang="ru-RU" dirty="0" smtClean="0"/>
              <a:t>.</a:t>
            </a:r>
          </a:p>
          <a:p>
            <a:r>
              <a:rPr lang="ru-RU" dirty="0" smtClean="0"/>
              <a:t>Однако</a:t>
            </a:r>
            <a:r>
              <a:rPr lang="ru-RU" dirty="0"/>
              <a:t>, если метод имеет более одного аргумента, который является типом коллекции, нам нужно использовать свойство </a:t>
            </a:r>
            <a:r>
              <a:rPr lang="ru-RU" dirty="0" err="1"/>
              <a:t>filterTarget</a:t>
            </a:r>
            <a:r>
              <a:rPr lang="ru-RU" dirty="0"/>
              <a:t>, чтобы указать, какой аргумент мы хотим </a:t>
            </a:r>
            <a:r>
              <a:rPr lang="ru-RU" dirty="0" smtClean="0"/>
              <a:t>отфильтровать.</a:t>
            </a:r>
            <a:br>
              <a:rPr lang="ru-RU" dirty="0" smtClean="0"/>
            </a:br>
            <a:r>
              <a:rPr lang="ru-RU" dirty="0" smtClean="0"/>
              <a:t/>
            </a:r>
            <a:br>
              <a:rPr lang="ru-RU" dirty="0" smtClean="0"/>
            </a:br>
            <a:r>
              <a:rPr lang="en-US" dirty="0"/>
              <a:t>@</a:t>
            </a:r>
            <a:r>
              <a:rPr lang="en-US" dirty="0" err="1" smtClean="0"/>
              <a:t>PreFilter</a:t>
            </a:r>
            <a:r>
              <a:rPr lang="en-US" dirty="0" smtClean="0"/>
              <a:t>(value </a:t>
            </a:r>
            <a:r>
              <a:rPr lang="en-US" dirty="0"/>
              <a:t>= "</a:t>
            </a:r>
            <a:r>
              <a:rPr lang="en-US" dirty="0" err="1"/>
              <a:t>filterObject</a:t>
            </a:r>
            <a:r>
              <a:rPr lang="en-US" dirty="0"/>
              <a:t> != </a:t>
            </a:r>
            <a:r>
              <a:rPr lang="en-US" dirty="0" err="1"/>
              <a:t>authentication.principal.username</a:t>
            </a:r>
            <a:r>
              <a:rPr lang="en-US" dirty="0" smtClean="0"/>
              <a:t>", </a:t>
            </a:r>
            <a:r>
              <a:rPr lang="en-US" dirty="0" err="1" smtClean="0"/>
              <a:t>filterTarget</a:t>
            </a:r>
            <a:r>
              <a:rPr lang="en-US" dirty="0" smtClean="0"/>
              <a:t> </a:t>
            </a:r>
            <a:r>
              <a:rPr lang="en-US" dirty="0"/>
              <a:t>= "usernames</a:t>
            </a:r>
            <a:r>
              <a:rPr lang="en-US" dirty="0" smtClean="0"/>
              <a:t>")</a:t>
            </a:r>
            <a:r>
              <a:rPr lang="ru-RU" dirty="0" smtClean="0"/>
              <a:t/>
            </a:r>
            <a:br>
              <a:rPr lang="ru-RU" dirty="0" smtClean="0"/>
            </a:br>
            <a:r>
              <a:rPr lang="en-US" dirty="0" smtClean="0"/>
              <a:t>public </a:t>
            </a:r>
            <a:r>
              <a:rPr lang="en-US" dirty="0"/>
              <a:t>String </a:t>
            </a:r>
            <a:r>
              <a:rPr lang="en-US" dirty="0" err="1" smtClean="0"/>
              <a:t>joinUsernamesAndRoles</a:t>
            </a:r>
            <a:r>
              <a:rPr lang="en-US" dirty="0" smtClean="0"/>
              <a:t>(List&lt;String</a:t>
            </a:r>
            <a:r>
              <a:rPr lang="en-US" dirty="0"/>
              <a:t>&gt; usernames, List&lt;String&gt; roles) </a:t>
            </a:r>
            <a:r>
              <a:rPr lang="en-US" dirty="0" smtClean="0"/>
              <a:t>{</a:t>
            </a:r>
            <a:r>
              <a:rPr lang="ru-RU" dirty="0" smtClean="0"/>
              <a:t/>
            </a:r>
            <a:br>
              <a:rPr lang="ru-RU" dirty="0" smtClean="0"/>
            </a:br>
            <a:r>
              <a:rPr lang="en-US" dirty="0" smtClean="0"/>
              <a:t>    </a:t>
            </a:r>
            <a:r>
              <a:rPr lang="en-US" dirty="0"/>
              <a:t>return </a:t>
            </a:r>
            <a:r>
              <a:rPr lang="en-US" dirty="0" err="1"/>
              <a:t>usernames.stream</a:t>
            </a:r>
            <a:r>
              <a:rPr lang="en-US" dirty="0"/>
              <a:t>().collect(</a:t>
            </a:r>
            <a:r>
              <a:rPr lang="en-US" dirty="0" err="1"/>
              <a:t>Collectors.joining</a:t>
            </a:r>
            <a:r>
              <a:rPr lang="en-US" dirty="0" smtClean="0"/>
              <a:t>(";"))</a:t>
            </a:r>
            <a:r>
              <a:rPr lang="ru-RU" dirty="0" smtClean="0"/>
              <a:t/>
            </a:r>
            <a:br>
              <a:rPr lang="ru-RU" dirty="0" smtClean="0"/>
            </a:br>
            <a:r>
              <a:rPr lang="en-US" dirty="0" smtClean="0"/>
              <a:t>      </a:t>
            </a:r>
            <a:r>
              <a:rPr lang="ru-RU" dirty="0" smtClean="0"/>
              <a:t>  </a:t>
            </a:r>
            <a:r>
              <a:rPr lang="en-US" dirty="0" smtClean="0"/>
              <a:t>+ </a:t>
            </a:r>
            <a:r>
              <a:rPr lang="en-US" dirty="0"/>
              <a:t>":" + </a:t>
            </a:r>
            <a:r>
              <a:rPr lang="en-US" dirty="0" err="1"/>
              <a:t>roles.stream</a:t>
            </a:r>
            <a:r>
              <a:rPr lang="en-US" dirty="0"/>
              <a:t>().collect(</a:t>
            </a:r>
            <a:r>
              <a:rPr lang="en-US" dirty="0" err="1"/>
              <a:t>Collectors.joining</a:t>
            </a:r>
            <a:r>
              <a:rPr lang="en-US" dirty="0" smtClean="0"/>
              <a:t>(";"));</a:t>
            </a:r>
            <a:r>
              <a:rPr lang="ru-RU" dirty="0" smtClean="0"/>
              <a:t/>
            </a:r>
            <a:br>
              <a:rPr lang="ru-RU" dirty="0" smtClean="0"/>
            </a:br>
            <a:r>
              <a:rPr lang="en-US" dirty="0" smtClean="0"/>
              <a:t>}</a:t>
            </a:r>
            <a:endParaRPr lang="ru-RU" dirty="0"/>
          </a:p>
        </p:txBody>
      </p:sp>
      <p:sp>
        <p:nvSpPr>
          <p:cNvPr id="3" name="Заголовок 2"/>
          <p:cNvSpPr>
            <a:spLocks noGrp="1"/>
          </p:cNvSpPr>
          <p:nvPr>
            <p:ph type="title"/>
          </p:nvPr>
        </p:nvSpPr>
        <p:spPr/>
        <p:txBody>
          <a:bodyPr/>
          <a:lstStyle/>
          <a:p>
            <a:r>
              <a:rPr lang="en-US" dirty="0"/>
              <a:t>@</a:t>
            </a:r>
            <a:r>
              <a:rPr lang="en-US" dirty="0" err="1"/>
              <a:t>PreFilter</a:t>
            </a:r>
            <a:endParaRPr lang="ru-RU" dirty="0"/>
          </a:p>
        </p:txBody>
      </p:sp>
    </p:spTree>
    <p:extLst>
      <p:ext uri="{BB962C8B-B14F-4D97-AF65-F5344CB8AC3E}">
        <p14:creationId xmlns:p14="http://schemas.microsoft.com/office/powerpoint/2010/main" val="669904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lnSpcReduction="20000"/>
          </a:bodyPr>
          <a:lstStyle/>
          <a:p>
            <a:r>
              <a:rPr lang="ru-RU" dirty="0"/>
              <a:t>Кроме того, мы также можем отфильтровать возвращаемую коллекцию метода, используя аннотацию @</a:t>
            </a:r>
            <a:r>
              <a:rPr lang="ru-RU" dirty="0" err="1" smtClean="0"/>
              <a:t>PostFilter</a:t>
            </a:r>
            <a:r>
              <a:rPr lang="ru-RU" dirty="0" smtClean="0"/>
              <a:t>.</a:t>
            </a:r>
            <a:br>
              <a:rPr lang="ru-RU" dirty="0" smtClean="0"/>
            </a:br>
            <a:r>
              <a:rPr lang="ru-RU" dirty="0" smtClean="0"/>
              <a:t/>
            </a:r>
            <a:br>
              <a:rPr lang="ru-RU" dirty="0" smtClean="0"/>
            </a:br>
            <a:r>
              <a:rPr lang="en-US" dirty="0"/>
              <a:t>@</a:t>
            </a:r>
            <a:r>
              <a:rPr lang="en-US" dirty="0" err="1"/>
              <a:t>PostFilter</a:t>
            </a:r>
            <a:r>
              <a:rPr lang="en-US" dirty="0"/>
              <a:t>("</a:t>
            </a:r>
            <a:r>
              <a:rPr lang="en-US" dirty="0" err="1"/>
              <a:t>filterObject</a:t>
            </a:r>
            <a:r>
              <a:rPr lang="en-US" dirty="0"/>
              <a:t> != </a:t>
            </a:r>
            <a:r>
              <a:rPr lang="en-US" dirty="0" err="1"/>
              <a:t>authentication.principal.username</a:t>
            </a:r>
            <a:r>
              <a:rPr lang="en-US" dirty="0" smtClean="0"/>
              <a:t>")</a:t>
            </a:r>
            <a:r>
              <a:rPr lang="ru-RU" dirty="0" smtClean="0"/>
              <a:t/>
            </a:r>
            <a:br>
              <a:rPr lang="ru-RU" dirty="0" smtClean="0"/>
            </a:br>
            <a:r>
              <a:rPr lang="en-US" dirty="0" smtClean="0"/>
              <a:t>public </a:t>
            </a:r>
            <a:r>
              <a:rPr lang="en-US" dirty="0"/>
              <a:t>List&lt;String&gt; </a:t>
            </a:r>
            <a:r>
              <a:rPr lang="en-US" dirty="0" err="1"/>
              <a:t>getAllUsernamesExceptCurrent</a:t>
            </a:r>
            <a:r>
              <a:rPr lang="en-US" dirty="0"/>
              <a:t>() </a:t>
            </a:r>
            <a:r>
              <a:rPr lang="en-US" dirty="0" smtClean="0"/>
              <a:t>{</a:t>
            </a:r>
            <a:r>
              <a:rPr lang="ru-RU" dirty="0" smtClean="0"/>
              <a:t/>
            </a:r>
            <a:br>
              <a:rPr lang="ru-RU" dirty="0" smtClean="0"/>
            </a:br>
            <a:r>
              <a:rPr lang="en-US" dirty="0" smtClean="0"/>
              <a:t>    </a:t>
            </a:r>
            <a:r>
              <a:rPr lang="en-US" dirty="0"/>
              <a:t>return </a:t>
            </a:r>
            <a:r>
              <a:rPr lang="en-US" dirty="0" err="1"/>
              <a:t>userRoleRepository.getAllUsernames</a:t>
            </a:r>
            <a:r>
              <a:rPr lang="en-US" dirty="0" smtClean="0"/>
              <a:t>();</a:t>
            </a:r>
            <a:r>
              <a:rPr lang="ru-RU" dirty="0" smtClean="0"/>
              <a:t/>
            </a:r>
            <a:br>
              <a:rPr lang="ru-RU" dirty="0" smtClean="0"/>
            </a:br>
            <a:r>
              <a:rPr lang="en-US" dirty="0" smtClean="0"/>
              <a:t>}</a:t>
            </a:r>
            <a:r>
              <a:rPr lang="ru-RU" dirty="0" smtClean="0"/>
              <a:t/>
            </a:r>
            <a:br>
              <a:rPr lang="ru-RU" dirty="0" smtClean="0"/>
            </a:br>
            <a:endParaRPr lang="ru-RU" dirty="0" smtClean="0"/>
          </a:p>
          <a:p>
            <a:r>
              <a:rPr lang="ru-RU" dirty="0"/>
              <a:t>В этом случае имя </a:t>
            </a:r>
            <a:r>
              <a:rPr lang="ru-RU" dirty="0" err="1"/>
              <a:t>filterObject</a:t>
            </a:r>
            <a:r>
              <a:rPr lang="ru-RU" dirty="0"/>
              <a:t> относится к текущему объекту в возвращаемой коллекции</a:t>
            </a:r>
            <a:r>
              <a:rPr lang="ru-RU" dirty="0" smtClean="0"/>
              <a:t>. С </a:t>
            </a:r>
            <a:r>
              <a:rPr lang="ru-RU" dirty="0"/>
              <a:t>этой конфигурацией </a:t>
            </a:r>
            <a:r>
              <a:rPr lang="ru-RU" dirty="0" err="1"/>
              <a:t>Spring</a:t>
            </a:r>
            <a:r>
              <a:rPr lang="ru-RU" dirty="0"/>
              <a:t> </a:t>
            </a:r>
            <a:r>
              <a:rPr lang="ru-RU" dirty="0" err="1"/>
              <a:t>Security</a:t>
            </a:r>
            <a:r>
              <a:rPr lang="ru-RU" dirty="0"/>
              <a:t> будет перебирать возвращаемый список и удалять все значения, соответствующие имени пользователя принципала.</a:t>
            </a:r>
          </a:p>
        </p:txBody>
      </p:sp>
      <p:sp>
        <p:nvSpPr>
          <p:cNvPr id="3" name="Заголовок 2"/>
          <p:cNvSpPr>
            <a:spLocks noGrp="1"/>
          </p:cNvSpPr>
          <p:nvPr>
            <p:ph type="title"/>
          </p:nvPr>
        </p:nvSpPr>
        <p:spPr/>
        <p:txBody>
          <a:bodyPr/>
          <a:lstStyle/>
          <a:p>
            <a:r>
              <a:rPr lang="en-US" dirty="0"/>
              <a:t>@</a:t>
            </a:r>
            <a:r>
              <a:rPr lang="en-US" dirty="0" err="1"/>
              <a:t>PostFilter</a:t>
            </a:r>
            <a:endParaRPr lang="ru-RU" dirty="0"/>
          </a:p>
        </p:txBody>
      </p:sp>
    </p:spTree>
    <p:extLst>
      <p:ext uri="{BB962C8B-B14F-4D97-AF65-F5344CB8AC3E}">
        <p14:creationId xmlns:p14="http://schemas.microsoft.com/office/powerpoint/2010/main" val="3545568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Обычно мы оказываемся в ситуации, когда мы защищаем разные методы, используя одну и ту же конфигурацию безопасности</a:t>
            </a:r>
            <a:r>
              <a:rPr lang="ru-RU" dirty="0" smtClean="0"/>
              <a:t>. В </a:t>
            </a:r>
            <a:r>
              <a:rPr lang="ru-RU" dirty="0"/>
              <a:t>этом случае мы можем определить мета-аннотацию </a:t>
            </a:r>
            <a:r>
              <a:rPr lang="ru-RU" dirty="0" smtClean="0"/>
              <a:t>безопасности.</a:t>
            </a:r>
            <a:br>
              <a:rPr lang="ru-RU" dirty="0" smtClean="0"/>
            </a:br>
            <a:r>
              <a:rPr lang="ru-RU" dirty="0" smtClean="0"/>
              <a:t/>
            </a:r>
            <a:br>
              <a:rPr lang="ru-RU" dirty="0" smtClean="0"/>
            </a:br>
            <a:r>
              <a:rPr lang="en-US" dirty="0"/>
              <a:t>@Target(</a:t>
            </a:r>
            <a:r>
              <a:rPr lang="en-US" dirty="0" err="1"/>
              <a:t>ElementType.METHOD</a:t>
            </a:r>
            <a:r>
              <a:rPr lang="en-US" dirty="0" smtClean="0"/>
              <a:t>)</a:t>
            </a:r>
            <a:r>
              <a:rPr lang="ru-RU" dirty="0" smtClean="0"/>
              <a:t/>
            </a:r>
            <a:br>
              <a:rPr lang="ru-RU" dirty="0" smtClean="0"/>
            </a:br>
            <a:r>
              <a:rPr lang="en-US" dirty="0" smtClean="0"/>
              <a:t>@</a:t>
            </a:r>
            <a:r>
              <a:rPr lang="en-US" dirty="0"/>
              <a:t>Retention(</a:t>
            </a:r>
            <a:r>
              <a:rPr lang="en-US" dirty="0" err="1"/>
              <a:t>RetentionPolicy.RUNTIME</a:t>
            </a:r>
            <a:r>
              <a:rPr lang="en-US" dirty="0" smtClean="0"/>
              <a:t>)</a:t>
            </a:r>
            <a:r>
              <a:rPr lang="ru-RU" dirty="0" smtClean="0"/>
              <a:t/>
            </a:r>
            <a:br>
              <a:rPr lang="ru-RU" dirty="0" smtClean="0"/>
            </a:br>
            <a:r>
              <a:rPr lang="en-US" dirty="0" smtClean="0"/>
              <a:t>@</a:t>
            </a:r>
            <a:r>
              <a:rPr lang="en-US" dirty="0" err="1"/>
              <a:t>PreAuthorize</a:t>
            </a:r>
            <a:r>
              <a:rPr lang="en-US" dirty="0"/>
              <a:t>("</a:t>
            </a:r>
            <a:r>
              <a:rPr lang="en-US" dirty="0" err="1"/>
              <a:t>hasRole</a:t>
            </a:r>
            <a:r>
              <a:rPr lang="en-US" dirty="0"/>
              <a:t>('VIEWER</a:t>
            </a:r>
            <a:r>
              <a:rPr lang="en-US" dirty="0" smtClean="0"/>
              <a:t>')")</a:t>
            </a:r>
            <a:r>
              <a:rPr lang="ru-RU" dirty="0" smtClean="0"/>
              <a:t/>
            </a:r>
            <a:br>
              <a:rPr lang="ru-RU" dirty="0" smtClean="0"/>
            </a:br>
            <a:r>
              <a:rPr lang="en-US" dirty="0" smtClean="0"/>
              <a:t>public </a:t>
            </a:r>
            <a:r>
              <a:rPr lang="en-US" dirty="0"/>
              <a:t>@interface </a:t>
            </a:r>
            <a:r>
              <a:rPr lang="en-US" dirty="0" err="1"/>
              <a:t>IsViewer</a:t>
            </a:r>
            <a:r>
              <a:rPr lang="en-US" dirty="0"/>
              <a:t> </a:t>
            </a:r>
            <a:r>
              <a:rPr lang="en-US" dirty="0" smtClean="0"/>
              <a:t>{</a:t>
            </a:r>
            <a:r>
              <a:rPr lang="ru-RU" dirty="0" smtClean="0"/>
              <a:t/>
            </a:r>
            <a:br>
              <a:rPr lang="ru-RU" dirty="0" smtClean="0"/>
            </a:br>
            <a:r>
              <a:rPr lang="en-US" dirty="0" smtClean="0"/>
              <a:t>}</a:t>
            </a:r>
            <a:r>
              <a:rPr lang="ru-RU" dirty="0" smtClean="0"/>
              <a:t/>
            </a:r>
            <a:br>
              <a:rPr lang="ru-RU" dirty="0" smtClean="0"/>
            </a:br>
            <a:endParaRPr lang="ru-RU" dirty="0" smtClean="0"/>
          </a:p>
          <a:p>
            <a:r>
              <a:rPr lang="ru-RU" dirty="0"/>
              <a:t>Затем мы можем напрямую использовать аннотацию @</a:t>
            </a:r>
            <a:r>
              <a:rPr lang="ru-RU" dirty="0" err="1"/>
              <a:t>IsViewer</a:t>
            </a:r>
            <a:r>
              <a:rPr lang="ru-RU" dirty="0"/>
              <a:t> для защиты нашего </a:t>
            </a:r>
            <a:r>
              <a:rPr lang="ru-RU" dirty="0" smtClean="0"/>
              <a:t>метода.</a:t>
            </a:r>
            <a:br>
              <a:rPr lang="ru-RU" dirty="0" smtClean="0"/>
            </a:br>
            <a:r>
              <a:rPr lang="ru-RU" dirty="0" smtClean="0"/>
              <a:t/>
            </a:r>
            <a:br>
              <a:rPr lang="ru-RU" dirty="0" smtClean="0"/>
            </a:br>
            <a:r>
              <a:rPr lang="en-US" dirty="0"/>
              <a:t>@</a:t>
            </a:r>
            <a:r>
              <a:rPr lang="en-US" dirty="0" err="1" smtClean="0"/>
              <a:t>IsViewer</a:t>
            </a:r>
            <a:r>
              <a:rPr lang="ru-RU" dirty="0" smtClean="0"/>
              <a:t/>
            </a:r>
            <a:br>
              <a:rPr lang="ru-RU" dirty="0" smtClean="0"/>
            </a:br>
            <a:r>
              <a:rPr lang="en-US" dirty="0" smtClean="0"/>
              <a:t>public </a:t>
            </a:r>
            <a:r>
              <a:rPr lang="en-US" dirty="0"/>
              <a:t>String getUsername4() </a:t>
            </a:r>
            <a:r>
              <a:rPr lang="en-US" dirty="0" smtClean="0"/>
              <a:t>{</a:t>
            </a:r>
            <a:r>
              <a:rPr lang="ru-RU" dirty="0" smtClean="0"/>
              <a:t/>
            </a:r>
            <a:br>
              <a:rPr lang="ru-RU" dirty="0" smtClean="0"/>
            </a:br>
            <a:r>
              <a:rPr lang="en-US" dirty="0" smtClean="0"/>
              <a:t>    //...</a:t>
            </a:r>
            <a:r>
              <a:rPr lang="ru-RU" dirty="0" smtClean="0"/>
              <a:t/>
            </a:r>
            <a:br>
              <a:rPr lang="ru-RU" dirty="0" smtClean="0"/>
            </a:br>
            <a:r>
              <a:rPr lang="en-US" dirty="0" smtClean="0"/>
              <a:t>}</a:t>
            </a:r>
            <a:r>
              <a:rPr lang="ru-RU" dirty="0" smtClean="0"/>
              <a:t/>
            </a:r>
            <a:br>
              <a:rPr lang="ru-RU" dirty="0" smtClean="0"/>
            </a:br>
            <a:endParaRPr lang="ru-RU" dirty="0" smtClean="0"/>
          </a:p>
          <a:p>
            <a:r>
              <a:rPr lang="ru-RU" dirty="0"/>
              <a:t>Мета-аннотации безопасности </a:t>
            </a:r>
            <a:r>
              <a:rPr lang="ru-RU" dirty="0" smtClean="0"/>
              <a:t>– отличная </a:t>
            </a:r>
            <a:r>
              <a:rPr lang="ru-RU" dirty="0"/>
              <a:t>идея, потому что они добавляют больше семантики и отделяют </a:t>
            </a:r>
            <a:r>
              <a:rPr lang="ru-RU" dirty="0" smtClean="0"/>
              <a:t>бизнес-логику </a:t>
            </a:r>
            <a:r>
              <a:rPr lang="ru-RU" dirty="0"/>
              <a:t>от структуры безопасности.</a:t>
            </a:r>
          </a:p>
        </p:txBody>
      </p:sp>
      <p:sp>
        <p:nvSpPr>
          <p:cNvPr id="3" name="Заголовок 2"/>
          <p:cNvSpPr>
            <a:spLocks noGrp="1"/>
          </p:cNvSpPr>
          <p:nvPr>
            <p:ph type="title"/>
          </p:nvPr>
        </p:nvSpPr>
        <p:spPr/>
        <p:txBody>
          <a:bodyPr/>
          <a:lstStyle/>
          <a:p>
            <a:r>
              <a:rPr lang="ru-RU" dirty="0" smtClean="0"/>
              <a:t>Мета-аннотации</a:t>
            </a:r>
            <a:endParaRPr lang="ru-RU" dirty="0"/>
          </a:p>
        </p:txBody>
      </p:sp>
    </p:spTree>
    <p:extLst>
      <p:ext uri="{BB962C8B-B14F-4D97-AF65-F5344CB8AC3E}">
        <p14:creationId xmlns:p14="http://schemas.microsoft.com/office/powerpoint/2010/main" val="1249730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Если </a:t>
            </a:r>
            <a:r>
              <a:rPr lang="ru-RU" dirty="0" smtClean="0"/>
              <a:t>одна </a:t>
            </a:r>
            <a:r>
              <a:rPr lang="ru-RU" dirty="0"/>
              <a:t>и </a:t>
            </a:r>
            <a:r>
              <a:rPr lang="ru-RU" dirty="0" smtClean="0"/>
              <a:t>та </a:t>
            </a:r>
            <a:r>
              <a:rPr lang="ru-RU" dirty="0"/>
              <a:t>же </a:t>
            </a:r>
            <a:r>
              <a:rPr lang="ru-RU" dirty="0" smtClean="0"/>
              <a:t>аннотация </a:t>
            </a:r>
            <a:r>
              <a:rPr lang="ru-RU" dirty="0"/>
              <a:t>безопасности </a:t>
            </a:r>
            <a:r>
              <a:rPr lang="ru-RU" dirty="0" smtClean="0"/>
              <a:t>используется для </a:t>
            </a:r>
            <a:r>
              <a:rPr lang="ru-RU" dirty="0"/>
              <a:t>каждого метода в одном классе, </a:t>
            </a:r>
            <a:r>
              <a:rPr lang="ru-RU" dirty="0" smtClean="0"/>
              <a:t>можно </a:t>
            </a:r>
            <a:r>
              <a:rPr lang="ru-RU" dirty="0"/>
              <a:t>рассмотреть возможность размещения этой аннотации на уровне </a:t>
            </a:r>
            <a:r>
              <a:rPr lang="ru-RU" dirty="0" smtClean="0"/>
              <a:t>класса.</a:t>
            </a:r>
            <a:br>
              <a:rPr lang="ru-RU" dirty="0" smtClean="0"/>
            </a:br>
            <a:r>
              <a:rPr lang="ru-RU" dirty="0" smtClean="0"/>
              <a:t/>
            </a:r>
            <a:br>
              <a:rPr lang="ru-RU" dirty="0" smtClean="0"/>
            </a:br>
            <a:r>
              <a:rPr lang="en-US" dirty="0"/>
              <a:t>@</a:t>
            </a:r>
            <a:r>
              <a:rPr lang="en-US" dirty="0" smtClean="0"/>
              <a:t>Service</a:t>
            </a:r>
            <a:r>
              <a:rPr lang="ru-RU" dirty="0" smtClean="0"/>
              <a:t/>
            </a:r>
            <a:br>
              <a:rPr lang="ru-RU" dirty="0" smtClean="0"/>
            </a:br>
            <a:r>
              <a:rPr lang="en-US" dirty="0" smtClean="0"/>
              <a:t>@</a:t>
            </a:r>
            <a:r>
              <a:rPr lang="en-US" dirty="0" err="1" smtClean="0"/>
              <a:t>PreAuthorize</a:t>
            </a:r>
            <a:r>
              <a:rPr lang="en-US" dirty="0"/>
              <a:t>("</a:t>
            </a:r>
            <a:r>
              <a:rPr lang="en-US" dirty="0" err="1"/>
              <a:t>hasRole</a:t>
            </a:r>
            <a:r>
              <a:rPr lang="en-US" dirty="0"/>
              <a:t>('ROLE_ADMIN</a:t>
            </a:r>
            <a:r>
              <a:rPr lang="en-US" dirty="0" smtClean="0"/>
              <a:t>')")</a:t>
            </a:r>
            <a:r>
              <a:rPr lang="ru-RU" dirty="0" smtClean="0"/>
              <a:t/>
            </a:r>
            <a:br>
              <a:rPr lang="ru-RU" dirty="0" smtClean="0"/>
            </a:br>
            <a:r>
              <a:rPr lang="en-US" dirty="0" smtClean="0"/>
              <a:t>public </a:t>
            </a:r>
            <a:r>
              <a:rPr lang="en-US" dirty="0"/>
              <a:t>class </a:t>
            </a:r>
            <a:r>
              <a:rPr lang="en-US" dirty="0" err="1"/>
              <a:t>SystemService</a:t>
            </a:r>
            <a:r>
              <a:rPr lang="en-US" dirty="0"/>
              <a:t> </a:t>
            </a:r>
            <a:r>
              <a:rPr lang="en-US" dirty="0" smtClean="0"/>
              <a:t>{</a:t>
            </a:r>
            <a:r>
              <a:rPr lang="ru-RU" dirty="0" smtClean="0"/>
              <a:t/>
            </a:r>
            <a:br>
              <a:rPr lang="ru-RU" dirty="0" smtClean="0"/>
            </a:br>
            <a:r>
              <a:rPr lang="en-US" dirty="0" smtClean="0"/>
              <a:t>    </a:t>
            </a:r>
            <a:r>
              <a:rPr lang="en-US" dirty="0"/>
              <a:t>public String </a:t>
            </a:r>
            <a:r>
              <a:rPr lang="en-US" dirty="0" err="1"/>
              <a:t>getSystemYear</a:t>
            </a:r>
            <a:r>
              <a:rPr lang="en-US" dirty="0" smtClean="0"/>
              <a:t>(){</a:t>
            </a:r>
            <a:r>
              <a:rPr lang="ru-RU" dirty="0" smtClean="0"/>
              <a:t/>
            </a:r>
            <a:br>
              <a:rPr lang="ru-RU" dirty="0" smtClean="0"/>
            </a:br>
            <a:r>
              <a:rPr lang="en-US" dirty="0" smtClean="0"/>
              <a:t>        //...</a:t>
            </a:r>
            <a:r>
              <a:rPr lang="ru-RU" dirty="0" smtClean="0"/>
              <a:t/>
            </a:r>
            <a:br>
              <a:rPr lang="ru-RU" dirty="0" smtClean="0"/>
            </a:br>
            <a:r>
              <a:rPr lang="en-US" dirty="0" smtClean="0"/>
              <a:t>    }</a:t>
            </a:r>
            <a:r>
              <a:rPr lang="ru-RU" dirty="0" smtClean="0"/>
              <a:t/>
            </a:r>
            <a:br>
              <a:rPr lang="ru-RU" dirty="0" smtClean="0"/>
            </a:br>
            <a:r>
              <a:rPr lang="en-US" dirty="0" smtClean="0"/>
              <a:t> </a:t>
            </a:r>
            <a:r>
              <a:rPr lang="ru-RU" dirty="0" smtClean="0"/>
              <a:t/>
            </a:r>
            <a:br>
              <a:rPr lang="ru-RU" dirty="0" smtClean="0"/>
            </a:br>
            <a:r>
              <a:rPr lang="en-US" dirty="0" smtClean="0"/>
              <a:t>    </a:t>
            </a:r>
            <a:r>
              <a:rPr lang="en-US" dirty="0"/>
              <a:t>public String </a:t>
            </a:r>
            <a:r>
              <a:rPr lang="en-US" dirty="0" err="1"/>
              <a:t>getSystemDate</a:t>
            </a:r>
            <a:r>
              <a:rPr lang="en-US" dirty="0" smtClean="0"/>
              <a:t>(){</a:t>
            </a:r>
            <a:r>
              <a:rPr lang="ru-RU" dirty="0" smtClean="0"/>
              <a:t/>
            </a:r>
            <a:br>
              <a:rPr lang="ru-RU" dirty="0" smtClean="0"/>
            </a:br>
            <a:r>
              <a:rPr lang="en-US" dirty="0" smtClean="0"/>
              <a:t>        //...</a:t>
            </a:r>
            <a:r>
              <a:rPr lang="ru-RU" dirty="0" smtClean="0"/>
              <a:t/>
            </a:r>
            <a:br>
              <a:rPr lang="ru-RU" dirty="0" smtClean="0"/>
            </a:br>
            <a:r>
              <a:rPr lang="en-US" dirty="0" smtClean="0"/>
              <a:t>    }</a:t>
            </a:r>
            <a:r>
              <a:rPr lang="ru-RU" dirty="0" smtClean="0"/>
              <a:t/>
            </a:r>
            <a:br>
              <a:rPr lang="ru-RU" dirty="0" smtClean="0"/>
            </a:br>
            <a:r>
              <a:rPr lang="en-US" dirty="0" smtClean="0"/>
              <a:t>}</a:t>
            </a:r>
            <a:r>
              <a:rPr lang="ru-RU" smtClean="0"/>
              <a:t/>
            </a:r>
            <a:br>
              <a:rPr lang="ru-RU" smtClean="0"/>
            </a:br>
            <a:endParaRPr lang="ru-RU" dirty="0" smtClean="0"/>
          </a:p>
          <a:p>
            <a:r>
              <a:rPr lang="ru-RU" dirty="0" smtClean="0"/>
              <a:t>Также можно </a:t>
            </a:r>
            <a:r>
              <a:rPr lang="ru-RU" dirty="0"/>
              <a:t>использовать несколько аннотаций безопасности в одном </a:t>
            </a:r>
            <a:r>
              <a:rPr lang="ru-RU" dirty="0" smtClean="0"/>
              <a:t>методе.</a:t>
            </a:r>
            <a:br>
              <a:rPr lang="ru-RU" dirty="0" smtClean="0"/>
            </a:br>
            <a:r>
              <a:rPr lang="ru-RU" dirty="0" smtClean="0"/>
              <a:t/>
            </a:r>
            <a:br>
              <a:rPr lang="ru-RU" dirty="0" smtClean="0"/>
            </a:br>
            <a:r>
              <a:rPr lang="en-US" dirty="0"/>
              <a:t>@</a:t>
            </a:r>
            <a:r>
              <a:rPr lang="en-US" dirty="0" err="1"/>
              <a:t>PreAuthorize</a:t>
            </a:r>
            <a:r>
              <a:rPr lang="en-US" dirty="0"/>
              <a:t>("#username == </a:t>
            </a:r>
            <a:r>
              <a:rPr lang="en-US" dirty="0" err="1"/>
              <a:t>authentication.principal.username</a:t>
            </a:r>
            <a:r>
              <a:rPr lang="en-US" dirty="0" smtClean="0"/>
              <a:t>")</a:t>
            </a:r>
            <a:r>
              <a:rPr lang="ru-RU" dirty="0" smtClean="0"/>
              <a:t/>
            </a:r>
            <a:br>
              <a:rPr lang="ru-RU" dirty="0" smtClean="0"/>
            </a:br>
            <a:r>
              <a:rPr lang="en-US" dirty="0" smtClean="0"/>
              <a:t>@</a:t>
            </a:r>
            <a:r>
              <a:rPr lang="en-US" dirty="0" err="1"/>
              <a:t>PostAuthorize</a:t>
            </a:r>
            <a:r>
              <a:rPr lang="en-US" dirty="0"/>
              <a:t>("</a:t>
            </a:r>
            <a:r>
              <a:rPr lang="en-US" dirty="0" err="1"/>
              <a:t>returnObject.username</a:t>
            </a:r>
            <a:r>
              <a:rPr lang="en-US" dirty="0"/>
              <a:t> == </a:t>
            </a:r>
            <a:r>
              <a:rPr lang="en-US" dirty="0" err="1"/>
              <a:t>authentication.principal.nickName</a:t>
            </a:r>
            <a:r>
              <a:rPr lang="en-US" dirty="0" smtClean="0"/>
              <a:t>")</a:t>
            </a:r>
            <a:r>
              <a:rPr lang="ru-RU" dirty="0" smtClean="0"/>
              <a:t/>
            </a:r>
            <a:br>
              <a:rPr lang="ru-RU" dirty="0" smtClean="0"/>
            </a:br>
            <a:r>
              <a:rPr lang="en-US" dirty="0" smtClean="0"/>
              <a:t>public </a:t>
            </a:r>
            <a:r>
              <a:rPr lang="en-US" dirty="0" err="1"/>
              <a:t>CustomUser</a:t>
            </a:r>
            <a:r>
              <a:rPr lang="en-US" dirty="0"/>
              <a:t> </a:t>
            </a:r>
            <a:r>
              <a:rPr lang="en-US" dirty="0" err="1"/>
              <a:t>securedLoadUserDetail</a:t>
            </a:r>
            <a:r>
              <a:rPr lang="en-US" dirty="0"/>
              <a:t>(String username) </a:t>
            </a:r>
            <a:r>
              <a:rPr lang="en-US" dirty="0" smtClean="0"/>
              <a:t>{</a:t>
            </a:r>
            <a:r>
              <a:rPr lang="ru-RU" dirty="0" smtClean="0"/>
              <a:t/>
            </a:r>
            <a:br>
              <a:rPr lang="ru-RU" dirty="0" smtClean="0"/>
            </a:br>
            <a:r>
              <a:rPr lang="en-US" dirty="0" smtClean="0"/>
              <a:t>    </a:t>
            </a:r>
            <a:r>
              <a:rPr lang="en-US" dirty="0"/>
              <a:t>return </a:t>
            </a:r>
            <a:r>
              <a:rPr lang="en-US" dirty="0" err="1"/>
              <a:t>userRoleRepository.loadUserByUserName</a:t>
            </a:r>
            <a:r>
              <a:rPr lang="en-US" dirty="0"/>
              <a:t>(username</a:t>
            </a:r>
            <a:r>
              <a:rPr lang="en-US" dirty="0" smtClean="0"/>
              <a:t>);</a:t>
            </a:r>
            <a:r>
              <a:rPr lang="ru-RU" dirty="0" smtClean="0"/>
              <a:t/>
            </a:r>
            <a:br>
              <a:rPr lang="ru-RU" dirty="0" smtClean="0"/>
            </a:br>
            <a:r>
              <a:rPr lang="en-US" dirty="0" smtClean="0"/>
              <a:t>}</a:t>
            </a:r>
            <a:endParaRPr lang="ru-RU" dirty="0"/>
          </a:p>
        </p:txBody>
      </p:sp>
      <p:sp>
        <p:nvSpPr>
          <p:cNvPr id="3" name="Заголовок 2"/>
          <p:cNvSpPr>
            <a:spLocks noGrp="1"/>
          </p:cNvSpPr>
          <p:nvPr>
            <p:ph type="title"/>
          </p:nvPr>
        </p:nvSpPr>
        <p:spPr/>
        <p:txBody>
          <a:bodyPr/>
          <a:lstStyle/>
          <a:p>
            <a:r>
              <a:rPr lang="ru-RU" dirty="0" smtClean="0"/>
              <a:t>И немного ещё</a:t>
            </a:r>
            <a:endParaRPr lang="ru-RU" dirty="0"/>
          </a:p>
        </p:txBody>
      </p:sp>
    </p:spTree>
    <p:extLst>
      <p:ext uri="{BB962C8B-B14F-4D97-AF65-F5344CB8AC3E}">
        <p14:creationId xmlns:p14="http://schemas.microsoft.com/office/powerpoint/2010/main" val="3314462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Спасибо за внимание</a:t>
            </a:r>
            <a:endParaRPr lang="en-US" dirty="0"/>
          </a:p>
        </p:txBody>
      </p:sp>
    </p:spTree>
    <p:extLst>
      <p:ext uri="{BB962C8B-B14F-4D97-AF65-F5344CB8AC3E}">
        <p14:creationId xmlns:p14="http://schemas.microsoft.com/office/powerpoint/2010/main" val="234579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85000" lnSpcReduction="20000"/>
          </a:bodyPr>
          <a:lstStyle/>
          <a:p>
            <a:pPr marL="0" indent="0">
              <a:buNone/>
            </a:pPr>
            <a:r>
              <a:rPr lang="ru-RU" dirty="0" err="1"/>
              <a:t>Spring</a:t>
            </a:r>
            <a:r>
              <a:rPr lang="ru-RU" dirty="0"/>
              <a:t> </a:t>
            </a:r>
            <a:r>
              <a:rPr lang="ru-RU" dirty="0" err="1"/>
              <a:t>Boot</a:t>
            </a:r>
            <a:r>
              <a:rPr lang="ru-RU" dirty="0"/>
              <a:t> автоматически</a:t>
            </a:r>
            <a:r>
              <a:rPr lang="ru-RU" dirty="0" smtClean="0"/>
              <a:t>:</a:t>
            </a:r>
          </a:p>
          <a:p>
            <a:r>
              <a:rPr lang="ru-RU" dirty="0" smtClean="0"/>
              <a:t>Включает </a:t>
            </a:r>
            <a:r>
              <a:rPr lang="ru-RU" dirty="0"/>
              <a:t>конфигурацию </a:t>
            </a:r>
            <a:r>
              <a:rPr lang="ru-RU" dirty="0" err="1"/>
              <a:t>Spring</a:t>
            </a:r>
            <a:r>
              <a:rPr lang="ru-RU" dirty="0"/>
              <a:t> </a:t>
            </a:r>
            <a:r>
              <a:rPr lang="ru-RU" dirty="0" err="1"/>
              <a:t>Security</a:t>
            </a:r>
            <a:r>
              <a:rPr lang="ru-RU" dirty="0"/>
              <a:t> по умолчанию, которая создает фильтр </a:t>
            </a:r>
            <a:r>
              <a:rPr lang="ru-RU" dirty="0" err="1"/>
              <a:t>сервлета</a:t>
            </a:r>
            <a:r>
              <a:rPr lang="ru-RU" dirty="0"/>
              <a:t> в виде </a:t>
            </a:r>
            <a:r>
              <a:rPr lang="ru-RU" dirty="0" err="1"/>
              <a:t>bean</a:t>
            </a:r>
            <a:r>
              <a:rPr lang="ru-RU" dirty="0"/>
              <a:t>-компонента с именем </a:t>
            </a:r>
            <a:r>
              <a:rPr lang="ru-RU" dirty="0" err="1"/>
              <a:t>springSecurityFilterChain</a:t>
            </a:r>
            <a:r>
              <a:rPr lang="ru-RU" dirty="0" smtClean="0"/>
              <a:t>.</a:t>
            </a:r>
          </a:p>
          <a:p>
            <a:r>
              <a:rPr lang="ru-RU" dirty="0" smtClean="0"/>
              <a:t>Этот </a:t>
            </a:r>
            <a:r>
              <a:rPr lang="ru-RU" dirty="0" err="1"/>
              <a:t>bean</a:t>
            </a:r>
            <a:r>
              <a:rPr lang="ru-RU" dirty="0"/>
              <a:t>-компонент отвечает за всю безопасность (защиту URL-адресов приложений, проверку введенных имени пользователя и паролей, перенаправление на форму входа и т. д.) в вашем приложении</a:t>
            </a:r>
            <a:r>
              <a:rPr lang="ru-RU" dirty="0" smtClean="0"/>
              <a:t>.</a:t>
            </a:r>
          </a:p>
          <a:p>
            <a:r>
              <a:rPr lang="ru-RU" dirty="0" smtClean="0"/>
              <a:t>Создает </a:t>
            </a:r>
            <a:r>
              <a:rPr lang="ru-RU" dirty="0" err="1"/>
              <a:t>bean</a:t>
            </a:r>
            <a:r>
              <a:rPr lang="ru-RU" dirty="0"/>
              <a:t>-компонент </a:t>
            </a:r>
            <a:r>
              <a:rPr lang="ru-RU" dirty="0" err="1"/>
              <a:t>UserDetailsService</a:t>
            </a:r>
            <a:r>
              <a:rPr lang="ru-RU" dirty="0"/>
              <a:t> с именем пользователя и случайно сгенерированным паролем, который регистрируется в консоли</a:t>
            </a:r>
            <a:r>
              <a:rPr lang="ru-RU" dirty="0" smtClean="0"/>
              <a:t>.</a:t>
            </a:r>
          </a:p>
          <a:p>
            <a:r>
              <a:rPr lang="ru-RU" dirty="0" smtClean="0"/>
              <a:t>Регистрирует </a:t>
            </a:r>
            <a:r>
              <a:rPr lang="ru-RU" dirty="0"/>
              <a:t>фильтр с помощью </a:t>
            </a:r>
            <a:r>
              <a:rPr lang="ru-RU" dirty="0" err="1"/>
              <a:t>bean</a:t>
            </a:r>
            <a:r>
              <a:rPr lang="ru-RU" dirty="0"/>
              <a:t>-компонента с именем </a:t>
            </a:r>
            <a:r>
              <a:rPr lang="ru-RU" dirty="0" err="1"/>
              <a:t>springSecurityFilterChain</a:t>
            </a:r>
            <a:r>
              <a:rPr lang="ru-RU" dirty="0"/>
              <a:t> в контейнере </a:t>
            </a:r>
            <a:r>
              <a:rPr lang="ru-RU" dirty="0" err="1"/>
              <a:t>сервлетов</a:t>
            </a:r>
            <a:r>
              <a:rPr lang="ru-RU" dirty="0"/>
              <a:t> для каждого запроса.</a:t>
            </a:r>
          </a:p>
        </p:txBody>
      </p:sp>
      <p:sp>
        <p:nvSpPr>
          <p:cNvPr id="3" name="Заголовок 2"/>
          <p:cNvSpPr>
            <a:spLocks noGrp="1"/>
          </p:cNvSpPr>
          <p:nvPr>
            <p:ph type="title"/>
          </p:nvPr>
        </p:nvSpPr>
        <p:spPr/>
        <p:txBody>
          <a:bodyPr>
            <a:normAutofit/>
          </a:bodyPr>
          <a:lstStyle/>
          <a:p>
            <a:r>
              <a:rPr lang="ru-RU" b="1" dirty="0" err="1" smtClean="0">
                <a:effectLst/>
              </a:rPr>
              <a:t>Автоконфигурация</a:t>
            </a:r>
            <a:r>
              <a:rPr lang="ru-RU" b="1" dirty="0" smtClean="0">
                <a:effectLst/>
              </a:rPr>
              <a:t> </a:t>
            </a:r>
            <a:r>
              <a:rPr lang="en-US" b="1" dirty="0" smtClean="0">
                <a:effectLst/>
              </a:rPr>
              <a:t>Spring Boot</a:t>
            </a:r>
            <a:endParaRPr lang="ru-RU" dirty="0"/>
          </a:p>
        </p:txBody>
      </p:sp>
    </p:spTree>
    <p:extLst>
      <p:ext uri="{BB962C8B-B14F-4D97-AF65-F5344CB8AC3E}">
        <p14:creationId xmlns:p14="http://schemas.microsoft.com/office/powerpoint/2010/main" val="409708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pPr marL="0" lvl="0" indent="0">
              <a:buNone/>
            </a:pPr>
            <a:r>
              <a:rPr lang="en-US" dirty="0"/>
              <a:t>Spring Boot </a:t>
            </a:r>
            <a:r>
              <a:rPr lang="ru-RU" dirty="0"/>
              <a:t>мало что настраивает, но многое делает. </a:t>
            </a:r>
            <a:r>
              <a:rPr lang="ru-RU" dirty="0" smtClean="0"/>
              <a:t>Кратко об особенностях:</a:t>
            </a:r>
          </a:p>
          <a:p>
            <a:pPr lvl="0"/>
            <a:r>
              <a:rPr lang="ru-RU" dirty="0" smtClean="0"/>
              <a:t>Требует </a:t>
            </a:r>
            <a:r>
              <a:rPr lang="ru-RU" dirty="0"/>
              <a:t>авторизованного пользователя для любого взаимодействия с </a:t>
            </a:r>
            <a:r>
              <a:rPr lang="ru-RU" dirty="0" smtClean="0"/>
              <a:t>приложением.</a:t>
            </a:r>
          </a:p>
          <a:p>
            <a:pPr lvl="0"/>
            <a:r>
              <a:rPr lang="ru-RU" dirty="0" smtClean="0"/>
              <a:t>Создаёт </a:t>
            </a:r>
            <a:r>
              <a:rPr lang="ru-RU" dirty="0"/>
              <a:t>форму входа по </a:t>
            </a:r>
            <a:r>
              <a:rPr lang="ru-RU" dirty="0" smtClean="0"/>
              <a:t>умолчанию.</a:t>
            </a:r>
          </a:p>
          <a:p>
            <a:pPr lvl="0"/>
            <a:r>
              <a:rPr lang="ru-RU" dirty="0" smtClean="0"/>
              <a:t>Разрешить </a:t>
            </a:r>
            <a:r>
              <a:rPr lang="ru-RU" dirty="0"/>
              <a:t>пользователю с именем пользователя и паролем, зарегистрированным в консоли, пройти аутентификацию с помощью аутентификации на основе </a:t>
            </a:r>
            <a:r>
              <a:rPr lang="ru-RU" dirty="0" smtClean="0"/>
              <a:t>форм</a:t>
            </a:r>
            <a:r>
              <a:rPr lang="en-US" dirty="0" smtClean="0"/>
              <a:t>.</a:t>
            </a:r>
            <a:endParaRPr lang="ru-RU" dirty="0" smtClean="0"/>
          </a:p>
          <a:p>
            <a:pPr lvl="0"/>
            <a:r>
              <a:rPr lang="ru-RU" dirty="0" smtClean="0"/>
              <a:t>Защищает </a:t>
            </a:r>
            <a:r>
              <a:rPr lang="ru-RU" dirty="0"/>
              <a:t>хранилище паролей с помощью </a:t>
            </a:r>
            <a:r>
              <a:rPr lang="en-US" dirty="0" err="1" smtClean="0"/>
              <a:t>BCrypt</a:t>
            </a:r>
            <a:r>
              <a:rPr lang="ru-RU" dirty="0" smtClean="0"/>
              <a:t>.</a:t>
            </a:r>
          </a:p>
          <a:p>
            <a:pPr lvl="0"/>
            <a:r>
              <a:rPr lang="ru-RU" dirty="0" smtClean="0"/>
              <a:t>Позволяет </a:t>
            </a:r>
            <a:r>
              <a:rPr lang="ru-RU" dirty="0"/>
              <a:t>пользователю выйти из </a:t>
            </a:r>
            <a:r>
              <a:rPr lang="ru-RU" dirty="0" smtClean="0"/>
              <a:t>системы.</a:t>
            </a:r>
          </a:p>
          <a:p>
            <a:pPr lvl="0"/>
            <a:r>
              <a:rPr lang="ru-RU" dirty="0" smtClean="0"/>
              <a:t>Предотвращает </a:t>
            </a:r>
            <a:r>
              <a:rPr lang="en-US" dirty="0"/>
              <a:t>CSRF-</a:t>
            </a:r>
            <a:r>
              <a:rPr lang="ru-RU" dirty="0" smtClean="0"/>
              <a:t>атаки.</a:t>
            </a:r>
          </a:p>
          <a:p>
            <a:pPr lvl="0"/>
            <a:r>
              <a:rPr lang="ru-RU" dirty="0" smtClean="0"/>
              <a:t>Защищает </a:t>
            </a:r>
            <a:r>
              <a:rPr lang="ru-RU" dirty="0"/>
              <a:t>от фиксации </a:t>
            </a:r>
            <a:r>
              <a:rPr lang="ru-RU" dirty="0" smtClean="0"/>
              <a:t>сеанса.</a:t>
            </a:r>
          </a:p>
          <a:p>
            <a:pPr lvl="0"/>
            <a:r>
              <a:rPr lang="ru-RU" dirty="0" smtClean="0"/>
              <a:t>Интеграция заголовков безопасности:</a:t>
            </a:r>
          </a:p>
          <a:p>
            <a:pPr lvl="1"/>
            <a:r>
              <a:rPr lang="ru-RU" dirty="0" smtClean="0"/>
              <a:t>Интеграция </a:t>
            </a:r>
            <a:r>
              <a:rPr lang="en-US" dirty="0" smtClean="0"/>
              <a:t>X-Content-Type-Options</a:t>
            </a:r>
            <a:r>
              <a:rPr lang="ru-RU" dirty="0"/>
              <a:t>;</a:t>
            </a:r>
            <a:endParaRPr lang="ru-RU" dirty="0" smtClean="0"/>
          </a:p>
          <a:p>
            <a:pPr lvl="1"/>
            <a:r>
              <a:rPr lang="ru-RU" dirty="0" smtClean="0"/>
              <a:t>Интеграция </a:t>
            </a:r>
            <a:r>
              <a:rPr lang="en-US" dirty="0" smtClean="0"/>
              <a:t>X-XSS-Protection</a:t>
            </a:r>
            <a:r>
              <a:rPr lang="ru-RU" dirty="0" smtClean="0"/>
              <a:t>;</a:t>
            </a:r>
          </a:p>
          <a:p>
            <a:pPr lvl="1"/>
            <a:r>
              <a:rPr lang="ru-RU" dirty="0" smtClean="0"/>
              <a:t>Интеграция </a:t>
            </a:r>
            <a:r>
              <a:rPr lang="en-US" dirty="0"/>
              <a:t>X-Frame-Options </a:t>
            </a:r>
            <a:r>
              <a:rPr lang="ru-RU" dirty="0"/>
              <a:t>для предотвращения </a:t>
            </a:r>
            <a:r>
              <a:rPr lang="ru-RU" dirty="0" err="1" smtClean="0"/>
              <a:t>кликджекинга</a:t>
            </a:r>
            <a:r>
              <a:rPr lang="ru-RU" dirty="0" smtClean="0"/>
              <a:t>.</a:t>
            </a:r>
          </a:p>
          <a:p>
            <a:pPr lvl="0"/>
            <a:r>
              <a:rPr lang="ru-RU" dirty="0" smtClean="0"/>
              <a:t>Интеграция </a:t>
            </a:r>
            <a:r>
              <a:rPr lang="ru-RU" dirty="0"/>
              <a:t>со следующими методами </a:t>
            </a:r>
            <a:r>
              <a:rPr lang="en-US" dirty="0"/>
              <a:t>Servlet API</a:t>
            </a:r>
            <a:r>
              <a:rPr lang="en-US" dirty="0" smtClean="0"/>
              <a:t>:</a:t>
            </a:r>
            <a:endParaRPr lang="ru-RU" dirty="0" smtClean="0"/>
          </a:p>
          <a:p>
            <a:pPr lvl="1"/>
            <a:r>
              <a:rPr lang="en-US" dirty="0" err="1" smtClean="0"/>
              <a:t>HttpServletRequest#getRemoteUser</a:t>
            </a:r>
            <a:r>
              <a:rPr lang="en-US" dirty="0" smtClean="0"/>
              <a:t>()</a:t>
            </a:r>
            <a:r>
              <a:rPr lang="ru-RU" dirty="0"/>
              <a:t>;</a:t>
            </a:r>
            <a:endParaRPr lang="ru-RU" dirty="0" smtClean="0"/>
          </a:p>
          <a:p>
            <a:pPr lvl="1"/>
            <a:r>
              <a:rPr lang="en-US" dirty="0" err="1" smtClean="0"/>
              <a:t>HttpServletRequest.html#getUserPrincipal</a:t>
            </a:r>
            <a:r>
              <a:rPr lang="en-US" dirty="0" smtClean="0"/>
              <a:t>()</a:t>
            </a:r>
            <a:r>
              <a:rPr lang="ru-RU" dirty="0" smtClean="0"/>
              <a:t>;</a:t>
            </a:r>
          </a:p>
          <a:p>
            <a:pPr lvl="1"/>
            <a:r>
              <a:rPr lang="en-US" dirty="0" err="1" smtClean="0"/>
              <a:t>HttpServletRequest.html#isUserInRole</a:t>
            </a:r>
            <a:r>
              <a:rPr lang="en-US" dirty="0" smtClean="0"/>
              <a:t>(</a:t>
            </a:r>
            <a:r>
              <a:rPr lang="en-US" dirty="0" err="1" smtClean="0"/>
              <a:t>java.lang.String</a:t>
            </a:r>
            <a:r>
              <a:rPr lang="en-US" dirty="0" smtClean="0"/>
              <a:t>)</a:t>
            </a:r>
            <a:r>
              <a:rPr lang="ru-RU" dirty="0" smtClean="0"/>
              <a:t>;</a:t>
            </a:r>
          </a:p>
          <a:p>
            <a:pPr lvl="1"/>
            <a:r>
              <a:rPr lang="en-US" dirty="0" err="1" smtClean="0"/>
              <a:t>HttpServletRequest.html#login</a:t>
            </a:r>
            <a:r>
              <a:rPr lang="en-US" dirty="0" smtClean="0"/>
              <a:t>(</a:t>
            </a:r>
            <a:r>
              <a:rPr lang="en-US" dirty="0" err="1" smtClean="0"/>
              <a:t>java.lang.String</a:t>
            </a:r>
            <a:r>
              <a:rPr lang="en-US" dirty="0"/>
              <a:t>, </a:t>
            </a:r>
            <a:r>
              <a:rPr lang="en-US" dirty="0" err="1"/>
              <a:t>java.lang.String</a:t>
            </a:r>
            <a:r>
              <a:rPr lang="en-US" dirty="0" smtClean="0"/>
              <a:t>)</a:t>
            </a:r>
            <a:r>
              <a:rPr lang="ru-RU" dirty="0" smtClean="0"/>
              <a:t>;</a:t>
            </a:r>
          </a:p>
          <a:p>
            <a:pPr lvl="1"/>
            <a:r>
              <a:rPr lang="en-US" dirty="0" err="1" smtClean="0"/>
              <a:t>HttpServletRequest.html#logout</a:t>
            </a:r>
            <a:r>
              <a:rPr lang="en-US" dirty="0" smtClean="0"/>
              <a:t>()</a:t>
            </a:r>
            <a:r>
              <a:rPr lang="ru-RU" dirty="0"/>
              <a:t>.</a:t>
            </a:r>
            <a:endParaRPr lang="en-US" dirty="0"/>
          </a:p>
        </p:txBody>
      </p:sp>
      <p:sp>
        <p:nvSpPr>
          <p:cNvPr id="3" name="Заголовок 2"/>
          <p:cNvSpPr>
            <a:spLocks noGrp="1"/>
          </p:cNvSpPr>
          <p:nvPr>
            <p:ph type="title"/>
          </p:nvPr>
        </p:nvSpPr>
        <p:spPr/>
        <p:txBody>
          <a:bodyPr/>
          <a:lstStyle/>
          <a:p>
            <a:r>
              <a:rPr lang="ru-RU" dirty="0" smtClean="0"/>
              <a:t>Особенности </a:t>
            </a:r>
            <a:r>
              <a:rPr lang="en-US" dirty="0" smtClean="0"/>
              <a:t>Spring Boot</a:t>
            </a:r>
            <a:endParaRPr lang="en-US" dirty="0"/>
          </a:p>
        </p:txBody>
      </p:sp>
    </p:spTree>
    <p:extLst>
      <p:ext uri="{BB962C8B-B14F-4D97-AF65-F5344CB8AC3E}">
        <p14:creationId xmlns:p14="http://schemas.microsoft.com/office/powerpoint/2010/main" val="158006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CSRF </a:t>
            </a:r>
            <a:r>
              <a:rPr lang="ru-RU" dirty="0" smtClean="0"/>
              <a:t>(</a:t>
            </a:r>
            <a:r>
              <a:rPr lang="ru-RU" dirty="0" err="1" smtClean="0"/>
              <a:t>cross-site</a:t>
            </a:r>
            <a:r>
              <a:rPr lang="ru-RU" dirty="0" smtClean="0"/>
              <a:t> </a:t>
            </a:r>
            <a:r>
              <a:rPr lang="ru-RU" dirty="0" err="1"/>
              <a:t>request</a:t>
            </a:r>
            <a:r>
              <a:rPr lang="ru-RU" dirty="0"/>
              <a:t> </a:t>
            </a:r>
            <a:r>
              <a:rPr lang="ru-RU" dirty="0" err="1"/>
              <a:t>forgery</a:t>
            </a:r>
            <a:r>
              <a:rPr lang="ru-RU" dirty="0"/>
              <a:t> </a:t>
            </a:r>
            <a:r>
              <a:rPr lang="ru-RU" dirty="0" smtClean="0"/>
              <a:t>– </a:t>
            </a:r>
            <a:r>
              <a:rPr lang="ru-RU" dirty="0"/>
              <a:t>«межсайтовая подделка запроса», также известна как XSRF) </a:t>
            </a:r>
            <a:r>
              <a:rPr lang="ru-RU" dirty="0" smtClean="0"/>
              <a:t>– вид </a:t>
            </a:r>
            <a:r>
              <a:rPr lang="ru-RU" dirty="0"/>
              <a:t>атак на посетителей веб-сайтов, использующий недостатки протокола HTTP. Если жертва заходит на сайт, созданный злоумышленником, от её лица тайно отправляется запрос на другой сервер (например, на сервер платёжной системы), осуществляющий некую вредоносную операцию (например, перевод денег на счёт злоумышленника). Для осуществления данной атаки жертва должна быть аутентифицирована на том сервере, на который отправляется запрос, и этот запрос не должен требовать какого-либо подтверждения со стороны пользователя, которое не может быть проигнорировано или подделано атакующим скриптом</a:t>
            </a:r>
            <a:r>
              <a:rPr lang="ru-RU" dirty="0" smtClean="0"/>
              <a:t>.</a:t>
            </a:r>
            <a:endParaRPr lang="ru-RU" dirty="0"/>
          </a:p>
          <a:p>
            <a:r>
              <a:rPr lang="ru-RU" dirty="0"/>
              <a:t>Данный тип атак, вопреки распространённому заблуждению, появился достаточно </a:t>
            </a:r>
            <a:r>
              <a:rPr lang="ru-RU" dirty="0" smtClean="0"/>
              <a:t>давно, </a:t>
            </a:r>
            <a:r>
              <a:rPr lang="ru-RU" dirty="0"/>
              <a:t>первые уязвимости были обнаружены в 2000 году. A сам термин ввёл Питер </a:t>
            </a:r>
            <a:r>
              <a:rPr lang="ru-RU" dirty="0" err="1"/>
              <a:t>Уоткинс</a:t>
            </a:r>
            <a:r>
              <a:rPr lang="ru-RU" dirty="0"/>
              <a:t> в 2001 году</a:t>
            </a:r>
            <a:r>
              <a:rPr lang="ru-RU" dirty="0" smtClean="0"/>
              <a:t>.</a:t>
            </a:r>
            <a:endParaRPr lang="ru-RU" dirty="0"/>
          </a:p>
          <a:p>
            <a:r>
              <a:rPr lang="ru-RU" dirty="0"/>
              <a:t>Основное применение CSRF </a:t>
            </a:r>
            <a:r>
              <a:rPr lang="ru-RU" dirty="0" smtClean="0"/>
              <a:t>– вынуждение </a:t>
            </a:r>
            <a:r>
              <a:rPr lang="ru-RU" dirty="0"/>
              <a:t>выполнения каких-либо действий на уязвимом сайте от лица жертвы (изменение пароля, секретного вопроса для восстановления пароля, почты, добавление администратора и т. д</a:t>
            </a:r>
            <a:r>
              <a:rPr lang="ru-RU" dirty="0" smtClean="0"/>
              <a:t>.).</a:t>
            </a:r>
          </a:p>
          <a:p>
            <a:r>
              <a:rPr lang="ru-RU" dirty="0"/>
              <a:t>Атака </a:t>
            </a:r>
            <a:r>
              <a:rPr lang="ru-RU" dirty="0" smtClean="0"/>
              <a:t>может осуществляться </a:t>
            </a:r>
            <a:r>
              <a:rPr lang="ru-RU" dirty="0"/>
              <a:t>путём размещения на веб-странице ссылки или скрипта, пытающегося получить доступ к сайту, на котором атакуемый пользователь заведомо (или предположительно) уже аутентифицирован. </a:t>
            </a:r>
          </a:p>
        </p:txBody>
      </p:sp>
      <p:sp>
        <p:nvSpPr>
          <p:cNvPr id="3" name="Заголовок 2"/>
          <p:cNvSpPr>
            <a:spLocks noGrp="1"/>
          </p:cNvSpPr>
          <p:nvPr>
            <p:ph type="title"/>
          </p:nvPr>
        </p:nvSpPr>
        <p:spPr/>
        <p:txBody>
          <a:bodyPr/>
          <a:lstStyle/>
          <a:p>
            <a:r>
              <a:rPr lang="en-US" dirty="0" smtClean="0"/>
              <a:t>CSRF-</a:t>
            </a:r>
            <a:r>
              <a:rPr lang="ru-RU" dirty="0" smtClean="0"/>
              <a:t>атаки</a:t>
            </a:r>
            <a:endParaRPr lang="ru-RU" dirty="0"/>
          </a:p>
        </p:txBody>
      </p:sp>
    </p:spTree>
    <p:extLst>
      <p:ext uri="{BB962C8B-B14F-4D97-AF65-F5344CB8AC3E}">
        <p14:creationId xmlns:p14="http://schemas.microsoft.com/office/powerpoint/2010/main" val="414870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r>
              <a:rPr lang="ru-RU" dirty="0"/>
              <a:t>Фиксация сеанса </a:t>
            </a:r>
            <a:r>
              <a:rPr lang="ru-RU" dirty="0" smtClean="0"/>
              <a:t>– это </a:t>
            </a:r>
            <a:r>
              <a:rPr lang="ru-RU" dirty="0"/>
              <a:t>очень распространенный и наиболее частый тип атаки, </a:t>
            </a:r>
            <a:r>
              <a:rPr lang="ru-RU" dirty="0" smtClean="0"/>
              <a:t>при котором </a:t>
            </a:r>
            <a:r>
              <a:rPr lang="ru-RU" dirty="0"/>
              <a:t>злоумышленник может создать сеанс, зайдя на сайт, а затем убедить другого пользователя войти в систему с помощью того же сеанса (отправив ему ссылку, содержащую </a:t>
            </a:r>
            <a:r>
              <a:rPr lang="ru-RU" dirty="0" smtClean="0"/>
              <a:t>сеанс, </a:t>
            </a:r>
            <a:r>
              <a:rPr lang="ru-RU" dirty="0"/>
              <a:t>идентификатор в качестве параметра, например</a:t>
            </a:r>
            <a:r>
              <a:rPr lang="ru-RU" dirty="0" smtClean="0"/>
              <a:t>).</a:t>
            </a:r>
          </a:p>
          <a:p>
            <a:r>
              <a:rPr lang="ru-RU" dirty="0"/>
              <a:t>Ф</a:t>
            </a:r>
            <a:r>
              <a:rPr lang="ru-RU" dirty="0" smtClean="0"/>
              <a:t>иксации </a:t>
            </a:r>
            <a:r>
              <a:rPr lang="ru-RU" dirty="0"/>
              <a:t>сеанса </a:t>
            </a:r>
            <a:r>
              <a:rPr lang="ru-RU" dirty="0" smtClean="0"/>
              <a:t>– это </a:t>
            </a:r>
            <a:r>
              <a:rPr lang="ru-RU" dirty="0"/>
              <a:t>своего рода </a:t>
            </a:r>
            <a:r>
              <a:rPr lang="ru-RU" dirty="0" smtClean="0"/>
              <a:t>уязвимость, </a:t>
            </a:r>
            <a:r>
              <a:rPr lang="ru-RU" dirty="0"/>
              <a:t>когда злоумышленник обманом заставит вас войти в приложение, а затем использует ваш сеанс, чтобы получить доступ к тому же сайту</a:t>
            </a:r>
            <a:r>
              <a:rPr lang="ru-RU" dirty="0" smtClean="0"/>
              <a:t>.</a:t>
            </a:r>
          </a:p>
          <a:p>
            <a:r>
              <a:rPr lang="ru-RU" dirty="0" smtClean="0"/>
              <a:t>Это </a:t>
            </a:r>
            <a:r>
              <a:rPr lang="ru-RU" dirty="0"/>
              <a:t>отличается от перехвата сеанса. При перехвате сеанса злоумышленник украдет ваш аутентифицированный сеанс, чтобы получить доступ к приложению</a:t>
            </a:r>
            <a:r>
              <a:rPr lang="ru-RU" dirty="0" smtClean="0"/>
              <a:t>.</a:t>
            </a:r>
          </a:p>
          <a:p>
            <a:r>
              <a:rPr lang="ru-RU" dirty="0" smtClean="0"/>
              <a:t>При </a:t>
            </a:r>
            <a:r>
              <a:rPr lang="ru-RU" dirty="0"/>
              <a:t>фиксации сеанса злоумышленник сначала получит действительный сеанс из приложения, а затем перенаправит пользователя на страницу входа, чтобы вы могли войти в систему, </a:t>
            </a:r>
            <a:r>
              <a:rPr lang="ru-RU" dirty="0" smtClean="0"/>
              <a:t>а злоумышленник мог </a:t>
            </a:r>
            <a:r>
              <a:rPr lang="ru-RU" dirty="0"/>
              <a:t>использовать сеанс для входа в приложение.</a:t>
            </a:r>
          </a:p>
        </p:txBody>
      </p:sp>
      <p:sp>
        <p:nvSpPr>
          <p:cNvPr id="3" name="Заголовок 2"/>
          <p:cNvSpPr>
            <a:spLocks noGrp="1"/>
          </p:cNvSpPr>
          <p:nvPr>
            <p:ph type="title"/>
          </p:nvPr>
        </p:nvSpPr>
        <p:spPr/>
        <p:txBody>
          <a:bodyPr/>
          <a:lstStyle/>
          <a:p>
            <a:r>
              <a:rPr lang="ru-RU" dirty="0" smtClean="0"/>
              <a:t>Фиксация сессии</a:t>
            </a:r>
            <a:endParaRPr lang="ru-RU" dirty="0"/>
          </a:p>
        </p:txBody>
      </p:sp>
    </p:spTree>
    <p:extLst>
      <p:ext uri="{BB962C8B-B14F-4D97-AF65-F5344CB8AC3E}">
        <p14:creationId xmlns:p14="http://schemas.microsoft.com/office/powerpoint/2010/main" val="324732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r>
              <a:rPr lang="ru-RU" dirty="0" smtClean="0"/>
              <a:t>Это механизм </a:t>
            </a:r>
            <a:r>
              <a:rPr lang="ru-RU" dirty="0"/>
              <a:t>обмана пользователей интернета, при котором злоумышленник может получить доступ к конфиденциальной информации или даже получить доступ к компьютеру пользователя, заманив его на внешне безобидную страницу или внедрив вредоносный код на безопасную страницу</a:t>
            </a:r>
            <a:r>
              <a:rPr lang="ru-RU" dirty="0" smtClean="0"/>
              <a:t>.</a:t>
            </a:r>
          </a:p>
          <a:p>
            <a:r>
              <a:rPr lang="ru-RU" dirty="0" smtClean="0"/>
              <a:t>Принцип </a:t>
            </a:r>
            <a:r>
              <a:rPr lang="ru-RU" dirty="0"/>
              <a:t>основан на том, что поверх видимой страницы располагается невидимый слой, в который и загружается нужная злоумышленнику страница, при этом элемент управления (кнопка, ссылка), необходимый для осуществления требуемого действия, совмещается с видимой ссылкой или кнопкой, нажатие на которую ожидается от пользователя</a:t>
            </a:r>
            <a:r>
              <a:rPr lang="ru-RU" dirty="0" smtClean="0"/>
              <a:t>.</a:t>
            </a:r>
          </a:p>
          <a:p>
            <a:r>
              <a:rPr lang="ru-RU" dirty="0" smtClean="0"/>
              <a:t>Возможны </a:t>
            </a:r>
            <a:r>
              <a:rPr lang="ru-RU" dirty="0"/>
              <a:t>различные применения технологии </a:t>
            </a:r>
            <a:r>
              <a:rPr lang="ru-RU" dirty="0" smtClean="0"/>
              <a:t>– от </a:t>
            </a:r>
            <a:r>
              <a:rPr lang="ru-RU" dirty="0"/>
              <a:t>подписки на ресурс в социальной сети до кражи конфиденциальной информации и совершения покупок в интернет-магазинах за чужой счёт.</a:t>
            </a:r>
          </a:p>
        </p:txBody>
      </p:sp>
      <p:sp>
        <p:nvSpPr>
          <p:cNvPr id="3" name="Заголовок 2"/>
          <p:cNvSpPr>
            <a:spLocks noGrp="1"/>
          </p:cNvSpPr>
          <p:nvPr>
            <p:ph type="title"/>
          </p:nvPr>
        </p:nvSpPr>
        <p:spPr/>
        <p:txBody>
          <a:bodyPr/>
          <a:lstStyle/>
          <a:p>
            <a:r>
              <a:rPr lang="ru-RU" dirty="0" err="1" smtClean="0"/>
              <a:t>Кликджекинг</a:t>
            </a:r>
            <a:endParaRPr lang="ru-RU" dirty="0"/>
          </a:p>
        </p:txBody>
      </p:sp>
    </p:spTree>
    <p:extLst>
      <p:ext uri="{BB962C8B-B14F-4D97-AF65-F5344CB8AC3E}">
        <p14:creationId xmlns:p14="http://schemas.microsoft.com/office/powerpoint/2010/main" val="121816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b="1" dirty="0">
                <a:effectLst/>
              </a:rPr>
              <a:t>SecurityFilterChain</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12776"/>
            <a:ext cx="653415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6868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Бумажная">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2286</TotalTime>
  <Words>2349</Words>
  <Application>Microsoft Office PowerPoint</Application>
  <PresentationFormat>Экран (4:3)</PresentationFormat>
  <Paragraphs>183</Paragraphs>
  <Slides>35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35</vt:i4>
      </vt:variant>
    </vt:vector>
  </HeadingPairs>
  <TitlesOfParts>
    <vt:vector size="36" baseType="lpstr">
      <vt:lpstr>Бумажная</vt:lpstr>
      <vt:lpstr>Разработка веб-приложений</vt:lpstr>
      <vt:lpstr>Spring Security</vt:lpstr>
      <vt:lpstr>Spring Boot и Maven</vt:lpstr>
      <vt:lpstr>Автоконфигурация Spring Boot</vt:lpstr>
      <vt:lpstr>Особенности Spring Boot</vt:lpstr>
      <vt:lpstr>CSRF-атаки</vt:lpstr>
      <vt:lpstr>Фиксация сессии</vt:lpstr>
      <vt:lpstr>Кликджекинг</vt:lpstr>
      <vt:lpstr>SecurityFilterChain</vt:lpstr>
      <vt:lpstr>Фильтры</vt:lpstr>
      <vt:lpstr>Анализ FilterChain</vt:lpstr>
      <vt:lpstr>Обработка исключений</vt:lpstr>
      <vt:lpstr>Механизмы аутентификации</vt:lpstr>
      <vt:lpstr>Архитектура сервлетов</vt:lpstr>
      <vt:lpstr>SecurityContextHolder</vt:lpstr>
      <vt:lpstr>SecurityContext</vt:lpstr>
      <vt:lpstr>AbstractAuthenticationProcessingFilter</vt:lpstr>
      <vt:lpstr>Username/Password Authentication</vt:lpstr>
      <vt:lpstr>Login Form</vt:lpstr>
      <vt:lpstr>UsernamePasswordAuthenticationFilter</vt:lpstr>
      <vt:lpstr>Конфигурируем Spring Security</vt:lpstr>
      <vt:lpstr>Теперь по пунктам</vt:lpstr>
      <vt:lpstr>Конфигурируем дальше</vt:lpstr>
      <vt:lpstr>Вспомогательные бины</vt:lpstr>
      <vt:lpstr>Страница resources/static/login.html</vt:lpstr>
      <vt:lpstr>Аннотация @Secured</vt:lpstr>
      <vt:lpstr>Аннотация @RolesAllowed</vt:lpstr>
      <vt:lpstr>@PreAuthorize и @PostAuthorize</vt:lpstr>
      <vt:lpstr>@PreAuthorize</vt:lpstr>
      <vt:lpstr>@PostAuthorize</vt:lpstr>
      <vt:lpstr>@PreFilter</vt:lpstr>
      <vt:lpstr>@PostFilter</vt:lpstr>
      <vt:lpstr>Мета-аннотации</vt:lpstr>
      <vt:lpstr>И немного ещё</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веб-приложений</dc:title>
  <dc:creator>Илья Лёзин</dc:creator>
  <cp:lastModifiedBy>Илья Лёзин</cp:lastModifiedBy>
  <cp:revision>110</cp:revision>
  <dcterms:created xsi:type="dcterms:W3CDTF">2023-01-29T04:06:22Z</dcterms:created>
  <dcterms:modified xsi:type="dcterms:W3CDTF">2023-02-27T10:05:08Z</dcterms:modified>
</cp:coreProperties>
</file>