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338" r:id="rId5"/>
    <p:sldId id="265" r:id="rId6"/>
    <p:sldId id="316" r:id="rId7"/>
    <p:sldId id="332" r:id="rId8"/>
    <p:sldId id="333" r:id="rId9"/>
    <p:sldId id="334" r:id="rId10"/>
    <p:sldId id="335" r:id="rId11"/>
    <p:sldId id="336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5" r:id="rId28"/>
    <p:sldId id="356" r:id="rId29"/>
    <p:sldId id="357" r:id="rId30"/>
    <p:sldId id="358" r:id="rId31"/>
    <p:sldId id="359" r:id="rId32"/>
    <p:sldId id="360" r:id="rId33"/>
    <p:sldId id="361" r:id="rId34"/>
    <p:sldId id="362" r:id="rId35"/>
    <p:sldId id="363" r:id="rId36"/>
    <p:sldId id="364" r:id="rId37"/>
    <p:sldId id="28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C9B1088-1715-4085-8B1D-F60D8ED21BA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Разработка веб-приложений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50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err="1"/>
              <a:t>any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любой тип. Ночной кошмар </a:t>
            </a:r>
            <a:r>
              <a:rPr lang="ru-RU" dirty="0" err="1"/>
              <a:t>TypeScript</a:t>
            </a:r>
            <a:r>
              <a:rPr lang="ru-RU" dirty="0"/>
              <a:t>-разработчика.</a:t>
            </a:r>
          </a:p>
          <a:p>
            <a:r>
              <a:rPr lang="ru-RU" dirty="0"/>
              <a:t>Когда </a:t>
            </a:r>
            <a:r>
              <a:rPr lang="ru-RU" dirty="0" err="1"/>
              <a:t>TypeScript</a:t>
            </a:r>
            <a:r>
              <a:rPr lang="ru-RU" dirty="0"/>
              <a:t> разрабатывали, то перед разработчиками была определенная дилемма: с одной стороны язык строго типизированный, с другой стороны разработчикам все ещё может понадобиться динамическая типизация для определенных целей. Ровно в этот момент и пришлось ввести </a:t>
            </a:r>
            <a:r>
              <a:rPr lang="ru-RU" dirty="0" err="1"/>
              <a:t>any</a:t>
            </a:r>
            <a:r>
              <a:rPr lang="ru-RU" dirty="0"/>
              <a:t>.</a:t>
            </a:r>
          </a:p>
          <a:p>
            <a:r>
              <a:rPr lang="ru-RU" dirty="0"/>
              <a:t>Переменная с типом </a:t>
            </a:r>
            <a:r>
              <a:rPr lang="ru-RU" dirty="0" err="1"/>
              <a:t>any</a:t>
            </a:r>
            <a:r>
              <a:rPr lang="ru-RU" dirty="0"/>
              <a:t> – это переменная, у которой включена динамическая типизация и для которой практически не действуют все преимущества </a:t>
            </a:r>
            <a:r>
              <a:rPr lang="ru-RU" dirty="0" err="1"/>
              <a:t>TypeScript</a:t>
            </a:r>
            <a:r>
              <a:rPr lang="ru-RU" dirty="0"/>
              <a:t> (с такими переменными про проверку типов можно забыть), именно поэтому данного типа нужно избегать.</a:t>
            </a:r>
          </a:p>
          <a:p>
            <a:r>
              <a:rPr lang="ru-RU" dirty="0"/>
              <a:t>Достаточно просто объявить переменную и ничего в ней не инициализировать, при этом явно не указав тип:</a:t>
            </a:r>
            <a:br>
              <a:rPr lang="ru-RU" dirty="0"/>
            </a:br>
            <a:br>
              <a:rPr lang="ru-RU" dirty="0"/>
            </a:br>
            <a:r>
              <a:rPr lang="en-US" dirty="0"/>
              <a:t>let a;</a:t>
            </a:r>
            <a:br>
              <a:rPr lang="en-US" dirty="0"/>
            </a:br>
            <a:r>
              <a:rPr lang="en-US" dirty="0"/>
              <a:t>a = 123;</a:t>
            </a:r>
            <a:br>
              <a:rPr lang="en-US" dirty="0"/>
            </a:br>
            <a:r>
              <a:rPr lang="en-US" dirty="0"/>
              <a:t>a = ‘123l’;</a:t>
            </a:r>
            <a:br>
              <a:rPr lang="en-US" dirty="0"/>
            </a:br>
            <a:r>
              <a:rPr lang="en-US" dirty="0"/>
              <a:t>a = true;</a:t>
            </a:r>
            <a:br>
              <a:rPr lang="en-US" dirty="0"/>
            </a:br>
            <a:r>
              <a:rPr lang="en-US" dirty="0"/>
              <a:t>a = {};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let b: any = 123;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Любое</a:t>
            </a:r>
            <a:r>
              <a:rPr lang="en-US" dirty="0"/>
              <a:t> </a:t>
            </a:r>
            <a:r>
              <a:rPr lang="en-US" dirty="0" err="1"/>
              <a:t>значение</a:t>
            </a:r>
            <a:r>
              <a:rPr lang="en-US" dirty="0"/>
              <a:t> (any)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9730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У переменной типа </a:t>
            </a:r>
            <a:r>
              <a:rPr lang="en-US" dirty="0"/>
              <a:t>any </a:t>
            </a:r>
            <a:r>
              <a:rPr lang="ru-RU" dirty="0"/>
              <a:t>могут быть любые свойства и методы, да чего уж там, в этой переменной может твориться вообще всё, это может быть функциональное выражение внутри переменной или подключаемый модуль. Именно поэтому придумали более безопасный тип – </a:t>
            </a:r>
            <a:r>
              <a:rPr lang="ru-RU" dirty="0" err="1"/>
              <a:t>unknown</a:t>
            </a:r>
            <a:r>
              <a:rPr lang="ru-RU" dirty="0"/>
              <a:t>.</a:t>
            </a:r>
          </a:p>
          <a:p>
            <a:r>
              <a:rPr lang="ru-RU" dirty="0" err="1"/>
              <a:t>unknown</a:t>
            </a:r>
            <a:r>
              <a:rPr lang="ru-RU" dirty="0"/>
              <a:t> – неизвестный тип переменной, у которой нет свойств и методов (только из общего прототипа), однако её можно сравнивать логическими операторами. Когда дело касается чего-то неизвестного, что нужно проверить только на существование, то стоит использовать </a:t>
            </a:r>
            <a:r>
              <a:rPr lang="ru-RU" dirty="0" err="1"/>
              <a:t>unknown</a:t>
            </a:r>
            <a:r>
              <a:rPr lang="ru-RU" dirty="0"/>
              <a:t>:</a:t>
            </a:r>
            <a:br>
              <a:rPr lang="ru-RU" dirty="0"/>
            </a:br>
            <a:br>
              <a:rPr lang="ru-RU" dirty="0"/>
            </a:br>
            <a:r>
              <a:rPr lang="en-US" dirty="0"/>
              <a:t>let a: unknown = ‘123’;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a.toUpperCase</a:t>
            </a:r>
            <a:r>
              <a:rPr lang="en-US" dirty="0"/>
              <a:t>(); //</a:t>
            </a:r>
            <a:r>
              <a:rPr lang="ru-RU" dirty="0"/>
              <a:t> Ошибка</a:t>
            </a:r>
            <a:br>
              <a:rPr lang="ru-RU" dirty="0"/>
            </a:br>
            <a:br>
              <a:rPr lang="ru-RU" dirty="0"/>
            </a:br>
            <a:r>
              <a:rPr lang="en-US" dirty="0"/>
              <a:t>if (a != undefined) {</a:t>
            </a:r>
            <a:br>
              <a:rPr lang="en-US" dirty="0"/>
            </a:br>
            <a:r>
              <a:rPr lang="en-US" dirty="0"/>
              <a:t>    // </a:t>
            </a:r>
            <a:r>
              <a:rPr lang="ru-RU" dirty="0"/>
              <a:t>А так сработает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unknown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4462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ещё один интересный тип данных. Он предназначен для того, чтобы дать не примитивный тип переменной.</a:t>
            </a:r>
          </a:p>
          <a:p>
            <a:r>
              <a:rPr lang="ru-RU" dirty="0"/>
              <a:t>Примитивными типами являются: </a:t>
            </a:r>
          </a:p>
          <a:p>
            <a:pPr lvl="1"/>
            <a:r>
              <a:rPr lang="ru-RU" dirty="0" err="1"/>
              <a:t>string</a:t>
            </a:r>
            <a:endParaRPr lang="ru-RU" dirty="0"/>
          </a:p>
          <a:p>
            <a:pPr lvl="1"/>
            <a:r>
              <a:rPr lang="ru-RU" dirty="0" err="1"/>
              <a:t>number</a:t>
            </a:r>
            <a:endParaRPr lang="ru-RU" dirty="0"/>
          </a:p>
          <a:p>
            <a:pPr lvl="1"/>
            <a:r>
              <a:rPr lang="ru-RU" dirty="0" err="1"/>
              <a:t>boolean</a:t>
            </a:r>
            <a:endParaRPr lang="ru-RU" dirty="0"/>
          </a:p>
          <a:p>
            <a:pPr lvl="1"/>
            <a:r>
              <a:rPr lang="ru-RU" dirty="0" err="1"/>
              <a:t>symbol</a:t>
            </a:r>
            <a:endParaRPr lang="ru-RU" dirty="0"/>
          </a:p>
          <a:p>
            <a:pPr lvl="1"/>
            <a:r>
              <a:rPr lang="ru-RU" dirty="0" err="1"/>
              <a:t>null</a:t>
            </a:r>
            <a:endParaRPr lang="ru-RU" dirty="0"/>
          </a:p>
          <a:p>
            <a:r>
              <a:rPr lang="ru-RU" dirty="0"/>
              <a:t>Все остальные типы являются нетривиальными и соответствуют типу </a:t>
            </a:r>
            <a:r>
              <a:rPr lang="ru-RU" dirty="0" err="1"/>
              <a:t>object</a:t>
            </a:r>
            <a:r>
              <a:rPr lang="ru-RU" dirty="0"/>
              <a:t> (не путайте с </a:t>
            </a:r>
            <a:r>
              <a:rPr lang="ru-RU" dirty="0" err="1"/>
              <a:t>Object</a:t>
            </a:r>
            <a:r>
              <a:rPr lang="ru-RU" dirty="0"/>
              <a:t>):</a:t>
            </a:r>
            <a:br>
              <a:rPr lang="ru-RU" dirty="0"/>
            </a:br>
            <a:br>
              <a:rPr lang="ru-RU" dirty="0"/>
            </a:br>
            <a:r>
              <a:rPr lang="en-US" dirty="0" err="1"/>
              <a:t>const</a:t>
            </a:r>
            <a:r>
              <a:rPr lang="en-US" dirty="0"/>
              <a:t> a = 123;</a:t>
            </a:r>
            <a:br>
              <a:rPr lang="ru-RU" dirty="0"/>
            </a:br>
            <a:br>
              <a:rPr lang="en-US" dirty="0"/>
            </a:br>
            <a:r>
              <a:rPr lang="en-US" dirty="0"/>
              <a:t>// </a:t>
            </a:r>
            <a:r>
              <a:rPr lang="ru-RU" dirty="0"/>
              <a:t>Проверка на вывод примитивного типа</a:t>
            </a:r>
            <a:br>
              <a:rPr lang="en-US" dirty="0"/>
            </a:br>
            <a:r>
              <a:rPr lang="en-US" dirty="0"/>
              <a:t>if (</a:t>
            </a:r>
            <a:r>
              <a:rPr lang="en-US" dirty="0" err="1"/>
              <a:t>typeof</a:t>
            </a:r>
            <a:r>
              <a:rPr lang="en-US" dirty="0"/>
              <a:t> a != ‘object’) {</a:t>
            </a:r>
            <a:br>
              <a:rPr lang="en-US" dirty="0"/>
            </a:br>
            <a:r>
              <a:rPr lang="en-US" dirty="0"/>
              <a:t>    console.log(a);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7674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/>
              <a:t>Function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последний "особенный" тип, представляет объект с методами </a:t>
            </a:r>
            <a:r>
              <a:rPr lang="ru-RU" dirty="0" err="1"/>
              <a:t>bind</a:t>
            </a:r>
            <a:r>
              <a:rPr lang="ru-RU" dirty="0"/>
              <a:t>, </a:t>
            </a:r>
            <a:r>
              <a:rPr lang="ru-RU" dirty="0" err="1"/>
              <a:t>call</a:t>
            </a:r>
            <a:r>
              <a:rPr lang="ru-RU" dirty="0"/>
              <a:t>, </a:t>
            </a:r>
            <a:r>
              <a:rPr lang="ru-RU" dirty="0" err="1"/>
              <a:t>apply</a:t>
            </a:r>
            <a:r>
              <a:rPr lang="ru-RU" dirty="0"/>
              <a:t>.</a:t>
            </a:r>
          </a:p>
          <a:p>
            <a:r>
              <a:rPr lang="ru-RU" dirty="0"/>
              <a:t>Любая структура данных или функция в </a:t>
            </a:r>
            <a:r>
              <a:rPr lang="ru-RU" dirty="0" err="1"/>
              <a:t>JavaScript</a:t>
            </a:r>
            <a:r>
              <a:rPr lang="ru-RU" dirty="0"/>
              <a:t> является объектом.</a:t>
            </a:r>
          </a:p>
          <a:p>
            <a:r>
              <a:rPr lang="ru-RU" dirty="0"/>
              <a:t>В </a:t>
            </a:r>
            <a:r>
              <a:rPr lang="ru-RU" dirty="0" err="1"/>
              <a:t>JavaScript</a:t>
            </a:r>
            <a:r>
              <a:rPr lang="ru-RU" dirty="0"/>
              <a:t> функции являются объектами первого класса, то есть они являются объектами и с ними можно взаимодействовать и передавать их точно также, как и любой другой объект. Если быть точными, функции – это объекты </a:t>
            </a:r>
            <a:r>
              <a:rPr lang="ru-RU" dirty="0" err="1"/>
              <a:t>Function</a:t>
            </a:r>
            <a:r>
              <a:rPr lang="ru-RU" dirty="0"/>
              <a:t>.</a:t>
            </a:r>
          </a:p>
          <a:p>
            <a:r>
              <a:rPr lang="ru-RU" dirty="0" err="1"/>
              <a:t>Function</a:t>
            </a:r>
            <a:r>
              <a:rPr lang="ru-RU" dirty="0"/>
              <a:t> отличается от </a:t>
            </a:r>
            <a:r>
              <a:rPr lang="ru-RU" dirty="0" err="1"/>
              <a:t>object</a:t>
            </a:r>
            <a:r>
              <a:rPr lang="ru-RU" dirty="0"/>
              <a:t> тем, что у объекта функции есть методы </a:t>
            </a:r>
            <a:r>
              <a:rPr lang="ru-RU" dirty="0" err="1"/>
              <a:t>call</a:t>
            </a:r>
            <a:r>
              <a:rPr lang="ru-RU" dirty="0"/>
              <a:t>, </a:t>
            </a:r>
            <a:r>
              <a:rPr lang="ru-RU" dirty="0" err="1"/>
              <a:t>bind</a:t>
            </a:r>
            <a:r>
              <a:rPr lang="ru-RU" dirty="0"/>
              <a:t>, </a:t>
            </a:r>
            <a:r>
              <a:rPr lang="ru-RU" dirty="0" err="1"/>
              <a:t>apply</a:t>
            </a:r>
            <a:r>
              <a:rPr lang="ru-RU" dirty="0"/>
              <a:t>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311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Явное преобразование типа переменной может понадобиться, когда один тип переводится в другой или нужны свойства и методы из другого типа.</a:t>
            </a:r>
            <a:br>
              <a:rPr lang="ru-RU" dirty="0"/>
            </a:br>
            <a:br>
              <a:rPr lang="ru-RU" dirty="0"/>
            </a:br>
            <a:r>
              <a:rPr lang="en-US" dirty="0" err="1"/>
              <a:t>const</a:t>
            </a:r>
            <a:r>
              <a:rPr lang="en-US" dirty="0"/>
              <a:t> a = </a:t>
            </a:r>
            <a:r>
              <a:rPr lang="en-US" dirty="0" err="1"/>
              <a:t>document.getElementById</a:t>
            </a:r>
            <a:r>
              <a:rPr lang="en-US" dirty="0"/>
              <a:t>(‘name’);</a:t>
            </a:r>
            <a:br>
              <a:rPr lang="en-US" dirty="0"/>
            </a:br>
            <a:r>
              <a:rPr lang="en-US" dirty="0"/>
              <a:t>console.log(</a:t>
            </a:r>
            <a:r>
              <a:rPr lang="en-US" dirty="0" err="1"/>
              <a:t>a.value</a:t>
            </a:r>
            <a:r>
              <a:rPr lang="en-US" dirty="0"/>
              <a:t>);</a:t>
            </a:r>
            <a:br>
              <a:rPr lang="en-US" dirty="0"/>
            </a:br>
            <a:endParaRPr lang="ru-RU" dirty="0"/>
          </a:p>
          <a:p>
            <a:r>
              <a:rPr lang="ru-RU" dirty="0"/>
              <a:t>Вторая строка содержит ошибку, потому что </a:t>
            </a:r>
            <a:r>
              <a:rPr lang="ru-RU" dirty="0" err="1"/>
              <a:t>getElementById</a:t>
            </a:r>
            <a:r>
              <a:rPr lang="ru-RU" dirty="0"/>
              <a:t> всегда возвращает тип </a:t>
            </a:r>
            <a:r>
              <a:rPr lang="ru-RU" dirty="0" err="1"/>
              <a:t>HTMLElement</a:t>
            </a:r>
            <a:r>
              <a:rPr lang="ru-RU" dirty="0"/>
              <a:t>, у которого в свою очередь нет свойства </a:t>
            </a:r>
            <a:r>
              <a:rPr lang="ru-RU" dirty="0" err="1"/>
              <a:t>value</a:t>
            </a:r>
            <a:r>
              <a:rPr lang="ru-RU" dirty="0"/>
              <a:t>. Чтобы компилятор не жаловался на </a:t>
            </a:r>
            <a:r>
              <a:rPr lang="en-US" dirty="0"/>
              <a:t>&lt;input&gt;</a:t>
            </a:r>
            <a:r>
              <a:rPr lang="ru-RU" dirty="0"/>
              <a:t>, нужно поменять тип у элемента на </a:t>
            </a:r>
            <a:r>
              <a:rPr lang="ru-RU" dirty="0" err="1"/>
              <a:t>HTMLInputElement</a:t>
            </a:r>
            <a:r>
              <a:rPr lang="ru-RU" dirty="0"/>
              <a:t>, для этого доступны два способа:</a:t>
            </a:r>
            <a:br>
              <a:rPr lang="ru-RU" dirty="0"/>
            </a:br>
            <a:br>
              <a:rPr lang="ru-RU" dirty="0"/>
            </a:br>
            <a:r>
              <a:rPr lang="en-US" dirty="0" err="1"/>
              <a:t>const</a:t>
            </a:r>
            <a:r>
              <a:rPr lang="en-US" dirty="0"/>
              <a:t> a = &lt;</a:t>
            </a:r>
            <a:r>
              <a:rPr lang="ru-RU" dirty="0" err="1"/>
              <a:t>HTMLInputElement</a:t>
            </a:r>
            <a:r>
              <a:rPr lang="en-US" dirty="0"/>
              <a:t>&gt;</a:t>
            </a:r>
            <a:r>
              <a:rPr lang="en-US" dirty="0" err="1"/>
              <a:t>document.getElementById</a:t>
            </a:r>
            <a:r>
              <a:rPr lang="en-US" dirty="0"/>
              <a:t>(‘name’);</a:t>
            </a:r>
            <a:br>
              <a:rPr lang="en-US" dirty="0"/>
            </a:br>
            <a:r>
              <a:rPr lang="en-US" dirty="0"/>
              <a:t>console.log(</a:t>
            </a:r>
            <a:r>
              <a:rPr lang="en-US" dirty="0" err="1"/>
              <a:t>a.value</a:t>
            </a:r>
            <a:r>
              <a:rPr lang="en-US" dirty="0"/>
              <a:t>);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const</a:t>
            </a:r>
            <a:r>
              <a:rPr lang="en-US" dirty="0"/>
              <a:t> b = </a:t>
            </a:r>
            <a:r>
              <a:rPr lang="en-US" dirty="0" err="1"/>
              <a:t>document.getElementById</a:t>
            </a:r>
            <a:r>
              <a:rPr lang="en-US" dirty="0"/>
              <a:t>(‘name’) as </a:t>
            </a:r>
            <a:r>
              <a:rPr lang="ru-RU" dirty="0" err="1"/>
              <a:t>HTMLInputElement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console.log(</a:t>
            </a:r>
            <a:r>
              <a:rPr lang="en-US" dirty="0" err="1"/>
              <a:t>b.value</a:t>
            </a:r>
            <a:r>
              <a:rPr lang="en-US" dirty="0"/>
              <a:t>);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Явное преобразование типов</a:t>
            </a:r>
          </a:p>
        </p:txBody>
      </p:sp>
    </p:spTree>
    <p:extLst>
      <p:ext uri="{BB962C8B-B14F-4D97-AF65-F5344CB8AC3E}">
        <p14:creationId xmlns:p14="http://schemas.microsoft.com/office/powerpoint/2010/main" val="1121706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Как записать типизированный массив:</a:t>
            </a:r>
            <a:br>
              <a:rPr lang="ru-RU" dirty="0"/>
            </a:br>
            <a:br>
              <a:rPr lang="ru-RU" dirty="0"/>
            </a:br>
            <a:r>
              <a:rPr lang="en-US" dirty="0" err="1"/>
              <a:t>const</a:t>
            </a:r>
            <a:r>
              <a:rPr lang="en-US" dirty="0"/>
              <a:t> a: string[] = [‘a’, ‘b’];</a:t>
            </a:r>
            <a:br>
              <a:rPr lang="en-US" dirty="0"/>
            </a:br>
            <a:r>
              <a:rPr lang="en-US" dirty="0" err="1"/>
              <a:t>const</a:t>
            </a:r>
            <a:r>
              <a:rPr lang="en-US" dirty="0"/>
              <a:t> b: Array&lt;string&gt; = [‘a’, ‘b’];</a:t>
            </a:r>
            <a:br>
              <a:rPr lang="en-US" dirty="0"/>
            </a:br>
            <a:endParaRPr lang="ru-RU" dirty="0"/>
          </a:p>
          <a:p>
            <a:r>
              <a:rPr lang="ru-RU" dirty="0"/>
              <a:t>Первый вариант записи является синтаксическим сахаром для второй. Вторая запись в свою очередь является </a:t>
            </a:r>
            <a:r>
              <a:rPr lang="ru-RU" dirty="0" err="1"/>
              <a:t>дженериком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Мы можем явно не указывать типы данных, и тогда </a:t>
            </a:r>
            <a:r>
              <a:rPr lang="ru-RU" dirty="0" err="1"/>
              <a:t>TypeScript</a:t>
            </a:r>
            <a:r>
              <a:rPr lang="ru-RU" dirty="0"/>
              <a:t> сам найдет тип массива и присвоит его переменной:</a:t>
            </a:r>
            <a:br>
              <a:rPr lang="en-US" dirty="0"/>
            </a:br>
            <a:br>
              <a:rPr lang="ru-RU" dirty="0"/>
            </a:br>
            <a:r>
              <a:rPr lang="en-US" dirty="0" err="1"/>
              <a:t>const</a:t>
            </a:r>
            <a:r>
              <a:rPr lang="en-US" dirty="0"/>
              <a:t> a = [1, ‘a’]; // </a:t>
            </a:r>
            <a:r>
              <a:rPr lang="ru-RU" dirty="0"/>
              <a:t>Тип </a:t>
            </a:r>
            <a:r>
              <a:rPr lang="en-US" dirty="0"/>
              <a:t>Array&lt;number | string&gt;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данных. Массивы</a:t>
            </a:r>
          </a:p>
        </p:txBody>
      </p:sp>
    </p:spTree>
    <p:extLst>
      <p:ext uri="{BB962C8B-B14F-4D97-AF65-F5344CB8AC3E}">
        <p14:creationId xmlns:p14="http://schemas.microsoft.com/office/powerpoint/2010/main" val="1990376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Что делать, если передаётся аргумент с определенным типом и на выходе должно быть значение с точно таким же типом? Для таких случаев существуют обобщенные типы, это и есть </a:t>
            </a:r>
            <a:r>
              <a:rPr lang="ru-RU" dirty="0" err="1"/>
              <a:t>дженерики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Рассмотрим код, который берет аргумент некоторого типа и возвращает аргумент такого же типа:</a:t>
            </a:r>
            <a:br>
              <a:rPr lang="ru-RU" dirty="0"/>
            </a:br>
            <a:br>
              <a:rPr lang="ru-RU" dirty="0"/>
            </a:br>
            <a:r>
              <a:rPr lang="en-US" dirty="0"/>
              <a:t>function f&lt;T&gt;(a: T): T {</a:t>
            </a:r>
            <a:br>
              <a:rPr lang="en-US" dirty="0"/>
            </a:br>
            <a:r>
              <a:rPr lang="en-US" dirty="0"/>
              <a:t>    return a;</a:t>
            </a:r>
            <a:br>
              <a:rPr lang="en-US" dirty="0"/>
            </a:br>
            <a:r>
              <a:rPr lang="en-US" dirty="0"/>
              <a:t>}</a:t>
            </a:r>
            <a:br>
              <a:rPr lang="ru-RU" dirty="0"/>
            </a:br>
            <a:endParaRPr lang="ru-RU" dirty="0"/>
          </a:p>
          <a:p>
            <a:r>
              <a:rPr lang="ru-RU" dirty="0"/>
              <a:t>В данном примере T является "любым типом". Главная прелесть </a:t>
            </a:r>
            <a:r>
              <a:rPr lang="ru-RU" dirty="0" err="1"/>
              <a:t>дженериков</a:t>
            </a:r>
            <a:r>
              <a:rPr lang="ru-RU" dirty="0"/>
              <a:t> в том, что мы отдаем значение с таким же типом, с каким были входные данные (хотя и не обязательно). И конкретный тип </a:t>
            </a:r>
            <a:r>
              <a:rPr lang="en-US" dirty="0"/>
              <a:t>T </a:t>
            </a:r>
            <a:r>
              <a:rPr lang="ru-RU" dirty="0"/>
              <a:t>совершенно не важен.</a:t>
            </a:r>
          </a:p>
          <a:p>
            <a:r>
              <a:rPr lang="ru-RU" dirty="0"/>
              <a:t>Напишем маленькую функцию, которая берёт переменную с любым типом и отдает массив с таким же типом:</a:t>
            </a:r>
            <a:br>
              <a:rPr lang="ru-RU" dirty="0"/>
            </a:br>
            <a:br>
              <a:rPr lang="ru-RU" dirty="0"/>
            </a:br>
            <a:r>
              <a:rPr lang="en-US" dirty="0"/>
              <a:t>function </a:t>
            </a:r>
            <a:r>
              <a:rPr lang="en-US" dirty="0" err="1"/>
              <a:t>createArray</a:t>
            </a:r>
            <a:r>
              <a:rPr lang="en-US" dirty="0"/>
              <a:t>&lt;T&gt;(a: T): T[] {</a:t>
            </a:r>
            <a:br>
              <a:rPr lang="en-US" dirty="0"/>
            </a:br>
            <a:r>
              <a:rPr lang="en-US" dirty="0"/>
              <a:t>    return [a];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данных. </a:t>
            </a:r>
            <a:r>
              <a:rPr lang="ru-RU" dirty="0" err="1"/>
              <a:t>Дженерики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6845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Перечисления – это структура, которая используется для перечисления свойств:</a:t>
            </a:r>
            <a:br>
              <a:rPr lang="ru-RU" dirty="0"/>
            </a:br>
            <a:br>
              <a:rPr lang="ru-RU" dirty="0"/>
            </a:br>
            <a:r>
              <a:rPr lang="en-US" dirty="0" err="1"/>
              <a:t>enum</a:t>
            </a:r>
            <a:r>
              <a:rPr lang="en-US" dirty="0"/>
              <a:t> DIRECTIONS { up, down, left, right };</a:t>
            </a:r>
            <a:br>
              <a:rPr lang="en-US" dirty="0"/>
            </a:br>
            <a:r>
              <a:rPr lang="en-US" dirty="0"/>
              <a:t>console.log(</a:t>
            </a:r>
            <a:r>
              <a:rPr lang="en-US" dirty="0" err="1"/>
              <a:t>DIRECTIONS.up</a:t>
            </a:r>
            <a:r>
              <a:rPr lang="en-US" dirty="0"/>
              <a:t>);</a:t>
            </a:r>
            <a:r>
              <a:rPr lang="ru-RU" dirty="0"/>
              <a:t> </a:t>
            </a:r>
            <a:r>
              <a:rPr lang="en-US" dirty="0"/>
              <a:t>// Output: 0</a:t>
            </a:r>
            <a:br>
              <a:rPr lang="en-US" dirty="0"/>
            </a:br>
            <a:endParaRPr lang="ru-RU" dirty="0"/>
          </a:p>
          <a:p>
            <a:r>
              <a:rPr lang="ru-RU" dirty="0"/>
              <a:t>Можно представлять перечисления как массив, в котором пара "ключ : свойство" перевернуты </a:t>
            </a:r>
            <a:r>
              <a:rPr lang="en-US" dirty="0"/>
              <a:t>–</a:t>
            </a:r>
            <a:r>
              <a:rPr lang="ru-RU" dirty="0"/>
              <a:t> "свойство: ключ". По умолчанию все перечисления начинаются с нуля. Если бы мы в примере выше вывели DIRECTION</a:t>
            </a:r>
            <a:r>
              <a:rPr lang="en-US" dirty="0"/>
              <a:t>S</a:t>
            </a:r>
            <a:r>
              <a:rPr lang="ru-RU" dirty="0"/>
              <a:t>.</a:t>
            </a:r>
            <a:r>
              <a:rPr lang="ru-RU" dirty="0" err="1"/>
              <a:t>down</a:t>
            </a:r>
            <a:r>
              <a:rPr lang="ru-RU" dirty="0"/>
              <a:t>, то выход был бы 1, </a:t>
            </a:r>
            <a:r>
              <a:rPr lang="ru-RU" dirty="0" err="1"/>
              <a:t>DIRECTION.left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2</a:t>
            </a:r>
            <a:r>
              <a:rPr lang="en-US" dirty="0"/>
              <a:t>,</a:t>
            </a:r>
            <a:r>
              <a:rPr lang="ru-RU" dirty="0"/>
              <a:t> и так далее. Все эти индексы можно задать явно: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enum</a:t>
            </a:r>
            <a:r>
              <a:rPr lang="en-US" dirty="0"/>
              <a:t> DIRECTIONS { up = 0, down = 1, left = 2, right = 3 };</a:t>
            </a:r>
            <a:br>
              <a:rPr lang="en-US" dirty="0"/>
            </a:br>
            <a:br>
              <a:rPr lang="en-US" dirty="0"/>
            </a:br>
            <a:r>
              <a:rPr lang="ru-RU" dirty="0"/>
              <a:t>Однако для перечислений также можно задавать и строки. Перечисление с позициями:</a:t>
            </a:r>
            <a:br>
              <a:rPr lang="ru-RU" dirty="0"/>
            </a:br>
            <a:br>
              <a:rPr lang="en-US" dirty="0"/>
            </a:br>
            <a:r>
              <a:rPr lang="en-US" dirty="0" err="1"/>
              <a:t>enum</a:t>
            </a:r>
            <a:r>
              <a:rPr lang="en-US" dirty="0"/>
              <a:t> DIRECTIONS { top = ‘top’, bottom = ‘bottom’, left = ‘left’, right = ‘right’ };</a:t>
            </a:r>
            <a:br>
              <a:rPr lang="en-US" dirty="0"/>
            </a:br>
            <a:r>
              <a:rPr lang="en-US" dirty="0"/>
              <a:t>console.log(</a:t>
            </a:r>
            <a:r>
              <a:rPr lang="en-US" dirty="0" err="1"/>
              <a:t>DIRECTIONS.top</a:t>
            </a:r>
            <a:r>
              <a:rPr lang="en-US" dirty="0"/>
              <a:t>);</a:t>
            </a:r>
            <a:r>
              <a:rPr lang="ru-RU" dirty="0"/>
              <a:t> </a:t>
            </a:r>
            <a:r>
              <a:rPr lang="en-US" dirty="0"/>
              <a:t>// Output: top</a:t>
            </a:r>
            <a:br>
              <a:rPr lang="en-US" dirty="0"/>
            </a:br>
            <a:endParaRPr lang="ru-RU" dirty="0"/>
          </a:p>
          <a:p>
            <a:r>
              <a:rPr lang="ru-RU" dirty="0"/>
              <a:t>Вообще в перечислениях можно смешивать всё: методы, строки, числа и т.д. Однако перечисления созданы не для этого. Они предназначены для удобной индексации свойств.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данных. Перечисления</a:t>
            </a:r>
          </a:p>
        </p:txBody>
      </p:sp>
    </p:spTree>
    <p:extLst>
      <p:ext uri="{BB962C8B-B14F-4D97-AF65-F5344CB8AC3E}">
        <p14:creationId xmlns:p14="http://schemas.microsoft.com/office/powerpoint/2010/main" val="95762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Иногда требуется создать свой тип данных для того, чтобы было удобнее управлять теми или иными структурами данных. Чтобы создать свой тип данных, который будет включать в себя числа или строки, требуется написать следующее:</a:t>
            </a:r>
            <a:br>
              <a:rPr lang="ru-RU" dirty="0"/>
            </a:br>
            <a:br>
              <a:rPr lang="ru-RU" dirty="0"/>
            </a:br>
            <a:r>
              <a:rPr lang="en-US" dirty="0"/>
              <a:t>type </a:t>
            </a:r>
            <a:r>
              <a:rPr lang="en-US" dirty="0" err="1"/>
              <a:t>numStr</a:t>
            </a:r>
            <a:r>
              <a:rPr lang="en-US" dirty="0"/>
              <a:t> = number | string;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const</a:t>
            </a:r>
            <a:r>
              <a:rPr lang="en-US" dirty="0"/>
              <a:t> a: </a:t>
            </a:r>
            <a:r>
              <a:rPr lang="en-US" dirty="0" err="1"/>
              <a:t>numStr</a:t>
            </a:r>
            <a:r>
              <a:rPr lang="en-US" dirty="0"/>
              <a:t> = ‘123’;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function print(a: </a:t>
            </a:r>
            <a:r>
              <a:rPr lang="en-US" dirty="0" err="1"/>
              <a:t>numStr</a:t>
            </a:r>
            <a:r>
              <a:rPr lang="en-US" dirty="0"/>
              <a:t>): void {</a:t>
            </a:r>
            <a:br>
              <a:rPr lang="en-US" dirty="0"/>
            </a:br>
            <a:r>
              <a:rPr lang="en-US" dirty="0"/>
              <a:t>    console.log(a);</a:t>
            </a:r>
            <a:br>
              <a:rPr lang="en-US" dirty="0"/>
            </a:br>
            <a:r>
              <a:rPr lang="en-US" dirty="0"/>
              <a:t>}</a:t>
            </a:r>
            <a:br>
              <a:rPr lang="ru-RU" dirty="0"/>
            </a:br>
            <a:endParaRPr lang="en-US" dirty="0"/>
          </a:p>
          <a:p>
            <a:r>
              <a:rPr lang="ru-RU" dirty="0"/>
              <a:t>Типы обычно создаются</a:t>
            </a:r>
            <a:r>
              <a:rPr lang="en-US" dirty="0"/>
              <a:t>,</a:t>
            </a:r>
            <a:r>
              <a:rPr lang="ru-RU" dirty="0"/>
              <a:t> когда одни и те же примитивы используются очень часто или нужно определенным типом обозначить определенную переменную.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Кастомные</a:t>
            </a:r>
            <a:r>
              <a:rPr lang="ru-RU" dirty="0"/>
              <a:t> типы и объекты</a:t>
            </a:r>
          </a:p>
        </p:txBody>
      </p:sp>
    </p:spTree>
    <p:extLst>
      <p:ext uri="{BB962C8B-B14F-4D97-AF65-F5344CB8AC3E}">
        <p14:creationId xmlns:p14="http://schemas.microsoft.com/office/powerpoint/2010/main" val="2555645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/>
              <a:t>Объявим переменную и сразу же её инициализируем объектом. На выходе получим динамический объект:</a:t>
            </a:r>
            <a:br>
              <a:rPr lang="ru-RU" dirty="0"/>
            </a:br>
            <a:br>
              <a:rPr lang="ru-RU" dirty="0"/>
            </a:br>
            <a:r>
              <a:rPr lang="en-US" dirty="0" err="1"/>
              <a:t>const</a:t>
            </a:r>
            <a:r>
              <a:rPr lang="en-US" dirty="0"/>
              <a:t> person = {</a:t>
            </a:r>
            <a:br>
              <a:rPr lang="en-US" dirty="0"/>
            </a:br>
            <a:r>
              <a:rPr lang="en-US" dirty="0"/>
              <a:t>    name: ‘’,</a:t>
            </a:r>
            <a:br>
              <a:rPr lang="en-US" dirty="0"/>
            </a:br>
            <a:r>
              <a:rPr lang="en-US" dirty="0"/>
              <a:t>    age: 0,</a:t>
            </a:r>
            <a:br>
              <a:rPr lang="en-US" dirty="0"/>
            </a:br>
            <a:r>
              <a:rPr lang="en-US" dirty="0"/>
              <a:t>    married: false</a:t>
            </a:r>
            <a:br>
              <a:rPr lang="en-US" dirty="0"/>
            </a:br>
            <a:r>
              <a:rPr lang="en-US" dirty="0"/>
              <a:t>};</a:t>
            </a:r>
            <a:br>
              <a:rPr lang="ru-RU" dirty="0"/>
            </a:br>
            <a:endParaRPr lang="en-US" dirty="0"/>
          </a:p>
          <a:p>
            <a:r>
              <a:rPr lang="ru-RU" dirty="0"/>
              <a:t>Теперь сделаем то же самое через тип.</a:t>
            </a:r>
            <a:br>
              <a:rPr lang="ru-RU" dirty="0"/>
            </a:br>
            <a:br>
              <a:rPr lang="en-US" dirty="0"/>
            </a:br>
            <a:r>
              <a:rPr lang="en-US" dirty="0"/>
              <a:t>type </a:t>
            </a:r>
            <a:r>
              <a:rPr lang="en-US" dirty="0" err="1"/>
              <a:t>TPerson</a:t>
            </a:r>
            <a:r>
              <a:rPr lang="en-US" dirty="0"/>
              <a:t> = {</a:t>
            </a:r>
            <a:br>
              <a:rPr lang="en-US" dirty="0"/>
            </a:br>
            <a:r>
              <a:rPr lang="en-US" dirty="0"/>
              <a:t>    name: string,</a:t>
            </a:r>
            <a:br>
              <a:rPr lang="en-US" dirty="0"/>
            </a:br>
            <a:r>
              <a:rPr lang="en-US" dirty="0"/>
              <a:t>    age: number,</a:t>
            </a:r>
            <a:br>
              <a:rPr lang="en-US" dirty="0"/>
            </a:br>
            <a:r>
              <a:rPr lang="en-US" dirty="0"/>
              <a:t>    married: </a:t>
            </a:r>
            <a:r>
              <a:rPr lang="en-US" dirty="0" err="1"/>
              <a:t>boolean</a:t>
            </a:r>
            <a:br>
              <a:rPr lang="en-US" dirty="0"/>
            </a:br>
            <a:r>
              <a:rPr lang="en-US" dirty="0"/>
              <a:t>};</a:t>
            </a:r>
            <a:br>
              <a:rPr lang="ru-RU" dirty="0"/>
            </a:br>
            <a:br>
              <a:rPr lang="ru-RU" dirty="0"/>
            </a:br>
            <a:r>
              <a:rPr lang="en-US" dirty="0" err="1"/>
              <a:t>const</a:t>
            </a:r>
            <a:r>
              <a:rPr lang="en-US" dirty="0"/>
              <a:t> person: </a:t>
            </a:r>
            <a:r>
              <a:rPr lang="en-US" dirty="0" err="1"/>
              <a:t>TPerson</a:t>
            </a:r>
            <a:r>
              <a:rPr lang="en-US" dirty="0"/>
              <a:t> = {</a:t>
            </a:r>
            <a:br>
              <a:rPr lang="en-US" dirty="0"/>
            </a:br>
            <a:r>
              <a:rPr lang="en-US" dirty="0"/>
              <a:t>    name: ‘’,</a:t>
            </a:r>
            <a:br>
              <a:rPr lang="en-US" dirty="0"/>
            </a:br>
            <a:r>
              <a:rPr lang="en-US" dirty="0"/>
              <a:t>    age: 0,</a:t>
            </a:r>
            <a:br>
              <a:rPr lang="en-US" dirty="0"/>
            </a:br>
            <a:r>
              <a:rPr lang="en-US" dirty="0"/>
              <a:t>    married: false</a:t>
            </a:r>
            <a:br>
              <a:rPr lang="en-US" dirty="0"/>
            </a:br>
            <a:r>
              <a:rPr lang="en-US" dirty="0"/>
              <a:t>}</a:t>
            </a:r>
            <a:br>
              <a:rPr lang="ru-RU" dirty="0"/>
            </a:br>
            <a:endParaRPr lang="en-US" dirty="0"/>
          </a:p>
          <a:p>
            <a:r>
              <a:rPr lang="ru-RU" dirty="0"/>
              <a:t>Если мы строго типизировали объект, то уже не сможем мутировать его. Мы не сможем добавлять в него новые свойства или методы, так как </a:t>
            </a:r>
            <a:r>
              <a:rPr lang="ru-RU" dirty="0" err="1"/>
              <a:t>TypeScript</a:t>
            </a:r>
            <a:r>
              <a:rPr lang="ru-RU" dirty="0"/>
              <a:t> вычислил тип во время инициализации объекта.</a:t>
            </a:r>
          </a:p>
          <a:p>
            <a:r>
              <a:rPr lang="ru-RU" dirty="0"/>
              <a:t>А так задаётся словарь со строками-ключами и строками-значениями:</a:t>
            </a:r>
            <a:br>
              <a:rPr lang="ru-RU" dirty="0"/>
            </a:br>
            <a:br>
              <a:rPr lang="ru-RU" dirty="0"/>
            </a:br>
            <a:r>
              <a:rPr lang="en-US" dirty="0"/>
              <a:t>type </a:t>
            </a:r>
            <a:r>
              <a:rPr lang="en-US" dirty="0" err="1"/>
              <a:t>TMap</a:t>
            </a:r>
            <a:r>
              <a:rPr lang="en-US" dirty="0"/>
              <a:t> = {</a:t>
            </a:r>
            <a:br>
              <a:rPr lang="en-US" dirty="0"/>
            </a:br>
            <a:r>
              <a:rPr lang="ru-RU" dirty="0"/>
              <a:t>    </a:t>
            </a:r>
            <a:r>
              <a:rPr lang="en-US" dirty="0"/>
              <a:t>[word: string]: string</a:t>
            </a:r>
            <a:br>
              <a:rPr lang="en-US" dirty="0"/>
            </a:br>
            <a:r>
              <a:rPr lang="en-US" dirty="0"/>
              <a:t>};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Кастомные</a:t>
            </a:r>
            <a:r>
              <a:rPr lang="ru-RU" dirty="0"/>
              <a:t> типы и объекты</a:t>
            </a:r>
          </a:p>
        </p:txBody>
      </p:sp>
    </p:spTree>
    <p:extLst>
      <p:ext uri="{BB962C8B-B14F-4D97-AF65-F5344CB8AC3E}">
        <p14:creationId xmlns:p14="http://schemas.microsoft.com/office/powerpoint/2010/main" val="418083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1304"/>
          </a:xfrm>
        </p:spPr>
        <p:txBody>
          <a:bodyPr>
            <a:normAutofit/>
          </a:bodyPr>
          <a:lstStyle/>
          <a:p>
            <a:r>
              <a:rPr lang="ru-RU" dirty="0" err="1"/>
              <a:t>TypeScript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язык программирования, представленный </a:t>
            </a:r>
            <a:r>
              <a:rPr lang="ru-RU" dirty="0" err="1"/>
              <a:t>Microsoft</a:t>
            </a:r>
            <a:r>
              <a:rPr lang="ru-RU" dirty="0"/>
              <a:t> в 2012 году и позиционируемый как средство разработки веб-приложений, расширяющее возможности </a:t>
            </a:r>
            <a:r>
              <a:rPr lang="ru-RU" dirty="0" err="1"/>
              <a:t>JavaScript</a:t>
            </a:r>
            <a:r>
              <a:rPr lang="en-US" dirty="0"/>
              <a:t>.</a:t>
            </a:r>
          </a:p>
          <a:p>
            <a:r>
              <a:rPr lang="ru-RU" dirty="0" err="1"/>
              <a:t>TypeScript</a:t>
            </a:r>
            <a:r>
              <a:rPr lang="ru-RU" dirty="0"/>
              <a:t> стал очень популярным проектом. Если ранее на нем писал преимущественно веб-приложения, то сейчас пишут даже логику для сайтов.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61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Интерфейсы – одна из ключевых </a:t>
            </a:r>
            <a:r>
              <a:rPr lang="ru-RU" dirty="0" err="1"/>
              <a:t>фич</a:t>
            </a:r>
            <a:r>
              <a:rPr lang="ru-RU" dirty="0"/>
              <a:t> в </a:t>
            </a:r>
            <a:r>
              <a:rPr lang="ru-RU" dirty="0" err="1"/>
              <a:t>TypeScript</a:t>
            </a:r>
            <a:r>
              <a:rPr lang="ru-RU" dirty="0"/>
              <a:t>, они позволяют типизировать классы, функции, объекты. Интерфейсы предоставляют разработчику удобный инструмент для типизации всего кода.</a:t>
            </a:r>
          </a:p>
          <a:p>
            <a:r>
              <a:rPr lang="ru-RU" dirty="0"/>
              <a:t>По синтаксису они немного отличаются от типов:</a:t>
            </a:r>
            <a:br>
              <a:rPr lang="ru-RU" dirty="0"/>
            </a:br>
            <a:br>
              <a:rPr lang="ru-RU" dirty="0"/>
            </a:br>
            <a:r>
              <a:rPr lang="ru-RU" dirty="0" err="1"/>
              <a:t>interface</a:t>
            </a:r>
            <a:r>
              <a:rPr lang="ru-RU" dirty="0"/>
              <a:t> название {</a:t>
            </a:r>
            <a:br>
              <a:rPr lang="ru-RU" dirty="0"/>
            </a:br>
            <a:r>
              <a:rPr lang="ru-RU" dirty="0"/>
              <a:t>    ключ: тип</a:t>
            </a:r>
            <a:br>
              <a:rPr lang="ru-RU" dirty="0"/>
            </a:br>
            <a:r>
              <a:rPr lang="ru-RU" dirty="0"/>
              <a:t>}</a:t>
            </a:r>
            <a:br>
              <a:rPr lang="ru-RU" dirty="0"/>
            </a:br>
            <a:endParaRPr lang="ru-RU" dirty="0"/>
          </a:p>
          <a:p>
            <a:r>
              <a:rPr lang="ru-RU" dirty="0"/>
              <a:t>Они отличаются от типов синтаксисом. А смыслом? Практически нет. Ранее типы и интерфейсы  использовались в разных случаях. Теперь это два очень похожих решения по типизации структур данных, однако различия все же есть.</a:t>
            </a:r>
          </a:p>
          <a:p>
            <a:r>
              <a:rPr lang="ru-RU" dirty="0"/>
              <a:t>Возможности, которые есть у интерфейсов, но нет у типов:</a:t>
            </a:r>
          </a:p>
          <a:p>
            <a:pPr lvl="1"/>
            <a:r>
              <a:rPr lang="ru-RU" dirty="0"/>
              <a:t>декларативное расширение (</a:t>
            </a:r>
            <a:r>
              <a:rPr lang="ru-RU" dirty="0" err="1"/>
              <a:t>мерджинг</a:t>
            </a:r>
            <a:r>
              <a:rPr lang="ru-RU" dirty="0"/>
              <a:t>),</a:t>
            </a:r>
          </a:p>
          <a:p>
            <a:pPr lvl="1"/>
            <a:r>
              <a:rPr lang="ru-RU" dirty="0"/>
              <a:t>расширение интерфейсов.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</a:t>
            </a:r>
          </a:p>
        </p:txBody>
      </p:sp>
    </p:spTree>
    <p:extLst>
      <p:ext uri="{BB962C8B-B14F-4D97-AF65-F5344CB8AC3E}">
        <p14:creationId xmlns:p14="http://schemas.microsoft.com/office/powerpoint/2010/main" val="868959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Если мы объявим два интерфейса с одинаковыми именами, то </a:t>
            </a:r>
            <a:r>
              <a:rPr lang="ru-RU" dirty="0" err="1"/>
              <a:t>TypeScript</a:t>
            </a:r>
            <a:r>
              <a:rPr lang="ru-RU" dirty="0"/>
              <a:t> автоматически объединит их в один:</a:t>
            </a:r>
            <a:br>
              <a:rPr lang="ru-RU" dirty="0"/>
            </a:br>
            <a:br>
              <a:rPr lang="ru-RU" dirty="0"/>
            </a:br>
            <a:r>
              <a:rPr lang="ru-RU" dirty="0" err="1"/>
              <a:t>interface</a:t>
            </a:r>
            <a:r>
              <a:rPr lang="ru-RU" dirty="0"/>
              <a:t> </a:t>
            </a:r>
            <a:r>
              <a:rPr lang="en-US" dirty="0"/>
              <a:t>Person</a:t>
            </a:r>
            <a:r>
              <a:rPr lang="ru-RU" dirty="0"/>
              <a:t> {</a:t>
            </a:r>
            <a:br>
              <a:rPr lang="ru-RU" dirty="0"/>
            </a:br>
            <a:r>
              <a:rPr lang="ru-RU" dirty="0"/>
              <a:t>    </a:t>
            </a:r>
            <a:r>
              <a:rPr lang="en-US" dirty="0"/>
              <a:t>name</a:t>
            </a:r>
            <a:r>
              <a:rPr lang="ru-RU" dirty="0"/>
              <a:t>: </a:t>
            </a:r>
            <a:r>
              <a:rPr lang="en-US" dirty="0"/>
              <a:t>string</a:t>
            </a:r>
            <a:br>
              <a:rPr lang="ru-RU" dirty="0"/>
            </a:br>
            <a:r>
              <a:rPr lang="ru-RU" dirty="0"/>
              <a:t>}</a:t>
            </a:r>
            <a:br>
              <a:rPr lang="ru-RU" dirty="0"/>
            </a:br>
            <a:br>
              <a:rPr lang="ru-RU" dirty="0"/>
            </a:br>
            <a:r>
              <a:rPr lang="ru-RU" dirty="0" err="1"/>
              <a:t>interface</a:t>
            </a:r>
            <a:r>
              <a:rPr lang="ru-RU" dirty="0"/>
              <a:t> </a:t>
            </a:r>
            <a:r>
              <a:rPr lang="en-US" dirty="0"/>
              <a:t>Person</a:t>
            </a:r>
            <a:r>
              <a:rPr lang="ru-RU" dirty="0"/>
              <a:t> {</a:t>
            </a:r>
            <a:br>
              <a:rPr lang="ru-RU" dirty="0"/>
            </a:br>
            <a:r>
              <a:rPr lang="en-US" dirty="0"/>
              <a:t>    age: number</a:t>
            </a:r>
            <a:br>
              <a:rPr lang="ru-RU" dirty="0"/>
            </a:br>
            <a:r>
              <a:rPr lang="ru-RU" dirty="0"/>
              <a:t>}</a:t>
            </a:r>
            <a:br>
              <a:rPr lang="ru-RU" dirty="0"/>
            </a:br>
            <a:endParaRPr lang="ru-RU" dirty="0"/>
          </a:p>
          <a:p>
            <a:r>
              <a:rPr lang="ru-RU" dirty="0"/>
              <a:t>// ошибка, не хватает </a:t>
            </a:r>
            <a:r>
              <a:rPr lang="en-US" dirty="0"/>
              <a:t>age</a:t>
            </a:r>
            <a:br>
              <a:rPr lang="en-US" dirty="0"/>
            </a:b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smbd</a:t>
            </a:r>
            <a:r>
              <a:rPr lang="en-US" dirty="0"/>
              <a:t>: Person = {</a:t>
            </a:r>
            <a:br>
              <a:rPr lang="en-US" dirty="0"/>
            </a:br>
            <a:r>
              <a:rPr lang="en-US" dirty="0"/>
              <a:t>    name: ‘</a:t>
            </a:r>
            <a:r>
              <a:rPr lang="ru-RU" dirty="0"/>
              <a:t>Иван</a:t>
            </a:r>
            <a:r>
              <a:rPr lang="en-US" dirty="0"/>
              <a:t>’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ru-RU" dirty="0"/>
          </a:p>
          <a:p>
            <a:r>
              <a:rPr lang="ru-RU" dirty="0"/>
              <a:t>Два интерфейса с одинаковым именем стали одним целым, поэтому объявление объекта </a:t>
            </a:r>
            <a:r>
              <a:rPr lang="ru-RU" dirty="0" err="1"/>
              <a:t>невалидно</a:t>
            </a:r>
            <a:r>
              <a:rPr lang="ru-RU" dirty="0"/>
              <a:t>, ему не хватает поля </a:t>
            </a:r>
            <a:r>
              <a:rPr lang="en-US" dirty="0"/>
              <a:t>age</a:t>
            </a:r>
            <a:r>
              <a:rPr lang="ru-RU" dirty="0"/>
              <a:t>. Теперь при использовании данного интерфейса </a:t>
            </a:r>
            <a:r>
              <a:rPr lang="ru-RU" dirty="0" err="1"/>
              <a:t>TypeScript</a:t>
            </a:r>
            <a:r>
              <a:rPr lang="ru-RU" dirty="0"/>
              <a:t> требует, чтобы у объекта были свойства и из первого интерфейса, и из второго одноименного.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Декларативное расширение (</a:t>
            </a:r>
            <a:r>
              <a:rPr lang="ru-RU" dirty="0" err="1"/>
              <a:t>мерджинг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4248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Расширением интерфейса называется процесс, когда один интерфейс поглощает все свойства родителя и добавляет свои:</a:t>
            </a:r>
            <a:br>
              <a:rPr lang="ru-RU" dirty="0"/>
            </a:br>
            <a:br>
              <a:rPr lang="ru-RU" dirty="0"/>
            </a:br>
            <a:r>
              <a:rPr lang="ru-RU" dirty="0" err="1"/>
              <a:t>interface</a:t>
            </a:r>
            <a:r>
              <a:rPr lang="ru-RU" dirty="0"/>
              <a:t> </a:t>
            </a:r>
            <a:r>
              <a:rPr lang="en-US" dirty="0"/>
              <a:t>Person</a:t>
            </a:r>
            <a:r>
              <a:rPr lang="ru-RU" dirty="0"/>
              <a:t> {</a:t>
            </a:r>
            <a:br>
              <a:rPr lang="ru-RU" dirty="0"/>
            </a:br>
            <a:r>
              <a:rPr lang="ru-RU" dirty="0"/>
              <a:t>    </a:t>
            </a:r>
            <a:r>
              <a:rPr lang="en-US" dirty="0"/>
              <a:t>name</a:t>
            </a:r>
            <a:r>
              <a:rPr lang="ru-RU" dirty="0"/>
              <a:t>: </a:t>
            </a:r>
            <a:r>
              <a:rPr lang="en-US" dirty="0"/>
              <a:t>string</a:t>
            </a:r>
            <a:r>
              <a:rPr lang="ru-RU" dirty="0"/>
              <a:t>,</a:t>
            </a:r>
            <a:br>
              <a:rPr lang="ru-RU" dirty="0"/>
            </a:br>
            <a:r>
              <a:rPr lang="ru-RU" dirty="0"/>
              <a:t>    </a:t>
            </a:r>
            <a:r>
              <a:rPr lang="en-US" dirty="0"/>
              <a:t>age: number</a:t>
            </a:r>
            <a:br>
              <a:rPr lang="ru-RU" dirty="0"/>
            </a:br>
            <a:r>
              <a:rPr lang="ru-RU" dirty="0"/>
              <a:t>}</a:t>
            </a:r>
            <a:br>
              <a:rPr lang="ru-RU" dirty="0"/>
            </a:br>
            <a:br>
              <a:rPr lang="en-US" dirty="0"/>
            </a:br>
            <a:r>
              <a:rPr lang="en-US" dirty="0"/>
              <a:t>interface Programmer extends Person {</a:t>
            </a:r>
            <a:br>
              <a:rPr lang="en-US" dirty="0"/>
            </a:br>
            <a:r>
              <a:rPr lang="en-US" dirty="0"/>
              <a:t>    skills: string[]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const</a:t>
            </a:r>
            <a:r>
              <a:rPr lang="en-US" dirty="0"/>
              <a:t> p: Programmer = {</a:t>
            </a:r>
            <a:br>
              <a:rPr lang="en-US" dirty="0"/>
            </a:br>
            <a:r>
              <a:rPr lang="en-US" dirty="0"/>
              <a:t>    name: ‘</a:t>
            </a:r>
            <a:r>
              <a:rPr lang="ru-RU" dirty="0"/>
              <a:t>Иван</a:t>
            </a:r>
            <a:r>
              <a:rPr lang="en-US" dirty="0"/>
              <a:t>’</a:t>
            </a:r>
            <a:r>
              <a:rPr lang="ru-RU" dirty="0"/>
              <a:t>,</a:t>
            </a:r>
            <a:br>
              <a:rPr lang="ru-RU" dirty="0"/>
            </a:br>
            <a:r>
              <a:rPr lang="ru-RU" dirty="0"/>
              <a:t>    </a:t>
            </a:r>
            <a:r>
              <a:rPr lang="en-US" dirty="0"/>
              <a:t>age: 30,</a:t>
            </a:r>
            <a:br>
              <a:rPr lang="en-US" dirty="0"/>
            </a:br>
            <a:r>
              <a:rPr lang="en-US" dirty="0"/>
              <a:t>    skills: [‘html’, ‘</a:t>
            </a:r>
            <a:r>
              <a:rPr lang="en-US" dirty="0" err="1"/>
              <a:t>css</a:t>
            </a:r>
            <a:r>
              <a:rPr lang="en-US" dirty="0"/>
              <a:t>’, ‘</a:t>
            </a:r>
            <a:r>
              <a:rPr lang="en-US" dirty="0" err="1"/>
              <a:t>javascript</a:t>
            </a:r>
            <a:r>
              <a:rPr lang="en-US" dirty="0"/>
              <a:t>’, ‘typescript’]</a:t>
            </a:r>
            <a:br>
              <a:rPr lang="en-US" dirty="0"/>
            </a:br>
            <a:r>
              <a:rPr lang="en-US" dirty="0"/>
              <a:t>};</a:t>
            </a:r>
            <a:br>
              <a:rPr lang="en-US" dirty="0"/>
            </a:br>
            <a:endParaRPr lang="ru-RU" dirty="0"/>
          </a:p>
          <a:p>
            <a:r>
              <a:rPr lang="ru-RU" dirty="0"/>
              <a:t>Типы тоже могут расширяться, но так не делают, потому что это плохая практика. Типы созданы для статического использования, а интерфейсы – именно для того, чтобы расширять их.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</a:rPr>
              <a:t>Расширение интерфейсов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928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Здесь используется оператор пересечения, который берет все свойства и создаёт одно большое множество, все свойства просто соединяются, при этом каждое должно быть указано при объявлении нового объекта:</a:t>
            </a:r>
            <a:br>
              <a:rPr lang="ru-RU" dirty="0"/>
            </a:br>
            <a:br>
              <a:rPr lang="ru-RU" dirty="0"/>
            </a:br>
            <a:r>
              <a:rPr lang="en-US" dirty="0"/>
              <a:t>type Person = {</a:t>
            </a:r>
            <a:br>
              <a:rPr lang="en-US" dirty="0"/>
            </a:br>
            <a:r>
              <a:rPr lang="en-US" dirty="0"/>
              <a:t>    name: string,</a:t>
            </a:r>
            <a:br>
              <a:rPr lang="en-US" dirty="0"/>
            </a:br>
            <a:r>
              <a:rPr lang="en-US" dirty="0"/>
              <a:t>    age: number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type Programmer = Person &amp; {</a:t>
            </a:r>
            <a:br>
              <a:rPr lang="en-US" dirty="0"/>
            </a:br>
            <a:r>
              <a:rPr lang="en-US" dirty="0"/>
              <a:t>    skills: string[]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const</a:t>
            </a:r>
            <a:r>
              <a:rPr lang="en-US" dirty="0"/>
              <a:t> p: Programmer = {</a:t>
            </a:r>
            <a:br>
              <a:rPr lang="en-US" dirty="0"/>
            </a:br>
            <a:r>
              <a:rPr lang="en-US" dirty="0"/>
              <a:t>    name: ‘</a:t>
            </a:r>
            <a:r>
              <a:rPr lang="ru-RU" dirty="0"/>
              <a:t>Иван’,</a:t>
            </a:r>
            <a:br>
              <a:rPr lang="ru-RU" dirty="0"/>
            </a:br>
            <a:r>
              <a:rPr lang="ru-RU" dirty="0"/>
              <a:t>    </a:t>
            </a:r>
            <a:r>
              <a:rPr lang="en-US" dirty="0"/>
              <a:t>age: 30,</a:t>
            </a:r>
            <a:br>
              <a:rPr lang="en-US" dirty="0"/>
            </a:br>
            <a:r>
              <a:rPr lang="en-US" dirty="0"/>
              <a:t>    skills: [‘html’, ‘</a:t>
            </a:r>
            <a:r>
              <a:rPr lang="en-US" dirty="0" err="1"/>
              <a:t>css</a:t>
            </a:r>
            <a:r>
              <a:rPr lang="en-US" dirty="0"/>
              <a:t>’, ‘</a:t>
            </a:r>
            <a:r>
              <a:rPr lang="en-US" dirty="0" err="1"/>
              <a:t>javascript</a:t>
            </a:r>
            <a:r>
              <a:rPr lang="en-US" dirty="0"/>
              <a:t>’, ‘typescript’]</a:t>
            </a:r>
            <a:br>
              <a:rPr lang="en-US" dirty="0"/>
            </a:br>
            <a:r>
              <a:rPr lang="en-US" dirty="0"/>
              <a:t>};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</a:rPr>
              <a:t>Расширение типов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810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dirty="0"/>
              <a:t>Необходимость обязательно указывать значения для всех полей у типов можно обойти с помощью объединения. Разработчик может ошибиться в операции, поставить по привычке | (оператор объединения), тогда объявляемому объекту достаточно соответствия хотя бы с одним из типов (достаточно свойств из </a:t>
            </a:r>
            <a:r>
              <a:rPr lang="ru-RU" dirty="0" err="1"/>
              <a:t>Person</a:t>
            </a:r>
            <a:r>
              <a:rPr lang="ru-RU" dirty="0"/>
              <a:t> или </a:t>
            </a:r>
            <a:r>
              <a:rPr lang="ru-RU" dirty="0" err="1"/>
              <a:t>Programmer</a:t>
            </a:r>
            <a:r>
              <a:rPr lang="ru-RU" dirty="0"/>
              <a:t>):</a:t>
            </a:r>
            <a:br>
              <a:rPr lang="ru-RU" dirty="0"/>
            </a:br>
            <a:br>
              <a:rPr lang="ru-RU" dirty="0"/>
            </a:br>
            <a:r>
              <a:rPr lang="en-US" dirty="0"/>
              <a:t>type Person = {</a:t>
            </a:r>
            <a:br>
              <a:rPr lang="en-US" dirty="0"/>
            </a:br>
            <a:r>
              <a:rPr lang="en-US" dirty="0"/>
              <a:t>    name: string,</a:t>
            </a:r>
            <a:br>
              <a:rPr lang="en-US" dirty="0"/>
            </a:br>
            <a:r>
              <a:rPr lang="en-US" dirty="0"/>
              <a:t>    age: number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type Programmer = Person | {</a:t>
            </a:r>
            <a:br>
              <a:rPr lang="en-US" dirty="0"/>
            </a:br>
            <a:r>
              <a:rPr lang="en-US" dirty="0"/>
              <a:t>    skills: string[]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const</a:t>
            </a:r>
            <a:r>
              <a:rPr lang="en-US" dirty="0"/>
              <a:t> p: Programmer = {</a:t>
            </a:r>
            <a:br>
              <a:rPr lang="en-US" dirty="0"/>
            </a:br>
            <a:r>
              <a:rPr lang="en-US" dirty="0"/>
              <a:t>    name: ‘</a:t>
            </a:r>
            <a:r>
              <a:rPr lang="ru-RU" dirty="0"/>
              <a:t>Иван’,</a:t>
            </a:r>
            <a:br>
              <a:rPr lang="ru-RU" dirty="0"/>
            </a:br>
            <a:r>
              <a:rPr lang="ru-RU" dirty="0"/>
              <a:t>    </a:t>
            </a:r>
            <a:r>
              <a:rPr lang="en-US" dirty="0"/>
              <a:t>age: 30,</a:t>
            </a:r>
            <a:br>
              <a:rPr lang="en-US" dirty="0"/>
            </a:br>
            <a:r>
              <a:rPr lang="en-US" dirty="0"/>
              <a:t>    skills: [‘html’, ‘</a:t>
            </a:r>
            <a:r>
              <a:rPr lang="en-US" dirty="0" err="1"/>
              <a:t>css</a:t>
            </a:r>
            <a:r>
              <a:rPr lang="en-US" dirty="0"/>
              <a:t>’, ‘</a:t>
            </a:r>
            <a:r>
              <a:rPr lang="en-US" dirty="0" err="1"/>
              <a:t>javascript</a:t>
            </a:r>
            <a:r>
              <a:rPr lang="en-US" dirty="0"/>
              <a:t>’, ‘typescript’]</a:t>
            </a:r>
            <a:br>
              <a:rPr lang="en-US" dirty="0"/>
            </a:br>
            <a:r>
              <a:rPr lang="en-US" dirty="0"/>
              <a:t>};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const</a:t>
            </a:r>
            <a:r>
              <a:rPr lang="en-US" dirty="0"/>
              <a:t> p1: Programmer = {</a:t>
            </a:r>
            <a:br>
              <a:rPr lang="en-US" dirty="0"/>
            </a:br>
            <a:r>
              <a:rPr lang="en-US" dirty="0"/>
              <a:t>    name: ‘</a:t>
            </a:r>
            <a:r>
              <a:rPr lang="ru-RU" dirty="0"/>
              <a:t>Иван’,</a:t>
            </a:r>
            <a:br>
              <a:rPr lang="ru-RU" dirty="0"/>
            </a:br>
            <a:r>
              <a:rPr lang="ru-RU" dirty="0"/>
              <a:t>    </a:t>
            </a:r>
            <a:r>
              <a:rPr lang="en-US" dirty="0"/>
              <a:t>age: 30</a:t>
            </a:r>
            <a:br>
              <a:rPr lang="en-US" dirty="0"/>
            </a:br>
            <a:r>
              <a:rPr lang="en-US" dirty="0"/>
              <a:t>};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const</a:t>
            </a:r>
            <a:r>
              <a:rPr lang="en-US" dirty="0"/>
              <a:t> p2: Programmer = {</a:t>
            </a:r>
            <a:br>
              <a:rPr lang="en-US" dirty="0"/>
            </a:br>
            <a:r>
              <a:rPr lang="en-US" dirty="0"/>
              <a:t>    skills: [‘html’, ‘</a:t>
            </a:r>
            <a:r>
              <a:rPr lang="en-US" dirty="0" err="1"/>
              <a:t>css</a:t>
            </a:r>
            <a:r>
              <a:rPr lang="en-US" dirty="0"/>
              <a:t>’, ‘</a:t>
            </a:r>
            <a:r>
              <a:rPr lang="en-US" dirty="0" err="1"/>
              <a:t>javascript</a:t>
            </a:r>
            <a:r>
              <a:rPr lang="en-US" dirty="0"/>
              <a:t>’, ‘typescript’]</a:t>
            </a:r>
            <a:br>
              <a:rPr lang="en-US" dirty="0"/>
            </a:br>
            <a:r>
              <a:rPr lang="en-US" dirty="0"/>
              <a:t>};</a:t>
            </a:r>
            <a:br>
              <a:rPr lang="en-US" dirty="0"/>
            </a:br>
            <a:endParaRPr lang="en-US" dirty="0"/>
          </a:p>
          <a:p>
            <a:r>
              <a:rPr lang="ru-RU" dirty="0"/>
              <a:t>Старайтесь использовать интерфейсы, если дело касается объектов и сложных структур данных. Используйте типы для создания </a:t>
            </a:r>
            <a:r>
              <a:rPr lang="ru-RU" dirty="0" err="1"/>
              <a:t>алиасов</a:t>
            </a:r>
            <a:r>
              <a:rPr lang="ru-RU" dirty="0"/>
              <a:t> примитивных типов или для типизации функций.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</a:rPr>
              <a:t>Объединение типов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2318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Запись типизации для функции в интерфейсе выглядит достаточно инородно:</a:t>
            </a:r>
            <a:br>
              <a:rPr lang="ru-RU" dirty="0"/>
            </a:br>
            <a:br>
              <a:rPr lang="ru-RU" dirty="0"/>
            </a:br>
            <a:r>
              <a:rPr lang="ru-RU" dirty="0"/>
              <a:t>// объявляем типизацию функции</a:t>
            </a:r>
            <a:br>
              <a:rPr lang="ru-RU" dirty="0"/>
            </a:br>
            <a:r>
              <a:rPr lang="en-US" dirty="0"/>
              <a:t>type </a:t>
            </a:r>
            <a:r>
              <a:rPr lang="en-US" dirty="0" err="1"/>
              <a:t>TSumOperation</a:t>
            </a:r>
            <a:r>
              <a:rPr lang="en-US" dirty="0"/>
              <a:t> = (first: number, second: number) =&gt; number;</a:t>
            </a:r>
            <a:br>
              <a:rPr lang="en-US" dirty="0"/>
            </a:br>
            <a:br>
              <a:rPr lang="en-US" dirty="0"/>
            </a:br>
            <a:r>
              <a:rPr lang="ru-RU" dirty="0"/>
              <a:t>// объявляем типизацию функции</a:t>
            </a:r>
            <a:r>
              <a:rPr lang="en-US" dirty="0"/>
              <a:t> </a:t>
            </a:r>
            <a:r>
              <a:rPr lang="ru-RU" dirty="0"/>
              <a:t>с помощью интерфейса</a:t>
            </a:r>
            <a:br>
              <a:rPr lang="ru-RU" dirty="0"/>
            </a:br>
            <a:r>
              <a:rPr lang="en-US" dirty="0"/>
              <a:t>interface </a:t>
            </a:r>
            <a:r>
              <a:rPr lang="en-US" dirty="0" err="1"/>
              <a:t>ISumOperation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</a:t>
            </a:r>
            <a:r>
              <a:rPr lang="ru-RU" dirty="0"/>
              <a:t>   </a:t>
            </a:r>
            <a:r>
              <a:rPr lang="en-US" dirty="0"/>
              <a:t>(first: number, second: number): number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ru-RU" dirty="0"/>
            </a:br>
            <a:r>
              <a:rPr lang="ru-RU" dirty="0"/>
              <a:t>// типизируем функциональное выражение</a:t>
            </a:r>
            <a:br>
              <a:rPr lang="en-US" dirty="0"/>
            </a:br>
            <a:r>
              <a:rPr lang="en-US" dirty="0" err="1"/>
              <a:t>const</a:t>
            </a:r>
            <a:r>
              <a:rPr lang="en-US" dirty="0"/>
              <a:t> getSum1: </a:t>
            </a:r>
            <a:r>
              <a:rPr lang="en-US" dirty="0" err="1"/>
              <a:t>TSumOperation</a:t>
            </a:r>
            <a:r>
              <a:rPr lang="en-US" dirty="0"/>
              <a:t> = function(first: number, second: number): number {</a:t>
            </a:r>
            <a:br>
              <a:rPr lang="en-US" dirty="0"/>
            </a:br>
            <a:r>
              <a:rPr lang="en-US" dirty="0"/>
              <a:t>    return first + second;</a:t>
            </a:r>
            <a:br>
              <a:rPr lang="en-US" dirty="0"/>
            </a:br>
            <a:r>
              <a:rPr lang="en-US" dirty="0"/>
              <a:t>};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// </a:t>
            </a:r>
            <a:r>
              <a:rPr lang="ru-RU" dirty="0"/>
              <a:t>типизируем функциональное выражение</a:t>
            </a:r>
            <a:r>
              <a:rPr lang="en-US" dirty="0"/>
              <a:t> </a:t>
            </a:r>
            <a:r>
              <a:rPr lang="ru-RU" dirty="0"/>
              <a:t>с помощью интерфейса</a:t>
            </a:r>
            <a:br>
              <a:rPr lang="en-US" dirty="0"/>
            </a:b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getSum</a:t>
            </a:r>
            <a:r>
              <a:rPr lang="ru-RU" dirty="0"/>
              <a:t>2</a:t>
            </a:r>
            <a:r>
              <a:rPr lang="en-US" dirty="0"/>
              <a:t>: </a:t>
            </a:r>
            <a:r>
              <a:rPr lang="en-US" dirty="0" err="1"/>
              <a:t>ISumOperation</a:t>
            </a:r>
            <a:r>
              <a:rPr lang="en-US" dirty="0"/>
              <a:t> = (first: number, second: number): number =&gt; {</a:t>
            </a:r>
            <a:br>
              <a:rPr lang="en-US" dirty="0"/>
            </a:br>
            <a:r>
              <a:rPr lang="en-US" dirty="0"/>
              <a:t>    return first + second;</a:t>
            </a:r>
            <a:br>
              <a:rPr lang="en-US" dirty="0"/>
            </a:br>
            <a:r>
              <a:rPr lang="en-US" dirty="0"/>
              <a:t>};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console.log(getSum1(2, 2), getSum2(2, 2)); // 4, 4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</a:rPr>
              <a:t>Типизация функций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1745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Классы в </a:t>
            </a:r>
            <a:r>
              <a:rPr lang="ru-RU" dirty="0" err="1"/>
              <a:t>JavaScript</a:t>
            </a:r>
            <a:r>
              <a:rPr lang="ru-RU" dirty="0"/>
              <a:t> являются синтаксическим сахаром для создания объекта, об этом даже написано в документации.</a:t>
            </a:r>
          </a:p>
          <a:p>
            <a:r>
              <a:rPr lang="ru-RU" dirty="0" err="1"/>
              <a:t>TypeScript</a:t>
            </a:r>
            <a:r>
              <a:rPr lang="ru-RU" dirty="0"/>
              <a:t> предоставляет все те же классы, однако с некоторыми нюансами, а именно:</a:t>
            </a:r>
          </a:p>
          <a:p>
            <a:pPr lvl="1"/>
            <a:r>
              <a:rPr lang="ru-RU" dirty="0"/>
              <a:t>поля;</a:t>
            </a:r>
          </a:p>
          <a:p>
            <a:pPr lvl="1"/>
            <a:r>
              <a:rPr lang="ru-RU" dirty="0"/>
              <a:t>параметры только для чтения;</a:t>
            </a:r>
          </a:p>
          <a:p>
            <a:pPr lvl="1"/>
            <a:r>
              <a:rPr lang="ru-RU" dirty="0"/>
              <a:t>модификаторы доступа;</a:t>
            </a:r>
          </a:p>
          <a:p>
            <a:pPr lvl="1"/>
            <a:r>
              <a:rPr lang="ru-RU" dirty="0"/>
              <a:t>перегрузка конструкторов;</a:t>
            </a:r>
          </a:p>
          <a:p>
            <a:pPr lvl="1"/>
            <a:r>
              <a:rPr lang="ru-RU" dirty="0"/>
              <a:t>наследование классов, а также имплементация интерфейсов;</a:t>
            </a:r>
          </a:p>
          <a:p>
            <a:pPr lvl="1"/>
            <a:r>
              <a:rPr lang="ru-RU" dirty="0"/>
              <a:t>расширение классов;</a:t>
            </a:r>
          </a:p>
          <a:p>
            <a:pPr lvl="1"/>
            <a:r>
              <a:rPr lang="ru-RU" dirty="0" err="1"/>
              <a:t>дженерики</a:t>
            </a:r>
            <a:r>
              <a:rPr lang="ru-RU" dirty="0"/>
              <a:t> в классах;</a:t>
            </a:r>
          </a:p>
          <a:p>
            <a:pPr lvl="1"/>
            <a:r>
              <a:rPr lang="ru-RU" dirty="0"/>
              <a:t>параметризированные свойства;</a:t>
            </a:r>
          </a:p>
          <a:p>
            <a:pPr lvl="1"/>
            <a:r>
              <a:rPr lang="ru-RU" dirty="0"/>
              <a:t>абстрактные классы и </a:t>
            </a:r>
            <a:r>
              <a:rPr lang="ru-RU" dirty="0" err="1"/>
              <a:t>инстансы</a:t>
            </a:r>
            <a:r>
              <a:rPr lang="ru-RU" dirty="0"/>
              <a:t>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</a:rPr>
              <a:t>Классы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2184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В </a:t>
            </a:r>
            <a:r>
              <a:rPr lang="ru-RU" dirty="0" err="1"/>
              <a:t>TypeScript</a:t>
            </a:r>
            <a:r>
              <a:rPr lang="ru-RU" dirty="0"/>
              <a:t> все поля нужно указывать заранее, перед тем как использовать их в конструкторе:</a:t>
            </a:r>
            <a:br>
              <a:rPr lang="ru-RU" dirty="0"/>
            </a:br>
            <a:br>
              <a:rPr lang="ru-RU" dirty="0"/>
            </a:br>
            <a:r>
              <a:rPr lang="ru-RU" dirty="0"/>
              <a:t>// объявляем новый класс</a:t>
            </a:r>
            <a:br>
              <a:rPr lang="ru-RU" dirty="0"/>
            </a:br>
            <a:r>
              <a:rPr lang="en-US" dirty="0"/>
              <a:t>class Person {</a:t>
            </a:r>
            <a:br>
              <a:rPr lang="en-US" dirty="0"/>
            </a:br>
            <a:r>
              <a:rPr lang="en-US" dirty="0"/>
              <a:t>    </a:t>
            </a:r>
            <a:r>
              <a:rPr lang="ru-RU" dirty="0"/>
              <a:t>// задаём поле только для чтения</a:t>
            </a:r>
            <a:br>
              <a:rPr lang="ru-RU" dirty="0"/>
            </a:br>
            <a:r>
              <a:rPr lang="ru-RU" dirty="0"/>
              <a:t>    </a:t>
            </a:r>
            <a:r>
              <a:rPr lang="en-US" dirty="0" err="1"/>
              <a:t>readonly</a:t>
            </a:r>
            <a:r>
              <a:rPr lang="en-US" dirty="0"/>
              <a:t> MAX_AGE</a:t>
            </a:r>
            <a:r>
              <a:rPr lang="ru-RU" dirty="0"/>
              <a:t> = 127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// </a:t>
            </a:r>
            <a:r>
              <a:rPr lang="ru-RU" dirty="0"/>
              <a:t>перед использованием полей внутри конструктора мы должны их указать</a:t>
            </a:r>
            <a:br>
              <a:rPr lang="ru-RU" dirty="0"/>
            </a:br>
            <a:r>
              <a:rPr lang="ru-RU" dirty="0"/>
              <a:t>    </a:t>
            </a:r>
            <a:r>
              <a:rPr lang="en-US" dirty="0"/>
              <a:t>name: string;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// </a:t>
            </a:r>
            <a:r>
              <a:rPr lang="ru-RU" dirty="0"/>
              <a:t>задаём конструктор</a:t>
            </a:r>
            <a:br>
              <a:rPr lang="en-US" dirty="0"/>
            </a:br>
            <a:r>
              <a:rPr lang="ru-RU" dirty="0"/>
              <a:t>    </a:t>
            </a:r>
            <a:r>
              <a:rPr lang="en-US" dirty="0"/>
              <a:t>constructor(name: string) {</a:t>
            </a:r>
            <a:br>
              <a:rPr lang="en-US" dirty="0"/>
            </a:br>
            <a:r>
              <a:rPr lang="en-US" dirty="0"/>
              <a:t> </a:t>
            </a:r>
            <a:r>
              <a:rPr lang="ru-RU" dirty="0"/>
              <a:t>   </a:t>
            </a:r>
            <a:r>
              <a:rPr lang="en-US" dirty="0"/>
              <a:t>    this.name = name;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ru-RU" dirty="0"/>
            </a:br>
            <a:r>
              <a:rPr lang="en-US" dirty="0"/>
              <a:t>    </a:t>
            </a:r>
            <a:r>
              <a:rPr lang="ru-RU" dirty="0"/>
              <a:t>// задаём некоторый метод</a:t>
            </a:r>
            <a:br>
              <a:rPr lang="en-US" dirty="0"/>
            </a:br>
            <a:r>
              <a:rPr lang="ru-RU" dirty="0"/>
              <a:t>    </a:t>
            </a:r>
            <a:r>
              <a:rPr lang="en-US" dirty="0" err="1"/>
              <a:t>sayHello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console.log(‘Hello, my name is ‘ + this.name);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// </a:t>
            </a:r>
            <a:r>
              <a:rPr lang="ru-RU" dirty="0"/>
              <a:t>создаём экземпляр</a:t>
            </a:r>
            <a:br>
              <a:rPr lang="en-US" dirty="0"/>
            </a:br>
            <a:r>
              <a:rPr lang="en-US" dirty="0"/>
              <a:t>let p = new Person(‘</a:t>
            </a:r>
            <a:r>
              <a:rPr lang="ru-RU" dirty="0"/>
              <a:t>Иван</a:t>
            </a:r>
            <a:r>
              <a:rPr lang="en-US" dirty="0"/>
              <a:t>’);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p.sayHello</a:t>
            </a:r>
            <a:r>
              <a:rPr lang="en-US" dirty="0"/>
              <a:t>();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</a:rPr>
              <a:t>Объявляем класс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4943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dirty="0"/>
              <a:t>Всего в </a:t>
            </a:r>
            <a:r>
              <a:rPr lang="ru-RU" dirty="0" err="1"/>
              <a:t>TypeScript</a:t>
            </a:r>
            <a:r>
              <a:rPr lang="ru-RU" dirty="0"/>
              <a:t> 3 модификатора доступа:</a:t>
            </a:r>
          </a:p>
          <a:p>
            <a:pPr lvl="1"/>
            <a:r>
              <a:rPr lang="ru-RU" dirty="0" err="1"/>
              <a:t>public</a:t>
            </a:r>
            <a:r>
              <a:rPr lang="ru-RU" dirty="0"/>
              <a:t> – публичный модификатор (по умолчанию)</a:t>
            </a:r>
            <a:r>
              <a:rPr lang="en-US" dirty="0"/>
              <a:t>,</a:t>
            </a:r>
            <a:endParaRPr lang="ru-RU" dirty="0"/>
          </a:p>
          <a:p>
            <a:pPr lvl="1"/>
            <a:r>
              <a:rPr lang="ru-RU" dirty="0" err="1"/>
              <a:t>protected</a:t>
            </a:r>
            <a:r>
              <a:rPr lang="ru-RU" dirty="0"/>
              <a:t> – модификатор, который позволяет использовать поле или метод в пределах класса и дочерних классов</a:t>
            </a:r>
            <a:r>
              <a:rPr lang="en-US" dirty="0"/>
              <a:t>,</a:t>
            </a:r>
            <a:endParaRPr lang="ru-RU" dirty="0"/>
          </a:p>
          <a:p>
            <a:pPr lvl="1"/>
            <a:r>
              <a:rPr lang="ru-RU" dirty="0" err="1"/>
              <a:t>private</a:t>
            </a:r>
            <a:r>
              <a:rPr lang="ru-RU" dirty="0"/>
              <a:t> – модификатор, который позволяет использовать поле или метод только в пределах класса</a:t>
            </a:r>
            <a:r>
              <a:rPr lang="en-US" dirty="0"/>
              <a:t>.</a:t>
            </a:r>
          </a:p>
          <a:p>
            <a:r>
              <a:rPr lang="ru-RU" dirty="0"/>
              <a:t>Объявим класс с модификаторами:</a:t>
            </a:r>
            <a:br>
              <a:rPr lang="ru-RU" dirty="0"/>
            </a:br>
            <a:br>
              <a:rPr lang="ru-RU" dirty="0"/>
            </a:br>
            <a:r>
              <a:rPr lang="ru-RU" dirty="0"/>
              <a:t>// объявляем новый класс</a:t>
            </a:r>
            <a:br>
              <a:rPr lang="ru-RU" dirty="0"/>
            </a:br>
            <a:r>
              <a:rPr lang="en-US" dirty="0"/>
              <a:t>class Person {</a:t>
            </a:r>
            <a:br>
              <a:rPr lang="en-US" dirty="0"/>
            </a:br>
            <a:r>
              <a:rPr lang="en-US" dirty="0"/>
              <a:t>    </a:t>
            </a:r>
            <a:r>
              <a:rPr lang="ru-RU" dirty="0"/>
              <a:t>// задаём поле только для чтения</a:t>
            </a:r>
            <a:br>
              <a:rPr lang="ru-RU" dirty="0"/>
            </a:br>
            <a:r>
              <a:rPr lang="ru-RU" dirty="0"/>
              <a:t>    </a:t>
            </a:r>
            <a:r>
              <a:rPr lang="en-US" dirty="0" err="1"/>
              <a:t>readonly</a:t>
            </a:r>
            <a:r>
              <a:rPr lang="en-US" dirty="0"/>
              <a:t> MAX_AGE</a:t>
            </a:r>
            <a:r>
              <a:rPr lang="ru-RU" dirty="0"/>
              <a:t> = 127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// </a:t>
            </a:r>
            <a:r>
              <a:rPr lang="ru-RU" dirty="0"/>
              <a:t>поле для имени</a:t>
            </a:r>
            <a:br>
              <a:rPr lang="ru-RU" dirty="0"/>
            </a:br>
            <a:r>
              <a:rPr lang="ru-RU" dirty="0"/>
              <a:t>    </a:t>
            </a:r>
            <a:r>
              <a:rPr lang="en-US" dirty="0"/>
              <a:t>name: string;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// </a:t>
            </a:r>
            <a:r>
              <a:rPr lang="ru-RU" dirty="0"/>
              <a:t>приватное поле</a:t>
            </a:r>
            <a:br>
              <a:rPr lang="ru-RU" dirty="0"/>
            </a:br>
            <a:r>
              <a:rPr lang="ru-RU" dirty="0"/>
              <a:t>    </a:t>
            </a:r>
            <a:r>
              <a:rPr lang="en-US" dirty="0"/>
              <a:t>private _age = 32;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constructor(name: string) {</a:t>
            </a:r>
            <a:br>
              <a:rPr lang="en-US" dirty="0"/>
            </a:br>
            <a:r>
              <a:rPr lang="en-US" dirty="0"/>
              <a:t> </a:t>
            </a:r>
            <a:r>
              <a:rPr lang="ru-RU" dirty="0"/>
              <a:t>   </a:t>
            </a:r>
            <a:r>
              <a:rPr lang="en-US" dirty="0"/>
              <a:t>    this.name = name;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ru-RU" dirty="0"/>
            </a:br>
            <a:r>
              <a:rPr lang="ru-RU" dirty="0"/>
              <a:t>    </a:t>
            </a:r>
            <a:r>
              <a:rPr lang="en-US" dirty="0" err="1"/>
              <a:t>sayHello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console.log(‘Hello, my name is ‘ + this.name);</a:t>
            </a:r>
            <a:br>
              <a:rPr lang="en-US" dirty="0"/>
            </a:br>
            <a:r>
              <a:rPr lang="en-US" dirty="0"/>
              <a:t>    }</a:t>
            </a:r>
            <a:br>
              <a:rPr lang="ru-RU" dirty="0"/>
            </a:br>
            <a:br>
              <a:rPr lang="ru-RU" dirty="0"/>
            </a:br>
            <a:r>
              <a:rPr lang="ru-RU" dirty="0"/>
              <a:t>    </a:t>
            </a:r>
            <a:r>
              <a:rPr lang="en-US" dirty="0" err="1"/>
              <a:t>sayGoodbye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console.log(‘Bye, my age is ‘ + </a:t>
            </a:r>
            <a:r>
              <a:rPr lang="en-US" dirty="0" err="1"/>
              <a:t>this._age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let p = new Person(‘</a:t>
            </a:r>
            <a:r>
              <a:rPr lang="ru-RU" dirty="0"/>
              <a:t>Иван</a:t>
            </a:r>
            <a:r>
              <a:rPr lang="en-US" dirty="0"/>
              <a:t>’);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p.sayHello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err="1"/>
              <a:t>p.sayGoodbye</a:t>
            </a:r>
            <a:r>
              <a:rPr lang="en-US" dirty="0"/>
              <a:t>();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</a:rPr>
              <a:t>Модификаторы доступа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4839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ru-RU" dirty="0"/>
              <a:t>Сначала объявляются конструкторы без реализации, чтобы при перегрузке </a:t>
            </a:r>
            <a:r>
              <a:rPr lang="ru-RU" dirty="0" err="1"/>
              <a:t>TypeScript</a:t>
            </a:r>
            <a:r>
              <a:rPr lang="ru-RU" dirty="0"/>
              <a:t> выводил правильные подсказки. Последний (третий) конструктор описывает уже саму реализацию:</a:t>
            </a:r>
            <a:br>
              <a:rPr lang="ru-RU" dirty="0"/>
            </a:br>
            <a:br>
              <a:rPr lang="ru-RU" dirty="0"/>
            </a:br>
            <a:r>
              <a:rPr lang="ru-RU" dirty="0"/>
              <a:t>// объявляем новый класс</a:t>
            </a:r>
            <a:br>
              <a:rPr lang="ru-RU" dirty="0"/>
            </a:br>
            <a:r>
              <a:rPr lang="en-US" dirty="0"/>
              <a:t>class Person {</a:t>
            </a:r>
            <a:br>
              <a:rPr lang="en-US" dirty="0"/>
            </a:br>
            <a:r>
              <a:rPr lang="ru-RU" dirty="0"/>
              <a:t>    </a:t>
            </a:r>
            <a:r>
              <a:rPr lang="en-US" dirty="0"/>
              <a:t>// </a:t>
            </a:r>
            <a:r>
              <a:rPr lang="ru-RU" dirty="0"/>
              <a:t>поле для имени</a:t>
            </a:r>
            <a:br>
              <a:rPr lang="ru-RU" dirty="0"/>
            </a:br>
            <a:r>
              <a:rPr lang="ru-RU" dirty="0"/>
              <a:t>    </a:t>
            </a:r>
            <a:r>
              <a:rPr lang="en-US" dirty="0"/>
              <a:t>name: string;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// </a:t>
            </a:r>
            <a:r>
              <a:rPr lang="ru-RU" dirty="0"/>
              <a:t>приватное поле</a:t>
            </a:r>
            <a:br>
              <a:rPr lang="ru-RU" dirty="0"/>
            </a:br>
            <a:r>
              <a:rPr lang="ru-RU" dirty="0"/>
              <a:t>    </a:t>
            </a:r>
            <a:r>
              <a:rPr lang="en-US" dirty="0"/>
              <a:t>private _age: number;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// </a:t>
            </a:r>
            <a:r>
              <a:rPr lang="ru-RU" dirty="0"/>
              <a:t>перегружаем конструкторы</a:t>
            </a:r>
            <a:br>
              <a:rPr lang="en-US" dirty="0"/>
            </a:br>
            <a:r>
              <a:rPr lang="en-US" dirty="0"/>
              <a:t>    constructor(name: string);</a:t>
            </a:r>
            <a:br>
              <a:rPr lang="en-US" dirty="0"/>
            </a:br>
            <a:r>
              <a:rPr lang="en-US" dirty="0"/>
              <a:t>    constructor(name: string, age: number);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// </a:t>
            </a:r>
            <a:r>
              <a:rPr lang="ru-RU" dirty="0"/>
              <a:t>теперь задаём тело общего конструктора</a:t>
            </a:r>
            <a:br>
              <a:rPr lang="en-US" dirty="0"/>
            </a:br>
            <a:r>
              <a:rPr lang="en-US" dirty="0"/>
              <a:t>    constructor(name: string, age</a:t>
            </a:r>
            <a:r>
              <a:rPr lang="ru-RU" dirty="0"/>
              <a:t>?</a:t>
            </a:r>
            <a:r>
              <a:rPr lang="en-US" dirty="0"/>
              <a:t>: number);</a:t>
            </a:r>
            <a:br>
              <a:rPr lang="en-US" dirty="0"/>
            </a:br>
            <a:r>
              <a:rPr lang="ru-RU" dirty="0"/>
              <a:t>   </a:t>
            </a:r>
            <a:r>
              <a:rPr lang="en-US" dirty="0"/>
              <a:t> </a:t>
            </a:r>
            <a:r>
              <a:rPr lang="ru-RU" dirty="0"/>
              <a:t>    </a:t>
            </a:r>
            <a:r>
              <a:rPr lang="en-US" dirty="0"/>
              <a:t>this.name = name;</a:t>
            </a:r>
            <a:br>
              <a:rPr lang="en-US" dirty="0"/>
            </a:br>
            <a:r>
              <a:rPr lang="ru-RU" dirty="0"/>
              <a:t>       </a:t>
            </a:r>
            <a:r>
              <a:rPr lang="en-US" dirty="0"/>
              <a:t> this.</a:t>
            </a:r>
            <a:r>
              <a:rPr lang="ru-RU" dirty="0"/>
              <a:t>_</a:t>
            </a:r>
            <a:r>
              <a:rPr lang="en-US" dirty="0"/>
              <a:t>age = age ?? 32;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ru-RU" dirty="0"/>
            </a:br>
            <a:r>
              <a:rPr lang="ru-RU" dirty="0"/>
              <a:t>    </a:t>
            </a:r>
            <a:r>
              <a:rPr lang="en-US" dirty="0" err="1"/>
              <a:t>sayHello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console.log(‘Hello, my name is ‘ + this.name);</a:t>
            </a:r>
            <a:br>
              <a:rPr lang="en-US" dirty="0"/>
            </a:br>
            <a:r>
              <a:rPr lang="en-US" dirty="0"/>
              <a:t>    }</a:t>
            </a:r>
            <a:br>
              <a:rPr lang="ru-RU" dirty="0"/>
            </a:br>
            <a:br>
              <a:rPr lang="ru-RU" dirty="0"/>
            </a:br>
            <a:r>
              <a:rPr lang="ru-RU" dirty="0"/>
              <a:t>    </a:t>
            </a:r>
            <a:r>
              <a:rPr lang="en-US" dirty="0" err="1"/>
              <a:t>sayGoodbye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console.log(‘Bye, my age is ‘ + </a:t>
            </a:r>
            <a:r>
              <a:rPr lang="en-US" dirty="0" err="1"/>
              <a:t>this._age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let </a:t>
            </a:r>
            <a:r>
              <a:rPr lang="en-US" dirty="0" err="1"/>
              <a:t>ivan</a:t>
            </a:r>
            <a:r>
              <a:rPr lang="en-US" dirty="0"/>
              <a:t> = new Person(‘</a:t>
            </a:r>
            <a:r>
              <a:rPr lang="ru-RU" dirty="0"/>
              <a:t>Иван</a:t>
            </a:r>
            <a:r>
              <a:rPr lang="en-US" dirty="0"/>
              <a:t>’);</a:t>
            </a:r>
            <a:br>
              <a:rPr lang="en-US" dirty="0"/>
            </a:br>
            <a:r>
              <a:rPr lang="en-US" dirty="0"/>
              <a:t>let </a:t>
            </a:r>
            <a:r>
              <a:rPr lang="en-US" dirty="0" err="1"/>
              <a:t>maria</a:t>
            </a:r>
            <a:r>
              <a:rPr lang="en-US" dirty="0"/>
              <a:t> = new Person(‘</a:t>
            </a:r>
            <a:r>
              <a:rPr lang="ru-RU" dirty="0"/>
              <a:t>Мария</a:t>
            </a:r>
            <a:r>
              <a:rPr lang="en-US" dirty="0"/>
              <a:t>’</a:t>
            </a:r>
            <a:r>
              <a:rPr lang="ru-RU" dirty="0"/>
              <a:t>, 33</a:t>
            </a:r>
            <a:r>
              <a:rPr lang="en-US" dirty="0"/>
              <a:t>);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ivan.sayHello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err="1"/>
              <a:t>ivan.sayGoodbye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maria.sayHello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err="1"/>
              <a:t>maria.sayGoodbye</a:t>
            </a:r>
            <a:r>
              <a:rPr lang="en-US" dirty="0"/>
              <a:t>();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</a:rPr>
              <a:t>Перегрузка конструкторов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106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ru-RU" dirty="0"/>
              <a:t>Основным "строительным материалом" в </a:t>
            </a:r>
            <a:r>
              <a:rPr lang="ru-RU" dirty="0" err="1"/>
              <a:t>TypeScript</a:t>
            </a:r>
            <a:r>
              <a:rPr lang="ru-RU" dirty="0"/>
              <a:t> является тип. К слову, </a:t>
            </a:r>
            <a:r>
              <a:rPr lang="ru-RU" dirty="0" err="1"/>
              <a:t>TypeScript</a:t>
            </a:r>
            <a:r>
              <a:rPr lang="ru-RU" dirty="0"/>
              <a:t> потому так и называется, что у него есть типы. Они созданы для того, чтобы заранее указать тип переменной и строго соблюдать его. В </a:t>
            </a:r>
            <a:r>
              <a:rPr lang="ru-RU" dirty="0" err="1"/>
              <a:t>TypeScript</a:t>
            </a:r>
            <a:r>
              <a:rPr lang="ru-RU" dirty="0"/>
              <a:t> есть встроенные типы, в основном рассмотрим три: </a:t>
            </a:r>
            <a:r>
              <a:rPr lang="ru-RU" dirty="0" err="1"/>
              <a:t>string</a:t>
            </a:r>
            <a:r>
              <a:rPr lang="ru-RU" dirty="0"/>
              <a:t>, </a:t>
            </a:r>
            <a:r>
              <a:rPr lang="ru-RU" dirty="0" err="1"/>
              <a:t>number</a:t>
            </a:r>
            <a:r>
              <a:rPr lang="ru-RU" dirty="0"/>
              <a:t>, </a:t>
            </a:r>
            <a:r>
              <a:rPr lang="ru-RU" dirty="0" err="1"/>
              <a:t>boolean</a:t>
            </a:r>
            <a:r>
              <a:rPr lang="ru-RU" dirty="0"/>
              <a:t>. Те, кто уже знаком с </a:t>
            </a:r>
            <a:r>
              <a:rPr lang="ru-RU" dirty="0" err="1"/>
              <a:t>JavaScript</a:t>
            </a:r>
            <a:r>
              <a:rPr lang="ru-RU" dirty="0"/>
              <a:t> поймут код, так как он похож как две капли воды, единственное что может показаться необычным – то, что мы везде цепляем двоеточие с типом, но вскоре чувство инородности такой записи уйдет.</a:t>
            </a:r>
          </a:p>
          <a:p>
            <a:pPr lvl="0"/>
            <a:r>
              <a:rPr lang="ru-RU" dirty="0"/>
              <a:t>Типы в </a:t>
            </a:r>
            <a:r>
              <a:rPr lang="ru-RU" dirty="0" err="1"/>
              <a:t>TypeScript</a:t>
            </a:r>
            <a:r>
              <a:rPr lang="ru-RU" dirty="0"/>
              <a:t> объявляются следующим синтаксисом: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переменная: тип = значение</a:t>
            </a:r>
            <a:br>
              <a:rPr lang="ru-RU" dirty="0"/>
            </a:br>
            <a:endParaRPr lang="ru-RU" dirty="0"/>
          </a:p>
          <a:p>
            <a:pPr lvl="0"/>
            <a:r>
              <a:rPr lang="ru-RU" dirty="0"/>
              <a:t>Мы можем присвоить любой тип, который есть в </a:t>
            </a:r>
            <a:r>
              <a:rPr lang="ru-RU" dirty="0" err="1"/>
              <a:t>JavaScript</a:t>
            </a:r>
            <a:r>
              <a:rPr lang="ru-RU" dirty="0"/>
              <a:t>:</a:t>
            </a:r>
            <a:br>
              <a:rPr lang="ru-RU" dirty="0"/>
            </a:br>
            <a:br>
              <a:rPr lang="ru-RU" dirty="0"/>
            </a:br>
            <a:r>
              <a:rPr lang="en-US" dirty="0" err="1"/>
              <a:t>const</a:t>
            </a:r>
            <a:r>
              <a:rPr lang="en-US" dirty="0"/>
              <a:t> a: string = ‘123l’;</a:t>
            </a:r>
            <a:br>
              <a:rPr lang="en-US" dirty="0"/>
            </a:br>
            <a:r>
              <a:rPr lang="en-US" dirty="0" err="1"/>
              <a:t>const</a:t>
            </a:r>
            <a:r>
              <a:rPr lang="en-US" dirty="0"/>
              <a:t> b: number = 123;</a:t>
            </a:r>
            <a:br>
              <a:rPr lang="en-US" dirty="0"/>
            </a:br>
            <a:r>
              <a:rPr lang="en-US" dirty="0" err="1"/>
              <a:t>const</a:t>
            </a:r>
            <a:r>
              <a:rPr lang="en-US" dirty="0"/>
              <a:t> c: </a:t>
            </a:r>
            <a:r>
              <a:rPr lang="en-US" dirty="0" err="1"/>
              <a:t>boolean</a:t>
            </a:r>
            <a:r>
              <a:rPr lang="en-US" dirty="0"/>
              <a:t> = !true;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Встроенные типы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65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ru-RU" dirty="0"/>
              <a:t>Объявим и реализуем интерфейс:</a:t>
            </a:r>
            <a:br>
              <a:rPr lang="ru-RU" dirty="0"/>
            </a:br>
            <a:br>
              <a:rPr lang="ru-RU" dirty="0"/>
            </a:br>
            <a:r>
              <a:rPr lang="en-US" dirty="0"/>
              <a:t>interface Creature {</a:t>
            </a:r>
            <a:br>
              <a:rPr lang="en-US" dirty="0"/>
            </a:br>
            <a:r>
              <a:rPr lang="en-US" dirty="0"/>
              <a:t>    name: string,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sayHello</a:t>
            </a:r>
            <a:r>
              <a:rPr lang="en-US" dirty="0"/>
              <a:t>: () =&gt; void,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sayGoodbye</a:t>
            </a:r>
            <a:r>
              <a:rPr lang="en-US" dirty="0"/>
              <a:t>: () =&gt; void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ru-RU" dirty="0"/>
            </a:br>
            <a:r>
              <a:rPr lang="en-US" dirty="0"/>
              <a:t>class Person implements Creature {</a:t>
            </a:r>
            <a:br>
              <a:rPr lang="en-US" dirty="0"/>
            </a:br>
            <a:r>
              <a:rPr lang="en-US" dirty="0"/>
              <a:t>    name: string;</a:t>
            </a:r>
            <a:br>
              <a:rPr lang="en-US" dirty="0"/>
            </a:br>
            <a:r>
              <a:rPr lang="ru-RU" dirty="0"/>
              <a:t>    </a:t>
            </a:r>
            <a:r>
              <a:rPr lang="en-US" dirty="0"/>
              <a:t>private _age: number;</a:t>
            </a:r>
            <a:br>
              <a:rPr lang="en-US" dirty="0"/>
            </a:br>
            <a:r>
              <a:rPr lang="en-US" dirty="0"/>
              <a:t>    constructor(name: string);</a:t>
            </a:r>
            <a:br>
              <a:rPr lang="en-US" dirty="0"/>
            </a:br>
            <a:r>
              <a:rPr lang="en-US" dirty="0"/>
              <a:t>    constructor(name: string, age: number);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// </a:t>
            </a:r>
            <a:r>
              <a:rPr lang="ru-RU" dirty="0"/>
              <a:t>теперь задаём тело общего конструктора</a:t>
            </a:r>
            <a:br>
              <a:rPr lang="en-US" dirty="0"/>
            </a:br>
            <a:r>
              <a:rPr lang="en-US" dirty="0"/>
              <a:t>    constructor(name: string, age</a:t>
            </a:r>
            <a:r>
              <a:rPr lang="ru-RU" dirty="0"/>
              <a:t>?</a:t>
            </a:r>
            <a:r>
              <a:rPr lang="en-US" dirty="0"/>
              <a:t>: number);</a:t>
            </a:r>
            <a:br>
              <a:rPr lang="en-US" dirty="0"/>
            </a:br>
            <a:r>
              <a:rPr lang="ru-RU" dirty="0"/>
              <a:t>   </a:t>
            </a:r>
            <a:r>
              <a:rPr lang="en-US" dirty="0"/>
              <a:t> </a:t>
            </a:r>
            <a:r>
              <a:rPr lang="ru-RU" dirty="0"/>
              <a:t>    </a:t>
            </a:r>
            <a:r>
              <a:rPr lang="en-US" dirty="0"/>
              <a:t>this.name = name;</a:t>
            </a:r>
            <a:br>
              <a:rPr lang="en-US" dirty="0"/>
            </a:br>
            <a:r>
              <a:rPr lang="ru-RU" dirty="0"/>
              <a:t>       </a:t>
            </a:r>
            <a:r>
              <a:rPr lang="en-US" dirty="0"/>
              <a:t> this.</a:t>
            </a:r>
            <a:r>
              <a:rPr lang="ru-RU" dirty="0"/>
              <a:t>_</a:t>
            </a:r>
            <a:r>
              <a:rPr lang="en-US" dirty="0"/>
              <a:t>age = age ?? 32;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ru-RU" dirty="0"/>
            </a:br>
            <a:r>
              <a:rPr lang="ru-RU" dirty="0"/>
              <a:t>    </a:t>
            </a:r>
            <a:r>
              <a:rPr lang="en-US" dirty="0" err="1"/>
              <a:t>sayHello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console.log(‘Hello, my name is ‘ + this.name);</a:t>
            </a:r>
            <a:br>
              <a:rPr lang="en-US" dirty="0"/>
            </a:br>
            <a:r>
              <a:rPr lang="en-US" dirty="0"/>
              <a:t>    }</a:t>
            </a:r>
            <a:br>
              <a:rPr lang="ru-RU" dirty="0"/>
            </a:br>
            <a:br>
              <a:rPr lang="ru-RU" dirty="0"/>
            </a:br>
            <a:r>
              <a:rPr lang="ru-RU" dirty="0"/>
              <a:t>    </a:t>
            </a:r>
            <a:r>
              <a:rPr lang="en-US" dirty="0" err="1"/>
              <a:t>sayGoodbye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console.log(‘Bye, my age is ‘ + </a:t>
            </a:r>
            <a:r>
              <a:rPr lang="en-US" dirty="0" err="1"/>
              <a:t>this._age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let </a:t>
            </a:r>
            <a:r>
              <a:rPr lang="en-US" dirty="0" err="1"/>
              <a:t>ivan</a:t>
            </a:r>
            <a:r>
              <a:rPr lang="en-US" dirty="0"/>
              <a:t> = new Person(‘</a:t>
            </a:r>
            <a:r>
              <a:rPr lang="ru-RU" dirty="0"/>
              <a:t>Иван</a:t>
            </a:r>
            <a:r>
              <a:rPr lang="en-US" dirty="0"/>
              <a:t>’);</a:t>
            </a:r>
            <a:br>
              <a:rPr lang="en-US" dirty="0"/>
            </a:br>
            <a:r>
              <a:rPr lang="en-US" dirty="0"/>
              <a:t>let </a:t>
            </a:r>
            <a:r>
              <a:rPr lang="en-US" dirty="0" err="1"/>
              <a:t>maria</a:t>
            </a:r>
            <a:r>
              <a:rPr lang="en-US" dirty="0"/>
              <a:t> = new Person(‘</a:t>
            </a:r>
            <a:r>
              <a:rPr lang="ru-RU" dirty="0"/>
              <a:t>Мария</a:t>
            </a:r>
            <a:r>
              <a:rPr lang="en-US" dirty="0"/>
              <a:t>’</a:t>
            </a:r>
            <a:r>
              <a:rPr lang="ru-RU" dirty="0"/>
              <a:t>, 33</a:t>
            </a:r>
            <a:r>
              <a:rPr lang="en-US" dirty="0"/>
              <a:t>);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ivan.sayHello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err="1"/>
              <a:t>ivan.sayGoodbye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maria.sayHello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err="1"/>
              <a:t>maria.sayGoodbye</a:t>
            </a:r>
            <a:r>
              <a:rPr lang="en-US" dirty="0"/>
              <a:t>();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</a:rPr>
              <a:t>Имплементация интерфейсов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487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ru-RU" dirty="0"/>
              <a:t>В предыдущем примере у интерфейса не хватает конструктора и приватных полей:</a:t>
            </a:r>
          </a:p>
          <a:p>
            <a:pPr lvl="1"/>
            <a:r>
              <a:rPr lang="ru-RU" dirty="0"/>
              <a:t>Приватные поля нельзя объявлять в интерфейсах. Они просто не созданы для этого.</a:t>
            </a:r>
          </a:p>
          <a:p>
            <a:pPr lvl="1"/>
            <a:r>
              <a:rPr lang="ru-RU" dirty="0"/>
              <a:t>С конструкторами та же история.</a:t>
            </a:r>
          </a:p>
          <a:p>
            <a:r>
              <a:rPr lang="ru-RU" dirty="0"/>
              <a:t>Чтобы объявить конструкторы вне класса и присвоить стартовые значения переменных, были созданы абстрактные классы. Абстрактные классы – это своего рода прародители для классов. Весь синтаксис заключается в том, чтобы написать </a:t>
            </a:r>
            <a:r>
              <a:rPr lang="ru-RU" dirty="0" err="1"/>
              <a:t>abstract</a:t>
            </a:r>
            <a:r>
              <a:rPr lang="ru-RU" dirty="0"/>
              <a:t> рядом с классом, и в самом классе не реализовывать никакого функционала:</a:t>
            </a:r>
            <a:br>
              <a:rPr lang="ru-RU" dirty="0"/>
            </a:br>
            <a:br>
              <a:rPr lang="ru-RU" dirty="0"/>
            </a:br>
            <a:r>
              <a:rPr lang="en-US" dirty="0"/>
              <a:t>abstract class Creature {</a:t>
            </a:r>
            <a:br>
              <a:rPr lang="en-US" dirty="0"/>
            </a:br>
            <a:r>
              <a:rPr lang="en-US" dirty="0"/>
              <a:t>    name: string;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constructor(name: string) {</a:t>
            </a:r>
            <a:br>
              <a:rPr lang="en-US" dirty="0"/>
            </a:br>
            <a:r>
              <a:rPr lang="en-US" dirty="0"/>
              <a:t>        this.name = name;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abstract </a:t>
            </a:r>
            <a:r>
              <a:rPr lang="en-US" dirty="0" err="1"/>
              <a:t>sayHello</a:t>
            </a:r>
            <a:r>
              <a:rPr lang="en-US" dirty="0"/>
              <a:t>(): void;</a:t>
            </a:r>
            <a:br>
              <a:rPr lang="en-US" dirty="0"/>
            </a:br>
            <a:r>
              <a:rPr lang="en-US" dirty="0"/>
              <a:t>    abstract </a:t>
            </a:r>
            <a:r>
              <a:rPr lang="en-US" dirty="0" err="1"/>
              <a:t>sayGoodbye</a:t>
            </a:r>
            <a:r>
              <a:rPr lang="en-US" dirty="0"/>
              <a:t>(): void;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ru-RU" dirty="0"/>
            </a:br>
            <a:r>
              <a:rPr lang="en-US" dirty="0"/>
              <a:t>class Person extends Creature {</a:t>
            </a:r>
            <a:br>
              <a:rPr lang="en-US" dirty="0"/>
            </a:br>
            <a:r>
              <a:rPr lang="en-US" dirty="0"/>
              <a:t>    name: string;</a:t>
            </a:r>
            <a:br>
              <a:rPr lang="en-US" dirty="0"/>
            </a:br>
            <a:r>
              <a:rPr lang="ru-RU" dirty="0"/>
              <a:t>    </a:t>
            </a:r>
            <a:r>
              <a:rPr lang="en-US" dirty="0"/>
              <a:t>private _age: number;</a:t>
            </a:r>
            <a:br>
              <a:rPr lang="en-US" dirty="0"/>
            </a:br>
            <a:r>
              <a:rPr lang="en-US" dirty="0"/>
              <a:t>    constructor(name: string);</a:t>
            </a:r>
            <a:br>
              <a:rPr lang="en-US" dirty="0"/>
            </a:br>
            <a:r>
              <a:rPr lang="en-US" dirty="0"/>
              <a:t>    constructor name: string, age: number);</a:t>
            </a:r>
            <a:br>
              <a:rPr lang="en-US" dirty="0"/>
            </a:br>
            <a:r>
              <a:rPr lang="en-US" dirty="0"/>
              <a:t>    constructor name: string, age</a:t>
            </a:r>
            <a:r>
              <a:rPr lang="ru-RU" dirty="0"/>
              <a:t>?</a:t>
            </a:r>
            <a:r>
              <a:rPr lang="en-US" dirty="0"/>
              <a:t>: number);</a:t>
            </a:r>
            <a:br>
              <a:rPr lang="en-US" dirty="0"/>
            </a:br>
            <a:r>
              <a:rPr lang="ru-RU" dirty="0"/>
              <a:t>   </a:t>
            </a:r>
            <a:r>
              <a:rPr lang="en-US" dirty="0"/>
              <a:t> </a:t>
            </a:r>
            <a:r>
              <a:rPr lang="ru-RU" dirty="0"/>
              <a:t>    </a:t>
            </a:r>
            <a:r>
              <a:rPr lang="en-US" dirty="0"/>
              <a:t>this.name = name;</a:t>
            </a:r>
            <a:br>
              <a:rPr lang="en-US" dirty="0"/>
            </a:br>
            <a:r>
              <a:rPr lang="ru-RU" dirty="0"/>
              <a:t>       </a:t>
            </a:r>
            <a:r>
              <a:rPr lang="en-US" dirty="0"/>
              <a:t> this.</a:t>
            </a:r>
            <a:r>
              <a:rPr lang="ru-RU" dirty="0"/>
              <a:t>_</a:t>
            </a:r>
            <a:r>
              <a:rPr lang="en-US" dirty="0"/>
              <a:t>age = age ?? 32;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ru-RU" dirty="0"/>
            </a:br>
            <a:r>
              <a:rPr lang="ru-RU" dirty="0"/>
              <a:t>    </a:t>
            </a:r>
            <a:r>
              <a:rPr lang="en-US" dirty="0" err="1"/>
              <a:t>sayHello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console.log(‘Hello, my name is ‘ + this.name);</a:t>
            </a:r>
            <a:br>
              <a:rPr lang="en-US" dirty="0"/>
            </a:br>
            <a:r>
              <a:rPr lang="en-US" dirty="0"/>
              <a:t>    }</a:t>
            </a:r>
            <a:br>
              <a:rPr lang="ru-RU" dirty="0"/>
            </a:br>
            <a:br>
              <a:rPr lang="ru-RU" dirty="0"/>
            </a:br>
            <a:r>
              <a:rPr lang="ru-RU" dirty="0"/>
              <a:t>    </a:t>
            </a:r>
            <a:r>
              <a:rPr lang="en-US" dirty="0" err="1"/>
              <a:t>sayGoodbye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console.log(‘Bye, my age is ‘ + </a:t>
            </a:r>
            <a:r>
              <a:rPr lang="en-US" dirty="0" err="1"/>
              <a:t>this._age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let </a:t>
            </a:r>
            <a:r>
              <a:rPr lang="en-US" dirty="0" err="1"/>
              <a:t>ivan</a:t>
            </a:r>
            <a:r>
              <a:rPr lang="en-US" dirty="0"/>
              <a:t> = new Person(‘</a:t>
            </a:r>
            <a:r>
              <a:rPr lang="ru-RU" dirty="0"/>
              <a:t>Иван</a:t>
            </a:r>
            <a:r>
              <a:rPr lang="en-US" dirty="0"/>
              <a:t>’);</a:t>
            </a:r>
            <a:br>
              <a:rPr lang="en-US" dirty="0"/>
            </a:br>
            <a:r>
              <a:rPr lang="en-US" dirty="0"/>
              <a:t>let </a:t>
            </a:r>
            <a:r>
              <a:rPr lang="en-US" dirty="0" err="1"/>
              <a:t>maria</a:t>
            </a:r>
            <a:r>
              <a:rPr lang="en-US" dirty="0"/>
              <a:t> = new Person(‘</a:t>
            </a:r>
            <a:r>
              <a:rPr lang="ru-RU" dirty="0"/>
              <a:t>Мария</a:t>
            </a:r>
            <a:r>
              <a:rPr lang="en-US" dirty="0"/>
              <a:t>’</a:t>
            </a:r>
            <a:r>
              <a:rPr lang="ru-RU" dirty="0"/>
              <a:t>, 33</a:t>
            </a:r>
            <a:r>
              <a:rPr lang="en-US" dirty="0"/>
              <a:t>);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ivan.sayHello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err="1"/>
              <a:t>ivan.sayGoodbye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maria.sayHello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err="1"/>
              <a:t>maria.sayGoodbye</a:t>
            </a:r>
            <a:r>
              <a:rPr lang="en-US" dirty="0"/>
              <a:t>();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</a:rPr>
              <a:t>Абстрактные классы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311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TypeScript</a:t>
            </a:r>
            <a:r>
              <a:rPr lang="en-US" dirty="0"/>
              <a:t> </a:t>
            </a:r>
            <a:r>
              <a:rPr lang="ru-RU" dirty="0"/>
              <a:t>позволяет не объявлять свойства в самом начале, чтобы использовать их в конструкторе:</a:t>
            </a:r>
            <a:br>
              <a:rPr lang="ru-RU" dirty="0"/>
            </a:br>
            <a:br>
              <a:rPr lang="en-US" dirty="0"/>
            </a:br>
            <a:r>
              <a:rPr lang="en-US" dirty="0"/>
              <a:t>// </a:t>
            </a:r>
            <a:r>
              <a:rPr lang="ru-RU" dirty="0"/>
              <a:t>вариант раз</a:t>
            </a:r>
            <a:br>
              <a:rPr lang="ru-RU" dirty="0"/>
            </a:br>
            <a:r>
              <a:rPr lang="en-US" dirty="0"/>
              <a:t>abstract class Person {</a:t>
            </a:r>
            <a:br>
              <a:rPr lang="en-US" dirty="0"/>
            </a:br>
            <a:r>
              <a:rPr lang="en-US" dirty="0"/>
              <a:t>    name: string;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constructor(name: string) {</a:t>
            </a:r>
            <a:br>
              <a:rPr lang="en-US" dirty="0"/>
            </a:br>
            <a:r>
              <a:rPr lang="en-US" dirty="0"/>
              <a:t>        this.name = name;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ru-RU" dirty="0"/>
            </a:br>
            <a:r>
              <a:rPr lang="ru-RU" dirty="0"/>
              <a:t>// вариант два</a:t>
            </a:r>
            <a:br>
              <a:rPr lang="ru-RU" dirty="0"/>
            </a:br>
            <a:r>
              <a:rPr lang="en-US" dirty="0"/>
              <a:t>abstract class Person {</a:t>
            </a:r>
            <a:br>
              <a:rPr lang="en-US" dirty="0"/>
            </a:br>
            <a:r>
              <a:rPr lang="en-US" dirty="0"/>
              <a:t>    constructor(public name: string) {</a:t>
            </a:r>
            <a:br>
              <a:rPr lang="en-US" dirty="0"/>
            </a:br>
            <a:r>
              <a:rPr lang="en-US" dirty="0"/>
              <a:t>        this.name = name;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</a:rPr>
              <a:t>Параметризированные свойства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1166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err="1"/>
              <a:t>Дженерики</a:t>
            </a:r>
            <a:r>
              <a:rPr lang="ru-RU" dirty="0"/>
              <a:t> предназначены для обобщения типов:</a:t>
            </a:r>
            <a:br>
              <a:rPr lang="ru-RU" dirty="0"/>
            </a:br>
            <a:br>
              <a:rPr lang="en-US" dirty="0"/>
            </a:br>
            <a:r>
              <a:rPr lang="en-US" dirty="0"/>
              <a:t>// </a:t>
            </a:r>
            <a:r>
              <a:rPr lang="ru-RU" dirty="0"/>
              <a:t>класс с </a:t>
            </a:r>
            <a:r>
              <a:rPr lang="ru-RU" dirty="0" err="1"/>
              <a:t>дженериком</a:t>
            </a:r>
            <a:br>
              <a:rPr lang="ru-RU" dirty="0"/>
            </a:br>
            <a:r>
              <a:rPr lang="en-US" dirty="0"/>
              <a:t>class Person&lt;Type&gt; {</a:t>
            </a:r>
            <a:br>
              <a:rPr lang="en-US" dirty="0"/>
            </a:br>
            <a:r>
              <a:rPr lang="en-US" dirty="0"/>
              <a:t>    name: string;</a:t>
            </a:r>
            <a:br>
              <a:rPr lang="en-US" dirty="0"/>
            </a:br>
            <a:r>
              <a:rPr lang="en-US" dirty="0"/>
              <a:t>    // </a:t>
            </a:r>
            <a:r>
              <a:rPr lang="ru-RU" dirty="0"/>
              <a:t>нельзя создавать статические свойства </a:t>
            </a:r>
            <a:r>
              <a:rPr lang="ru-RU" dirty="0" err="1"/>
              <a:t>дженерик</a:t>
            </a:r>
            <a:r>
              <a:rPr lang="ru-RU" dirty="0"/>
              <a:t> типов</a:t>
            </a:r>
            <a:br>
              <a:rPr lang="en-US" dirty="0"/>
            </a:br>
            <a:r>
              <a:rPr lang="en-US" dirty="0"/>
              <a:t>    type: Type;</a:t>
            </a:r>
            <a:br>
              <a:rPr lang="en-US" dirty="0"/>
            </a:br>
            <a:br>
              <a:rPr lang="ru-RU" dirty="0"/>
            </a:br>
            <a:r>
              <a:rPr lang="ru-RU" dirty="0"/>
              <a:t>    // можно передавать в конструкторы и методы</a:t>
            </a:r>
            <a:br>
              <a:rPr lang="en-US" dirty="0"/>
            </a:br>
            <a:r>
              <a:rPr lang="en-US" dirty="0"/>
              <a:t>    constructor(name: string, types: Type[]) {</a:t>
            </a:r>
            <a:br>
              <a:rPr lang="en-US" dirty="0"/>
            </a:br>
            <a:r>
              <a:rPr lang="en-US" dirty="0"/>
              <a:t>        this.name = name;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this.type</a:t>
            </a:r>
            <a:r>
              <a:rPr lang="en-US" dirty="0"/>
              <a:t> = types[0];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>
                <a:effectLst/>
              </a:rPr>
              <a:t>Дженерики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2200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Модули в </a:t>
            </a:r>
            <a:r>
              <a:rPr lang="ru-RU" dirty="0" err="1"/>
              <a:t>TypeScript</a:t>
            </a:r>
            <a:r>
              <a:rPr lang="ru-RU" dirty="0"/>
              <a:t> экспортируются с помощью нескольких способов:</a:t>
            </a:r>
            <a:br>
              <a:rPr lang="ru-RU" dirty="0"/>
            </a:br>
            <a:br>
              <a:rPr lang="en-US" dirty="0"/>
            </a:br>
            <a:r>
              <a:rPr lang="en-US" dirty="0"/>
              <a:t>// </a:t>
            </a:r>
            <a:r>
              <a:rPr lang="ru-RU" dirty="0"/>
              <a:t>класс для экспорта</a:t>
            </a:r>
            <a:br>
              <a:rPr lang="ru-RU" dirty="0"/>
            </a:br>
            <a:r>
              <a:rPr lang="en-US" dirty="0"/>
              <a:t>class </a:t>
            </a:r>
            <a:r>
              <a:rPr lang="en-US" dirty="0" err="1"/>
              <a:t>newModule</a:t>
            </a:r>
            <a:r>
              <a:rPr lang="en-US" dirty="0"/>
              <a:t> {}</a:t>
            </a:r>
            <a:br>
              <a:rPr lang="en-US" dirty="0"/>
            </a:br>
            <a:br>
              <a:rPr lang="en-US" dirty="0"/>
            </a:br>
            <a:r>
              <a:rPr lang="ru-RU" dirty="0"/>
              <a:t>// вариант раз</a:t>
            </a:r>
            <a:br>
              <a:rPr lang="ru-RU" dirty="0"/>
            </a:br>
            <a:r>
              <a:rPr lang="en-US" dirty="0" err="1"/>
              <a:t>module.exports</a:t>
            </a:r>
            <a:r>
              <a:rPr lang="en-US" dirty="0"/>
              <a:t> = </a:t>
            </a:r>
            <a:r>
              <a:rPr lang="en-US" dirty="0" err="1"/>
              <a:t>newModule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// </a:t>
            </a:r>
            <a:r>
              <a:rPr lang="ru-RU" dirty="0"/>
              <a:t>вариант два</a:t>
            </a:r>
            <a:br>
              <a:rPr lang="ru-RU" dirty="0"/>
            </a:br>
            <a:r>
              <a:rPr lang="en-US" dirty="0"/>
              <a:t>export { </a:t>
            </a:r>
            <a:r>
              <a:rPr lang="en-US" dirty="0" err="1"/>
              <a:t>newModule</a:t>
            </a:r>
            <a:r>
              <a:rPr lang="en-US" dirty="0"/>
              <a:t> };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</a:rPr>
              <a:t>Модули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59237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Модули в </a:t>
            </a:r>
            <a:r>
              <a:rPr lang="ru-RU" dirty="0" err="1"/>
              <a:t>CommonJS</a:t>
            </a:r>
            <a:r>
              <a:rPr lang="ru-RU" dirty="0"/>
              <a:t> импортируются и экспортируются с помощью </a:t>
            </a:r>
            <a:r>
              <a:rPr lang="ru-RU" dirty="0" err="1"/>
              <a:t>require</a:t>
            </a:r>
            <a:r>
              <a:rPr lang="ru-RU" dirty="0"/>
              <a:t> и </a:t>
            </a:r>
            <a:r>
              <a:rPr lang="ru-RU" dirty="0" err="1"/>
              <a:t>module.exports</a:t>
            </a:r>
            <a:r>
              <a:rPr lang="ru-RU" dirty="0"/>
              <a:t>. </a:t>
            </a:r>
            <a:r>
              <a:rPr lang="ru-RU" dirty="0" err="1"/>
              <a:t>CommonJS</a:t>
            </a:r>
            <a:r>
              <a:rPr lang="ru-RU" dirty="0"/>
              <a:t> создан для Node.js и не поддерживается в браузере без специальных библиотек</a:t>
            </a:r>
            <a:r>
              <a:rPr lang="en-US" dirty="0"/>
              <a:t>. </a:t>
            </a:r>
            <a:r>
              <a:rPr lang="ru-RU" dirty="0"/>
              <a:t>Такие модули в основном используются для Node.js, а также </a:t>
            </a:r>
            <a:r>
              <a:rPr lang="ru-RU" dirty="0" err="1"/>
              <a:t>Webpack</a:t>
            </a:r>
            <a:r>
              <a:rPr lang="ru-RU" dirty="0"/>
              <a:t>. Они очень удобны для разделения модулей между файлами. Вам ничего не мешает экспортировать пару модулей.</a:t>
            </a:r>
            <a:br>
              <a:rPr lang="ru-RU" dirty="0"/>
            </a:br>
            <a:br>
              <a:rPr lang="en-US" dirty="0"/>
            </a:br>
            <a:r>
              <a:rPr lang="en-US" dirty="0"/>
              <a:t>// person.js</a:t>
            </a:r>
            <a:br>
              <a:rPr lang="ru-RU" dirty="0"/>
            </a:br>
            <a:r>
              <a:rPr lang="en-US" dirty="0" err="1"/>
              <a:t>exports.Person</a:t>
            </a:r>
            <a:r>
              <a:rPr lang="en-US" dirty="0"/>
              <a:t> = class {};</a:t>
            </a:r>
            <a:br>
              <a:rPr lang="en-US" dirty="0"/>
            </a:br>
            <a:r>
              <a:rPr lang="en-US" dirty="0" err="1"/>
              <a:t>exports.Animal</a:t>
            </a:r>
            <a:r>
              <a:rPr lang="en-US" dirty="0"/>
              <a:t> = class {};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// main.js</a:t>
            </a:r>
            <a:br>
              <a:rPr lang="ru-RU" dirty="0"/>
            </a:br>
            <a:r>
              <a:rPr lang="en-US" dirty="0" err="1"/>
              <a:t>const</a:t>
            </a:r>
            <a:r>
              <a:rPr lang="en-US" dirty="0"/>
              <a:t> { Person, Animal } = require(‘./person.js’);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ffectLst/>
              </a:rPr>
              <a:t>CommonJS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31784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ES6 модули позволяют экспортировать и импортировать модули немного по-другому:</a:t>
            </a:r>
            <a:br>
              <a:rPr lang="ru-RU" dirty="0"/>
            </a:br>
            <a:br>
              <a:rPr lang="en-US" dirty="0"/>
            </a:br>
            <a:r>
              <a:rPr lang="en-US" dirty="0"/>
              <a:t>// person.js</a:t>
            </a:r>
            <a:br>
              <a:rPr lang="ru-RU" dirty="0"/>
            </a:br>
            <a:r>
              <a:rPr lang="en-US" dirty="0"/>
              <a:t>export Person = class {};</a:t>
            </a:r>
            <a:br>
              <a:rPr lang="en-US" dirty="0"/>
            </a:br>
            <a:r>
              <a:rPr lang="en-US" dirty="0"/>
              <a:t>export Animal = class {};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// main.js</a:t>
            </a:r>
            <a:br>
              <a:rPr lang="ru-RU" dirty="0"/>
            </a:br>
            <a:r>
              <a:rPr lang="en-US" dirty="0"/>
              <a:t>import { Person, Animal } from ‘./person.js’;</a:t>
            </a:r>
            <a:br>
              <a:rPr lang="en-US" dirty="0"/>
            </a:br>
            <a:endParaRPr lang="en-US" dirty="0"/>
          </a:p>
          <a:p>
            <a:r>
              <a:rPr lang="ru-RU" dirty="0"/>
              <a:t>Данные модули можно использовать в браузере. Для этого достаточно импортировать все модули в ваш главный файл (например, main.js), а затем написать следующее в HTML-файле:</a:t>
            </a:r>
            <a:br>
              <a:rPr lang="ru-RU" dirty="0"/>
            </a:br>
            <a:br>
              <a:rPr lang="ru-RU" dirty="0"/>
            </a:b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=“main.js” type=“module</a:t>
            </a:r>
            <a:r>
              <a:rPr lang="en-US"/>
              <a:t>”&gt;&lt;/script&gt;</a:t>
            </a:r>
            <a:br>
              <a:rPr lang="ru-RU" dirty="0"/>
            </a:b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ES6 </a:t>
            </a:r>
            <a:r>
              <a:rPr lang="ru-RU" dirty="0">
                <a:effectLst/>
              </a:rPr>
              <a:t>модули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89026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79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ru-RU" dirty="0"/>
              <a:t>Типы в </a:t>
            </a:r>
            <a:r>
              <a:rPr lang="ru-RU" dirty="0" err="1"/>
              <a:t>TypeScript</a:t>
            </a:r>
            <a:r>
              <a:rPr lang="ru-RU" dirty="0"/>
              <a:t> работают, как и в любом строго типизированном языке. Если вы указали тип у переменной и присвоили ей значение несоответствующего типа, то компилятор выдаст ошибку и будет ругаться.</a:t>
            </a:r>
          </a:p>
          <a:p>
            <a:pPr lvl="0"/>
            <a:r>
              <a:rPr lang="ru-RU" dirty="0"/>
              <a:t>Как мы видим, запись типов достаточно легкая. Такой подход позволяет явно указать тип переменной и строго типизировать её. Однако </a:t>
            </a:r>
            <a:r>
              <a:rPr lang="ru-RU" dirty="0" err="1"/>
              <a:t>TypeScript</a:t>
            </a:r>
            <a:r>
              <a:rPr lang="ru-RU" dirty="0"/>
              <a:t> сам умеет определять типы. Если мы объявим переменную и сразу присвоим ей значение, то </a:t>
            </a:r>
            <a:r>
              <a:rPr lang="ru-RU" dirty="0" err="1"/>
              <a:t>TypeScript</a:t>
            </a:r>
            <a:r>
              <a:rPr lang="ru-RU" dirty="0"/>
              <a:t> всё поймет и запись с двоеточием можно будет опустить:</a:t>
            </a:r>
            <a:br>
              <a:rPr lang="ru-RU" dirty="0"/>
            </a:br>
            <a:br>
              <a:rPr lang="ru-RU" dirty="0"/>
            </a:br>
            <a:r>
              <a:rPr lang="en-US" dirty="0" err="1"/>
              <a:t>const</a:t>
            </a:r>
            <a:r>
              <a:rPr lang="en-US" dirty="0"/>
              <a:t> a</a:t>
            </a:r>
            <a:r>
              <a:rPr lang="ru-RU" dirty="0"/>
              <a:t> </a:t>
            </a:r>
            <a:r>
              <a:rPr lang="en-US" dirty="0"/>
              <a:t>= ‘123l’;</a:t>
            </a:r>
            <a:br>
              <a:rPr lang="en-US" dirty="0"/>
            </a:br>
            <a:r>
              <a:rPr lang="en-US" dirty="0" err="1"/>
              <a:t>const</a:t>
            </a:r>
            <a:r>
              <a:rPr lang="en-US" dirty="0"/>
              <a:t> b</a:t>
            </a:r>
            <a:r>
              <a:rPr lang="ru-RU" dirty="0"/>
              <a:t> </a:t>
            </a:r>
            <a:r>
              <a:rPr lang="en-US" dirty="0"/>
              <a:t>= 123;</a:t>
            </a:r>
            <a:br>
              <a:rPr lang="en-US" dirty="0"/>
            </a:br>
            <a:r>
              <a:rPr lang="en-US" dirty="0" err="1"/>
              <a:t>const</a:t>
            </a:r>
            <a:r>
              <a:rPr lang="en-US" dirty="0"/>
              <a:t> c</a:t>
            </a:r>
            <a:r>
              <a:rPr lang="ru-RU" dirty="0"/>
              <a:t> </a:t>
            </a:r>
            <a:r>
              <a:rPr lang="en-US" dirty="0"/>
              <a:t>= !true;</a:t>
            </a:r>
            <a:endParaRPr lang="ru-RU" dirty="0"/>
          </a:p>
          <a:p>
            <a:pPr marL="0" lvl="0" indent="0">
              <a:buNone/>
            </a:pPr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сам умеет определять типы, исходя из инициализированного значения.</a:t>
            </a:r>
          </a:p>
          <a:p>
            <a:pPr lvl="0"/>
            <a:r>
              <a:rPr lang="ru-RU" dirty="0"/>
              <a:t>Интересным фактом является то, что </a:t>
            </a:r>
            <a:r>
              <a:rPr lang="ru-RU" dirty="0" err="1"/>
              <a:t>TypeScript</a:t>
            </a:r>
            <a:r>
              <a:rPr lang="ru-RU" dirty="0"/>
              <a:t>, а точнее </a:t>
            </a:r>
            <a:r>
              <a:rPr lang="ru-RU" dirty="0" err="1"/>
              <a:t>автодополнение</a:t>
            </a:r>
            <a:r>
              <a:rPr lang="ru-RU" dirty="0"/>
              <a:t>, которое работает на </a:t>
            </a:r>
            <a:r>
              <a:rPr lang="ru-RU" dirty="0" err="1"/>
              <a:t>tsserver</a:t>
            </a:r>
            <a:r>
              <a:rPr lang="ru-RU" dirty="0"/>
              <a:t> (специальный сервер, который является LSP и будет давать вам подсказки по улучшению кода и </a:t>
            </a:r>
            <a:r>
              <a:rPr lang="ru-RU" dirty="0" err="1"/>
              <a:t>автозавершению</a:t>
            </a:r>
            <a:r>
              <a:rPr lang="ru-RU" dirty="0"/>
              <a:t>), будет ориентироваться именно на тип данных. Именно поэтому при попытке написать </a:t>
            </a:r>
            <a:r>
              <a:rPr lang="ru-RU" b="1" i="1" dirty="0"/>
              <a:t>123.toLowerCase();</a:t>
            </a:r>
            <a:r>
              <a:rPr lang="ru-RU" dirty="0"/>
              <a:t> вы не увидите никакой подсказки, а сам </a:t>
            </a:r>
            <a:r>
              <a:rPr lang="ru-RU" dirty="0" err="1"/>
              <a:t>TypeScript</a:t>
            </a:r>
            <a:r>
              <a:rPr lang="ru-RU" dirty="0"/>
              <a:t> подскажет вам, что вы перепутали тип данных.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Встроенные типы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78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Но что, если в переменной может быть значение одного из двух и более типов? Например, будет присвоена строка или число, но пока неизвестно, что именно. Что делать?!</a:t>
            </a:r>
          </a:p>
          <a:p>
            <a:r>
              <a:rPr lang="ru-RU" dirty="0"/>
              <a:t>На такой случай придумано объединение типов. Типы можно объединять, сам процесс так и называется объединение. Записывается он так: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переменная: тип1 | тип2 = значение;</a:t>
            </a:r>
            <a:br>
              <a:rPr lang="ru-RU" dirty="0"/>
            </a:br>
            <a:endParaRPr lang="ru-RU" dirty="0"/>
          </a:p>
          <a:p>
            <a:r>
              <a:rPr lang="ru-RU" dirty="0"/>
              <a:t>Такой подход позволяет присвоить значение, которое валидно для первого или второго перечисленного типа. Перечислений в свою очередь может быть сколь угодно много, требуется лишь поставить знак объединения множеств (|).</a:t>
            </a:r>
          </a:p>
          <a:p>
            <a:r>
              <a:rPr lang="ru-RU" dirty="0"/>
              <a:t>На данный код компилятор не выдаст ошибку:</a:t>
            </a:r>
            <a:br>
              <a:rPr lang="ru-RU" dirty="0"/>
            </a:br>
            <a:br>
              <a:rPr lang="ru-RU" dirty="0"/>
            </a:br>
            <a:r>
              <a:rPr lang="en-US" dirty="0"/>
              <a:t>let a: number | string = 123;</a:t>
            </a:r>
            <a:br>
              <a:rPr lang="en-US" dirty="0"/>
            </a:br>
            <a:r>
              <a:rPr lang="en-US" dirty="0"/>
              <a:t>a = ‘123l’;</a:t>
            </a:r>
            <a:br>
              <a:rPr lang="ru-RU" dirty="0"/>
            </a:br>
            <a:endParaRPr lang="ru-RU" dirty="0"/>
          </a:p>
          <a:p>
            <a:r>
              <a:rPr lang="ru-RU" dirty="0"/>
              <a:t>Минусом объединения является то, что </a:t>
            </a:r>
            <a:r>
              <a:rPr lang="ru-RU" dirty="0" err="1"/>
              <a:t>TypeScript</a:t>
            </a:r>
            <a:r>
              <a:rPr lang="ru-RU" dirty="0"/>
              <a:t> не даст нам использовать методы, которые есть только у </a:t>
            </a:r>
            <a:r>
              <a:rPr lang="ru-RU" dirty="0" err="1"/>
              <a:t>number</a:t>
            </a:r>
            <a:r>
              <a:rPr lang="ru-RU" dirty="0"/>
              <a:t> или только у </a:t>
            </a:r>
            <a:r>
              <a:rPr lang="ru-RU" dirty="0" err="1"/>
              <a:t>string</a:t>
            </a:r>
            <a:r>
              <a:rPr lang="ru-RU" dirty="0"/>
              <a:t>. Сам компилятор не будет знать, что находится внутри переменной, и будет жаловаться, что мы делаем что-то не то (пытаемся вызвать метод, которого нет у типа </a:t>
            </a:r>
            <a:r>
              <a:rPr lang="ru-RU" dirty="0" err="1"/>
              <a:t>number</a:t>
            </a:r>
            <a:r>
              <a:rPr lang="ru-RU" dirty="0"/>
              <a:t> | </a:t>
            </a:r>
            <a:r>
              <a:rPr lang="ru-RU" dirty="0" err="1"/>
              <a:t>string</a:t>
            </a:r>
            <a:r>
              <a:rPr lang="ru-RU" dirty="0"/>
              <a:t>).</a:t>
            </a:r>
            <a:endParaRPr lang="en-US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Объединение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261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85320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Как типизировать переменную, которая содержит дату? Для таких случаев в </a:t>
            </a:r>
            <a:r>
              <a:rPr lang="ru-RU" dirty="0" err="1"/>
              <a:t>TypeScript</a:t>
            </a:r>
            <a:r>
              <a:rPr lang="ru-RU" dirty="0"/>
              <a:t> уже существуют встроенные типы из </a:t>
            </a:r>
            <a:r>
              <a:rPr lang="ru-RU" dirty="0" err="1"/>
              <a:t>JavaScript</a:t>
            </a:r>
            <a:r>
              <a:rPr lang="ru-RU" dirty="0"/>
              <a:t>. Можно объявить дату вот так:</a:t>
            </a:r>
            <a:br>
              <a:rPr lang="ru-RU" dirty="0"/>
            </a:br>
            <a:br>
              <a:rPr lang="ru-RU" dirty="0"/>
            </a:br>
            <a:r>
              <a:rPr lang="en-US" dirty="0" err="1"/>
              <a:t>const</a:t>
            </a:r>
            <a:r>
              <a:rPr lang="en-US" dirty="0"/>
              <a:t> a: Date = new Date();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Встроенных типов очень много, </a:t>
            </a:r>
            <a:r>
              <a:rPr lang="ru-RU" dirty="0" err="1"/>
              <a:t>TypeScript</a:t>
            </a:r>
            <a:r>
              <a:rPr lang="ru-RU" dirty="0"/>
              <a:t> может определять тип без явного указания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Как это работает? Просто инициализируйте переменную, при инициализации </a:t>
            </a:r>
            <a:r>
              <a:rPr lang="ru-RU" dirty="0" err="1"/>
              <a:t>TypeScript</a:t>
            </a:r>
            <a:r>
              <a:rPr lang="ru-RU" dirty="0"/>
              <a:t> сам подберет нужный тип. Учтите, что при инициализации типа в будущем его просто так нельзя будет поменять (без специальных ключевых знаков и слов).</a:t>
            </a:r>
            <a:br>
              <a:rPr lang="en-US" dirty="0"/>
            </a:br>
            <a:br>
              <a:rPr lang="ru-RU" dirty="0"/>
            </a:br>
            <a:r>
              <a:rPr lang="en-US" dirty="0" err="1"/>
              <a:t>const</a:t>
            </a:r>
            <a:r>
              <a:rPr lang="en-US" dirty="0"/>
              <a:t> a = new Date();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 err="1"/>
              <a:t>TypeScript</a:t>
            </a:r>
            <a:r>
              <a:rPr lang="ru-RU" dirty="0"/>
              <a:t> сам найдет тип </a:t>
            </a:r>
            <a:r>
              <a:rPr lang="ru-RU" dirty="0" err="1"/>
              <a:t>Date</a:t>
            </a:r>
            <a:r>
              <a:rPr lang="ru-RU" dirty="0"/>
              <a:t> и присвоит его переменной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Встроенные типы и неявная типизация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946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/>
              <a:t>Типизация функций построена точно также, как и типизация переменных. Мы просто указываем типы через двоеточие.</a:t>
            </a:r>
          </a:p>
          <a:p>
            <a:r>
              <a:rPr lang="ru-RU" dirty="0"/>
              <a:t>Функции типизируются достаточно легко. Функция – блок кода, который принимает входные значения и отдает выходные значения. Часто она может ничего не принимать и что-то отдавать или наоборот принимать аргументы и ничего не отдавать, вызывая </a:t>
            </a:r>
            <a:r>
              <a:rPr lang="ru-RU" dirty="0" err="1"/>
              <a:t>коллбэки</a:t>
            </a:r>
            <a:r>
              <a:rPr lang="ru-RU" dirty="0"/>
              <a:t> внутри себя. То есть у функции почти всегда есть параметры и выходное значение.</a:t>
            </a:r>
          </a:p>
          <a:p>
            <a:r>
              <a:rPr lang="ru-RU" dirty="0"/>
              <a:t>Соответственно, исходя из определения, нужно типизировать входные данные и данные, которые функция отдает (выходные). Синтаксис достаточно простой:</a:t>
            </a:r>
            <a:br>
              <a:rPr lang="ru-RU" dirty="0"/>
            </a:br>
            <a:br>
              <a:rPr lang="ru-RU" dirty="0"/>
            </a:br>
            <a:r>
              <a:rPr lang="ru-RU" dirty="0" err="1"/>
              <a:t>function</a:t>
            </a:r>
            <a:r>
              <a:rPr lang="ru-RU" dirty="0"/>
              <a:t> имя(параметр: тип, параметр: тип, ...): тип выходного значения {}</a:t>
            </a:r>
            <a:br>
              <a:rPr lang="ru-RU" dirty="0"/>
            </a:br>
            <a:endParaRPr lang="ru-RU" dirty="0"/>
          </a:p>
          <a:p>
            <a:r>
              <a:rPr lang="ru-RU" dirty="0"/>
              <a:t>Рассмотрим пример, где функция принимает два аргумента и отдает нам их сумму:</a:t>
            </a:r>
            <a:br>
              <a:rPr lang="ru-RU" dirty="0"/>
            </a:br>
            <a:br>
              <a:rPr lang="ru-RU" dirty="0"/>
            </a:br>
            <a:r>
              <a:rPr lang="en-US" dirty="0"/>
              <a:t>function sum(a: number, b: number): number {</a:t>
            </a:r>
            <a:br>
              <a:rPr lang="en-US" dirty="0"/>
            </a:br>
            <a:r>
              <a:rPr lang="en-US" dirty="0"/>
              <a:t>    return a + b;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ru-RU" dirty="0"/>
          </a:p>
          <a:p>
            <a:r>
              <a:rPr lang="ru-RU" dirty="0"/>
              <a:t>Как мы видим</a:t>
            </a:r>
            <a:r>
              <a:rPr lang="en-US" dirty="0"/>
              <a:t>,</a:t>
            </a:r>
            <a:r>
              <a:rPr lang="ru-RU" dirty="0"/>
              <a:t> параметрами являются числа (два слагаемых)</a:t>
            </a:r>
            <a:r>
              <a:rPr lang="en-US" dirty="0"/>
              <a:t>,</a:t>
            </a:r>
            <a:r>
              <a:rPr lang="ru-RU" dirty="0"/>
              <a:t> выходным значением функции является сумма (тоже число).</a:t>
            </a:r>
          </a:p>
          <a:p>
            <a:r>
              <a:rPr lang="ru-RU" dirty="0"/>
              <a:t>Немного разнообразим пример. Теперь функция будет принимать имя и количество его повторений, а отдавать строку с повторяющимся именем:</a:t>
            </a:r>
            <a:br>
              <a:rPr lang="ru-RU" dirty="0"/>
            </a:br>
            <a:br>
              <a:rPr lang="ru-RU" dirty="0"/>
            </a:br>
            <a:r>
              <a:rPr lang="en-US" dirty="0"/>
              <a:t>function repeat(a: string, b: number): string {</a:t>
            </a:r>
            <a:br>
              <a:rPr lang="en-US" dirty="0"/>
            </a:br>
            <a:r>
              <a:rPr lang="en-US" dirty="0"/>
              <a:t>    return a .repeat(b);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ru-RU" dirty="0"/>
          </a:p>
          <a:p>
            <a:r>
              <a:rPr lang="ru-RU" dirty="0"/>
              <a:t>Как мы видим, первый параметр – строка, второй – число, возвращается строка.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Типизация функций</a:t>
            </a:r>
          </a:p>
        </p:txBody>
      </p:sp>
    </p:spTree>
    <p:extLst>
      <p:ext uri="{BB962C8B-B14F-4D97-AF65-F5344CB8AC3E}">
        <p14:creationId xmlns:p14="http://schemas.microsoft.com/office/powerpoint/2010/main" val="306692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Синтаксис для стрелочных функций нисколько не меняется. Просто теперь добавляются типы, вот и всё.</a:t>
            </a:r>
            <a:br>
              <a:rPr lang="ru-RU" dirty="0"/>
            </a:br>
            <a:br>
              <a:rPr lang="ru-RU" dirty="0"/>
            </a:br>
            <a:r>
              <a:rPr lang="en-US" dirty="0" err="1"/>
              <a:t>const</a:t>
            </a:r>
            <a:r>
              <a:rPr lang="en-US" dirty="0"/>
              <a:t> repeat = (a: string, b: number): string =&gt; {</a:t>
            </a:r>
            <a:br>
              <a:rPr lang="en-US" dirty="0"/>
            </a:br>
            <a:r>
              <a:rPr lang="en-US" dirty="0"/>
              <a:t>    return </a:t>
            </a:r>
            <a:r>
              <a:rPr lang="en-US" dirty="0" err="1"/>
              <a:t>a.repeat</a:t>
            </a:r>
            <a:r>
              <a:rPr lang="en-US" dirty="0"/>
              <a:t>(b);</a:t>
            </a:r>
            <a:br>
              <a:rPr lang="en-US" dirty="0"/>
            </a:br>
            <a:r>
              <a:rPr lang="en-US" dirty="0"/>
              <a:t>};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Стрелочные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669904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/>
              <a:t>В </a:t>
            </a:r>
            <a:r>
              <a:rPr lang="ru-RU" dirty="0" err="1"/>
              <a:t>TypeScript</a:t>
            </a:r>
            <a:r>
              <a:rPr lang="ru-RU" dirty="0"/>
              <a:t> также есть два особенных типа, которые используются с функциями </a:t>
            </a:r>
            <a:r>
              <a:rPr lang="en-US" dirty="0"/>
              <a:t>–</a:t>
            </a:r>
            <a:r>
              <a:rPr lang="ru-RU" dirty="0"/>
              <a:t> </a:t>
            </a:r>
            <a:r>
              <a:rPr lang="ru-RU" dirty="0" err="1"/>
              <a:t>void</a:t>
            </a:r>
            <a:r>
              <a:rPr lang="ru-RU" dirty="0"/>
              <a:t> и </a:t>
            </a:r>
            <a:r>
              <a:rPr lang="ru-RU" dirty="0" err="1"/>
              <a:t>never</a:t>
            </a:r>
            <a:r>
              <a:rPr lang="ru-RU" dirty="0"/>
              <a:t>.</a:t>
            </a:r>
          </a:p>
          <a:p>
            <a:r>
              <a:rPr lang="ru-RU" dirty="0" err="1"/>
              <a:t>void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пустой тип. Это тип, который используется для выходного значения функции, когда она ничего не возвращает.</a:t>
            </a:r>
          </a:p>
          <a:p>
            <a:r>
              <a:rPr lang="ru-RU" dirty="0"/>
              <a:t>Зачем же нам указывать тип функции, если она ничего не возвращает?</a:t>
            </a:r>
            <a:r>
              <a:rPr lang="en-US" dirty="0"/>
              <a:t> </a:t>
            </a:r>
            <a:r>
              <a:rPr lang="ru-RU" dirty="0"/>
              <a:t>Потому что все функции в </a:t>
            </a:r>
            <a:r>
              <a:rPr lang="ru-RU" dirty="0" err="1"/>
              <a:t>JavaScript</a:t>
            </a:r>
            <a:r>
              <a:rPr lang="ru-RU" dirty="0"/>
              <a:t> что-то возвращают, ожидаете вы этого или нет. Если создать пустую функцию, выполнить её и сравнить полученное значение с </a:t>
            </a:r>
            <a:r>
              <a:rPr lang="en-US" b="1" dirty="0"/>
              <a:t>undefined</a:t>
            </a:r>
            <a:r>
              <a:rPr lang="ru-RU" dirty="0"/>
              <a:t>, то результат будет </a:t>
            </a:r>
            <a:r>
              <a:rPr lang="en-US" b="1" dirty="0"/>
              <a:t>true</a:t>
            </a:r>
            <a:r>
              <a:rPr lang="en-US" dirty="0"/>
              <a:t>.</a:t>
            </a:r>
            <a:r>
              <a:rPr lang="ru-RU" dirty="0"/>
              <a:t> То есть любая функция возвращает </a:t>
            </a:r>
            <a:r>
              <a:rPr lang="ru-RU" dirty="0" err="1"/>
              <a:t>undefined</a:t>
            </a:r>
            <a:r>
              <a:rPr lang="ru-RU" dirty="0"/>
              <a:t>, если у неё в </a:t>
            </a:r>
            <a:r>
              <a:rPr lang="ru-RU" dirty="0" err="1"/>
              <a:t>return</a:t>
            </a:r>
            <a:r>
              <a:rPr lang="ru-RU" dirty="0"/>
              <a:t> не передается никакого значения.</a:t>
            </a:r>
          </a:p>
          <a:p>
            <a:r>
              <a:rPr lang="ru-RU" dirty="0"/>
              <a:t>Именно поэтому, когда мы ничего не возвращаем в нашем методе, нам необходимо указать </a:t>
            </a:r>
            <a:r>
              <a:rPr lang="ru-RU" dirty="0" err="1"/>
              <a:t>void</a:t>
            </a:r>
            <a:r>
              <a:rPr lang="ru-RU" dirty="0"/>
              <a:t>, чтобы единственным возможным выходным значением было </a:t>
            </a:r>
            <a:r>
              <a:rPr lang="ru-RU" dirty="0" err="1"/>
              <a:t>undefined</a:t>
            </a:r>
            <a:r>
              <a:rPr lang="ru-RU" dirty="0"/>
              <a:t>.</a:t>
            </a:r>
            <a:br>
              <a:rPr lang="ru-RU" dirty="0"/>
            </a:br>
            <a:br>
              <a:rPr lang="ru-RU" dirty="0"/>
            </a:br>
            <a:br>
              <a:rPr lang="ru-RU" dirty="0"/>
            </a:br>
            <a:r>
              <a:rPr lang="en-US" dirty="0"/>
              <a:t>function log(a: string): void {</a:t>
            </a:r>
            <a:br>
              <a:rPr lang="en-US" dirty="0"/>
            </a:br>
            <a:r>
              <a:rPr lang="en-US" dirty="0"/>
              <a:t>    console.log(a);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ru-RU" dirty="0"/>
          </a:p>
          <a:p>
            <a:r>
              <a:rPr lang="ru-RU" dirty="0" err="1"/>
              <a:t>never</a:t>
            </a:r>
            <a:r>
              <a:rPr lang="ru-RU" dirty="0"/>
              <a:t> – тип, который вообще ничего не отдает</a:t>
            </a:r>
            <a:r>
              <a:rPr lang="en-US" dirty="0"/>
              <a:t>. </a:t>
            </a:r>
            <a:r>
              <a:rPr lang="ru-RU" dirty="0"/>
              <a:t>Если в </a:t>
            </a:r>
            <a:r>
              <a:rPr lang="ru-RU" dirty="0" err="1"/>
              <a:t>void</a:t>
            </a:r>
            <a:r>
              <a:rPr lang="ru-RU" dirty="0"/>
              <a:t> можно поместить </a:t>
            </a:r>
            <a:r>
              <a:rPr lang="ru-RU" dirty="0" err="1"/>
              <a:t>undefined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const</a:t>
            </a:r>
            <a:r>
              <a:rPr lang="en-US" dirty="0"/>
              <a:t> a: void = undefined;</a:t>
            </a:r>
            <a:br>
              <a:rPr lang="en-US" dirty="0"/>
            </a:br>
            <a:endParaRPr lang="ru-RU" dirty="0"/>
          </a:p>
          <a:p>
            <a:r>
              <a:rPr lang="ru-RU" dirty="0"/>
              <a:t>То тип </a:t>
            </a:r>
            <a:r>
              <a:rPr lang="ru-RU" dirty="0" err="1"/>
              <a:t>never</a:t>
            </a:r>
            <a:r>
              <a:rPr lang="ru-RU" dirty="0"/>
              <a:t> вообще не разрешает помещать в себя значения. Это полезно, если метод один раз запустится и не завершится до окончания выполнения программы или метод прерывается ошибкой:</a:t>
            </a:r>
            <a:br>
              <a:rPr lang="ru-RU" dirty="0"/>
            </a:br>
            <a:br>
              <a:rPr lang="ru-RU" dirty="0"/>
            </a:br>
            <a:r>
              <a:rPr lang="en-US" dirty="0"/>
              <a:t>function </a:t>
            </a:r>
            <a:r>
              <a:rPr lang="en-US" dirty="0" err="1"/>
              <a:t>infiniteLog</a:t>
            </a:r>
            <a:r>
              <a:rPr lang="en-US" dirty="0"/>
              <a:t>(a: string): never { while (true) console.log(a);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function error(): never { throw new Error(‘</a:t>
            </a:r>
            <a:r>
              <a:rPr lang="ru-RU" dirty="0"/>
              <a:t>Ошибка</a:t>
            </a:r>
            <a:r>
              <a:rPr lang="en-US" dirty="0"/>
              <a:t>’); }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Особые типы в </a:t>
            </a:r>
            <a:r>
              <a:rPr lang="en-US" dirty="0" err="1"/>
              <a:t>TypeScript</a:t>
            </a:r>
            <a:r>
              <a:rPr lang="en-US" dirty="0"/>
              <a:t> (void, never)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5568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9408</TotalTime>
  <Words>1609</Words>
  <Application>Microsoft Office PowerPoint</Application>
  <PresentationFormat>Экран (4:3)</PresentationFormat>
  <Paragraphs>153</Paragraphs>
  <Slides>37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38" baseType="lpstr">
      <vt:lpstr>Бумажная</vt:lpstr>
      <vt:lpstr>Разработка веб-приложений</vt:lpstr>
      <vt:lpstr>TypeScript</vt:lpstr>
      <vt:lpstr>Встроенные типы</vt:lpstr>
      <vt:lpstr>Встроенные типы</vt:lpstr>
      <vt:lpstr>Объединение</vt:lpstr>
      <vt:lpstr>Встроенные типы и неявная типизация</vt:lpstr>
      <vt:lpstr>Типизация функций</vt:lpstr>
      <vt:lpstr>Стрелочные функции</vt:lpstr>
      <vt:lpstr>Особые типы в TypeScript (void, never)</vt:lpstr>
      <vt:lpstr>Любое значение (any)</vt:lpstr>
      <vt:lpstr>unknown</vt:lpstr>
      <vt:lpstr>object</vt:lpstr>
      <vt:lpstr>Function</vt:lpstr>
      <vt:lpstr>Явное преобразование типов</vt:lpstr>
      <vt:lpstr>Структуры данных. Массивы</vt:lpstr>
      <vt:lpstr>Структуры данных. Дженерики</vt:lpstr>
      <vt:lpstr>Структуры данных. Перечисления</vt:lpstr>
      <vt:lpstr>Кастомные типы и объекты</vt:lpstr>
      <vt:lpstr>Кастомные типы и объекты</vt:lpstr>
      <vt:lpstr>Интерфейсы</vt:lpstr>
      <vt:lpstr>Декларативное расширение (мерджинг)</vt:lpstr>
      <vt:lpstr>Расширение интерфейсов</vt:lpstr>
      <vt:lpstr>Расширение типов</vt:lpstr>
      <vt:lpstr>Объединение типов</vt:lpstr>
      <vt:lpstr>Типизация функций</vt:lpstr>
      <vt:lpstr>Классы</vt:lpstr>
      <vt:lpstr>Объявляем класс</vt:lpstr>
      <vt:lpstr>Модификаторы доступа</vt:lpstr>
      <vt:lpstr>Перегрузка конструкторов</vt:lpstr>
      <vt:lpstr>Имплементация интерфейсов</vt:lpstr>
      <vt:lpstr>Абстрактные классы</vt:lpstr>
      <vt:lpstr>Параметризированные свойства</vt:lpstr>
      <vt:lpstr>Дженерики</vt:lpstr>
      <vt:lpstr>Модули</vt:lpstr>
      <vt:lpstr>CommonJS</vt:lpstr>
      <vt:lpstr>ES6 модули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веб-приложений</dc:title>
  <dc:creator>Илья Лёзин</dc:creator>
  <cp:lastModifiedBy>Даниил Яшин</cp:lastModifiedBy>
  <cp:revision>173</cp:revision>
  <dcterms:created xsi:type="dcterms:W3CDTF">2023-01-29T04:06:22Z</dcterms:created>
  <dcterms:modified xsi:type="dcterms:W3CDTF">2024-03-26T14:19:39Z</dcterms:modified>
</cp:coreProperties>
</file>