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38" r:id="rId5"/>
    <p:sldId id="265" r:id="rId6"/>
    <p:sldId id="316" r:id="rId7"/>
    <p:sldId id="332" r:id="rId8"/>
    <p:sldId id="333" r:id="rId9"/>
    <p:sldId id="334" r:id="rId10"/>
    <p:sldId id="335" r:id="rId11"/>
    <p:sldId id="336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5" r:id="rId28"/>
    <p:sldId id="356" r:id="rId29"/>
    <p:sldId id="357" r:id="rId30"/>
    <p:sldId id="358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веб-приложений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5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Прежде, чем приступить к изучению платформы </a:t>
            </a:r>
            <a:r>
              <a:rPr lang="ru-RU" dirty="0" err="1"/>
              <a:t>Angular</a:t>
            </a:r>
            <a:r>
              <a:rPr lang="ru-RU" dirty="0"/>
              <a:t>, сначала стоит познакомиться с </a:t>
            </a:r>
            <a:r>
              <a:rPr lang="ru-RU" dirty="0" err="1"/>
              <a:t>Angular</a:t>
            </a:r>
            <a:r>
              <a:rPr lang="ru-RU" dirty="0"/>
              <a:t> CLI.</a:t>
            </a:r>
            <a:endParaRPr lang="en-US" dirty="0"/>
          </a:p>
          <a:p>
            <a:r>
              <a:rPr lang="ru-RU" dirty="0" err="1"/>
              <a:t>Angular</a:t>
            </a:r>
            <a:r>
              <a:rPr lang="ru-RU" dirty="0"/>
              <a:t> CLI – это быстрый, простой и рекомендуемый способ разработки </a:t>
            </a:r>
            <a:r>
              <a:rPr lang="ru-RU" dirty="0" err="1"/>
              <a:t>Angular</a:t>
            </a:r>
            <a:r>
              <a:rPr lang="ru-RU" dirty="0"/>
              <a:t>-приложений.</a:t>
            </a:r>
            <a:endParaRPr lang="en-US" dirty="0"/>
          </a:p>
          <a:p>
            <a:r>
              <a:rPr lang="ru-RU" dirty="0" err="1"/>
              <a:t>Angular</a:t>
            </a:r>
            <a:r>
              <a:rPr lang="ru-RU" dirty="0"/>
              <a:t> CLI облегчает выполнение ряда задач. Вот некоторые из них:</a:t>
            </a:r>
            <a:endParaRPr lang="en-US" dirty="0"/>
          </a:p>
          <a:p>
            <a:pPr lvl="1"/>
            <a:r>
              <a:rPr lang="ru-RU" dirty="0" err="1"/>
              <a:t>ng</a:t>
            </a:r>
            <a:r>
              <a:rPr lang="ru-RU" dirty="0"/>
              <a:t> </a:t>
            </a:r>
            <a:r>
              <a:rPr lang="ru-RU" dirty="0" err="1"/>
              <a:t>build</a:t>
            </a:r>
            <a:r>
              <a:rPr lang="en-US" dirty="0"/>
              <a:t> – </a:t>
            </a:r>
            <a:r>
              <a:rPr lang="ru-RU" dirty="0"/>
              <a:t>компилирует </a:t>
            </a:r>
            <a:r>
              <a:rPr lang="ru-RU" dirty="0" err="1"/>
              <a:t>Angular</a:t>
            </a:r>
            <a:r>
              <a:rPr lang="ru-RU" dirty="0"/>
              <a:t>-приложение в выходной каталог;</a:t>
            </a:r>
          </a:p>
          <a:p>
            <a:pPr lvl="1"/>
            <a:r>
              <a:rPr lang="ru-RU" dirty="0" err="1"/>
              <a:t>ng</a:t>
            </a:r>
            <a:r>
              <a:rPr lang="ru-RU" dirty="0"/>
              <a:t> </a:t>
            </a:r>
            <a:r>
              <a:rPr lang="ru-RU" dirty="0" err="1"/>
              <a:t>serve</a:t>
            </a:r>
            <a:r>
              <a:rPr lang="ru-RU" dirty="0"/>
              <a:t> – </a:t>
            </a:r>
            <a:r>
              <a:rPr lang="en-US" dirty="0"/>
              <a:t>c</a:t>
            </a:r>
            <a:r>
              <a:rPr lang="ru-RU" dirty="0"/>
              <a:t>обирает и запускает ваше приложение, </a:t>
            </a:r>
            <a:r>
              <a:rPr lang="ru-RU" dirty="0" err="1"/>
              <a:t>пересобирая</a:t>
            </a:r>
            <a:r>
              <a:rPr lang="ru-RU" dirty="0"/>
              <a:t> его при изменении файлов;</a:t>
            </a:r>
          </a:p>
          <a:p>
            <a:pPr lvl="1"/>
            <a:r>
              <a:rPr lang="ru-RU" dirty="0" err="1"/>
              <a:t>ng</a:t>
            </a:r>
            <a:r>
              <a:rPr lang="ru-RU" dirty="0"/>
              <a:t> </a:t>
            </a:r>
            <a:r>
              <a:rPr lang="ru-RU" dirty="0" err="1"/>
              <a:t>generate</a:t>
            </a:r>
            <a:r>
              <a:rPr lang="ru-RU" dirty="0"/>
              <a:t> – генерирует или изменяет файлы на основе схематиков;</a:t>
            </a:r>
          </a:p>
          <a:p>
            <a:pPr lvl="1"/>
            <a:r>
              <a:rPr lang="ru-RU" dirty="0" err="1"/>
              <a:t>ng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– запускает модульные тесты для заданного проекта;</a:t>
            </a:r>
          </a:p>
          <a:p>
            <a:pPr lvl="1"/>
            <a:r>
              <a:rPr lang="ru-RU" dirty="0" err="1"/>
              <a:t>ng</a:t>
            </a:r>
            <a:r>
              <a:rPr lang="ru-RU" dirty="0"/>
              <a:t> e2e – собирает и запускает </a:t>
            </a:r>
            <a:r>
              <a:rPr lang="ru-RU" dirty="0" err="1"/>
              <a:t>Angular</a:t>
            </a:r>
            <a:r>
              <a:rPr lang="ru-RU" dirty="0"/>
              <a:t>-приложение, запуская затем сквозные тесты.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CLI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73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Node.js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Angular</a:t>
            </a:r>
            <a:r>
              <a:rPr lang="ru-RU" dirty="0"/>
              <a:t> требует текущую, последнюю LTS, или поддерживаемую LTS версию Node.js. Для получения информации о конкретных требованиях к версии смотрите ключ </a:t>
            </a:r>
            <a:r>
              <a:rPr lang="ru-RU" dirty="0" err="1"/>
              <a:t>engines</a:t>
            </a:r>
            <a:r>
              <a:rPr lang="ru-RU" dirty="0"/>
              <a:t> в </a:t>
            </a:r>
            <a:r>
              <a:rPr lang="ru-RU" dirty="0" err="1"/>
              <a:t>package.json</a:t>
            </a:r>
            <a:r>
              <a:rPr lang="ru-RU" dirty="0"/>
              <a:t> файле. Для получения дополнительной информации об установке Node.js смотрите nodejs.org. Если вы не знаете, какая версия Node.js установлена в вашей системе, запустите </a:t>
            </a:r>
            <a:r>
              <a:rPr lang="ru-RU" b="1" dirty="0" err="1"/>
              <a:t>node</a:t>
            </a:r>
            <a:r>
              <a:rPr lang="ru-RU" b="1" dirty="0"/>
              <a:t> -v</a:t>
            </a:r>
            <a:r>
              <a:rPr lang="ru-RU" dirty="0"/>
              <a:t> в терминале.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Пакетный менеджер </a:t>
            </a:r>
            <a:r>
              <a:rPr lang="ru-RU" dirty="0" err="1"/>
              <a:t>npm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Angular</a:t>
            </a:r>
            <a:r>
              <a:rPr lang="ru-RU" dirty="0"/>
              <a:t>, </a:t>
            </a:r>
            <a:r>
              <a:rPr lang="ru-RU" dirty="0" err="1"/>
              <a:t>Angular</a:t>
            </a:r>
            <a:r>
              <a:rPr lang="ru-RU" dirty="0"/>
              <a:t> CLI, </a:t>
            </a:r>
            <a:r>
              <a:rPr lang="ru-RU" dirty="0" err="1"/>
              <a:t>Angular</a:t>
            </a:r>
            <a:r>
              <a:rPr lang="ru-RU" dirty="0"/>
              <a:t> приложения зависят от </a:t>
            </a:r>
            <a:r>
              <a:rPr lang="ru-RU" dirty="0" err="1"/>
              <a:t>npm</a:t>
            </a:r>
            <a:r>
              <a:rPr lang="ru-RU" dirty="0"/>
              <a:t> пакетов, которые обеспечивают множество функций. Для загрузки и установки </a:t>
            </a:r>
            <a:r>
              <a:rPr lang="ru-RU" dirty="0" err="1"/>
              <a:t>npm</a:t>
            </a:r>
            <a:r>
              <a:rPr lang="ru-RU" dirty="0"/>
              <a:t> пакетов вам необходим пакетный менеджер </a:t>
            </a:r>
            <a:r>
              <a:rPr lang="ru-RU" dirty="0" err="1"/>
              <a:t>npm</a:t>
            </a:r>
            <a:r>
              <a:rPr lang="ru-RU" dirty="0"/>
              <a:t>. Возможность использования </a:t>
            </a:r>
            <a:r>
              <a:rPr lang="ru-RU" dirty="0" err="1"/>
              <a:t>npm</a:t>
            </a:r>
            <a:r>
              <a:rPr lang="ru-RU" dirty="0"/>
              <a:t> через интерфейс командной строки устанавливается с Node.js по умолчанию. Для того, чтобы узнать, какая версия </a:t>
            </a:r>
            <a:r>
              <a:rPr lang="ru-RU" dirty="0" err="1"/>
              <a:t>npm</a:t>
            </a:r>
            <a:r>
              <a:rPr lang="ru-RU" dirty="0"/>
              <a:t> установлена, запустите </a:t>
            </a:r>
            <a:r>
              <a:rPr lang="ru-RU" b="1" dirty="0" err="1"/>
              <a:t>npm</a:t>
            </a:r>
            <a:r>
              <a:rPr lang="ru-RU" b="1" dirty="0"/>
              <a:t> -v</a:t>
            </a:r>
            <a:r>
              <a:rPr lang="ru-RU" dirty="0"/>
              <a:t> в терминале.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условия</a:t>
            </a:r>
          </a:p>
        </p:txBody>
      </p:sp>
    </p:spTree>
    <p:extLst>
      <p:ext uri="{BB962C8B-B14F-4D97-AF65-F5344CB8AC3E}">
        <p14:creationId xmlns:p14="http://schemas.microsoft.com/office/powerpoint/2010/main" val="331446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Вы можете использовать </a:t>
            </a:r>
            <a:r>
              <a:rPr lang="ru-RU" dirty="0" err="1"/>
              <a:t>Angular</a:t>
            </a:r>
            <a:r>
              <a:rPr lang="ru-RU" dirty="0"/>
              <a:t> CLI, запуская команды в терминале для генерации, сборки, тестирования и развертывания приложений на </a:t>
            </a:r>
            <a:r>
              <a:rPr lang="ru-RU" dirty="0" err="1"/>
              <a:t>Angular</a:t>
            </a:r>
            <a:r>
              <a:rPr lang="ru-RU" dirty="0"/>
              <a:t>. Для установки </a:t>
            </a:r>
            <a:r>
              <a:rPr lang="ru-RU" dirty="0" err="1"/>
              <a:t>Angular</a:t>
            </a:r>
            <a:r>
              <a:rPr lang="ru-RU" dirty="0"/>
              <a:t> CLI, запустите следующие команды в терминале:</a:t>
            </a:r>
          </a:p>
          <a:p>
            <a:pPr lvl="1"/>
            <a:r>
              <a:rPr lang="ru-RU" dirty="0" err="1"/>
              <a:t>npm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-g @</a:t>
            </a:r>
            <a:r>
              <a:rPr lang="ru-RU" dirty="0" err="1"/>
              <a:t>angular</a:t>
            </a:r>
            <a:r>
              <a:rPr lang="ru-RU" dirty="0"/>
              <a:t>/</a:t>
            </a:r>
            <a:r>
              <a:rPr lang="ru-RU" dirty="0" err="1"/>
              <a:t>cli</a:t>
            </a:r>
            <a:endParaRPr lang="ru-RU" dirty="0"/>
          </a:p>
          <a:p>
            <a:r>
              <a:rPr lang="ru-RU" dirty="0"/>
              <a:t>Команды </a:t>
            </a:r>
            <a:r>
              <a:rPr lang="ru-RU" dirty="0" err="1"/>
              <a:t>Angular</a:t>
            </a:r>
            <a:r>
              <a:rPr lang="ru-RU" dirty="0"/>
              <a:t> CLI начинаются с </a:t>
            </a:r>
            <a:r>
              <a:rPr lang="ru-RU" dirty="0" err="1"/>
              <a:t>ng</a:t>
            </a:r>
            <a:r>
              <a:rPr lang="ru-RU" dirty="0"/>
              <a:t>, за которым следует то, что вы хотите сделать. В рабочей директории выполните команду </a:t>
            </a:r>
            <a:r>
              <a:rPr lang="ru-RU" dirty="0" err="1"/>
              <a:t>ng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, чтобы создать новое приложение под названием </a:t>
            </a:r>
            <a:r>
              <a:rPr lang="en-US" dirty="0"/>
              <a:t>app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ng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en-US" dirty="0"/>
              <a:t>app</a:t>
            </a:r>
            <a:r>
              <a:rPr lang="ru-RU" dirty="0"/>
              <a:t> --</a:t>
            </a:r>
            <a:r>
              <a:rPr lang="ru-RU" dirty="0" err="1"/>
              <a:t>routing</a:t>
            </a:r>
            <a:r>
              <a:rPr lang="ru-RU" dirty="0"/>
              <a:t>=</a:t>
            </a:r>
            <a:r>
              <a:rPr lang="ru-RU" dirty="0" err="1"/>
              <a:t>false</a:t>
            </a:r>
            <a:r>
              <a:rPr lang="ru-RU" dirty="0"/>
              <a:t> --</a:t>
            </a:r>
            <a:r>
              <a:rPr lang="ru-RU" dirty="0" err="1"/>
              <a:t>style</a:t>
            </a:r>
            <a:r>
              <a:rPr lang="ru-RU" dirty="0"/>
              <a:t>=</a:t>
            </a:r>
            <a:r>
              <a:rPr lang="ru-RU" dirty="0" err="1"/>
              <a:t>css</a:t>
            </a:r>
            <a:endParaRPr lang="ru-RU" dirty="0"/>
          </a:p>
          <a:p>
            <a:r>
              <a:rPr lang="ru-RU" dirty="0"/>
              <a:t>В текущей директории команда </a:t>
            </a:r>
            <a:r>
              <a:rPr lang="ru-RU" dirty="0" err="1"/>
              <a:t>ng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создаст необходимое для работы маленькое </a:t>
            </a:r>
            <a:r>
              <a:rPr lang="ru-RU" dirty="0" err="1"/>
              <a:t>Angular</a:t>
            </a:r>
            <a:r>
              <a:rPr lang="ru-RU" dirty="0"/>
              <a:t>-приложение. Дополнительные флаги, --</a:t>
            </a:r>
            <a:r>
              <a:rPr lang="ru-RU" dirty="0" err="1"/>
              <a:t>routing</a:t>
            </a:r>
            <a:r>
              <a:rPr lang="ru-RU" dirty="0"/>
              <a:t> и --</a:t>
            </a:r>
            <a:r>
              <a:rPr lang="ru-RU" dirty="0" err="1"/>
              <a:t>style</a:t>
            </a:r>
            <a:r>
              <a:rPr lang="ru-RU" dirty="0"/>
              <a:t>, определяют, как обрабатывать навигацию и стили в приложении.</a:t>
            </a:r>
          </a:p>
          <a:p>
            <a:r>
              <a:rPr lang="ru-RU" dirty="0"/>
              <a:t>Если вам будет предложено применить строгую проверку типов, вы можете ответить </a:t>
            </a:r>
            <a:r>
              <a:rPr lang="ru-RU" dirty="0" err="1"/>
              <a:t>yes</a:t>
            </a:r>
            <a:r>
              <a:rPr lang="ru-RU" dirty="0"/>
              <a:t>. Перейдите в ваш новый проект:</a:t>
            </a:r>
          </a:p>
          <a:p>
            <a:pPr lvl="1"/>
            <a:r>
              <a:rPr lang="ru-RU" dirty="0" err="1"/>
              <a:t>cd</a:t>
            </a:r>
            <a:r>
              <a:rPr lang="ru-RU" dirty="0"/>
              <a:t> </a:t>
            </a:r>
            <a:r>
              <a:rPr lang="en-US" dirty="0"/>
              <a:t>app</a:t>
            </a:r>
            <a:endParaRPr lang="ru-RU" dirty="0"/>
          </a:p>
          <a:p>
            <a:r>
              <a:rPr lang="ru-RU" dirty="0"/>
              <a:t>Запустите ваше приложение, выполнив команду </a:t>
            </a:r>
            <a:r>
              <a:rPr lang="ru-RU" dirty="0" err="1"/>
              <a:t>ng</a:t>
            </a:r>
            <a:r>
              <a:rPr lang="ru-RU" dirty="0"/>
              <a:t> </a:t>
            </a:r>
            <a:r>
              <a:rPr lang="ru-RU" dirty="0" err="1"/>
              <a:t>serve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ng</a:t>
            </a:r>
            <a:r>
              <a:rPr lang="ru-RU" dirty="0"/>
              <a:t> </a:t>
            </a:r>
            <a:r>
              <a:rPr lang="ru-RU" dirty="0" err="1"/>
              <a:t>serve</a:t>
            </a:r>
            <a:endParaRPr lang="ru-RU" dirty="0"/>
          </a:p>
          <a:p>
            <a:r>
              <a:rPr lang="ru-RU" dirty="0"/>
              <a:t>Если CLI спросит про аналитику, ответьте </a:t>
            </a:r>
            <a:r>
              <a:rPr lang="ru-RU" dirty="0" err="1"/>
              <a:t>no</a:t>
            </a:r>
            <a:r>
              <a:rPr lang="ru-RU" dirty="0"/>
              <a:t>.</a:t>
            </a:r>
          </a:p>
          <a:p>
            <a:r>
              <a:rPr lang="ru-RU" dirty="0"/>
              <a:t>В браузере перейдите на http://localhost:4200/, и вы увидите ваше новое приложение. Если измените любой из исходных файлов, приложение автоматически перезагрузится.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03767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Исходные файлы находятся в </a:t>
            </a:r>
            <a:r>
              <a:rPr lang="ru-RU" dirty="0" err="1"/>
              <a:t>src</a:t>
            </a:r>
            <a:r>
              <a:rPr lang="ru-RU" dirty="0"/>
              <a:t>/</a:t>
            </a:r>
            <a:r>
              <a:rPr lang="ru-RU" dirty="0" err="1"/>
              <a:t>app</a:t>
            </a:r>
            <a:r>
              <a:rPr lang="ru-RU" dirty="0"/>
              <a:t>.</a:t>
            </a:r>
          </a:p>
          <a:p>
            <a:r>
              <a:rPr lang="ru-RU" dirty="0"/>
              <a:t>Файлы, генерируемые CLI автоматически, на которые стоит обратить внимание:</a:t>
            </a:r>
          </a:p>
          <a:p>
            <a:pPr lvl="1"/>
            <a:r>
              <a:rPr lang="ru-RU" dirty="0" err="1"/>
              <a:t>app.module.ts</a:t>
            </a:r>
            <a:r>
              <a:rPr lang="ru-RU" dirty="0"/>
              <a:t>: определяет файлы, которые использует приложение. Этот файл действует как центральный узел для других файлов в вашем приложении.</a:t>
            </a:r>
          </a:p>
          <a:p>
            <a:pPr lvl="1"/>
            <a:r>
              <a:rPr lang="ru-RU" dirty="0" err="1"/>
              <a:t>app.component.ts</a:t>
            </a:r>
            <a:r>
              <a:rPr lang="ru-RU" dirty="0"/>
              <a:t>: определяет класс, который содержит логику основной страницы приложения.</a:t>
            </a:r>
          </a:p>
          <a:p>
            <a:pPr lvl="1"/>
            <a:r>
              <a:rPr lang="ru-RU" dirty="0"/>
              <a:t>app.component.html: содержит HTML для </a:t>
            </a:r>
            <a:r>
              <a:rPr lang="ru-RU" dirty="0" err="1"/>
              <a:t>AppComponent</a:t>
            </a:r>
            <a:r>
              <a:rPr lang="ru-RU" dirty="0"/>
              <a:t>. Содержимое этого файла также называется шаблоном. Шаблон определяет представление или то, что вы видите в браузере.</a:t>
            </a:r>
          </a:p>
          <a:p>
            <a:pPr lvl="1"/>
            <a:r>
              <a:rPr lang="ru-RU" dirty="0"/>
              <a:t>app.component.css: содержит стили для </a:t>
            </a:r>
            <a:r>
              <a:rPr lang="ru-RU" dirty="0" err="1"/>
              <a:t>AppComponent</a:t>
            </a:r>
            <a:r>
              <a:rPr lang="ru-RU" dirty="0"/>
              <a:t>. Этот файл используется, когда вам нужно стилизовать определённый компонент, а не всё приложение.</a:t>
            </a:r>
          </a:p>
          <a:p>
            <a:r>
              <a:rPr lang="ru-RU" dirty="0"/>
              <a:t>Компонент </a:t>
            </a:r>
            <a:r>
              <a:rPr lang="ru-RU" dirty="0" err="1"/>
              <a:t>Angular</a:t>
            </a:r>
            <a:r>
              <a:rPr lang="ru-RU" dirty="0"/>
              <a:t> состоит из трех основных частей: шаблон, стили, и класс. Например, </a:t>
            </a:r>
            <a:r>
              <a:rPr lang="ru-RU" dirty="0" err="1"/>
              <a:t>app.component.ts</a:t>
            </a:r>
            <a:r>
              <a:rPr lang="ru-RU" dirty="0"/>
              <a:t>, app.component.html и app.component.css вместе составляют </a:t>
            </a:r>
            <a:r>
              <a:rPr lang="ru-RU" dirty="0" err="1"/>
              <a:t>AppComponent</a:t>
            </a:r>
            <a:r>
              <a:rPr lang="ru-RU" dirty="0"/>
              <a:t>. Эта структура разделяет логику, представление и стили, чтобы приложение было более масштабируемым и удобным в обслуживании.</a:t>
            </a:r>
          </a:p>
          <a:p>
            <a:r>
              <a:rPr lang="ru-RU" dirty="0"/>
              <a:t>Таким образом, с самого начала вы используете лучшие приёмы разработки.</a:t>
            </a:r>
          </a:p>
          <a:p>
            <a:r>
              <a:rPr lang="ru-RU" dirty="0" err="1"/>
              <a:t>Angular</a:t>
            </a:r>
            <a:r>
              <a:rPr lang="ru-RU" dirty="0"/>
              <a:t> CLI также генерирует файл для тестирования компонента </a:t>
            </a:r>
            <a:r>
              <a:rPr lang="ru-RU" dirty="0" err="1"/>
              <a:t>app.component.spec.ts</a:t>
            </a:r>
            <a:r>
              <a:rPr lang="ru-RU" dirty="0"/>
              <a:t>, но мы пропустим эту тему, поэтому вы можете игнорировать этот файл.</a:t>
            </a:r>
          </a:p>
          <a:p>
            <a:r>
              <a:rPr lang="ru-RU" dirty="0"/>
              <a:t>Каждый раз, когда вы генерируете компонент, CLI создает эти четыре файла в каталоге с указанным вами именем.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49331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Компоненты </a:t>
            </a:r>
            <a:r>
              <a:rPr lang="en-US" dirty="0"/>
              <a:t>–</a:t>
            </a:r>
            <a:r>
              <a:rPr lang="ru-RU" dirty="0"/>
              <a:t> это строительные блоки, из которых состоит приложение.</a:t>
            </a:r>
            <a:endParaRPr lang="en-US" dirty="0"/>
          </a:p>
          <a:p>
            <a:r>
              <a:rPr lang="ru-RU" dirty="0"/>
              <a:t>Компонент включает в себя класс </a:t>
            </a:r>
            <a:r>
              <a:rPr lang="ru-RU" dirty="0" err="1"/>
              <a:t>TypeScript</a:t>
            </a:r>
            <a:r>
              <a:rPr lang="ru-RU" dirty="0"/>
              <a:t> с декоратором @</a:t>
            </a:r>
            <a:r>
              <a:rPr lang="ru-RU" dirty="0" err="1"/>
              <a:t>Component</a:t>
            </a:r>
            <a:r>
              <a:rPr lang="ru-RU" dirty="0"/>
              <a:t>(), HTML-шаблон и стили. Декоратор @</a:t>
            </a:r>
            <a:r>
              <a:rPr lang="ru-RU" dirty="0" err="1"/>
              <a:t>Component</a:t>
            </a:r>
            <a:r>
              <a:rPr lang="ru-RU" dirty="0"/>
              <a:t>() указывает следующую специфичную для </a:t>
            </a:r>
            <a:r>
              <a:rPr lang="ru-RU" dirty="0" err="1"/>
              <a:t>Angular</a:t>
            </a:r>
            <a:r>
              <a:rPr lang="ru-RU" dirty="0"/>
              <a:t> информацию:</a:t>
            </a:r>
            <a:endParaRPr lang="en-US" dirty="0"/>
          </a:p>
          <a:p>
            <a:pPr lvl="1"/>
            <a:r>
              <a:rPr lang="ru-RU" dirty="0"/>
              <a:t>селектор CSS, который определяет, как компонент используется в шаблоне;</a:t>
            </a:r>
          </a:p>
          <a:p>
            <a:pPr lvl="1"/>
            <a:r>
              <a:rPr lang="ru-RU" dirty="0"/>
              <a:t>элементы HTML в вашем шаблоне, соответствующие этому селектору, становятся экземплярами компонента;</a:t>
            </a:r>
          </a:p>
          <a:p>
            <a:pPr lvl="1"/>
            <a:r>
              <a:rPr lang="ru-RU" dirty="0"/>
              <a:t>HTML-шаблон, который указывает </a:t>
            </a:r>
            <a:r>
              <a:rPr lang="ru-RU" dirty="0" err="1"/>
              <a:t>Angular</a:t>
            </a:r>
            <a:r>
              <a:rPr lang="ru-RU" dirty="0"/>
              <a:t>, как отображать компонент;</a:t>
            </a:r>
          </a:p>
          <a:p>
            <a:pPr lvl="1"/>
            <a:r>
              <a:rPr lang="ru-RU" dirty="0"/>
              <a:t>необязательный набор стилей CSS, определяющих внешний вид HTML-элементов шаблона.</a:t>
            </a:r>
          </a:p>
          <a:p>
            <a:r>
              <a:rPr lang="ru-RU" dirty="0"/>
              <a:t>На следующем слайде приведен минимальный компонент </a:t>
            </a:r>
            <a:r>
              <a:rPr lang="ru-RU" dirty="0" err="1"/>
              <a:t>Angular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112170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{ Component } from '@angular/core';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@Component({</a:t>
            </a:r>
          </a:p>
          <a:p>
            <a:pPr marL="0" indent="0">
              <a:buNone/>
            </a:pPr>
            <a:r>
              <a:rPr lang="en-US" dirty="0"/>
              <a:t>  selector: 'hello-world',</a:t>
            </a:r>
          </a:p>
          <a:p>
            <a:pPr marL="0" indent="0">
              <a:buNone/>
            </a:pPr>
            <a:r>
              <a:rPr lang="en-US" dirty="0"/>
              <a:t>  template: `</a:t>
            </a:r>
          </a:p>
          <a:p>
            <a:pPr marL="0" indent="0">
              <a:buNone/>
            </a:pPr>
            <a:r>
              <a:rPr lang="en-US" dirty="0"/>
              <a:t>    &lt;h2&gt;Hello World&lt;/h2&gt;</a:t>
            </a:r>
          </a:p>
          <a:p>
            <a:pPr marL="0" indent="0">
              <a:buNone/>
            </a:pPr>
            <a:r>
              <a:rPr lang="en-US" dirty="0"/>
              <a:t>    &lt;p&gt;This is my first component!&lt;/p&gt;</a:t>
            </a:r>
          </a:p>
          <a:p>
            <a:pPr marL="0" indent="0">
              <a:buNone/>
            </a:pPr>
            <a:r>
              <a:rPr lang="en-US" dirty="0"/>
              <a:t>  `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HelloWorldComponent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// The code in this class drives the component's behavior.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 </a:t>
            </a:r>
            <a:r>
              <a:rPr lang="en-US" dirty="0"/>
              <a:t>HelloWorld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37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Чтобы использовать компонент, вы пишете в шаблоне следующее:</a:t>
            </a:r>
            <a:br>
              <a:rPr lang="en-US" dirty="0"/>
            </a:br>
            <a:br>
              <a:rPr lang="en-US" dirty="0"/>
            </a:br>
            <a:r>
              <a:rPr lang="ru-RU" dirty="0"/>
              <a:t>&lt;</a:t>
            </a:r>
            <a:r>
              <a:rPr lang="en-US" dirty="0"/>
              <a:t>hello-world</a:t>
            </a:r>
            <a:r>
              <a:rPr lang="ru-RU" dirty="0"/>
              <a:t>&gt;&lt;/</a:t>
            </a:r>
            <a:r>
              <a:rPr lang="en-US" dirty="0"/>
              <a:t>hello-world</a:t>
            </a:r>
            <a:r>
              <a:rPr lang="ru-RU" dirty="0"/>
              <a:t>&gt;</a:t>
            </a:r>
            <a:br>
              <a:rPr lang="en-US" dirty="0"/>
            </a:br>
            <a:endParaRPr lang="en-US" dirty="0"/>
          </a:p>
          <a:p>
            <a:r>
              <a:rPr lang="ru-RU" dirty="0"/>
              <a:t>Когда </a:t>
            </a:r>
            <a:r>
              <a:rPr lang="ru-RU" dirty="0" err="1"/>
              <a:t>Angular</a:t>
            </a:r>
            <a:r>
              <a:rPr lang="ru-RU" dirty="0"/>
              <a:t> отображает этот компонент, результирующий DOM выглядит следующим образом: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&lt;hello-world&gt;</a:t>
            </a:r>
            <a:br>
              <a:rPr lang="en-US" dirty="0"/>
            </a:br>
            <a:r>
              <a:rPr lang="en-US" dirty="0"/>
              <a:t>    &lt;h2&gt;Hello World&lt;/h2&gt;</a:t>
            </a:r>
            <a:br>
              <a:rPr lang="en-US" dirty="0"/>
            </a:br>
            <a:r>
              <a:rPr lang="en-US" dirty="0"/>
              <a:t>    &lt;p&gt;This is my first component!&lt;/p&gt;</a:t>
            </a:r>
            <a:br>
              <a:rPr lang="en-US" dirty="0"/>
            </a:br>
            <a:r>
              <a:rPr lang="en-US" dirty="0"/>
              <a:t>&lt;/hello-world&gt;</a:t>
            </a:r>
            <a:br>
              <a:rPr lang="en-US" dirty="0"/>
            </a:br>
            <a:endParaRPr lang="en-US" dirty="0"/>
          </a:p>
          <a:p>
            <a:r>
              <a:rPr lang="ru-RU" dirty="0"/>
              <a:t>Компонентная модель </a:t>
            </a:r>
            <a:r>
              <a:rPr lang="ru-RU" dirty="0" err="1"/>
              <a:t>Angular</a:t>
            </a:r>
            <a:r>
              <a:rPr lang="ru-RU" dirty="0"/>
              <a:t> предлагает надежную инкапсуляцию и интуитивно понятную структуру приложения. Компоненты также делают ваше приложение безболезненным для модульного тестирования и могут улучшить общую читаемость вашего кода.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199684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 каждого компонента есть шаблон HTML, который объявляет, как этот компонент отображается. Вы определяете этот шаблон либо встроенным, либо через путь к файлу.</a:t>
            </a:r>
            <a:endParaRPr lang="en-US" dirty="0"/>
          </a:p>
          <a:p>
            <a:r>
              <a:rPr lang="ru-RU" dirty="0" err="1"/>
              <a:t>Angular</a:t>
            </a:r>
            <a:r>
              <a:rPr lang="ru-RU" dirty="0"/>
              <a:t> добавляет элементы синтаксиса, расширяющие HTML, чтобы вы могли вставлять динамические значения из вашего компонента. </a:t>
            </a:r>
            <a:r>
              <a:rPr lang="ru-RU" dirty="0" err="1"/>
              <a:t>Angular</a:t>
            </a:r>
            <a:r>
              <a:rPr lang="ru-RU" dirty="0"/>
              <a:t> автоматически обновляет отображаемый DOM при изменении состояния вашего компонента. Одним из применений этой функции является вставка динамического текста, как показано в следующем примере.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Темплейты</a:t>
            </a:r>
            <a:r>
              <a:rPr lang="ru-RU" dirty="0"/>
              <a:t> (шаблоны)</a:t>
            </a:r>
          </a:p>
        </p:txBody>
      </p:sp>
    </p:spTree>
    <p:extLst>
      <p:ext uri="{BB962C8B-B14F-4D97-AF65-F5344CB8AC3E}">
        <p14:creationId xmlns:p14="http://schemas.microsoft.com/office/powerpoint/2010/main" val="9576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Шаблон: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&lt;p&gt;{{ message }}&lt;/p&gt;</a:t>
            </a:r>
            <a:br>
              <a:rPr lang="ru-RU" dirty="0"/>
            </a:br>
            <a:endParaRPr lang="en-US" dirty="0"/>
          </a:p>
          <a:p>
            <a:r>
              <a:rPr lang="ru-RU" dirty="0"/>
              <a:t>Текст сообщения приходит из класса компонента </a:t>
            </a:r>
            <a:r>
              <a:rPr lang="en-US" dirty="0"/>
              <a:t>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import { Component } from '@angular/core';</a:t>
            </a:r>
            <a:br>
              <a:rPr lang="ru-RU" dirty="0"/>
            </a:br>
            <a:br>
              <a:rPr lang="ru-RU" dirty="0"/>
            </a:br>
            <a:r>
              <a:rPr lang="en-US" dirty="0"/>
              <a:t>@Component ({</a:t>
            </a:r>
            <a:br>
              <a:rPr lang="ru-RU" dirty="0"/>
            </a:br>
            <a:r>
              <a:rPr lang="en-US" dirty="0"/>
              <a:t>  selector: 'hello-world-interpolation',</a:t>
            </a:r>
            <a:br>
              <a:rPr lang="ru-RU" dirty="0"/>
            </a:br>
            <a:r>
              <a:rPr lang="en-US" dirty="0"/>
              <a:t>  </a:t>
            </a:r>
            <a:r>
              <a:rPr lang="en-US" dirty="0" err="1"/>
              <a:t>templateUrl</a:t>
            </a:r>
            <a:r>
              <a:rPr lang="en-US" dirty="0"/>
              <a:t>: './hello-world-interpolation.component.html'</a:t>
            </a:r>
            <a:br>
              <a:rPr lang="ru-RU" dirty="0"/>
            </a:br>
            <a:r>
              <a:rPr lang="en-US" dirty="0"/>
              <a:t>})</a:t>
            </a:r>
            <a:br>
              <a:rPr lang="ru-RU" dirty="0"/>
            </a:br>
            <a:r>
              <a:rPr lang="en-US" dirty="0"/>
              <a:t>export class </a:t>
            </a:r>
            <a:r>
              <a:rPr lang="en-US" dirty="0" err="1"/>
              <a:t>HelloWorldInterpolationComponent</a:t>
            </a:r>
            <a:r>
              <a:rPr lang="en-US" dirty="0"/>
              <a:t> {</a:t>
            </a:r>
            <a:br>
              <a:rPr lang="ru-RU" dirty="0"/>
            </a:br>
            <a:r>
              <a:rPr lang="en-US" dirty="0"/>
              <a:t>    message = 'Hello, World!';</a:t>
            </a:r>
            <a:br>
              <a:rPr lang="ru-RU" dirty="0"/>
            </a:br>
            <a:r>
              <a:rPr lang="en-US" dirty="0"/>
              <a:t>}</a:t>
            </a:r>
            <a:br>
              <a:rPr lang="ru-RU" dirty="0"/>
            </a:br>
            <a:endParaRPr lang="en-US" dirty="0"/>
          </a:p>
          <a:p>
            <a:r>
              <a:rPr lang="ru-RU" dirty="0"/>
              <a:t>Когда приложение загружает компонент и его шаблон, пользователь видит следующее</a:t>
            </a:r>
            <a:r>
              <a:rPr lang="en-US" dirty="0"/>
              <a:t>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&lt;p&gt;Hello, World!&lt;/p&gt;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55564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Angular</a:t>
            </a:r>
            <a:r>
              <a:rPr lang="ru-RU" dirty="0"/>
              <a:t> также поддерживает привязки свойств, чтобы помочь вам установить значения свойств и атрибутов элементов HTML и передать значения в логику представления вашего приложения.</a:t>
            </a:r>
            <a:br>
              <a:rPr lang="ru-RU" dirty="0"/>
            </a:br>
            <a:br>
              <a:rPr lang="en-US" dirty="0"/>
            </a:br>
            <a:r>
              <a:rPr lang="en-US" dirty="0"/>
              <a:t>&lt;p</a:t>
            </a:r>
            <a:br>
              <a:rPr lang="ru-RU" dirty="0"/>
            </a:br>
            <a:r>
              <a:rPr lang="en-US" dirty="0"/>
              <a:t>  [id]="</a:t>
            </a:r>
            <a:r>
              <a:rPr lang="en-US" dirty="0" err="1"/>
              <a:t>sayHelloId</a:t>
            </a:r>
            <a:r>
              <a:rPr lang="en-US" dirty="0"/>
              <a:t>"</a:t>
            </a:r>
            <a:br>
              <a:rPr lang="ru-RU" dirty="0"/>
            </a:br>
            <a:r>
              <a:rPr lang="en-US" dirty="0"/>
              <a:t>  [</a:t>
            </a:r>
            <a:r>
              <a:rPr lang="en-US" dirty="0" err="1"/>
              <a:t>style.color</a:t>
            </a:r>
            <a:r>
              <a:rPr lang="en-US" dirty="0"/>
              <a:t>]="</a:t>
            </a:r>
            <a:r>
              <a:rPr lang="en-US" dirty="0" err="1"/>
              <a:t>fontColor</a:t>
            </a:r>
            <a:r>
              <a:rPr lang="en-US" dirty="0"/>
              <a:t>"&gt;</a:t>
            </a:r>
            <a:br>
              <a:rPr lang="ru-RU" dirty="0"/>
            </a:br>
            <a:r>
              <a:rPr lang="en-US" dirty="0"/>
              <a:t>  You can set my color in the component!</a:t>
            </a:r>
            <a:br>
              <a:rPr lang="ru-RU" dirty="0"/>
            </a:br>
            <a:r>
              <a:rPr lang="en-US" dirty="0"/>
              <a:t>&lt;/p&gt;</a:t>
            </a:r>
            <a:br>
              <a:rPr lang="ru-RU" dirty="0"/>
            </a:br>
            <a:endParaRPr lang="en-US" dirty="0"/>
          </a:p>
          <a:p>
            <a:r>
              <a:rPr lang="ru-RU" dirty="0"/>
              <a:t>Обратите внимание на использование квадратных скобок – этот синтаксис указывает, что вы привязываете свойство или атрибут к значению в классе компонента.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Привязка свойств</a:t>
            </a:r>
          </a:p>
        </p:txBody>
      </p:sp>
    </p:spTree>
    <p:extLst>
      <p:ext uri="{BB962C8B-B14F-4D97-AF65-F5344CB8AC3E}">
        <p14:creationId xmlns:p14="http://schemas.microsoft.com/office/powerpoint/2010/main" val="418083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1304"/>
          </a:xfrm>
        </p:spPr>
        <p:txBody>
          <a:bodyPr>
            <a:normAutofit fontScale="62500" lnSpcReduction="20000"/>
          </a:bodyPr>
          <a:lstStyle/>
          <a:p>
            <a:r>
              <a:rPr lang="ru-RU" dirty="0" err="1"/>
              <a:t>Angular</a:t>
            </a:r>
            <a:r>
              <a:rPr lang="ru-RU" dirty="0"/>
              <a:t> – это </a:t>
            </a:r>
            <a:r>
              <a:rPr lang="ru-RU" dirty="0" err="1"/>
              <a:t>фреймворк</a:t>
            </a:r>
            <a:r>
              <a:rPr lang="ru-RU" dirty="0"/>
              <a:t> компании </a:t>
            </a:r>
            <a:r>
              <a:rPr lang="ru-RU" dirty="0" err="1"/>
              <a:t>Google</a:t>
            </a:r>
            <a:r>
              <a:rPr lang="ru-RU" dirty="0"/>
              <a:t>. Он нужен для разработки </a:t>
            </a:r>
            <a:r>
              <a:rPr lang="ru-RU" dirty="0" err="1"/>
              <a:t>браузерных</a:t>
            </a:r>
            <a:r>
              <a:rPr lang="ru-RU" dirty="0"/>
              <a:t>, </a:t>
            </a:r>
            <a:r>
              <a:rPr lang="ru-RU" dirty="0" err="1"/>
              <a:t>десктопных</a:t>
            </a:r>
            <a:r>
              <a:rPr lang="ru-RU" dirty="0"/>
              <a:t> и мобильных приложений – таких, где можно быстро и </a:t>
            </a:r>
            <a:r>
              <a:rPr lang="ru-RU" dirty="0" err="1"/>
              <a:t>бесшовно</a:t>
            </a:r>
            <a:r>
              <a:rPr lang="ru-RU" dirty="0"/>
              <a:t> перемещаться по сайту.</a:t>
            </a:r>
          </a:p>
          <a:p>
            <a:r>
              <a:rPr lang="ru-RU" dirty="0" err="1"/>
              <a:t>Angular</a:t>
            </a:r>
            <a:r>
              <a:rPr lang="ru-RU" dirty="0"/>
              <a:t> – это платформа для разработки, написанная на </a:t>
            </a:r>
            <a:r>
              <a:rPr lang="ru-RU" dirty="0" err="1"/>
              <a:t>TypeScript</a:t>
            </a:r>
            <a:r>
              <a:rPr lang="ru-RU" dirty="0"/>
              <a:t>. Как платформа, </a:t>
            </a:r>
            <a:r>
              <a:rPr lang="ru-RU" dirty="0" err="1"/>
              <a:t>Angular</a:t>
            </a:r>
            <a:r>
              <a:rPr lang="ru-RU" dirty="0"/>
              <a:t> включает:</a:t>
            </a:r>
          </a:p>
          <a:p>
            <a:pPr lvl="1"/>
            <a:r>
              <a:rPr lang="ru-RU" dirty="0"/>
              <a:t>основанный на компонентах </a:t>
            </a:r>
            <a:r>
              <a:rPr lang="ru-RU" dirty="0" err="1"/>
              <a:t>фреймворк</a:t>
            </a:r>
            <a:r>
              <a:rPr lang="ru-RU" dirty="0"/>
              <a:t> для создания масштабируемых веб-приложений;</a:t>
            </a:r>
          </a:p>
          <a:p>
            <a:pPr lvl="1"/>
            <a:r>
              <a:rPr lang="ru-RU" dirty="0"/>
              <a:t>набор хорошо интегрированных библиотек, охватывающих широкий спектр функций: маршрутизация, управление формами, клиент-серверное взаимодействие и т.д.;</a:t>
            </a:r>
          </a:p>
          <a:p>
            <a:pPr lvl="1"/>
            <a:r>
              <a:rPr lang="ru-RU" dirty="0"/>
              <a:t>набор инструментов разработчика, которые помогут вам разрабатывать, собирать, тестировать и обновлять ваш код.</a:t>
            </a:r>
          </a:p>
          <a:p>
            <a:r>
              <a:rPr lang="ru-RU" dirty="0"/>
              <a:t>Когда вы создаете приложение с помощью </a:t>
            </a:r>
            <a:r>
              <a:rPr lang="ru-RU" dirty="0" err="1"/>
              <a:t>Angular</a:t>
            </a:r>
            <a:r>
              <a:rPr lang="ru-RU" dirty="0"/>
              <a:t>, вы пользуетесь преимуществами платформы, которая может масштабироваться от проекта, который разрабатывает один человек, до приложений корпоративного уровня. </a:t>
            </a:r>
            <a:r>
              <a:rPr lang="ru-RU" dirty="0" err="1"/>
              <a:t>Angular</a:t>
            </a:r>
            <a:r>
              <a:rPr lang="ru-RU" dirty="0"/>
              <a:t> разработан, чтобы максимально упростить обновление, поэтому вы можете использовать последние разработки с минимумом усилий.</a:t>
            </a:r>
          </a:p>
          <a:p>
            <a:r>
              <a:rPr lang="ru-RU" dirty="0" err="1"/>
              <a:t>Angular</a:t>
            </a:r>
            <a:r>
              <a:rPr lang="ru-RU" dirty="0"/>
              <a:t> работает по принципу SPA, </a:t>
            </a:r>
            <a:r>
              <a:rPr lang="ru-RU" dirty="0" err="1"/>
              <a:t>single-page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. Чтобы понять, что это такое, надо сначала понять, чем это не является.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995761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Объявите слушателей событий для прослушивания и реагирования на действия пользователя, такие как нажатия клавиш, движения мыши, щелчки и прикосновения. Вы объявляете слушателя событий, указывая имя события в скобках: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&lt;button</a:t>
            </a:r>
            <a:br>
              <a:rPr lang="ru-RU" dirty="0"/>
            </a:br>
            <a:r>
              <a:rPr lang="en-US" dirty="0"/>
              <a:t>  type="button"</a:t>
            </a:r>
            <a:br>
              <a:rPr lang="ru-RU" dirty="0"/>
            </a:br>
            <a:r>
              <a:rPr lang="en-US" dirty="0"/>
              <a:t>  [disabled]="</a:t>
            </a:r>
            <a:r>
              <a:rPr lang="en-US" dirty="0" err="1"/>
              <a:t>canClick</a:t>
            </a:r>
            <a:r>
              <a:rPr lang="en-US" dirty="0"/>
              <a:t>"</a:t>
            </a:r>
            <a:br>
              <a:rPr lang="ru-RU" dirty="0"/>
            </a:br>
            <a:r>
              <a:rPr lang="en-US" dirty="0"/>
              <a:t>  (click)="</a:t>
            </a:r>
            <a:r>
              <a:rPr lang="en-US" dirty="0" err="1"/>
              <a:t>sayMessage</a:t>
            </a:r>
            <a:r>
              <a:rPr lang="en-US" dirty="0"/>
              <a:t>()"&gt;</a:t>
            </a:r>
            <a:br>
              <a:rPr lang="ru-RU" dirty="0"/>
            </a:br>
            <a:r>
              <a:rPr lang="en-US" dirty="0"/>
              <a:t>  Trigger alert message</a:t>
            </a:r>
            <a:br>
              <a:rPr lang="ru-RU" dirty="0"/>
            </a:br>
            <a:r>
              <a:rPr lang="en-US" dirty="0"/>
              <a:t>&lt;/button&gt;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Здесь вызывается метод, определенный в классе компонента:</a:t>
            </a:r>
            <a:br>
              <a:rPr lang="ru-RU" dirty="0"/>
            </a:br>
            <a:br>
              <a:rPr lang="ru-RU" dirty="0"/>
            </a:br>
            <a:r>
              <a:rPr lang="en-US" dirty="0" err="1"/>
              <a:t>sayMessage</a:t>
            </a:r>
            <a:r>
              <a:rPr lang="en-US" dirty="0"/>
              <a:t>() {</a:t>
            </a:r>
            <a:br>
              <a:rPr lang="ru-RU" dirty="0"/>
            </a:br>
            <a:r>
              <a:rPr lang="en-US" dirty="0"/>
              <a:t>  alert(</a:t>
            </a:r>
            <a:r>
              <a:rPr lang="en-US" dirty="0" err="1"/>
              <a:t>this.message</a:t>
            </a:r>
            <a:r>
              <a:rPr lang="en-US" dirty="0"/>
              <a:t>);</a:t>
            </a:r>
            <a:br>
              <a:rPr lang="ru-RU" dirty="0"/>
            </a:br>
            <a:r>
              <a:rPr lang="en-US" dirty="0"/>
              <a:t>}</a:t>
            </a:r>
            <a:br>
              <a:rPr lang="ru-RU" dirty="0"/>
            </a:br>
            <a:endParaRPr lang="ru-RU" dirty="0"/>
          </a:p>
          <a:p>
            <a:r>
              <a:rPr lang="ru-RU" dirty="0"/>
              <a:t>Далее приведён пример, который включает в себя весь описанный функционал.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Слушатели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86895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{ Component } from '@angular/core';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@Component ({</a:t>
            </a:r>
          </a:p>
          <a:p>
            <a:pPr marL="0" indent="0">
              <a:buNone/>
            </a:pPr>
            <a:r>
              <a:rPr lang="en-US" dirty="0"/>
              <a:t>  selector: 'hello-world-bindings',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templateUrl</a:t>
            </a:r>
            <a:r>
              <a:rPr lang="en-US" dirty="0"/>
              <a:t>: './hello-world-bindings.component.html'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HelloWorldBindingsComponent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fontColor</a:t>
            </a:r>
            <a:r>
              <a:rPr lang="en-US" dirty="0"/>
              <a:t> = 'blue';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sayHelloId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canClick</a:t>
            </a:r>
            <a:r>
              <a:rPr lang="en-US" dirty="0"/>
              <a:t> = false;</a:t>
            </a:r>
          </a:p>
          <a:p>
            <a:pPr marL="0" indent="0">
              <a:buNone/>
            </a:pPr>
            <a:r>
              <a:rPr lang="en-US" dirty="0"/>
              <a:t>  message = 'Hello, World';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sayMessage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alert(</a:t>
            </a:r>
            <a:r>
              <a:rPr lang="en-US" dirty="0" err="1"/>
              <a:t>this.message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hello-world-</a:t>
            </a:r>
            <a:r>
              <a:rPr lang="en-US" dirty="0" err="1"/>
              <a:t>bindings.component.ts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248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&lt;button</a:t>
            </a:r>
          </a:p>
          <a:p>
            <a:pPr marL="0" indent="0">
              <a:buNone/>
            </a:pPr>
            <a:r>
              <a:rPr lang="en-US" dirty="0"/>
              <a:t>  type="button"</a:t>
            </a:r>
          </a:p>
          <a:p>
            <a:pPr marL="0" indent="0">
              <a:buNone/>
            </a:pPr>
            <a:r>
              <a:rPr lang="en-US" dirty="0"/>
              <a:t>  [disabled]="</a:t>
            </a:r>
            <a:r>
              <a:rPr lang="en-US" dirty="0" err="1"/>
              <a:t>canClick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(click)="</a:t>
            </a:r>
            <a:r>
              <a:rPr lang="en-US" dirty="0" err="1"/>
              <a:t>sayMessage</a:t>
            </a:r>
            <a:r>
              <a:rPr lang="en-US" dirty="0"/>
              <a:t>()"&gt;</a:t>
            </a:r>
          </a:p>
          <a:p>
            <a:pPr marL="0" indent="0">
              <a:buNone/>
            </a:pPr>
            <a:r>
              <a:rPr lang="en-US" dirty="0"/>
              <a:t>  Trigger alert message</a:t>
            </a:r>
          </a:p>
          <a:p>
            <a:pPr marL="0" indent="0">
              <a:buNone/>
            </a:pPr>
            <a:r>
              <a:rPr lang="en-US" dirty="0"/>
              <a:t>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</a:p>
          <a:p>
            <a:pPr marL="0" indent="0">
              <a:buNone/>
            </a:pPr>
            <a:r>
              <a:rPr lang="en-US" dirty="0"/>
              <a:t>  [id]="</a:t>
            </a:r>
            <a:r>
              <a:rPr lang="en-US" dirty="0" err="1"/>
              <a:t>sayHelloId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[</a:t>
            </a:r>
            <a:r>
              <a:rPr lang="en-US" dirty="0" err="1"/>
              <a:t>style.color</a:t>
            </a:r>
            <a:r>
              <a:rPr lang="en-US" dirty="0"/>
              <a:t>]="</a:t>
            </a:r>
            <a:r>
              <a:rPr lang="en-US" dirty="0" err="1"/>
              <a:t>fontColor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You can set my color in the component!</a:t>
            </a:r>
          </a:p>
          <a:p>
            <a:pPr marL="0" indent="0">
              <a:buNone/>
            </a:pPr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&lt;p&gt;My color is {{ </a:t>
            </a:r>
            <a:r>
              <a:rPr lang="en-US" dirty="0" err="1"/>
              <a:t>fontColor</a:t>
            </a:r>
            <a:r>
              <a:rPr lang="en-US" dirty="0"/>
              <a:t> }}&lt;/p&gt;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hello-world-bindings.component.html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92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Добавляйте функциональность в свои шаблоны с помощью директив.</a:t>
            </a:r>
          </a:p>
          <a:p>
            <a:r>
              <a:rPr lang="ru-RU" dirty="0"/>
              <a:t>Самые популярные директивы в </a:t>
            </a:r>
            <a:r>
              <a:rPr lang="ru-RU" dirty="0" err="1"/>
              <a:t>Angular</a:t>
            </a:r>
            <a:r>
              <a:rPr lang="ru-RU" dirty="0"/>
              <a:t> – *</a:t>
            </a:r>
            <a:r>
              <a:rPr lang="ru-RU" dirty="0" err="1"/>
              <a:t>ngIf</a:t>
            </a:r>
            <a:r>
              <a:rPr lang="ru-RU" dirty="0"/>
              <a:t> и *</a:t>
            </a:r>
            <a:r>
              <a:rPr lang="ru-RU" dirty="0" err="1"/>
              <a:t>ngFor</a:t>
            </a:r>
            <a:r>
              <a:rPr lang="ru-RU" dirty="0"/>
              <a:t>.</a:t>
            </a:r>
          </a:p>
          <a:p>
            <a:r>
              <a:rPr lang="ru-RU" dirty="0"/>
              <a:t>Используйте директивы для выполнения различных задач, таких как динамическое изменение структуры DOM.</a:t>
            </a:r>
          </a:p>
          <a:p>
            <a:r>
              <a:rPr lang="ru-RU" dirty="0"/>
              <a:t>Можно определять свои собственные настраиваемые директивы, чтобы создавать отличный пользовательский интерфейс.</a:t>
            </a:r>
          </a:p>
          <a:p>
            <a:r>
              <a:rPr lang="ru-RU" dirty="0"/>
              <a:t>Декларативные шаблоны </a:t>
            </a:r>
            <a:r>
              <a:rPr lang="ru-RU" dirty="0" err="1"/>
              <a:t>Angular</a:t>
            </a:r>
            <a:r>
              <a:rPr lang="ru-RU" dirty="0"/>
              <a:t> позволяют четко отделить логику вашего приложения от его представления. Шаблоны основаны на стандартном HTML, что упрощает создание, обслуживание и обновление.</a:t>
            </a:r>
          </a:p>
          <a:p>
            <a:r>
              <a:rPr lang="ru-RU" dirty="0"/>
              <a:t>Следующий код является примером директивы *</a:t>
            </a:r>
            <a:r>
              <a:rPr lang="ru-RU" dirty="0" err="1"/>
              <a:t>ngIf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Директивы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10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{ Component } from '@angular/core';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@Component({</a:t>
            </a:r>
          </a:p>
          <a:p>
            <a:pPr marL="0" indent="0">
              <a:buNone/>
            </a:pPr>
            <a:r>
              <a:rPr lang="en-US" dirty="0"/>
              <a:t>  selector: 'hello-world-</a:t>
            </a:r>
            <a:r>
              <a:rPr lang="en-US" dirty="0" err="1"/>
              <a:t>ngif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templateUrl</a:t>
            </a:r>
            <a:r>
              <a:rPr lang="en-US" dirty="0"/>
              <a:t>: './hello-world-ngif.component.html'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HelloWorldNgIfComponent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message = "I'm read only!";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canEdit</a:t>
            </a:r>
            <a:r>
              <a:rPr lang="en-US" dirty="0"/>
              <a:t> 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onEditClick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this.canEdit</a:t>
            </a:r>
            <a:r>
              <a:rPr lang="en-US" dirty="0"/>
              <a:t> = !</a:t>
            </a:r>
            <a:r>
              <a:rPr lang="en-US" dirty="0" err="1"/>
              <a:t>this.canEdit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this.canEdit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this.message</a:t>
            </a:r>
            <a:r>
              <a:rPr lang="en-US" dirty="0"/>
              <a:t> = 'You can edit me!';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this.message</a:t>
            </a:r>
            <a:r>
              <a:rPr lang="en-US" dirty="0"/>
              <a:t> = "I'm read only!";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hello-world-</a:t>
            </a:r>
            <a:r>
              <a:rPr lang="en-US" dirty="0" err="1">
                <a:effectLst/>
              </a:rPr>
              <a:t>ngif.component.ts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318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&lt;h2&gt;Hello World: </a:t>
            </a:r>
            <a:r>
              <a:rPr lang="en-US" dirty="0" err="1"/>
              <a:t>ngIf</a:t>
            </a:r>
            <a:r>
              <a:rPr lang="en-US" dirty="0"/>
              <a:t>!&lt;/h2&gt;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 type="button" (click)="</a:t>
            </a:r>
            <a:r>
              <a:rPr lang="en-US" dirty="0" err="1"/>
              <a:t>onEditClick</a:t>
            </a:r>
            <a:r>
              <a:rPr lang="en-US" dirty="0"/>
              <a:t>()"&gt;Make text editable!&lt;/button&gt;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canEdit</a:t>
            </a:r>
            <a:r>
              <a:rPr lang="en-US" dirty="0"/>
              <a:t>; else </a:t>
            </a:r>
            <a:r>
              <a:rPr lang="en-US" dirty="0" err="1"/>
              <a:t>noEdit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&lt;p&gt;You can edit the following paragraph.&lt;/p&gt;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&lt;ng-template #</a:t>
            </a:r>
            <a:r>
              <a:rPr lang="en-US" dirty="0" err="1"/>
              <a:t>noEdit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&lt;p&gt;The following paragraph is read only. Try clicking the button!&lt;/p&gt;</a:t>
            </a:r>
          </a:p>
          <a:p>
            <a:pPr marL="0" indent="0">
              <a:buNone/>
            </a:pPr>
            <a:r>
              <a:rPr lang="en-US" dirty="0"/>
              <a:t>&lt;/ng-template&gt;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 [</a:t>
            </a:r>
            <a:r>
              <a:rPr lang="en-US" dirty="0" err="1"/>
              <a:t>contentEditable</a:t>
            </a:r>
            <a:r>
              <a:rPr lang="en-US" dirty="0"/>
              <a:t>]="</a:t>
            </a:r>
            <a:r>
              <a:rPr lang="en-US" dirty="0" err="1"/>
              <a:t>canEdit</a:t>
            </a:r>
            <a:r>
              <a:rPr lang="en-US" dirty="0"/>
              <a:t>"&gt;{{ message }}&lt;/p&gt;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hello-world-ngif.component.html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74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Внедрение зависимостей позволяет вам объявлять зависимости ваших классов </a:t>
            </a:r>
            <a:r>
              <a:rPr lang="ru-RU" dirty="0" err="1"/>
              <a:t>TypeScript</a:t>
            </a:r>
            <a:r>
              <a:rPr lang="ru-RU" dirty="0"/>
              <a:t>, не заботясь об их создании. Вместо этого </a:t>
            </a:r>
            <a:r>
              <a:rPr lang="ru-RU" dirty="0" err="1"/>
              <a:t>Angular</a:t>
            </a:r>
            <a:r>
              <a:rPr lang="ru-RU" dirty="0"/>
              <a:t> обрабатывает создание экземпляров за вас.</a:t>
            </a:r>
          </a:p>
          <a:p>
            <a:r>
              <a:rPr lang="ru-RU" dirty="0"/>
              <a:t>Этот шаблон проектирования позволяет писать более проверяемый и гибкий код. Понимание внедрения зависимостей не критично для начала использования </a:t>
            </a:r>
            <a:r>
              <a:rPr lang="ru-RU" dirty="0" err="1"/>
              <a:t>Angular</a:t>
            </a:r>
            <a:r>
              <a:rPr lang="ru-RU" dirty="0"/>
              <a:t>, но настоятельно рекомендуется в качестве лучшей практики. Многие аспекты </a:t>
            </a:r>
            <a:r>
              <a:rPr lang="ru-RU" dirty="0" err="1"/>
              <a:t>Angular</a:t>
            </a:r>
            <a:r>
              <a:rPr lang="ru-RU" dirty="0"/>
              <a:t> в той или иной степени используют его преимущества.</a:t>
            </a:r>
          </a:p>
          <a:p>
            <a:r>
              <a:rPr lang="ru-RU" dirty="0"/>
              <a:t>Чтобы проиллюстрировать, как работает внедрение зависимостей, рассмотрим следующий пример. Первый файл, </a:t>
            </a:r>
            <a:r>
              <a:rPr lang="ru-RU" dirty="0" err="1"/>
              <a:t>logger.service.ts</a:t>
            </a:r>
            <a:r>
              <a:rPr lang="ru-RU" dirty="0"/>
              <a:t>, определяет класс </a:t>
            </a:r>
            <a:r>
              <a:rPr lang="ru-RU" dirty="0" err="1"/>
              <a:t>Logger</a:t>
            </a:r>
            <a:r>
              <a:rPr lang="ru-RU" dirty="0"/>
              <a:t>. Этот класс содержит функцию </a:t>
            </a:r>
            <a:r>
              <a:rPr lang="ru-RU" dirty="0" err="1"/>
              <a:t>writeCount</a:t>
            </a:r>
            <a:r>
              <a:rPr lang="ru-RU" dirty="0"/>
              <a:t>, которая записывает число в консоль.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Внедрение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184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{ Injectable } from '@angular/core';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@Injectable({</a:t>
            </a:r>
            <a:r>
              <a:rPr lang="en-US" dirty="0" err="1"/>
              <a:t>providedIn</a:t>
            </a:r>
            <a:r>
              <a:rPr lang="en-US" dirty="0"/>
              <a:t>: 'root'})</a:t>
            </a:r>
          </a:p>
          <a:p>
            <a:pPr marL="0" indent="0">
              <a:buNone/>
            </a:pPr>
            <a:r>
              <a:rPr lang="en-US" dirty="0"/>
              <a:t>export class Logger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writeCount</a:t>
            </a:r>
            <a:r>
              <a:rPr lang="en-US" dirty="0"/>
              <a:t>(count: number)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console.warn</a:t>
            </a:r>
            <a:r>
              <a:rPr lang="en-US" dirty="0"/>
              <a:t>(count);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ru-RU" dirty="0"/>
              <a:t>Затем файл </a:t>
            </a:r>
            <a:r>
              <a:rPr lang="en-US" dirty="0"/>
              <a:t>hello-world-</a:t>
            </a:r>
            <a:r>
              <a:rPr lang="en-US" dirty="0" err="1"/>
              <a:t>di.component.ts</a:t>
            </a:r>
            <a:r>
              <a:rPr lang="en-US" dirty="0"/>
              <a:t> </a:t>
            </a:r>
            <a:r>
              <a:rPr lang="ru-RU" dirty="0"/>
              <a:t>определяет компонент </a:t>
            </a:r>
            <a:r>
              <a:rPr lang="en-US" dirty="0"/>
              <a:t>Angular. </a:t>
            </a:r>
            <a:r>
              <a:rPr lang="ru-RU" dirty="0"/>
              <a:t>Этот компонент содержит кнопку, которая использует функцию </a:t>
            </a:r>
            <a:r>
              <a:rPr lang="en-US" dirty="0" err="1"/>
              <a:t>writeCount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Logger.</a:t>
            </a:r>
          </a:p>
          <a:p>
            <a:r>
              <a:rPr lang="ru-RU" dirty="0"/>
              <a:t>Чтобы получить доступ к этой функции, сервис </a:t>
            </a:r>
            <a:r>
              <a:rPr lang="en-US" dirty="0"/>
              <a:t>Logger </a:t>
            </a:r>
            <a:r>
              <a:rPr lang="ru-RU" dirty="0"/>
              <a:t>внедряется в класс </a:t>
            </a:r>
            <a:r>
              <a:rPr lang="en-US" dirty="0" err="1"/>
              <a:t>HelloWorldDI</a:t>
            </a:r>
            <a:r>
              <a:rPr lang="en-US" dirty="0"/>
              <a:t> </a:t>
            </a:r>
            <a:r>
              <a:rPr lang="ru-RU" dirty="0"/>
              <a:t>путем добавления в конструктор </a:t>
            </a:r>
            <a:r>
              <a:rPr lang="en-US" dirty="0"/>
              <a:t>private logger: Logger.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logger.service.ts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943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{ Component } from '@angular/core';</a:t>
            </a:r>
          </a:p>
          <a:p>
            <a:pPr marL="0" indent="0">
              <a:buNone/>
            </a:pPr>
            <a:r>
              <a:rPr lang="en-US" dirty="0"/>
              <a:t>import { Logger } from '../</a:t>
            </a:r>
            <a:r>
              <a:rPr lang="en-US" dirty="0" err="1"/>
              <a:t>logger.service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@Component({</a:t>
            </a:r>
          </a:p>
          <a:p>
            <a:pPr marL="0" indent="0">
              <a:buNone/>
            </a:pPr>
            <a:r>
              <a:rPr lang="en-US" dirty="0"/>
              <a:t>  selector: 'hello-world-di',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templateUrl</a:t>
            </a:r>
            <a:r>
              <a:rPr lang="en-US" dirty="0"/>
              <a:t>: './hello-world-di.component.html'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HelloWorldDependencyInjectionComponent</a:t>
            </a: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count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constructor(private logger: Logger)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onLogMe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this.logger.writeCount</a:t>
            </a:r>
            <a:r>
              <a:rPr lang="en-US" dirty="0"/>
              <a:t>(</a:t>
            </a:r>
            <a:r>
              <a:rPr lang="en-US" dirty="0" err="1"/>
              <a:t>this.count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this.count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hello-world-</a:t>
            </a:r>
            <a:r>
              <a:rPr lang="en-US" dirty="0" err="1">
                <a:effectLst/>
              </a:rPr>
              <a:t>di.component.ts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839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Многие преимущества </a:t>
            </a:r>
            <a:r>
              <a:rPr lang="ru-RU" dirty="0" err="1"/>
              <a:t>Angular</a:t>
            </a:r>
            <a:r>
              <a:rPr lang="ru-RU" dirty="0"/>
              <a:t> становятся очевидными, когда ваше приложение растет и вы хотите добавить такие функции, как навигация по сайту или пользовательский ввод. Используйте платформу </a:t>
            </a:r>
            <a:r>
              <a:rPr lang="ru-RU" dirty="0" err="1"/>
              <a:t>Angular</a:t>
            </a:r>
            <a:r>
              <a:rPr lang="ru-RU" dirty="0"/>
              <a:t> для включения одной из множества библиотек, предоставляемых </a:t>
            </a:r>
            <a:r>
              <a:rPr lang="ru-RU" dirty="0" err="1"/>
              <a:t>Angular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Вот некоторые из них</a:t>
            </a:r>
            <a:r>
              <a:rPr lang="en-US" dirty="0"/>
              <a:t>:</a:t>
            </a:r>
          </a:p>
          <a:p>
            <a:pPr lvl="1"/>
            <a:r>
              <a:rPr lang="ru-RU" dirty="0" err="1"/>
              <a:t>Angular</a:t>
            </a:r>
            <a:r>
              <a:rPr lang="ru-RU" dirty="0"/>
              <a:t> </a:t>
            </a:r>
            <a:r>
              <a:rPr lang="ru-RU" dirty="0" err="1"/>
              <a:t>Router</a:t>
            </a:r>
            <a:r>
              <a:rPr lang="ru-RU" dirty="0"/>
              <a:t>. Расширенная клиентская навигация и маршрутизация на основе компонентов </a:t>
            </a:r>
            <a:r>
              <a:rPr lang="ru-RU" dirty="0" err="1"/>
              <a:t>Angular</a:t>
            </a:r>
            <a:r>
              <a:rPr lang="ru-RU" dirty="0"/>
              <a:t>. Поддерживает ленивую загрузку, вложенные маршруты, сопоставление пользовательских путей и многое другое.</a:t>
            </a:r>
          </a:p>
          <a:p>
            <a:pPr lvl="1"/>
            <a:r>
              <a:rPr lang="ru-RU" dirty="0" err="1"/>
              <a:t>Angular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. Единая система участия и проверки форм.</a:t>
            </a:r>
          </a:p>
          <a:p>
            <a:pPr lvl="1"/>
            <a:r>
              <a:rPr lang="ru-RU" dirty="0" err="1"/>
              <a:t>Angular</a:t>
            </a:r>
            <a:r>
              <a:rPr lang="ru-RU" dirty="0"/>
              <a:t> </a:t>
            </a:r>
            <a:r>
              <a:rPr lang="ru-RU" dirty="0" err="1"/>
              <a:t>HttpClient</a:t>
            </a:r>
            <a:r>
              <a:rPr lang="ru-RU" dirty="0"/>
              <a:t>. Надежный HTTP-клиент, обеспечивающий более продвинутую связь клиент-сервер.</a:t>
            </a:r>
          </a:p>
          <a:p>
            <a:pPr lvl="1"/>
            <a:r>
              <a:rPr lang="ru-RU" dirty="0" err="1"/>
              <a:t>Angular</a:t>
            </a:r>
            <a:r>
              <a:rPr lang="ru-RU" dirty="0"/>
              <a:t> </a:t>
            </a:r>
            <a:r>
              <a:rPr lang="ru-RU" dirty="0" err="1"/>
              <a:t>Animations</a:t>
            </a:r>
            <a:r>
              <a:rPr lang="ru-RU" dirty="0"/>
              <a:t>. Богатая система управления анимацией в зависимости от состояния приложения.</a:t>
            </a:r>
          </a:p>
          <a:p>
            <a:pPr lvl="1"/>
            <a:r>
              <a:rPr lang="ru-RU" dirty="0" err="1"/>
              <a:t>Angular</a:t>
            </a:r>
            <a:r>
              <a:rPr lang="ru-RU" dirty="0"/>
              <a:t> PWA. Инструменты для создания прогрессивных веб-приложений (PWA), включая сервис-</a:t>
            </a:r>
            <a:r>
              <a:rPr lang="ru-RU" dirty="0" err="1"/>
              <a:t>воркер</a:t>
            </a:r>
            <a:r>
              <a:rPr lang="ru-RU" dirty="0"/>
              <a:t> и манифест веб-приложения.</a:t>
            </a:r>
          </a:p>
          <a:p>
            <a:pPr lvl="1"/>
            <a:r>
              <a:rPr lang="ru-RU" dirty="0" err="1"/>
              <a:t>Angular</a:t>
            </a:r>
            <a:r>
              <a:rPr lang="ru-RU" dirty="0"/>
              <a:t> </a:t>
            </a:r>
            <a:r>
              <a:rPr lang="ru-RU" dirty="0" err="1"/>
              <a:t>Schematics</a:t>
            </a:r>
            <a:r>
              <a:rPr lang="ru-RU" dirty="0"/>
              <a:t>. Автоматизированные инструменты создания шаблонов, </a:t>
            </a:r>
            <a:r>
              <a:rPr lang="ru-RU" dirty="0" err="1"/>
              <a:t>рефакторинга</a:t>
            </a:r>
            <a:r>
              <a:rPr lang="ru-RU" dirty="0"/>
              <a:t> и обновления, которые упрощают крупномасштабную разработку.</a:t>
            </a:r>
          </a:p>
          <a:p>
            <a:r>
              <a:rPr lang="ru-RU" dirty="0"/>
              <a:t>Эти библиотеки расширяют возможности вашего приложения, а также позволяют вам больше сосредоточиться на функциях, которые делают ваше приложение уникальным. Они предназначены для безупречной интеграции и обновления одновременно с инфраструктурой </a:t>
            </a:r>
            <a:r>
              <a:rPr lang="ru-RU" dirty="0" err="1"/>
              <a:t>Angular</a:t>
            </a:r>
            <a:r>
              <a:rPr lang="ru-RU" dirty="0"/>
              <a:t>. Эти библиотеки требуются только тогда, когда они могут помочь вам добавить функции в ваши приложения или решить конкретную проблему.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Собственные библиотеки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06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Традиционный подход к архитектуре веб-приложений примерно такой:</a:t>
            </a:r>
          </a:p>
          <a:p>
            <a:pPr lvl="1"/>
            <a:r>
              <a:rPr lang="ru-RU" dirty="0"/>
              <a:t>пользователь переходит на сайт;</a:t>
            </a:r>
          </a:p>
          <a:p>
            <a:pPr lvl="1"/>
            <a:r>
              <a:rPr lang="ru-RU" dirty="0"/>
              <a:t>браузер отправляет серверный запрос на поиск нужного адреса;</a:t>
            </a:r>
          </a:p>
          <a:p>
            <a:pPr lvl="1"/>
            <a:r>
              <a:rPr lang="ru-RU" dirty="0"/>
              <a:t>сервер находит страницу и передаёт её на сайт;</a:t>
            </a:r>
          </a:p>
          <a:p>
            <a:pPr lvl="1"/>
            <a:r>
              <a:rPr lang="ru-RU" dirty="0"/>
              <a:t>пользователь смотрит на эту страницу и нажимает на какую-то ссылку;</a:t>
            </a:r>
          </a:p>
          <a:p>
            <a:pPr lvl="1"/>
            <a:r>
              <a:rPr lang="ru-RU" dirty="0"/>
              <a:t>браузер формирует повторный запрос, сервер собирает новую страницу и снова возвращает её браузеру. Цикл повторяется после каждого действия пользователя.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Традиционный подход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65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официальной документации приводится простейший пример, иллюстрирующий всё выше сказанное и позволяющий по шагам разобрать базовые элементы приложения:</a:t>
            </a:r>
            <a:br>
              <a:rPr lang="ru-RU" dirty="0"/>
            </a:br>
            <a:br>
              <a:rPr lang="ru-RU" dirty="0"/>
            </a:br>
            <a:r>
              <a:rPr lang="en-US"/>
              <a:t>https://angular.io/start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Тестовый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43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9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 err="1"/>
              <a:t>Single-page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расшифровывается как «приложение на одной странице». Работает так:</a:t>
            </a:r>
          </a:p>
          <a:p>
            <a:pPr lvl="1"/>
            <a:r>
              <a:rPr lang="ru-RU" dirty="0"/>
              <a:t>пользователь переходит на сайт;</a:t>
            </a:r>
          </a:p>
          <a:p>
            <a:pPr lvl="1"/>
            <a:r>
              <a:rPr lang="ru-RU" dirty="0"/>
              <a:t>браузер отправляет серверный запрос;</a:t>
            </a:r>
          </a:p>
          <a:p>
            <a:pPr lvl="1"/>
            <a:r>
              <a:rPr lang="ru-RU" dirty="0"/>
              <a:t>сервер возвращает страницу по запрашиваемому URL-адресу;</a:t>
            </a:r>
          </a:p>
          <a:p>
            <a:pPr lvl="1"/>
            <a:r>
              <a:rPr lang="ru-RU" dirty="0"/>
              <a:t>пока пользователь находится на первой странице, сервер упаковывает и передаёт все остальные страницы в фоновом режиме;</a:t>
            </a:r>
          </a:p>
          <a:p>
            <a:pPr lvl="1"/>
            <a:r>
              <a:rPr lang="ru-RU" dirty="0"/>
              <a:t>когда пользователю нужно перейти на другую страницу, у него «в фоне» уже загружено всё необходимое.</a:t>
            </a:r>
          </a:p>
          <a:p>
            <a:r>
              <a:rPr lang="ru-RU" dirty="0" err="1"/>
              <a:t>Single-page</a:t>
            </a:r>
            <a:r>
              <a:rPr lang="ru-RU" dirty="0"/>
              <a:t> означает, что сайт технически работает как бы на одной странице: там есть верхняя и нижняя части, меню, а основное содержимое страницы загружается динамически, в фоновом режиме, без участия пользователя.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SPA</a:t>
            </a:r>
          </a:p>
        </p:txBody>
      </p:sp>
    </p:spTree>
    <p:extLst>
      <p:ext uri="{BB962C8B-B14F-4D97-AF65-F5344CB8AC3E}">
        <p14:creationId xmlns:p14="http://schemas.microsoft.com/office/powerpoint/2010/main" val="113778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/>
              <a:t>Angular</a:t>
            </a:r>
            <a:r>
              <a:rPr lang="ru-RU" dirty="0"/>
              <a:t>-приложения состоят из независимых элементов. Эти элементы называются компонентами, и у каждого компонента своё поведение.</a:t>
            </a:r>
          </a:p>
          <a:p>
            <a:r>
              <a:rPr lang="ru-RU" dirty="0"/>
              <a:t>Например, лента новостей – один компонент. Отвечает за отображение списка новостей на странице. Кнопка «Прочитать» – другой компонент. Отвечает за переход со страницы списка новостей к выбранной новости.</a:t>
            </a:r>
          </a:p>
          <a:p>
            <a:r>
              <a:rPr lang="ru-RU" dirty="0"/>
              <a:t>Обычно компонент программируют так, чтобы он отображал элемент на экране и выполнял какое-то действие. Компонент может реагировать на клик, сворачиваться, разворачиваться, скрываться, перебрасывать на другую страницу и так далее.</a:t>
            </a:r>
          </a:p>
          <a:p>
            <a:r>
              <a:rPr lang="ru-RU" dirty="0"/>
              <a:t>Компоненты подчиняются жизненным циклам – меняются и работают по нескольким запрограммированным сценариям. Возьмём ситуацию, когда мы переходим со страницы списка новостей к одной новости. В этом случае компонент «Лента новостей» уничтожается и при необходимости создаётся повторно. Жизненные циклы разгружают память и ускоряют приложение.</a:t>
            </a:r>
          </a:p>
          <a:p>
            <a:r>
              <a:rPr lang="ru-RU" dirty="0"/>
              <a:t>При этом обязательные компоненты заголовка, меню и футера остаются на месте, поскольку происходит перезагрузка только основной части контента.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</a:t>
            </a:r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27326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26504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Все компоненты подключаются к главному или дополнительным модулям. Модули управляют компонентами. Главный модуль контролирует всё приложение, а дополнительные модули следят за работой отдельных элементов.</a:t>
            </a:r>
          </a:p>
          <a:p>
            <a:r>
              <a:rPr lang="ru-RU" dirty="0"/>
              <a:t>Дополнительных модулей много. Они выполняют узкую задачу, подчиняются основному модулю и нужны для его разгрузки </a:t>
            </a:r>
            <a:r>
              <a:rPr lang="en-US" dirty="0"/>
              <a:t>–</a:t>
            </a:r>
            <a:r>
              <a:rPr lang="ru-RU" dirty="0"/>
              <a:t> отвечают за навигацию, анимацию, хранилище компонентов, взаимосвязь с браузером и прочие действия.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Модули </a:t>
            </a:r>
            <a:r>
              <a:rPr lang="en-US" dirty="0">
                <a:effectLst/>
              </a:rPr>
              <a:t>Angular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17032"/>
            <a:ext cx="4824536" cy="280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46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3898776" cy="457200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Для сложных операций вместо компонентов используют сервисы. Они отвечают только за тот набор логических операций, для которых они предназначены.</a:t>
            </a:r>
          </a:p>
          <a:p>
            <a:r>
              <a:rPr lang="ru-RU" dirty="0"/>
              <a:t>Например, мы можем подключить сервис «Таблицы». Это поможет отслеживать страницы с большим количеством данных, которые после обновлений меняют содержимое сайта. Никаких других действий сервис «Таблицы» выполнять не будет.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Сервисы </a:t>
            </a:r>
            <a:r>
              <a:rPr lang="en-US" dirty="0"/>
              <a:t>Angular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28800"/>
            <a:ext cx="4426371" cy="400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9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3538736" cy="457200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Иногда один компонент с одинаковой логикой используется в разных частях приложения. Например, если нажать на кнопку переключения валют и выбрать доллар, то возле всех цен на сайте должен появиться значок доллара.</a:t>
            </a:r>
          </a:p>
          <a:p>
            <a:r>
              <a:rPr lang="ru-RU" dirty="0"/>
              <a:t>Этот значок можно получить с помощью компонентов и директив. Компоненты проставлять долго </a:t>
            </a:r>
            <a:r>
              <a:rPr lang="en-US" dirty="0"/>
              <a:t>–</a:t>
            </a:r>
            <a:r>
              <a:rPr lang="ru-RU" dirty="0"/>
              <a:t> если на сайте 1000 позиций с ценой, то возле всех нужен компонент со значком доллара. Директивы упрощают процесс </a:t>
            </a:r>
            <a:r>
              <a:rPr lang="en-US" dirty="0"/>
              <a:t>–</a:t>
            </a:r>
            <a:r>
              <a:rPr lang="ru-RU" dirty="0"/>
              <a:t> вы создаёте один новый блок, и он будет отвечать за значок доллара возле всех цен на сайте.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Директивы </a:t>
            </a:r>
            <a:r>
              <a:rPr lang="en-US" dirty="0"/>
              <a:t>Angular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2"/>
            <a:ext cx="4634653" cy="393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0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2674640" cy="45720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Практически в любом приложении есть формы с полями и кнопками </a:t>
            </a:r>
            <a:r>
              <a:rPr lang="en-US" dirty="0"/>
              <a:t>–</a:t>
            </a:r>
            <a:r>
              <a:rPr lang="ru-RU" dirty="0"/>
              <a:t> отправить, сохранить, оставить номер телефона и так далее. В </a:t>
            </a:r>
            <a:r>
              <a:rPr lang="ru-RU" dirty="0" err="1"/>
              <a:t>Angular</a:t>
            </a:r>
            <a:r>
              <a:rPr lang="ru-RU" dirty="0"/>
              <a:t> для этих форм не нужно продумывать логику и тратить время на разработку </a:t>
            </a:r>
            <a:r>
              <a:rPr lang="en-US" dirty="0"/>
              <a:t>–</a:t>
            </a:r>
            <a:r>
              <a:rPr lang="ru-RU" dirty="0"/>
              <a:t> достаточно выбрать блоки с подходящими формами и подключить их к главному модулю.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Формы </a:t>
            </a:r>
            <a:r>
              <a:rPr lang="en-US" dirty="0"/>
              <a:t>Angular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84784"/>
            <a:ext cx="468052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56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9518</TotalTime>
  <Words>2358</Words>
  <Application>Microsoft Office PowerPoint</Application>
  <PresentationFormat>Экран (4:3)</PresentationFormat>
  <Paragraphs>235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Бумажная</vt:lpstr>
      <vt:lpstr>Разработка веб-приложений</vt:lpstr>
      <vt:lpstr>Что такое Angular</vt:lpstr>
      <vt:lpstr>Традиционный подход</vt:lpstr>
      <vt:lpstr>Что такое SPA</vt:lpstr>
      <vt:lpstr>Компоненты Angular</vt:lpstr>
      <vt:lpstr>Модули Angular</vt:lpstr>
      <vt:lpstr>Сервисы Angular</vt:lpstr>
      <vt:lpstr>Директивы Angular</vt:lpstr>
      <vt:lpstr>Формы Angular</vt:lpstr>
      <vt:lpstr>Angular CLI</vt:lpstr>
      <vt:lpstr>Необходимые условия</vt:lpstr>
      <vt:lpstr>Настройка приложения</vt:lpstr>
      <vt:lpstr>Состав приложения</vt:lpstr>
      <vt:lpstr>Компоненты</vt:lpstr>
      <vt:lpstr>Компонент HelloWorld</vt:lpstr>
      <vt:lpstr>Отображение компонентов</vt:lpstr>
      <vt:lpstr>Темплейты (шаблоны)</vt:lpstr>
      <vt:lpstr>Отображение</vt:lpstr>
      <vt:lpstr>Привязка свойств</vt:lpstr>
      <vt:lpstr>Слушатели событий</vt:lpstr>
      <vt:lpstr>hello-world-bindings.component.ts</vt:lpstr>
      <vt:lpstr>hello-world-bindings.component.html</vt:lpstr>
      <vt:lpstr>Директивы</vt:lpstr>
      <vt:lpstr>hello-world-ngif.component.ts</vt:lpstr>
      <vt:lpstr>hello-world-ngif.component.html</vt:lpstr>
      <vt:lpstr>Внедрение зависимостей</vt:lpstr>
      <vt:lpstr>logger.service.ts</vt:lpstr>
      <vt:lpstr>hello-world-di.component.ts</vt:lpstr>
      <vt:lpstr>Собственные библиотеки</vt:lpstr>
      <vt:lpstr>Тестовый пример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веб-приложений</dc:title>
  <dc:creator>Илья Лёзин</dc:creator>
  <cp:lastModifiedBy>Даниил Яшин</cp:lastModifiedBy>
  <cp:revision>198</cp:revision>
  <dcterms:created xsi:type="dcterms:W3CDTF">2023-01-29T04:06:22Z</dcterms:created>
  <dcterms:modified xsi:type="dcterms:W3CDTF">2024-03-26T14:19:59Z</dcterms:modified>
</cp:coreProperties>
</file>