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1088-1715-4085-8B1D-F60D8ED21BA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students/count" TargetMode="External"/><Relationship Id="rId2" Type="http://schemas.openxmlformats.org/officeDocument/2006/relationships/hyperlink" Target="http://localhost:8080/api/stud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i/students/&#1055;&#1105;&#1090;&#1088;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Boot, Spring Data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среде </a:t>
            </a:r>
            <a:r>
              <a:rPr lang="ru-RU" dirty="0" err="1"/>
              <a:t>Maven</a:t>
            </a:r>
            <a:r>
              <a:rPr lang="ru-RU" dirty="0"/>
              <a:t> «собранные» проекты называются артефактами, а не приложениями или программами. Термин выбран потому, что готовый проект не всегда является исполняемым приложением </a:t>
            </a:r>
            <a:r>
              <a:rPr lang="ru-RU" dirty="0" smtClean="0"/>
              <a:t>– он </a:t>
            </a:r>
            <a:r>
              <a:rPr lang="ru-RU" dirty="0"/>
              <a:t>может быть модулем, плагином или библиотекой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описания структуры проектов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 применяет разновидность языка XML под названием POM (сокращение от 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«объектная модель проекта</a:t>
            </a:r>
            <a:r>
              <a:rPr lang="ru-RU" dirty="0" smtClean="0"/>
              <a:t>»).</a:t>
            </a:r>
          </a:p>
          <a:p>
            <a:r>
              <a:rPr lang="ru-RU" dirty="0" smtClean="0"/>
              <a:t>Основные </a:t>
            </a:r>
            <a:r>
              <a:rPr lang="ru-RU" dirty="0"/>
              <a:t>теги POM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smtClean="0"/>
              <a:t>– базовый </a:t>
            </a:r>
            <a:r>
              <a:rPr lang="ru-RU" dirty="0"/>
              <a:t>тег, содержит всю информацию о приложении;</a:t>
            </a:r>
          </a:p>
          <a:p>
            <a:pPr lvl="1"/>
            <a:r>
              <a:rPr lang="ru-RU" dirty="0" err="1"/>
              <a:t>modelVersion</a:t>
            </a:r>
            <a:r>
              <a:rPr lang="ru-RU" dirty="0"/>
              <a:t> </a:t>
            </a:r>
            <a:r>
              <a:rPr lang="ru-RU" dirty="0" smtClean="0"/>
              <a:t>– генерируется </a:t>
            </a:r>
            <a:r>
              <a:rPr lang="ru-RU" dirty="0"/>
              <a:t>автоматически, текущая версия </a:t>
            </a:r>
            <a:r>
              <a:rPr lang="ru-RU" dirty="0" smtClean="0"/>
              <a:t>– 4.0.0</a:t>
            </a:r>
            <a:r>
              <a:rPr lang="ru-RU" dirty="0"/>
              <a:t>;</a:t>
            </a:r>
          </a:p>
          <a:p>
            <a:pPr lvl="1"/>
            <a:r>
              <a:rPr lang="ru-RU" dirty="0" err="1"/>
              <a:t>groupId</a:t>
            </a:r>
            <a:r>
              <a:rPr lang="ru-RU" dirty="0"/>
              <a:t> </a:t>
            </a:r>
            <a:r>
              <a:rPr lang="ru-RU" dirty="0" smtClean="0"/>
              <a:t>– пакет</a:t>
            </a:r>
            <a:r>
              <a:rPr lang="ru-RU" dirty="0"/>
              <a:t>, к которому принадлежит приложение, с добавлением имени домена;</a:t>
            </a:r>
          </a:p>
          <a:p>
            <a:pPr lvl="1"/>
            <a:r>
              <a:rPr lang="ru-RU" dirty="0" err="1"/>
              <a:t>artifactId</a:t>
            </a:r>
            <a:r>
              <a:rPr lang="ru-RU" dirty="0"/>
              <a:t> </a:t>
            </a:r>
            <a:r>
              <a:rPr lang="ru-RU" dirty="0" smtClean="0"/>
              <a:t>– уникальный </a:t>
            </a:r>
            <a:r>
              <a:rPr lang="ru-RU" dirty="0"/>
              <a:t>ID артефакта;</a:t>
            </a:r>
          </a:p>
          <a:p>
            <a:pPr lvl="1"/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smtClean="0"/>
              <a:t>– создается </a:t>
            </a:r>
            <a:r>
              <a:rPr lang="ru-RU" dirty="0"/>
              <a:t>и обновляется автоматически, во время разработки к номеру версии добавляется суффикс -SNAPSHOT.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POM</a:t>
            </a:r>
          </a:p>
        </p:txBody>
      </p:sp>
    </p:spTree>
    <p:extLst>
      <p:ext uri="{BB962C8B-B14F-4D97-AF65-F5344CB8AC3E}">
        <p14:creationId xmlns:p14="http://schemas.microsoft.com/office/powerpoint/2010/main" val="327326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Зависимостями </a:t>
            </a:r>
            <a:r>
              <a:rPr lang="ru-RU" dirty="0"/>
              <a:t>разработчики называют сторонние библиотеки и модули, которые влияют на работоспособность программы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Maven</a:t>
            </a:r>
            <a:r>
              <a:rPr lang="ru-RU" dirty="0" smtClean="0"/>
              <a:t> </a:t>
            </a:r>
            <a:r>
              <a:rPr lang="ru-RU" dirty="0"/>
              <a:t>обеспечивает автоматическое управление </a:t>
            </a:r>
            <a:r>
              <a:rPr lang="ru-RU" dirty="0" smtClean="0"/>
              <a:t>зависимостями – загружает </a:t>
            </a:r>
            <a:r>
              <a:rPr lang="ru-RU" dirty="0"/>
              <a:t>модули и генерирует их описание в объектной модели проекта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системе POM используются два тега </a:t>
            </a:r>
            <a:r>
              <a:rPr lang="ru-RU" dirty="0" smtClean="0"/>
              <a:t>– </a:t>
            </a:r>
            <a:r>
              <a:rPr lang="ru-RU" dirty="0" err="1" smtClean="0"/>
              <a:t>dependencies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dependency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Зависимости (</a:t>
            </a:r>
            <a:r>
              <a:rPr lang="en-US" dirty="0"/>
              <a:t>Dependency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0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&lt;?xml version="1.0" encoding="UTF-8"?&gt;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&lt;project </a:t>
            </a:r>
            <a:r>
              <a:rPr lang="en-US" dirty="0" err="1"/>
              <a:t>xmlns</a:t>
            </a:r>
            <a:r>
              <a:rPr lang="en-US" dirty="0"/>
              <a:t>="http://maven.apache.org/POM/4.0.0"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xsi:schemaLocation</a:t>
            </a:r>
            <a:r>
              <a:rPr lang="en-US" dirty="0"/>
              <a:t>="http://maven.apache.org/POM/4.0.0 https://maven.apache.org/xsd/maven-4.0.0.xsd"&gt;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&lt;parent&gt;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</a:t>
            </a:r>
            <a:r>
              <a:rPr lang="en-US" dirty="0" err="1"/>
              <a:t>artifactId</a:t>
            </a:r>
            <a:r>
              <a:rPr lang="en-US" dirty="0"/>
              <a:t>&gt;spring-boot-starter-parent&lt;/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&lt;version&gt;3.0.2&lt;/version&gt;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</a:t>
            </a:r>
            <a:r>
              <a:rPr lang="en-US" dirty="0" err="1"/>
              <a:t>relativePath</a:t>
            </a:r>
            <a:r>
              <a:rPr lang="en-US" dirty="0"/>
              <a:t>/&gt; &lt;!-- lookup parent from repository --&gt;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&lt;/parent&gt;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com.ssau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&gt;study&lt;/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&lt;version&gt;0.0.1-SNAPSHOT&lt;/version&gt;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&lt;name&gt;study&lt;/name&gt;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&lt;description&gt;Study project for Spring Boot&lt;/description&gt;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&lt;properties&gt;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</a:t>
            </a:r>
            <a:r>
              <a:rPr lang="en-US" dirty="0" err="1"/>
              <a:t>java.version</a:t>
            </a:r>
            <a:r>
              <a:rPr lang="en-US" dirty="0"/>
              <a:t>&gt;17&lt;/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&lt;/properties&gt;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&lt;dependencies&gt;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&gt;spring-boot-starter-data-</a:t>
            </a:r>
            <a:r>
              <a:rPr lang="en-US" dirty="0" err="1"/>
              <a:t>jdbc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&lt;/dependency&gt;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&gt;spring-boot-starter-web&lt;/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&lt;/dependency</a:t>
            </a:r>
            <a:r>
              <a:rPr lang="en-US" dirty="0" smtClean="0"/>
              <a:t>&gt;</a:t>
            </a:r>
            <a:endParaRPr lang="en-US" dirty="0"/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org.postgresql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postgresql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&lt;scope&gt;runtime&lt;/scope&gt;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&lt;/dependency&gt;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org.projectlombok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lombok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&lt;optional&gt;true&lt;/optional&gt;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&lt;/dependency&gt;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&gt;spring-boot-starter-test&lt;/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&lt;scope&gt;test&lt;/scope&gt;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&lt;/dependency&gt;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&lt;/dependencies</a:t>
            </a:r>
            <a:r>
              <a:rPr lang="en-US" dirty="0" smtClean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&lt;build&gt;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&lt;plugins&gt;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&lt;plugin&gt;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&lt;</a:t>
            </a:r>
            <a:r>
              <a:rPr lang="en-US" dirty="0" err="1"/>
              <a:t>artifactId</a:t>
            </a:r>
            <a:r>
              <a:rPr lang="en-US" dirty="0"/>
              <a:t>&gt;spring-boot-maven-plugin&lt;/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&lt;configuration&gt;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&lt;excludes&gt;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&lt;exclude&gt;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org.projectlombok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lombok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&lt;/exclude&gt;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&lt;/excludes&gt;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&lt;/configuration&gt;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&lt;/plugin&gt;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&lt;/plugins&gt;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&lt;/build</a:t>
            </a:r>
            <a:r>
              <a:rPr lang="en-US" dirty="0" smtClean="0"/>
              <a:t>&gt;</a:t>
            </a:r>
            <a:endParaRPr lang="en-US" dirty="0"/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&lt;/project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8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Проверка – </a:t>
            </a:r>
            <a:r>
              <a:rPr lang="ru-RU" dirty="0" err="1"/>
              <a:t>validate</a:t>
            </a:r>
            <a:r>
              <a:rPr lang="ru-RU" dirty="0"/>
              <a:t>. Фреймворк проверяет, корректен ли проект и предоставлена ли вся необходимая для сборки информация.</a:t>
            </a:r>
          </a:p>
          <a:p>
            <a:r>
              <a:rPr lang="ru-RU" dirty="0"/>
              <a:t>Компиляция – </a:t>
            </a:r>
            <a:r>
              <a:rPr lang="ru-RU" dirty="0" err="1"/>
              <a:t>compile</a:t>
            </a:r>
            <a:r>
              <a:rPr lang="ru-RU" dirty="0"/>
              <a:t>. </a:t>
            </a:r>
            <a:r>
              <a:rPr lang="ru-RU" dirty="0" err="1"/>
              <a:t>Maven</a:t>
            </a:r>
            <a:r>
              <a:rPr lang="ru-RU" dirty="0"/>
              <a:t> компилирует исходники проекта.</a:t>
            </a:r>
          </a:p>
          <a:p>
            <a:r>
              <a:rPr lang="ru-RU" dirty="0"/>
              <a:t>Тест – </a:t>
            </a:r>
            <a:r>
              <a:rPr lang="ru-RU" dirty="0" err="1"/>
              <a:t>test</a:t>
            </a:r>
            <a:r>
              <a:rPr lang="ru-RU" dirty="0"/>
              <a:t>. Проверка скомпилированных файлов. Обычно используется библиотека </a:t>
            </a:r>
            <a:r>
              <a:rPr lang="ru-RU" dirty="0" err="1"/>
              <a:t>JUnit</a:t>
            </a:r>
            <a:r>
              <a:rPr lang="ru-RU" dirty="0"/>
              <a:t>.</a:t>
            </a:r>
          </a:p>
          <a:p>
            <a:r>
              <a:rPr lang="ru-RU" dirty="0"/>
              <a:t>Сборка проекта – </a:t>
            </a:r>
            <a:r>
              <a:rPr lang="ru-RU" dirty="0" err="1"/>
              <a:t>package</a:t>
            </a:r>
            <a:r>
              <a:rPr lang="ru-RU" dirty="0"/>
              <a:t>. По умолчанию осуществляется в формате JAR. Этот параметр можно изменить, добавив в </a:t>
            </a:r>
            <a:r>
              <a:rPr lang="ru-RU" dirty="0" err="1"/>
              <a:t>project</a:t>
            </a:r>
            <a:r>
              <a:rPr lang="ru-RU" dirty="0"/>
              <a:t> тег </a:t>
            </a:r>
            <a:r>
              <a:rPr lang="ru-RU" dirty="0" err="1"/>
              <a:t>packaging</a:t>
            </a:r>
            <a:r>
              <a:rPr lang="ru-RU" dirty="0"/>
              <a:t>.</a:t>
            </a:r>
          </a:p>
          <a:p>
            <a:r>
              <a:rPr lang="ru-RU" dirty="0"/>
              <a:t>Интеграционное тестирование – </a:t>
            </a:r>
            <a:r>
              <a:rPr lang="ru-RU" dirty="0" err="1"/>
              <a:t>integration-test</a:t>
            </a:r>
            <a:r>
              <a:rPr lang="ru-RU" dirty="0"/>
              <a:t>. </a:t>
            </a:r>
            <a:r>
              <a:rPr lang="ru-RU" dirty="0" err="1"/>
              <a:t>Maven</a:t>
            </a:r>
            <a:r>
              <a:rPr lang="ru-RU" dirty="0"/>
              <a:t> обрабатывает и при необходимости распаковывает пакет в среду, где будут выполняться интеграционные тесты.</a:t>
            </a:r>
          </a:p>
          <a:p>
            <a:r>
              <a:rPr lang="ru-RU" dirty="0"/>
              <a:t>Верификация – </a:t>
            </a:r>
            <a:r>
              <a:rPr lang="ru-RU" dirty="0" err="1"/>
              <a:t>verify</a:t>
            </a:r>
            <a:r>
              <a:rPr lang="ru-RU" dirty="0"/>
              <a:t>. Артефакт проверяется на соответствие критериям качества.</a:t>
            </a:r>
          </a:p>
          <a:p>
            <a:r>
              <a:rPr lang="ru-RU" dirty="0"/>
              <a:t>Инсталляция – </a:t>
            </a:r>
            <a:r>
              <a:rPr lang="ru-RU" dirty="0" err="1"/>
              <a:t>install</a:t>
            </a:r>
            <a:r>
              <a:rPr lang="ru-RU" dirty="0"/>
              <a:t>. Артефакт попадает в локальный </a:t>
            </a:r>
            <a:r>
              <a:rPr lang="ru-RU" dirty="0" err="1"/>
              <a:t>репозиторий</a:t>
            </a:r>
            <a:r>
              <a:rPr lang="ru-RU" dirty="0"/>
              <a:t>. Теперь его можно использовать в качестве зависимости.</a:t>
            </a:r>
          </a:p>
          <a:p>
            <a:r>
              <a:rPr lang="ru-RU" dirty="0"/>
              <a:t>Размещение проекта в удалённом </a:t>
            </a:r>
            <a:r>
              <a:rPr lang="ru-RU" dirty="0" err="1"/>
              <a:t>репозитории</a:t>
            </a:r>
            <a:r>
              <a:rPr lang="ru-RU" dirty="0"/>
              <a:t> – </a:t>
            </a:r>
            <a:r>
              <a:rPr lang="ru-RU" dirty="0" err="1"/>
              <a:t>deploy</a:t>
            </a:r>
            <a:r>
              <a:rPr lang="ru-RU" dirty="0"/>
              <a:t>. Это финальная стадия работы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Фазы сборки </a:t>
            </a:r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Настройки можно указывать в формате файла свойств</a:t>
            </a:r>
            <a:r>
              <a:rPr lang="en-US" dirty="0" smtClean="0"/>
              <a:t> (</a:t>
            </a:r>
            <a:r>
              <a:rPr lang="ru-RU" dirty="0" smtClean="0"/>
              <a:t>в файле </a:t>
            </a:r>
            <a:r>
              <a:rPr lang="en-US" dirty="0" err="1" smtClean="0"/>
              <a:t>application.properties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spring.datasource.url=</a:t>
            </a:r>
            <a:r>
              <a:rPr lang="en-US" dirty="0" err="1"/>
              <a:t>jdbc:postgresql</a:t>
            </a:r>
            <a:r>
              <a:rPr lang="en-US" dirty="0" smtClean="0"/>
              <a:t>://</a:t>
            </a:r>
            <a:r>
              <a:rPr lang="en-US" dirty="0" err="1" smtClean="0"/>
              <a:t>host:port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postgres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spring.datasource.password</a:t>
            </a:r>
            <a:r>
              <a:rPr lang="en-US" dirty="0" smtClean="0"/>
              <a:t>=********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Или в формате </a:t>
            </a:r>
            <a:r>
              <a:rPr lang="en-US" dirty="0" smtClean="0"/>
              <a:t>YAML (</a:t>
            </a:r>
            <a:r>
              <a:rPr lang="ru-RU" dirty="0" smtClean="0"/>
              <a:t>в файле </a:t>
            </a:r>
            <a:r>
              <a:rPr lang="en-US" dirty="0" err="1" smtClean="0"/>
              <a:t>application.yml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spring: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url: </a:t>
            </a:r>
            <a:r>
              <a:rPr lang="en-US" dirty="0" err="1" smtClean="0"/>
              <a:t>jdbc:postgresql</a:t>
            </a:r>
            <a:r>
              <a:rPr lang="en-US" dirty="0" smtClean="0"/>
              <a:t>://</a:t>
            </a:r>
            <a:r>
              <a:rPr lang="en-US" dirty="0" err="1" smtClean="0"/>
              <a:t>host:port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username: </a:t>
            </a:r>
            <a:r>
              <a:rPr lang="en-US" dirty="0" err="1" smtClean="0"/>
              <a:t>postgres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password: ********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r>
              <a:rPr lang="en-US" dirty="0" smtClean="0"/>
              <a:t> (</a:t>
            </a:r>
            <a:r>
              <a:rPr lang="ru-RU" dirty="0" smtClean="0"/>
              <a:t>настройки)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5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com.ssau.study.StudyApplication</a:t>
            </a:r>
            <a:r>
              <a:rPr lang="en-US" dirty="0" smtClean="0"/>
              <a:t>          </a:t>
            </a:r>
            <a:r>
              <a:rPr lang="en-US" dirty="0"/>
              <a:t>: Starting </a:t>
            </a:r>
            <a:r>
              <a:rPr lang="en-US" dirty="0" err="1"/>
              <a:t>StudyApplication</a:t>
            </a:r>
            <a:r>
              <a:rPr lang="en-US" dirty="0"/>
              <a:t> using Java 17.0.6 with PID 10460 (C:\</a:t>
            </a:r>
            <a:r>
              <a:rPr lang="en-US" dirty="0" smtClean="0"/>
              <a:t>Users\One\Downloads\study\target\classes </a:t>
            </a:r>
            <a:r>
              <a:rPr lang="en-US" dirty="0"/>
              <a:t>started by One in C:\Users\One\Downloads\study)</a:t>
            </a:r>
          </a:p>
          <a:p>
            <a:r>
              <a:rPr lang="en-US" dirty="0" err="1" smtClean="0"/>
              <a:t>com.ssau.study.StudyApplication</a:t>
            </a:r>
            <a:r>
              <a:rPr lang="en-US" dirty="0" smtClean="0"/>
              <a:t>          </a:t>
            </a:r>
            <a:r>
              <a:rPr lang="en-US" dirty="0"/>
              <a:t>: No active profile set, falling back to 1 default profile: "default"</a:t>
            </a:r>
          </a:p>
          <a:p>
            <a:r>
              <a:rPr lang="en-US" dirty="0" smtClean="0"/>
              <a:t>.</a:t>
            </a:r>
            <a:r>
              <a:rPr lang="en-US" dirty="0" err="1"/>
              <a:t>s.d.r.c.RepositoryConfigurationDelegate</a:t>
            </a:r>
            <a:r>
              <a:rPr lang="en-US" dirty="0"/>
              <a:t> : Bootstrapping Spring Data JDBC repositories in DEFAULT mode.</a:t>
            </a:r>
          </a:p>
          <a:p>
            <a:r>
              <a:rPr lang="en-US" dirty="0" smtClean="0"/>
              <a:t>.</a:t>
            </a:r>
            <a:r>
              <a:rPr lang="en-US" dirty="0" err="1"/>
              <a:t>s.d.r.c.RepositoryConfigurationDelegate</a:t>
            </a:r>
            <a:r>
              <a:rPr lang="en-US" dirty="0"/>
              <a:t> : Finished Spring Data repository scanning in 9 </a:t>
            </a:r>
            <a:r>
              <a:rPr lang="en-US" dirty="0" err="1"/>
              <a:t>ms.</a:t>
            </a:r>
            <a:r>
              <a:rPr lang="en-US" dirty="0"/>
              <a:t> Found 0 JDBC repository interfaces.</a:t>
            </a:r>
          </a:p>
          <a:p>
            <a:r>
              <a:rPr lang="en-US" dirty="0" err="1" smtClean="0"/>
              <a:t>o.s.b.w.embedded.tomcat.TomcatWebServer</a:t>
            </a:r>
            <a:r>
              <a:rPr lang="en-US" dirty="0" smtClean="0"/>
              <a:t>  </a:t>
            </a:r>
            <a:r>
              <a:rPr lang="en-US" dirty="0"/>
              <a:t>: Tomcat initialized with port(s): 8080 (http)</a:t>
            </a:r>
          </a:p>
          <a:p>
            <a:r>
              <a:rPr lang="en-US" dirty="0" err="1" smtClean="0"/>
              <a:t>o.apache.catalina.core.StandardService</a:t>
            </a:r>
            <a:r>
              <a:rPr lang="en-US" dirty="0" smtClean="0"/>
              <a:t>   </a:t>
            </a:r>
            <a:r>
              <a:rPr lang="en-US" dirty="0"/>
              <a:t>: Starting service [Tomcat]</a:t>
            </a:r>
          </a:p>
          <a:p>
            <a:r>
              <a:rPr lang="en-US" dirty="0" err="1" smtClean="0"/>
              <a:t>o.apache.catalina.core.StandardEngine</a:t>
            </a:r>
            <a:r>
              <a:rPr lang="en-US" dirty="0" smtClean="0"/>
              <a:t>    </a:t>
            </a:r>
            <a:r>
              <a:rPr lang="en-US" dirty="0"/>
              <a:t>: Starting Servlet engine: [Apache Tomcat/10.1.5]</a:t>
            </a:r>
          </a:p>
          <a:p>
            <a:r>
              <a:rPr lang="en-US" dirty="0" err="1" smtClean="0"/>
              <a:t>o.a.c.c.C</a:t>
            </a:r>
            <a:r>
              <a:rPr lang="en-US" dirty="0"/>
              <a:t>.[Tomcat].[</a:t>
            </a:r>
            <a:r>
              <a:rPr lang="en-US" dirty="0" err="1"/>
              <a:t>localhost</a:t>
            </a:r>
            <a:r>
              <a:rPr lang="en-US" dirty="0"/>
              <a:t>].[/]       : Initializing Spring embedded </a:t>
            </a:r>
            <a:r>
              <a:rPr lang="en-US" dirty="0" err="1"/>
              <a:t>WebApplicationContext</a:t>
            </a:r>
            <a:endParaRPr lang="en-US" dirty="0"/>
          </a:p>
          <a:p>
            <a:r>
              <a:rPr lang="en-US" dirty="0" err="1" smtClean="0"/>
              <a:t>w.s.c.ServletWebServerApplicationContext</a:t>
            </a:r>
            <a:r>
              <a:rPr lang="en-US" dirty="0" smtClean="0"/>
              <a:t> </a:t>
            </a:r>
            <a:r>
              <a:rPr lang="en-US" dirty="0"/>
              <a:t>: Root </a:t>
            </a:r>
            <a:r>
              <a:rPr lang="en-US" dirty="0" err="1"/>
              <a:t>WebApplicationContext</a:t>
            </a:r>
            <a:r>
              <a:rPr lang="en-US" dirty="0"/>
              <a:t>: initialization completed in 767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 err="1" smtClean="0"/>
              <a:t>com.zaxxer.hikari.HikariDataSource</a:t>
            </a:r>
            <a:r>
              <a:rPr lang="en-US" dirty="0" smtClean="0"/>
              <a:t>       </a:t>
            </a:r>
            <a:r>
              <a:rPr lang="en-US" dirty="0"/>
              <a:t>: HikariPool-1 - Starting...</a:t>
            </a:r>
          </a:p>
          <a:p>
            <a:r>
              <a:rPr lang="en-US" dirty="0" err="1" smtClean="0"/>
              <a:t>com.zaxxer.hikari.pool.HikariPool</a:t>
            </a:r>
            <a:r>
              <a:rPr lang="en-US" dirty="0" smtClean="0"/>
              <a:t>        </a:t>
            </a:r>
            <a:r>
              <a:rPr lang="en-US" dirty="0"/>
              <a:t>: HikariPool-1 - Added connection org.postgresql.jdbc.PgConnection@642a16aa</a:t>
            </a:r>
          </a:p>
          <a:p>
            <a:r>
              <a:rPr lang="en-US" dirty="0" err="1" smtClean="0"/>
              <a:t>com.zaxxer.hikari.HikariDataSource</a:t>
            </a:r>
            <a:r>
              <a:rPr lang="en-US" dirty="0" smtClean="0"/>
              <a:t>       </a:t>
            </a:r>
            <a:r>
              <a:rPr lang="en-US" dirty="0"/>
              <a:t>: HikariPool-1 - Start completed.</a:t>
            </a:r>
          </a:p>
          <a:p>
            <a:r>
              <a:rPr lang="en-US" dirty="0" err="1" smtClean="0"/>
              <a:t>o.s.b.w.embedded.tomcat.TomcatWebServer</a:t>
            </a:r>
            <a:r>
              <a:rPr lang="en-US" dirty="0" smtClean="0"/>
              <a:t>  </a:t>
            </a:r>
            <a:r>
              <a:rPr lang="en-US" dirty="0"/>
              <a:t>: Tomcat started on port(s): 8080 (http) with context path ''</a:t>
            </a:r>
          </a:p>
          <a:p>
            <a:r>
              <a:rPr lang="en-US" dirty="0" err="1" smtClean="0"/>
              <a:t>com.ssau.study.StudyApplication</a:t>
            </a:r>
            <a:r>
              <a:rPr lang="en-US" dirty="0" smtClean="0"/>
              <a:t>          </a:t>
            </a:r>
            <a:r>
              <a:rPr lang="en-US" dirty="0"/>
              <a:t>: Started </a:t>
            </a:r>
            <a:r>
              <a:rPr lang="en-US" dirty="0" err="1"/>
              <a:t>StudyApplication</a:t>
            </a:r>
            <a:r>
              <a:rPr lang="en-US" dirty="0"/>
              <a:t> in 1.575 seconds (process running for 2.073)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com.ssau.study.controller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…;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/students")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StudentController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Autowired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StudentRepository</a:t>
            </a:r>
            <a:r>
              <a:rPr lang="en-US" dirty="0"/>
              <a:t> </a:t>
            </a:r>
            <a:r>
              <a:rPr lang="en-US" dirty="0" err="1"/>
              <a:t>studentRepository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/>
              <a:t>("/count")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count()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studentRepository.count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GetMapping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List&lt;Student&gt; </a:t>
            </a:r>
            <a:r>
              <a:rPr lang="en-US" dirty="0" err="1"/>
              <a:t>findAll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studentRepository.findAll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/>
              <a:t>("/{name}")</a:t>
            </a:r>
          </a:p>
          <a:p>
            <a:pPr marL="0" indent="0">
              <a:buNone/>
            </a:pPr>
            <a:r>
              <a:rPr lang="en-US" dirty="0"/>
              <a:t>    public List&lt;Student&gt; </a:t>
            </a:r>
            <a:r>
              <a:rPr lang="en-US" dirty="0" err="1"/>
              <a:t>findAllByName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name)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studentRepository.findAllByName</a:t>
            </a:r>
            <a:r>
              <a:rPr lang="en-US" dirty="0"/>
              <a:t>(name);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com.ssau.study.entity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lombok.Getter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lombok.Setter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@Getter</a:t>
            </a:r>
            <a:br>
              <a:rPr lang="en-US" dirty="0"/>
            </a:br>
            <a:r>
              <a:rPr lang="en-US" dirty="0"/>
              <a:t>@Setter</a:t>
            </a:r>
            <a:br>
              <a:rPr lang="en-US" dirty="0"/>
            </a:br>
            <a:r>
              <a:rPr lang="en-US" dirty="0"/>
              <a:t>public class Student {</a:t>
            </a:r>
            <a:br>
              <a:rPr lang="en-US" dirty="0"/>
            </a:br>
            <a:r>
              <a:rPr lang="en-US" dirty="0"/>
              <a:t>    private long id;</a:t>
            </a:r>
            <a:br>
              <a:rPr lang="en-US" dirty="0"/>
            </a:br>
            <a:r>
              <a:rPr lang="en-US" dirty="0"/>
              <a:t>    private String name;</a:t>
            </a:r>
            <a:br>
              <a:rPr lang="en-US" dirty="0"/>
            </a:br>
            <a:r>
              <a:rPr lang="en-US" dirty="0"/>
              <a:t>    private Date birthdate;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Сущностный класс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– универсальный фреймворк с открытым исходным кодом для </a:t>
            </a:r>
            <a:r>
              <a:rPr lang="ru-RU" dirty="0" err="1"/>
              <a:t>Java</a:t>
            </a:r>
            <a:r>
              <a:rPr lang="ru-RU" dirty="0"/>
              <a:t>-платформы</a:t>
            </a:r>
            <a:r>
              <a:rPr lang="ru-RU" dirty="0" smtClean="0"/>
              <a:t>.</a:t>
            </a:r>
          </a:p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обеспечивает комплексную модель разработки и конфигурации для современных бизнес-приложений на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может быть рассмотрен как коллекция меньших </a:t>
            </a:r>
            <a:r>
              <a:rPr lang="ru-RU" dirty="0" err="1"/>
              <a:t>фреймворков</a:t>
            </a:r>
            <a:r>
              <a:rPr lang="ru-RU" dirty="0"/>
              <a:t> или </a:t>
            </a:r>
            <a:r>
              <a:rPr lang="ru-RU" dirty="0" err="1"/>
              <a:t>фреймворков</a:t>
            </a:r>
            <a:r>
              <a:rPr lang="ru-RU" dirty="0"/>
              <a:t> во </a:t>
            </a:r>
            <a:r>
              <a:rPr lang="ru-RU" dirty="0" err="1"/>
              <a:t>фреймворке</a:t>
            </a:r>
            <a:r>
              <a:rPr lang="ru-RU" dirty="0" smtClean="0"/>
              <a:t>.</a:t>
            </a:r>
          </a:p>
          <a:p>
            <a:r>
              <a:rPr lang="ru-RU" dirty="0"/>
              <a:t>Эти </a:t>
            </a:r>
            <a:r>
              <a:rPr lang="ru-RU" dirty="0" err="1"/>
              <a:t>фреймворки</a:t>
            </a:r>
            <a:r>
              <a:rPr lang="ru-RU"/>
              <a:t> делятся на структурные элементы типовых комплексных приложений.</a:t>
            </a:r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com.ssau.study.repository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com.ssau.study.entity.Student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StudentRepository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List&lt;Student&gt; </a:t>
            </a:r>
            <a:r>
              <a:rPr lang="en-US" dirty="0" err="1"/>
              <a:t>findAll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List&lt;Student&gt; </a:t>
            </a:r>
            <a:r>
              <a:rPr lang="en-US" dirty="0" err="1"/>
              <a:t>findAllByName</a:t>
            </a:r>
            <a:r>
              <a:rPr lang="en-US" dirty="0"/>
              <a:t>(String name);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9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com.ssau.study.repository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ru-RU" dirty="0" smtClean="0"/>
              <a:t>…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RequiredArgsConstructor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JdbcStudentRepository</a:t>
            </a:r>
            <a:r>
              <a:rPr lang="en-US" dirty="0"/>
              <a:t> implements </a:t>
            </a:r>
            <a:r>
              <a:rPr lang="en-US" dirty="0" err="1"/>
              <a:t>StudentRepository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private final </a:t>
            </a:r>
            <a:r>
              <a:rPr lang="en-US" dirty="0" err="1"/>
              <a:t>JdbcTemplate</a:t>
            </a:r>
            <a:r>
              <a:rPr lang="en-US" dirty="0"/>
              <a:t> </a:t>
            </a:r>
            <a:r>
              <a:rPr lang="en-US" dirty="0" err="1"/>
              <a:t>jdbcTemplate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private final </a:t>
            </a:r>
            <a:r>
              <a:rPr lang="en-US" dirty="0" err="1"/>
              <a:t>NamedParameterJdbcTemplate</a:t>
            </a:r>
            <a:r>
              <a:rPr lang="en-US" dirty="0"/>
              <a:t> </a:t>
            </a:r>
            <a:r>
              <a:rPr lang="en-US" dirty="0" err="1"/>
              <a:t>namedParameterJdbcTemplate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RowMapper</a:t>
            </a:r>
            <a:r>
              <a:rPr lang="en-US" dirty="0"/>
              <a:t>&lt;Student&gt; </a:t>
            </a:r>
            <a:r>
              <a:rPr lang="en-US" dirty="0" err="1"/>
              <a:t>studentMapper</a:t>
            </a:r>
            <a:r>
              <a:rPr lang="en-US" dirty="0"/>
              <a:t> = (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rowNum</a:t>
            </a:r>
            <a:r>
              <a:rPr lang="en-US" dirty="0"/>
              <a:t>) -&gt; {</a:t>
            </a:r>
          </a:p>
          <a:p>
            <a:pPr marL="0" indent="0">
              <a:buNone/>
            </a:pPr>
            <a:r>
              <a:rPr lang="en-US" dirty="0"/>
              <a:t>        Student </a:t>
            </a:r>
            <a:r>
              <a:rPr lang="en-US" dirty="0" err="1"/>
              <a:t>student</a:t>
            </a:r>
            <a:r>
              <a:rPr lang="en-US" dirty="0"/>
              <a:t> = new Student();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student.setId</a:t>
            </a:r>
            <a:r>
              <a:rPr lang="en-US" dirty="0"/>
              <a:t>(</a:t>
            </a:r>
            <a:r>
              <a:rPr lang="en-US" dirty="0" err="1"/>
              <a:t>rs.getLong</a:t>
            </a:r>
            <a:r>
              <a:rPr lang="en-US" dirty="0"/>
              <a:t>("id"));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student.setName</a:t>
            </a:r>
            <a:r>
              <a:rPr lang="en-US" dirty="0"/>
              <a:t>(</a:t>
            </a:r>
            <a:r>
              <a:rPr lang="en-US" dirty="0" err="1"/>
              <a:t>rs.getString</a:t>
            </a:r>
            <a:r>
              <a:rPr lang="en-US" dirty="0"/>
              <a:t>("name"));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student.setBirthdate</a:t>
            </a:r>
            <a:r>
              <a:rPr lang="en-US" dirty="0"/>
              <a:t>(</a:t>
            </a:r>
            <a:r>
              <a:rPr lang="en-US" dirty="0" err="1"/>
              <a:t>rs.getDate</a:t>
            </a:r>
            <a:r>
              <a:rPr lang="en-US" dirty="0"/>
              <a:t>("birthdate"));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student.setNumber</a:t>
            </a:r>
            <a:r>
              <a:rPr lang="en-US" dirty="0"/>
              <a:t>(</a:t>
            </a:r>
            <a:r>
              <a:rPr lang="en-US" dirty="0" err="1"/>
              <a:t>rs.getInt</a:t>
            </a:r>
            <a:r>
              <a:rPr lang="en-US" dirty="0"/>
              <a:t>("number"));</a:t>
            </a:r>
          </a:p>
          <a:p>
            <a:pPr marL="0" indent="0">
              <a:buNone/>
            </a:pPr>
            <a:r>
              <a:rPr lang="en-US" dirty="0"/>
              <a:t>        return student;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count()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jdbcTemplate.queryForObject</a:t>
            </a:r>
            <a:r>
              <a:rPr lang="en-US" dirty="0"/>
              <a:t>("select count(*) from </a:t>
            </a:r>
            <a:r>
              <a:rPr lang="en-US" dirty="0" err="1"/>
              <a:t>public.students</a:t>
            </a:r>
            <a:r>
              <a:rPr lang="en-US" dirty="0"/>
              <a:t>", </a:t>
            </a:r>
            <a:r>
              <a:rPr lang="en-US" dirty="0" err="1"/>
              <a:t>Integer.class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List&lt;Student&gt; </a:t>
            </a:r>
            <a:r>
              <a:rPr lang="en-US" dirty="0" err="1"/>
              <a:t>findAll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jdbcTemplate.query</a:t>
            </a:r>
            <a:r>
              <a:rPr lang="en-US" dirty="0"/>
              <a:t>("select * from </a:t>
            </a:r>
            <a:r>
              <a:rPr lang="en-US" dirty="0" err="1"/>
              <a:t>public.students</a:t>
            </a:r>
            <a:r>
              <a:rPr lang="en-US" dirty="0"/>
              <a:t>", </a:t>
            </a:r>
            <a:r>
              <a:rPr lang="en-US" dirty="0" err="1"/>
              <a:t>studentMapper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List&lt;Student&gt; </a:t>
            </a:r>
            <a:r>
              <a:rPr lang="en-US" dirty="0" err="1"/>
              <a:t>findAllByName</a:t>
            </a:r>
            <a:r>
              <a:rPr lang="en-US" dirty="0"/>
              <a:t>(String name)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namedParameterJdbcTemplate.query</a:t>
            </a:r>
            <a:r>
              <a:rPr lang="en-US" dirty="0" smtClean="0"/>
              <a:t>(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select * from </a:t>
            </a:r>
            <a:r>
              <a:rPr lang="en-US" dirty="0" err="1"/>
              <a:t>public.students</a:t>
            </a:r>
            <a:r>
              <a:rPr lang="en-US" dirty="0"/>
              <a:t> where name </a:t>
            </a:r>
            <a:r>
              <a:rPr lang="en-US" dirty="0" err="1"/>
              <a:t>ilike</a:t>
            </a:r>
            <a:r>
              <a:rPr lang="en-US" dirty="0"/>
              <a:t> '%' || :name || </a:t>
            </a:r>
            <a:r>
              <a:rPr lang="en-US" dirty="0" smtClean="0"/>
              <a:t>'%'",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Collections.singletonMap</a:t>
            </a:r>
            <a:r>
              <a:rPr lang="en-US" dirty="0" smtClean="0"/>
              <a:t>("name", name), </a:t>
            </a:r>
            <a:r>
              <a:rPr lang="en-US" dirty="0" err="1" smtClean="0"/>
              <a:t>studentMapper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28813"/>
            <a:ext cx="75438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40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Class.</a:t>
            </a:r>
            <a:r>
              <a:rPr lang="en-US" i="1" dirty="0" err="1"/>
              <a:t>forName</a:t>
            </a:r>
            <a:r>
              <a:rPr lang="en-US" dirty="0"/>
              <a:t>("</a:t>
            </a:r>
            <a:r>
              <a:rPr lang="en-US" dirty="0" err="1"/>
              <a:t>org.postgresql.Driver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try (Connection </a:t>
            </a:r>
            <a:r>
              <a:rPr lang="en-US" dirty="0" err="1"/>
              <a:t>connection</a:t>
            </a:r>
            <a:r>
              <a:rPr lang="en-US" dirty="0"/>
              <a:t> = 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username, password);</a:t>
            </a:r>
            <a:br>
              <a:rPr lang="en-US" dirty="0"/>
            </a:br>
            <a:r>
              <a:rPr lang="ru-RU" dirty="0" smtClean="0"/>
              <a:t>        </a:t>
            </a:r>
            <a:r>
              <a:rPr lang="en-US" dirty="0" smtClean="0"/>
              <a:t>Statement </a:t>
            </a:r>
            <a:r>
              <a:rPr lang="en-US" dirty="0" err="1"/>
              <a:t>statement</a:t>
            </a:r>
            <a:r>
              <a:rPr lang="en-US" dirty="0"/>
              <a:t> = </a:t>
            </a:r>
            <a:r>
              <a:rPr lang="en-US" dirty="0" err="1"/>
              <a:t>connection.createStatement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    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statement.executeQuery</a:t>
            </a:r>
            <a:r>
              <a:rPr lang="en-US" dirty="0"/>
              <a:t>("select * from </a:t>
            </a:r>
            <a:r>
              <a:rPr lang="en-US" dirty="0" err="1"/>
              <a:t>public.students</a:t>
            </a:r>
            <a:r>
              <a:rPr lang="en-US" dirty="0"/>
              <a:t>")) {</a:t>
            </a:r>
            <a:br>
              <a:rPr lang="en-US" dirty="0"/>
            </a:br>
            <a:r>
              <a:rPr lang="ru-RU" dirty="0" smtClean="0"/>
              <a:t>    </a:t>
            </a: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resultSet.next</a:t>
            </a:r>
            <a:r>
              <a:rPr lang="en-US" dirty="0"/>
              <a:t>()) </a:t>
            </a: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…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try (Connection </a:t>
            </a:r>
            <a:r>
              <a:rPr lang="en-US" dirty="0" err="1"/>
              <a:t>connection</a:t>
            </a:r>
            <a:r>
              <a:rPr lang="en-US" dirty="0"/>
              <a:t> = 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properties);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        </a:t>
            </a:r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/>
              <a:t>statement = </a:t>
            </a:r>
            <a:r>
              <a:rPr lang="en-US" dirty="0" err="1"/>
              <a:t>connection.prepareStatement</a:t>
            </a:r>
            <a:r>
              <a:rPr lang="en-US" dirty="0" smtClean="0"/>
              <a:t>(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</a:t>
            </a:r>
            <a:r>
              <a:rPr lang="en-US" dirty="0" smtClean="0"/>
              <a:t>"</a:t>
            </a:r>
            <a:r>
              <a:rPr lang="en-US" dirty="0"/>
              <a:t>select * from </a:t>
            </a:r>
            <a:r>
              <a:rPr lang="en-US" dirty="0" err="1"/>
              <a:t>public.students</a:t>
            </a:r>
            <a:r>
              <a:rPr lang="en-US" dirty="0"/>
              <a:t> where id = ?")) {</a:t>
            </a:r>
            <a:br>
              <a:rPr lang="en-US" dirty="0"/>
            </a:br>
            <a:r>
              <a:rPr lang="ru-RU" dirty="0" smtClean="0"/>
              <a:t>    </a:t>
            </a:r>
            <a:r>
              <a:rPr lang="en-US" dirty="0" err="1" smtClean="0"/>
              <a:t>statement.setLong</a:t>
            </a:r>
            <a:r>
              <a:rPr lang="en-US" dirty="0" smtClean="0"/>
              <a:t>(1</a:t>
            </a:r>
            <a:r>
              <a:rPr lang="en-US" dirty="0"/>
              <a:t>, id);</a:t>
            </a:r>
            <a:br>
              <a:rPr lang="en-US" dirty="0"/>
            </a:br>
            <a:r>
              <a:rPr lang="ru-RU" dirty="0" smtClean="0"/>
              <a:t>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statement.executeQuery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    </a:t>
            </a:r>
            <a:r>
              <a:rPr lang="en-US" dirty="0" smtClean="0"/>
              <a:t>if (</a:t>
            </a:r>
            <a:r>
              <a:rPr lang="en-US" dirty="0" err="1" smtClean="0"/>
              <a:t>resultSet.next</a:t>
            </a:r>
            <a:r>
              <a:rPr lang="en-US" dirty="0"/>
              <a:t>()) {</a:t>
            </a:r>
            <a:br>
              <a:rPr lang="en-US" dirty="0"/>
            </a:br>
            <a:r>
              <a:rPr lang="ru-RU" dirty="0" smtClean="0"/>
              <a:t>        ….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кодом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3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localhost:8080/api/students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[{"id":1,"name":"</a:t>
            </a:r>
            <a:r>
              <a:rPr lang="ru-RU" dirty="0"/>
              <a:t>Иванов Пётр Сергеевич","</a:t>
            </a:r>
            <a:r>
              <a:rPr lang="en-US" dirty="0"/>
              <a:t>birthdate":"2001-01-01","number":123456},{"id":2,"name":"</a:t>
            </a:r>
            <a:r>
              <a:rPr lang="ru-RU" dirty="0"/>
              <a:t>Петров Сергей Иванович","</a:t>
            </a:r>
            <a:r>
              <a:rPr lang="en-US" dirty="0"/>
              <a:t>birthdate":"2002-02-02","number":123457}]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localhost:8080/api/students/count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localhost:8080/api/students/</a:t>
            </a:r>
            <a:r>
              <a:rPr lang="ru-RU" dirty="0" smtClean="0">
                <a:hlinkClick r:id="rId4"/>
              </a:rPr>
              <a:t>Пётр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[{"id":1,"name":"</a:t>
            </a:r>
            <a:r>
              <a:rPr lang="ru-RU" dirty="0"/>
              <a:t>Иванов Пётр Сергеевич","</a:t>
            </a:r>
            <a:r>
              <a:rPr lang="en-US" dirty="0"/>
              <a:t>birthdate":"2001-01-01","number":123456}]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выполнения запросов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6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Spring Core - </a:t>
            </a:r>
            <a:r>
              <a:rPr lang="ru-RU" dirty="0"/>
              <a:t>центральная часть всего </a:t>
            </a:r>
            <a:r>
              <a:rPr lang="ru-RU" dirty="0" err="1" smtClean="0"/>
              <a:t>фреймворка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контейнер </a:t>
            </a:r>
            <a:r>
              <a:rPr lang="en-US" dirty="0" err="1" smtClean="0"/>
              <a:t>IoC</a:t>
            </a:r>
            <a:r>
              <a:rPr lang="en-US" dirty="0" smtClean="0"/>
              <a:t>,</a:t>
            </a:r>
          </a:p>
          <a:p>
            <a:pPr lvl="1"/>
            <a:r>
              <a:rPr lang="ru-RU" dirty="0" smtClean="0"/>
              <a:t>управление ресурсами и интернационализация </a:t>
            </a:r>
            <a:r>
              <a:rPr lang="en-US" dirty="0" smtClean="0"/>
              <a:t>(i18n),</a:t>
            </a:r>
            <a:endParaRPr lang="ru-RU" dirty="0" smtClean="0"/>
          </a:p>
          <a:p>
            <a:pPr lvl="1"/>
            <a:r>
              <a:rPr lang="ru-RU" dirty="0" err="1" smtClean="0"/>
              <a:t>валидация</a:t>
            </a:r>
            <a:r>
              <a:rPr lang="ru-RU" dirty="0" smtClean="0"/>
              <a:t> объектов,</a:t>
            </a:r>
          </a:p>
          <a:p>
            <a:pPr lvl="1"/>
            <a:r>
              <a:rPr lang="ru-RU" dirty="0" smtClean="0"/>
              <a:t>связывание данных,</a:t>
            </a:r>
          </a:p>
          <a:p>
            <a:pPr lvl="1"/>
            <a:r>
              <a:rPr lang="ru-RU" dirty="0" smtClean="0"/>
              <a:t>преобразование типов,</a:t>
            </a:r>
          </a:p>
          <a:p>
            <a:pPr lvl="1"/>
            <a:r>
              <a:rPr lang="ru-RU" dirty="0" smtClean="0"/>
              <a:t>ведение логов и т.д.</a:t>
            </a:r>
            <a:r>
              <a:rPr lang="en-US" dirty="0" smtClean="0"/>
              <a:t>;</a:t>
            </a:r>
          </a:p>
          <a:p>
            <a:r>
              <a:rPr lang="en-US" dirty="0" smtClean="0"/>
              <a:t>Spring AOP;</a:t>
            </a:r>
            <a:endParaRPr lang="ru-RU" dirty="0" smtClean="0"/>
          </a:p>
          <a:p>
            <a:r>
              <a:rPr lang="en-US" dirty="0" smtClean="0"/>
              <a:t>Spring Data;</a:t>
            </a:r>
          </a:p>
          <a:p>
            <a:r>
              <a:rPr lang="en-US" dirty="0" smtClean="0"/>
              <a:t>Spring JTA;</a:t>
            </a:r>
          </a:p>
          <a:p>
            <a:r>
              <a:rPr lang="en-US" dirty="0" smtClean="0"/>
              <a:t>Spring MVC;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Remoting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Spring Security;</a:t>
            </a:r>
          </a:p>
          <a:p>
            <a:r>
              <a:rPr lang="en-US" dirty="0" smtClean="0"/>
              <a:t>Spring Messaging;</a:t>
            </a:r>
          </a:p>
          <a:p>
            <a:r>
              <a:rPr lang="en-US" dirty="0" smtClean="0"/>
              <a:t>Spring Testing.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«Малые» </a:t>
            </a:r>
            <a:r>
              <a:rPr lang="ru-RU" dirty="0" err="1" smtClean="0"/>
              <a:t>фреймворки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5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В зависимости от типа создаваемого приложения (</a:t>
            </a:r>
            <a:r>
              <a:rPr lang="en-US" dirty="0"/>
              <a:t>Spring MVC</a:t>
            </a:r>
            <a:r>
              <a:rPr lang="ru-RU" dirty="0"/>
              <a:t>, </a:t>
            </a:r>
            <a:r>
              <a:rPr lang="en-US" dirty="0"/>
              <a:t>Spring JDBC</a:t>
            </a:r>
            <a:r>
              <a:rPr lang="ru-RU" dirty="0"/>
              <a:t>, </a:t>
            </a:r>
            <a:r>
              <a:rPr lang="en-US" dirty="0"/>
              <a:t>Spring ORM</a:t>
            </a:r>
            <a:r>
              <a:rPr lang="ru-RU" dirty="0"/>
              <a:t> и т.д.) импортировать необходимые </a:t>
            </a:r>
            <a:r>
              <a:rPr lang="en-US" dirty="0"/>
              <a:t>Spring</a:t>
            </a:r>
            <a:r>
              <a:rPr lang="ru-RU" dirty="0"/>
              <a:t>-модули;</a:t>
            </a:r>
            <a:endParaRPr lang="en-US" dirty="0"/>
          </a:p>
          <a:p>
            <a:pPr lvl="0"/>
            <a:r>
              <a:rPr lang="ru-RU" dirty="0"/>
              <a:t>Импортировать библиотеку </a:t>
            </a:r>
            <a:r>
              <a:rPr lang="en-US" dirty="0"/>
              <a:t>web</a:t>
            </a:r>
            <a:r>
              <a:rPr lang="ru-RU" dirty="0"/>
              <a:t>-контейнеров (в случае </a:t>
            </a:r>
            <a:r>
              <a:rPr lang="en-US" dirty="0"/>
              <a:t>web</a:t>
            </a:r>
            <a:r>
              <a:rPr lang="ru-RU" dirty="0"/>
              <a:t>-приложений);</a:t>
            </a:r>
            <a:endParaRPr lang="en-US" dirty="0"/>
          </a:p>
          <a:p>
            <a:pPr lvl="0"/>
            <a:r>
              <a:rPr lang="ru-RU" dirty="0"/>
              <a:t>Импортировать необходимые сторонние библиотеки (например, </a:t>
            </a:r>
            <a:r>
              <a:rPr lang="en-US" dirty="0"/>
              <a:t>Hibernate</a:t>
            </a:r>
            <a:r>
              <a:rPr lang="ru-RU" dirty="0"/>
              <a:t>, </a:t>
            </a:r>
            <a:r>
              <a:rPr lang="en-US" dirty="0"/>
              <a:t>Jackson</a:t>
            </a:r>
            <a:r>
              <a:rPr lang="ru-RU" dirty="0"/>
              <a:t>), при этом необходимо найти версии, совместимые с указанной версией </a:t>
            </a:r>
            <a:r>
              <a:rPr lang="en-US" dirty="0"/>
              <a:t>Spring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/>
              <a:t>Конфигурировать компоненты </a:t>
            </a:r>
            <a:r>
              <a:rPr lang="en-US" dirty="0"/>
              <a:t>DAO</a:t>
            </a:r>
            <a:r>
              <a:rPr lang="ru-RU" dirty="0"/>
              <a:t> (источники данных, управление транзакциями и т.д.);</a:t>
            </a:r>
            <a:endParaRPr lang="en-US" dirty="0"/>
          </a:p>
          <a:p>
            <a:pPr lvl="0"/>
            <a:r>
              <a:rPr lang="ru-RU" dirty="0"/>
              <a:t>Конфигурировать компоненты </a:t>
            </a:r>
            <a:r>
              <a:rPr lang="en-US" dirty="0"/>
              <a:t>web</a:t>
            </a:r>
            <a:r>
              <a:rPr lang="ru-RU" dirty="0"/>
              <a:t>-слоя (диспетчер ресурсов, </a:t>
            </a:r>
            <a:r>
              <a:rPr lang="en-US" dirty="0"/>
              <a:t>view resolver</a:t>
            </a:r>
            <a:r>
              <a:rPr lang="ru-RU" dirty="0"/>
              <a:t>);</a:t>
            </a:r>
            <a:endParaRPr lang="en-US" dirty="0"/>
          </a:p>
          <a:p>
            <a:pPr lvl="0"/>
            <a:r>
              <a:rPr lang="ru-RU" dirty="0"/>
              <a:t>Определить класс, который загрузит все необходимые конфигурации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 конфигурации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управления </a:t>
            </a:r>
            <a:r>
              <a:rPr lang="ru-RU" dirty="0" smtClean="0"/>
              <a:t>зависимостями.</a:t>
            </a:r>
          </a:p>
          <a:p>
            <a:r>
              <a:rPr lang="ru-RU" dirty="0"/>
              <a:t>Автоматическая </a:t>
            </a:r>
            <a:r>
              <a:rPr lang="ru-RU" dirty="0" smtClean="0"/>
              <a:t>конфигурация.</a:t>
            </a:r>
            <a:endParaRPr lang="ru-RU" dirty="0"/>
          </a:p>
          <a:p>
            <a:r>
              <a:rPr lang="ru-RU" dirty="0"/>
              <a:t>Встроенная поддержка сервера приложений </a:t>
            </a:r>
            <a:r>
              <a:rPr lang="en-US" dirty="0" smtClean="0"/>
              <a:t>–</a:t>
            </a:r>
            <a:r>
              <a:rPr lang="ru-RU" dirty="0" smtClean="0"/>
              <a:t> контейнера </a:t>
            </a:r>
            <a:r>
              <a:rPr lang="ru-RU" dirty="0" err="1" smtClean="0"/>
              <a:t>сервлетов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Онлайн-инициализатор для первичной настройки проекта: </a:t>
            </a:r>
            <a:r>
              <a:rPr lang="en-US" dirty="0"/>
              <a:t>https://</a:t>
            </a:r>
            <a:r>
              <a:rPr lang="en-US" dirty="0" smtClean="0"/>
              <a:t>start.spring.io/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40066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Онлайн-инициализатор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2289"/>
            <a:ext cx="7646665" cy="481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49809" cy="378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0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Maven</a:t>
            </a:r>
            <a:r>
              <a:rPr lang="ru-RU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это </a:t>
            </a:r>
            <a:r>
              <a:rPr lang="ru-RU" dirty="0"/>
              <a:t>инструмент для автоматической сборки проектов на основе описания их структуры в специальных файлах на языке POM (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Model</a:t>
            </a:r>
            <a:r>
              <a:rPr lang="ru-RU" dirty="0"/>
              <a:t>) </a:t>
            </a:r>
            <a:r>
              <a:rPr lang="ru-RU" dirty="0" smtClean="0"/>
              <a:t>в формате XML.</a:t>
            </a:r>
          </a:p>
          <a:p>
            <a:r>
              <a:rPr lang="ru-RU" dirty="0"/>
              <a:t>Функциональность системы сборки </a:t>
            </a:r>
            <a:r>
              <a:rPr lang="ru-RU" dirty="0" err="1"/>
              <a:t>Maven</a:t>
            </a:r>
            <a:r>
              <a:rPr lang="ru-RU" dirty="0"/>
              <a:t> шире, чем компилятора исходного кода. В процессе работы приложения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 вызывает компилятор и при этом автоматически управляет зависимостями и ресурсами, например:</a:t>
            </a:r>
          </a:p>
          <a:p>
            <a:pPr lvl="1"/>
            <a:r>
              <a:rPr lang="ru-RU" dirty="0" smtClean="0"/>
              <a:t>загружает </a:t>
            </a:r>
            <a:r>
              <a:rPr lang="ru-RU" dirty="0"/>
              <a:t>подходящие версии пакетов;</a:t>
            </a:r>
          </a:p>
          <a:p>
            <a:pPr lvl="1"/>
            <a:r>
              <a:rPr lang="ru-RU" dirty="0"/>
              <a:t>размещает изображения, аудио- и видеофайлы в нужных папках;</a:t>
            </a:r>
          </a:p>
          <a:p>
            <a:pPr lvl="1"/>
            <a:r>
              <a:rPr lang="ru-RU" dirty="0"/>
              <a:t>подгружает сторонние </a:t>
            </a:r>
            <a:r>
              <a:rPr lang="ru-RU" dirty="0" smtClean="0"/>
              <a:t>библиотеки.</a:t>
            </a:r>
          </a:p>
          <a:p>
            <a:r>
              <a:rPr lang="ru-RU" dirty="0" smtClean="0"/>
              <a:t>Автоматическая </a:t>
            </a:r>
            <a:r>
              <a:rPr lang="ru-RU" dirty="0"/>
              <a:t>сборка приложения особенно важна на этапах разработки, отладки и тестирования </a:t>
            </a:r>
            <a:r>
              <a:rPr lang="ru-RU" dirty="0" smtClean="0"/>
              <a:t>– </a:t>
            </a:r>
            <a:r>
              <a:rPr lang="ru-RU" dirty="0" err="1" smtClean="0"/>
              <a:t>Maven</a:t>
            </a:r>
            <a:r>
              <a:rPr lang="ru-RU" dirty="0" smtClean="0"/>
              <a:t> </a:t>
            </a:r>
            <a:r>
              <a:rPr lang="ru-RU" dirty="0"/>
              <a:t>помогает собрать код и ресурсы в исполняемое приложение без IDE (среды разработки</a:t>
            </a:r>
            <a:r>
              <a:rPr lang="ru-RU" dirty="0" smtClean="0"/>
              <a:t>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Репозиторий</a:t>
            </a:r>
            <a:r>
              <a:rPr lang="ru-RU" dirty="0"/>
              <a:t> – это место для хранения и обновления файлов проекта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Директория </a:t>
            </a:r>
            <a:r>
              <a:rPr lang="ru-RU" dirty="0"/>
              <a:t>на компьютере разработчика, в которой </a:t>
            </a:r>
            <a:r>
              <a:rPr lang="ru-RU" dirty="0" err="1"/>
              <a:t>Maven</a:t>
            </a:r>
            <a:r>
              <a:rPr lang="ru-RU" dirty="0"/>
              <a:t> хранит все </a:t>
            </a:r>
            <a:r>
              <a:rPr lang="ru-RU" dirty="0" err="1"/>
              <a:t>jar</a:t>
            </a:r>
            <a:r>
              <a:rPr lang="ru-RU" dirty="0"/>
              <a:t>-файлы отдельного проекта, библиотеки и необходимые модули (зависимости), называется локальным </a:t>
            </a:r>
            <a:r>
              <a:rPr lang="ru-RU" dirty="0" err="1"/>
              <a:t>репозиторием</a:t>
            </a:r>
            <a:r>
              <a:rPr lang="ru-RU" dirty="0"/>
              <a:t>. По умолчанию он располагается в папке .m2 текущего пользователя.</a:t>
            </a:r>
          </a:p>
          <a:p>
            <a:r>
              <a:rPr lang="ru-RU" dirty="0"/>
              <a:t>Центральный </a:t>
            </a:r>
            <a:r>
              <a:rPr lang="ru-RU" dirty="0" err="1"/>
              <a:t>репозиторий</a:t>
            </a:r>
            <a:r>
              <a:rPr lang="ru-RU" dirty="0"/>
              <a:t> – это общее онлайн-хранилище, здесь находятся все библиотеки, плагины и модули, созданные разработчиками сообщества </a:t>
            </a:r>
            <a:r>
              <a:rPr lang="ru-RU" dirty="0" err="1"/>
              <a:t>Maven</a:t>
            </a:r>
            <a:r>
              <a:rPr lang="ru-RU" dirty="0"/>
              <a:t>. Если во время сборки проекта система не находит нужную библиотеку (зависимость) в локальном </a:t>
            </a:r>
            <a:r>
              <a:rPr lang="ru-RU" dirty="0" err="1"/>
              <a:t>репозитории</a:t>
            </a:r>
            <a:r>
              <a:rPr lang="ru-RU" dirty="0"/>
              <a:t> разработчика, она автоматически обращается в центральный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.</a:t>
            </a:r>
          </a:p>
          <a:p>
            <a:r>
              <a:rPr lang="ru-RU" dirty="0"/>
              <a:t>Помимо центрального </a:t>
            </a:r>
            <a:r>
              <a:rPr lang="ru-RU" dirty="0" err="1"/>
              <a:t>репозитория</a:t>
            </a:r>
            <a:r>
              <a:rPr lang="ru-RU" dirty="0"/>
              <a:t>, можно указывать дополнительные </a:t>
            </a:r>
            <a:r>
              <a:rPr lang="ru-RU" dirty="0" err="1"/>
              <a:t>репозитории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Репозитории</a:t>
            </a:r>
            <a:r>
              <a:rPr lang="ru-RU" dirty="0" smtClean="0"/>
              <a:t> </a:t>
            </a:r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6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1180</TotalTime>
  <Words>1345</Words>
  <Application>Microsoft Office PowerPoint</Application>
  <PresentationFormat>Экран (4:3)</PresentationFormat>
  <Paragraphs>255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Бумажная</vt:lpstr>
      <vt:lpstr>Разработка веб-приложений</vt:lpstr>
      <vt:lpstr>Spring Framework</vt:lpstr>
      <vt:lpstr>«Малые» фреймворки</vt:lpstr>
      <vt:lpstr>Трудности конфигурации</vt:lpstr>
      <vt:lpstr>Особенности Spring Boot</vt:lpstr>
      <vt:lpstr>Онлайн-инициализатор</vt:lpstr>
      <vt:lpstr>Структура проекта</vt:lpstr>
      <vt:lpstr>Зачем нужен Maven</vt:lpstr>
      <vt:lpstr>Репозитории Maven</vt:lpstr>
      <vt:lpstr>Maven POM</vt:lpstr>
      <vt:lpstr>Зависимости (Dependency)</vt:lpstr>
      <vt:lpstr>pom.xml</vt:lpstr>
      <vt:lpstr>pom.xml</vt:lpstr>
      <vt:lpstr>pom.xml</vt:lpstr>
      <vt:lpstr>Фазы сборки Maven</vt:lpstr>
      <vt:lpstr>Ресурсы (настройки)</vt:lpstr>
      <vt:lpstr>Запуск приложения</vt:lpstr>
      <vt:lpstr>Контроллер</vt:lpstr>
      <vt:lpstr>Сущностный класс</vt:lpstr>
      <vt:lpstr>Репозиторий</vt:lpstr>
      <vt:lpstr>Реализация репозитория</vt:lpstr>
      <vt:lpstr>Реализация репозитория</vt:lpstr>
      <vt:lpstr>Как это работает</vt:lpstr>
      <vt:lpstr>А если кодом</vt:lpstr>
      <vt:lpstr>Результаты выполнения запросов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</dc:title>
  <dc:creator>Илья Лёзин</dc:creator>
  <cp:lastModifiedBy>Илья Лёзин</cp:lastModifiedBy>
  <cp:revision>16</cp:revision>
  <dcterms:created xsi:type="dcterms:W3CDTF">2023-01-29T04:06:22Z</dcterms:created>
  <dcterms:modified xsi:type="dcterms:W3CDTF">2023-02-05T14:25:12Z</dcterms:modified>
</cp:coreProperties>
</file>