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97" r:id="rId2"/>
    <p:sldId id="338" r:id="rId3"/>
    <p:sldId id="322" r:id="rId4"/>
    <p:sldId id="339" r:id="rId5"/>
    <p:sldId id="360" r:id="rId6"/>
    <p:sldId id="341" r:id="rId7"/>
    <p:sldId id="343" r:id="rId8"/>
    <p:sldId id="346" r:id="rId9"/>
    <p:sldId id="344" r:id="rId10"/>
    <p:sldId id="351" r:id="rId11"/>
    <p:sldId id="361" r:id="rId12"/>
    <p:sldId id="345" r:id="rId13"/>
    <p:sldId id="355" r:id="rId14"/>
    <p:sldId id="356" r:id="rId15"/>
    <p:sldId id="359" r:id="rId16"/>
    <p:sldId id="358" r:id="rId17"/>
    <p:sldId id="350" r:id="rId18"/>
    <p:sldId id="337" r:id="rId19"/>
    <p:sldId id="362" r:id="rId20"/>
    <p:sldId id="349" r:id="rId21"/>
    <p:sldId id="342" r:id="rId22"/>
    <p:sldId id="353" r:id="rId23"/>
    <p:sldId id="354" r:id="rId24"/>
    <p:sldId id="320" r:id="rId25"/>
    <p:sldId id="309" r:id="rId26"/>
    <p:sldId id="323" r:id="rId27"/>
    <p:sldId id="324" r:id="rId28"/>
    <p:sldId id="326" r:id="rId29"/>
    <p:sldId id="328" r:id="rId30"/>
    <p:sldId id="330" r:id="rId31"/>
    <p:sldId id="331" r:id="rId32"/>
    <p:sldId id="332" r:id="rId33"/>
    <p:sldId id="311" r:id="rId34"/>
    <p:sldId id="334" r:id="rId35"/>
    <p:sldId id="313" r:id="rId36"/>
    <p:sldId id="317" r:id="rId37"/>
    <p:sldId id="316" r:id="rId38"/>
    <p:sldId id="318" r:id="rId39"/>
    <p:sldId id="333" r:id="rId40"/>
    <p:sldId id="336" r:id="rId41"/>
    <p:sldId id="310" r:id="rId42"/>
  </p:sldIdLst>
  <p:sldSz cx="12195175" cy="6859588"/>
  <p:notesSz cx="6858000" cy="9144000"/>
  <p:defaultTextStyle>
    <a:defPPr>
      <a:defRPr lang="en-US"/>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9">
          <p15:clr>
            <a:srgbClr val="A4A3A4"/>
          </p15:clr>
        </p15:guide>
        <p15:guide id="2" orient="horz" pos="402">
          <p15:clr>
            <a:srgbClr val="A4A3A4"/>
          </p15:clr>
        </p15:guide>
        <p15:guide id="3" orient="horz" pos="3692">
          <p15:clr>
            <a:srgbClr val="A4A3A4"/>
          </p15:clr>
        </p15:guide>
        <p15:guide id="4" orient="horz" pos="3580">
          <p15:clr>
            <a:srgbClr val="A4A3A4"/>
          </p15:clr>
        </p15:guide>
        <p15:guide id="5" orient="horz" pos="841">
          <p15:clr>
            <a:srgbClr val="A4A3A4"/>
          </p15:clr>
        </p15:guide>
        <p15:guide id="6" orient="horz" pos="3423">
          <p15:clr>
            <a:srgbClr val="A4A3A4"/>
          </p15:clr>
        </p15:guide>
        <p15:guide id="7" orient="horz" pos="2170">
          <p15:clr>
            <a:srgbClr val="A4A3A4"/>
          </p15:clr>
        </p15:guide>
        <p15:guide id="8" orient="horz" pos="975">
          <p15:clr>
            <a:srgbClr val="A4A3A4"/>
          </p15:clr>
        </p15:guide>
        <p15:guide id="9" orient="horz" pos="263">
          <p15:clr>
            <a:srgbClr val="A4A3A4"/>
          </p15:clr>
        </p15:guide>
        <p15:guide id="10" orient="horz" pos="3778">
          <p15:clr>
            <a:srgbClr val="A4A3A4"/>
          </p15:clr>
        </p15:guide>
        <p15:guide id="11" orient="horz" pos="1792">
          <p15:clr>
            <a:srgbClr val="A4A3A4"/>
          </p15:clr>
        </p15:guide>
        <p15:guide id="12" orient="horz" pos="2980">
          <p15:clr>
            <a:srgbClr val="A4A3A4"/>
          </p15:clr>
        </p15:guide>
        <p15:guide id="13" pos="98">
          <p15:clr>
            <a:srgbClr val="A4A3A4"/>
          </p15:clr>
        </p15:guide>
        <p15:guide id="14" pos="7590">
          <p15:clr>
            <a:srgbClr val="A4A3A4"/>
          </p15:clr>
        </p15:guide>
        <p15:guide id="15" pos="3842">
          <p15:clr>
            <a:srgbClr val="A4A3A4"/>
          </p15:clr>
        </p15:guide>
        <p15:guide id="16" pos="3795">
          <p15:clr>
            <a:srgbClr val="A4A3A4"/>
          </p15:clr>
        </p15:guide>
        <p15:guide id="17" pos="3886">
          <p15:clr>
            <a:srgbClr val="A4A3A4"/>
          </p15:clr>
        </p15:guide>
        <p15:guide id="18" pos="4336">
          <p15:clr>
            <a:srgbClr val="A4A3A4"/>
          </p15:clr>
        </p15:guide>
        <p15:guide id="19" pos="4102">
          <p15:clr>
            <a:srgbClr val="A4A3A4"/>
          </p15:clr>
        </p15:guide>
        <p15:guide id="20" pos="467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8ABF"/>
    <a:srgbClr val="D1F3FF"/>
    <a:srgbClr val="F1F2F3"/>
    <a:srgbClr val="849198"/>
    <a:srgbClr val="E4E7E8"/>
    <a:srgbClr val="B8C0C4"/>
    <a:srgbClr val="94A0A6"/>
    <a:srgbClr val="FFE8E1"/>
    <a:srgbClr val="F9F9FD"/>
    <a:srgbClr val="F0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2" autoAdjust="0"/>
    <p:restoredTop sz="94351" autoAdjust="0"/>
  </p:normalViewPr>
  <p:slideViewPr>
    <p:cSldViewPr snapToGrid="0" showGuides="1">
      <p:cViewPr varScale="1">
        <p:scale>
          <a:sx n="83" d="100"/>
          <a:sy n="83" d="100"/>
        </p:scale>
        <p:origin x="-84" y="-90"/>
      </p:cViewPr>
      <p:guideLst>
        <p:guide orient="horz" pos="99"/>
        <p:guide orient="horz" pos="402"/>
        <p:guide orient="horz" pos="3692"/>
        <p:guide orient="horz" pos="3580"/>
        <p:guide orient="horz" pos="841"/>
        <p:guide orient="horz" pos="3423"/>
        <p:guide orient="horz" pos="2170"/>
        <p:guide orient="horz" pos="975"/>
        <p:guide orient="horz" pos="263"/>
        <p:guide orient="horz" pos="3778"/>
        <p:guide orient="horz" pos="1792"/>
        <p:guide orient="horz" pos="2980"/>
        <p:guide pos="98"/>
        <p:guide pos="7590"/>
        <p:guide pos="3842"/>
        <p:guide pos="3795"/>
        <p:guide pos="3886"/>
        <p:guide pos="4336"/>
        <p:guide pos="4102"/>
        <p:guide pos="4671"/>
      </p:guideLst>
    </p:cSldViewPr>
  </p:slid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ECF399-9508-4462-A795-CE79BA4B78DF}" type="datetimeFigureOut">
              <a:rPr lang="en-GB" smtClean="0"/>
              <a:t>17/07/2019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2A8844-4495-494A-8F63-4FB86EC5B19C}" type="slidenum">
              <a:rPr lang="en-GB" smtClean="0"/>
              <a:t>‹#›</a:t>
            </a:fld>
            <a:endParaRPr lang="en-GB"/>
          </a:p>
        </p:txBody>
      </p:sp>
    </p:spTree>
    <p:extLst>
      <p:ext uri="{BB962C8B-B14F-4D97-AF65-F5344CB8AC3E}">
        <p14:creationId xmlns:p14="http://schemas.microsoft.com/office/powerpoint/2010/main" val="379670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A2578-3272-43A6-B760-34BB1F24A93B}" type="datetimeFigureOut">
              <a:rPr lang="en-GB" smtClean="0"/>
              <a:t>17/07/2019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14F23-9491-4F52-90E2-EAB27ADD3316}" type="slidenum">
              <a:rPr lang="en-GB" smtClean="0"/>
              <a:t>‹#›</a:t>
            </a:fld>
            <a:endParaRPr lang="en-GB"/>
          </a:p>
        </p:txBody>
      </p:sp>
    </p:spTree>
    <p:extLst>
      <p:ext uri="{BB962C8B-B14F-4D97-AF65-F5344CB8AC3E}">
        <p14:creationId xmlns:p14="http://schemas.microsoft.com/office/powerpoint/2010/main" val="2516235972"/>
      </p:ext>
    </p:extLst>
  </p:cSld>
  <p:clrMap bg1="lt1" tx1="dk1" bg2="lt2" tx2="dk2" accent1="accent1" accent2="accent2" accent3="accent3" accent4="accent4" accent5="accent5" accent6="accent6" hlink="hlink" folHlink="folHlink"/>
  <p:notesStyle>
    <a:lvl1pPr marL="0" algn="l" defTabSz="1219444" rtl="0" eaLnBrk="1" latinLnBrk="0" hangingPunct="1">
      <a:defRPr sz="1600" kern="1200">
        <a:solidFill>
          <a:schemeClr val="tx1"/>
        </a:solidFill>
        <a:latin typeface="+mn-lt"/>
        <a:ea typeface="+mn-ea"/>
        <a:cs typeface="+mn-cs"/>
      </a:defRPr>
    </a:lvl1pPr>
    <a:lvl2pPr marL="609722" algn="l" defTabSz="1219444" rtl="0" eaLnBrk="1" latinLnBrk="0" hangingPunct="1">
      <a:defRPr sz="1600" kern="1200">
        <a:solidFill>
          <a:schemeClr val="tx1"/>
        </a:solidFill>
        <a:latin typeface="+mn-lt"/>
        <a:ea typeface="+mn-ea"/>
        <a:cs typeface="+mn-cs"/>
      </a:defRPr>
    </a:lvl2pPr>
    <a:lvl3pPr marL="1219444" algn="l" defTabSz="1219444" rtl="0" eaLnBrk="1" latinLnBrk="0" hangingPunct="1">
      <a:defRPr sz="1600" kern="1200">
        <a:solidFill>
          <a:schemeClr val="tx1"/>
        </a:solidFill>
        <a:latin typeface="+mn-lt"/>
        <a:ea typeface="+mn-ea"/>
        <a:cs typeface="+mn-cs"/>
      </a:defRPr>
    </a:lvl3pPr>
    <a:lvl4pPr marL="1829166" algn="l" defTabSz="1219444" rtl="0" eaLnBrk="1" latinLnBrk="0" hangingPunct="1">
      <a:defRPr sz="1600" kern="1200">
        <a:solidFill>
          <a:schemeClr val="tx1"/>
        </a:solidFill>
        <a:latin typeface="+mn-lt"/>
        <a:ea typeface="+mn-ea"/>
        <a:cs typeface="+mn-cs"/>
      </a:defRPr>
    </a:lvl4pPr>
    <a:lvl5pPr marL="2438888" algn="l" defTabSz="1219444" rtl="0" eaLnBrk="1" latinLnBrk="0" hangingPunct="1">
      <a:defRPr sz="1600" kern="1200">
        <a:solidFill>
          <a:schemeClr val="tx1"/>
        </a:solidFill>
        <a:latin typeface="+mn-lt"/>
        <a:ea typeface="+mn-ea"/>
        <a:cs typeface="+mn-cs"/>
      </a:defRPr>
    </a:lvl5pPr>
    <a:lvl6pPr marL="3048610" algn="l" defTabSz="1219444" rtl="0" eaLnBrk="1" latinLnBrk="0" hangingPunct="1">
      <a:defRPr sz="1600" kern="1200">
        <a:solidFill>
          <a:schemeClr val="tx1"/>
        </a:solidFill>
        <a:latin typeface="+mn-lt"/>
        <a:ea typeface="+mn-ea"/>
        <a:cs typeface="+mn-cs"/>
      </a:defRPr>
    </a:lvl6pPr>
    <a:lvl7pPr marL="3658332" algn="l" defTabSz="1219444" rtl="0" eaLnBrk="1" latinLnBrk="0" hangingPunct="1">
      <a:defRPr sz="1600" kern="1200">
        <a:solidFill>
          <a:schemeClr val="tx1"/>
        </a:solidFill>
        <a:latin typeface="+mn-lt"/>
        <a:ea typeface="+mn-ea"/>
        <a:cs typeface="+mn-cs"/>
      </a:defRPr>
    </a:lvl7pPr>
    <a:lvl8pPr marL="4268053" algn="l" defTabSz="1219444" rtl="0" eaLnBrk="1" latinLnBrk="0" hangingPunct="1">
      <a:defRPr sz="1600" kern="1200">
        <a:solidFill>
          <a:schemeClr val="tx1"/>
        </a:solidFill>
        <a:latin typeface="+mn-lt"/>
        <a:ea typeface="+mn-ea"/>
        <a:cs typeface="+mn-cs"/>
      </a:defRPr>
    </a:lvl8pPr>
    <a:lvl9pPr marL="4877775" algn="l" defTabSz="121944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6" name="Rectangle 5"/>
          <p:cNvSpPr/>
          <p:nvPr userDrawn="1"/>
        </p:nvSpPr>
        <p:spPr>
          <a:xfrm>
            <a:off x="-13330" y="5305426"/>
            <a:ext cx="12208506" cy="15541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55575" y="5590998"/>
            <a:ext cx="9750426" cy="436465"/>
          </a:xfrm>
        </p:spPr>
        <p:txBody>
          <a:bodyPr lIns="97200">
            <a:noAutofit/>
          </a:bodyPr>
          <a:lstStyle>
            <a:lvl1pPr>
              <a:defRPr sz="3200" baseline="0">
                <a:solidFill>
                  <a:schemeClr val="bg1"/>
                </a:solidFill>
              </a:defRPr>
            </a:lvl1pPr>
          </a:lstStyle>
          <a:p>
            <a:r>
              <a:rPr lang="en-US" dirty="0"/>
              <a:t>Fitch Solutions</a:t>
            </a:r>
            <a:endParaRPr lang="en-GB" dirty="0"/>
          </a:p>
        </p:txBody>
      </p:sp>
      <p:sp>
        <p:nvSpPr>
          <p:cNvPr id="3" name="Subtitle 2"/>
          <p:cNvSpPr>
            <a:spLocks noGrp="1"/>
          </p:cNvSpPr>
          <p:nvPr>
            <p:ph type="subTitle" idx="1" hasCustomPrompt="1"/>
          </p:nvPr>
        </p:nvSpPr>
        <p:spPr>
          <a:xfrm>
            <a:off x="155574" y="6039355"/>
            <a:ext cx="9762915" cy="285246"/>
          </a:xfrm>
        </p:spPr>
        <p:txBody>
          <a:bodyPr lIns="97200" tIns="62412" bIns="62412">
            <a:noAutofit/>
          </a:bodyPr>
          <a:lstStyle>
            <a:lvl1pPr marL="0" indent="0" algn="l">
              <a:buNone/>
              <a:defRPr sz="1800">
                <a:solidFill>
                  <a:schemeClr val="accent2">
                    <a:lumMod val="40000"/>
                    <a:lumOff val="60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dirty="0"/>
              <a:t>Subtitle</a:t>
            </a:r>
            <a:endParaRPr lang="en-GB" dirty="0"/>
          </a:p>
        </p:txBody>
      </p:sp>
      <p:sp>
        <p:nvSpPr>
          <p:cNvPr id="9" name="Picture Placeholder 8"/>
          <p:cNvSpPr>
            <a:spLocks noGrp="1"/>
          </p:cNvSpPr>
          <p:nvPr>
            <p:ph type="pic" sz="quarter" idx="12"/>
          </p:nvPr>
        </p:nvSpPr>
        <p:spPr>
          <a:xfrm>
            <a:off x="152638" y="163022"/>
            <a:ext cx="11883600" cy="4983136"/>
          </a:xfrm>
          <a:solidFill>
            <a:schemeClr val="bg2"/>
          </a:solidFill>
        </p:spPr>
        <p:txBody>
          <a:bodyPr/>
          <a:lstStyle/>
          <a:p>
            <a:r>
              <a:rPr lang="en-US"/>
              <a:t>Click icon to add picture</a:t>
            </a:r>
            <a:endParaRPr lang="en-GB"/>
          </a:p>
        </p:txBody>
      </p:sp>
      <p:cxnSp>
        <p:nvCxnSpPr>
          <p:cNvPr id="13" name="Straight Connector 12"/>
          <p:cNvCxnSpPr/>
          <p:nvPr userDrawn="1"/>
        </p:nvCxnSpPr>
        <p:spPr>
          <a:xfrm flipH="1">
            <a:off x="152402" y="5465279"/>
            <a:ext cx="11877673"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P:\CREATIVE\T E M P L A T E S\Logos\Fitch Solutions 2018\White\Logo_Fitch Solutions_white tint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30919" y="5849145"/>
            <a:ext cx="1699156" cy="727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4" hasCustomPrompt="1"/>
          </p:nvPr>
        </p:nvSpPr>
        <p:spPr>
          <a:xfrm>
            <a:off x="152402" y="6395767"/>
            <a:ext cx="5143498" cy="309833"/>
          </a:xfrm>
        </p:spPr>
        <p:txBody>
          <a:bodyPr/>
          <a:lstStyle>
            <a:lvl1pPr>
              <a:defRPr sz="1600">
                <a:solidFill>
                  <a:srgbClr val="D1F3FF"/>
                </a:solidFill>
              </a:defRPr>
            </a:lvl1pPr>
            <a:lvl2pPr>
              <a:defRPr sz="2000"/>
            </a:lvl2pPr>
            <a:lvl3pPr>
              <a:defRPr sz="1000"/>
            </a:lvl3pPr>
            <a:lvl4pPr>
              <a:defRPr sz="1400"/>
            </a:lvl4pPr>
            <a:lvl5pPr>
              <a:defRPr sz="1600"/>
            </a:lvl5pPr>
            <a:lvl6pPr>
              <a:defRPr sz="1400"/>
            </a:lvl6pPr>
          </a:lstStyle>
          <a:p>
            <a:pPr lvl="0"/>
            <a:r>
              <a:rPr lang="en-US" sz="1400" dirty="0"/>
              <a:t>Date</a:t>
            </a:r>
            <a:endParaRPr lang="en-GB" sz="1400" dirty="0"/>
          </a:p>
        </p:txBody>
      </p:sp>
    </p:spTree>
    <p:extLst>
      <p:ext uri="{BB962C8B-B14F-4D97-AF65-F5344CB8AC3E}">
        <p14:creationId xmlns:p14="http://schemas.microsoft.com/office/powerpoint/2010/main" val="1877764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l Bullet Layout (Digital)">
    <p:spTree>
      <p:nvGrpSpPr>
        <p:cNvPr id="1" name=""/>
        <p:cNvGrpSpPr/>
        <p:nvPr/>
      </p:nvGrpSpPr>
      <p:grpSpPr>
        <a:xfrm>
          <a:off x="0" y="0"/>
          <a:ext cx="0" cy="0"/>
          <a:chOff x="0" y="0"/>
          <a:chExt cx="0" cy="0"/>
        </a:xfrm>
      </p:grpSpPr>
      <p:sp>
        <p:nvSpPr>
          <p:cNvPr id="4" name="Rectangle 3"/>
          <p:cNvSpPr/>
          <p:nvPr userDrawn="1"/>
        </p:nvSpPr>
        <p:spPr>
          <a:xfrm>
            <a:off x="1028700" y="2928824"/>
            <a:ext cx="4773155" cy="14862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8"/>
          <p:cNvSpPr>
            <a:spLocks noGrp="1"/>
          </p:cNvSpPr>
          <p:nvPr>
            <p:ph type="body" sz="quarter" idx="14" hasCustomPrompt="1"/>
          </p:nvPr>
        </p:nvSpPr>
        <p:spPr>
          <a:xfrm>
            <a:off x="2201855"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9"/>
          <p:cNvSpPr>
            <a:spLocks noGrp="1"/>
          </p:cNvSpPr>
          <p:nvPr>
            <p:ph type="body" sz="quarter" idx="12" hasCustomPrompt="1"/>
          </p:nvPr>
        </p:nvSpPr>
        <p:spPr>
          <a:xfrm>
            <a:off x="1140905"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1</a:t>
            </a:r>
          </a:p>
        </p:txBody>
      </p:sp>
      <p:sp>
        <p:nvSpPr>
          <p:cNvPr id="33" name="Text Placeholder 9"/>
          <p:cNvSpPr>
            <a:spLocks noGrp="1"/>
          </p:cNvSpPr>
          <p:nvPr>
            <p:ph type="body" sz="quarter" idx="44" hasCustomPrompt="1"/>
          </p:nvPr>
        </p:nvSpPr>
        <p:spPr>
          <a:xfrm>
            <a:off x="1140905" y="3059960"/>
            <a:ext cx="964800" cy="964800"/>
          </a:xfrm>
          <a:prstGeom prst="ellipse">
            <a:avLst/>
          </a:prstGeom>
          <a:solidFill>
            <a:schemeClr val="bg1"/>
          </a:solidFill>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2</a:t>
            </a:r>
          </a:p>
        </p:txBody>
      </p:sp>
      <p:sp>
        <p:nvSpPr>
          <p:cNvPr id="35" name="Text Placeholder 9"/>
          <p:cNvSpPr>
            <a:spLocks noGrp="1"/>
          </p:cNvSpPr>
          <p:nvPr>
            <p:ph type="body" sz="quarter" idx="45" hasCustomPrompt="1"/>
          </p:nvPr>
        </p:nvSpPr>
        <p:spPr>
          <a:xfrm>
            <a:off x="1140905"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3</a:t>
            </a:r>
          </a:p>
        </p:txBody>
      </p:sp>
      <p:sp>
        <p:nvSpPr>
          <p:cNvPr id="36" name="Text Placeholder 9"/>
          <p:cNvSpPr>
            <a:spLocks noGrp="1"/>
          </p:cNvSpPr>
          <p:nvPr>
            <p:ph type="body" sz="quarter" idx="46" hasCustomPrompt="1"/>
          </p:nvPr>
        </p:nvSpPr>
        <p:spPr>
          <a:xfrm>
            <a:off x="6409402"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4</a:t>
            </a:r>
          </a:p>
        </p:txBody>
      </p:sp>
      <p:sp>
        <p:nvSpPr>
          <p:cNvPr id="37" name="Text Placeholder 9"/>
          <p:cNvSpPr>
            <a:spLocks noGrp="1"/>
          </p:cNvSpPr>
          <p:nvPr>
            <p:ph type="body" sz="quarter" idx="47" hasCustomPrompt="1"/>
          </p:nvPr>
        </p:nvSpPr>
        <p:spPr>
          <a:xfrm>
            <a:off x="6409402"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5</a:t>
            </a:r>
          </a:p>
        </p:txBody>
      </p:sp>
      <p:sp>
        <p:nvSpPr>
          <p:cNvPr id="38" name="Text Placeholder 9"/>
          <p:cNvSpPr>
            <a:spLocks noGrp="1"/>
          </p:cNvSpPr>
          <p:nvPr>
            <p:ph type="body" sz="quarter" idx="48" hasCustomPrompt="1"/>
          </p:nvPr>
        </p:nvSpPr>
        <p:spPr>
          <a:xfrm>
            <a:off x="6409402"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6</a:t>
            </a:r>
          </a:p>
        </p:txBody>
      </p:sp>
      <p:sp>
        <p:nvSpPr>
          <p:cNvPr id="39" name="Text Placeholder 8"/>
          <p:cNvSpPr>
            <a:spLocks noGrp="1"/>
          </p:cNvSpPr>
          <p:nvPr>
            <p:ph type="body" sz="quarter" idx="49" hasCustomPrompt="1"/>
          </p:nvPr>
        </p:nvSpPr>
        <p:spPr>
          <a:xfrm>
            <a:off x="2201855"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2201855"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bg1"/>
                </a:solidFill>
              </a:defRPr>
            </a:lvl1pPr>
            <a:lvl2pPr>
              <a:defRPr sz="1800">
                <a:solidFill>
                  <a:schemeClr val="bg1"/>
                </a:solidFill>
              </a:defRPr>
            </a:lvl2pPr>
            <a:lvl3pPr>
              <a:defRPr baseline="0"/>
            </a:lvl3pPr>
          </a:lstStyle>
          <a:p>
            <a:pPr lvl="0"/>
            <a:r>
              <a:rPr lang="en-US" dirty="0"/>
              <a:t>Section two</a:t>
            </a:r>
          </a:p>
        </p:txBody>
      </p:sp>
      <p:sp>
        <p:nvSpPr>
          <p:cNvPr id="41" name="Text Placeholder 8"/>
          <p:cNvSpPr>
            <a:spLocks noGrp="1"/>
          </p:cNvSpPr>
          <p:nvPr>
            <p:ph type="body" sz="quarter" idx="51" hasCustomPrompt="1"/>
          </p:nvPr>
        </p:nvSpPr>
        <p:spPr>
          <a:xfrm>
            <a:off x="2201855" y="3409950"/>
            <a:ext cx="3600000" cy="895350"/>
          </a:xfrm>
        </p:spPr>
        <p:txBody>
          <a:bodyPr vert="horz" lIns="96019" tIns="48010" rIns="96019" bIns="48010" rtlCol="0">
            <a:noAutofit/>
          </a:bodyPr>
          <a:lstStyle>
            <a:lvl3pPr>
              <a:defRPr lang="en-US" dirty="0" smtClean="0">
                <a:solidFill>
                  <a:schemeClr val="bg1"/>
                </a:solidFill>
              </a:defRPr>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2201855"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three</a:t>
            </a:r>
          </a:p>
        </p:txBody>
      </p:sp>
      <p:sp>
        <p:nvSpPr>
          <p:cNvPr id="47" name="Text Placeholder 8"/>
          <p:cNvSpPr>
            <a:spLocks noGrp="1"/>
          </p:cNvSpPr>
          <p:nvPr>
            <p:ph type="body" sz="quarter" idx="53" hasCustomPrompt="1"/>
          </p:nvPr>
        </p:nvSpPr>
        <p:spPr>
          <a:xfrm>
            <a:off x="2201855"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7489402"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four</a:t>
            </a:r>
          </a:p>
        </p:txBody>
      </p:sp>
      <p:sp>
        <p:nvSpPr>
          <p:cNvPr id="49" name="Text Placeholder 8"/>
          <p:cNvSpPr>
            <a:spLocks noGrp="1"/>
          </p:cNvSpPr>
          <p:nvPr>
            <p:ph type="body" sz="quarter" idx="55" hasCustomPrompt="1"/>
          </p:nvPr>
        </p:nvSpPr>
        <p:spPr>
          <a:xfrm>
            <a:off x="7489402"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7489402"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five</a:t>
            </a:r>
          </a:p>
        </p:txBody>
      </p:sp>
      <p:sp>
        <p:nvSpPr>
          <p:cNvPr id="51" name="Text Placeholder 8"/>
          <p:cNvSpPr>
            <a:spLocks noGrp="1"/>
          </p:cNvSpPr>
          <p:nvPr>
            <p:ph type="body" sz="quarter" idx="57" hasCustomPrompt="1"/>
          </p:nvPr>
        </p:nvSpPr>
        <p:spPr>
          <a:xfrm>
            <a:off x="7489402"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7489402"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six</a:t>
            </a:r>
          </a:p>
        </p:txBody>
      </p:sp>
      <p:sp>
        <p:nvSpPr>
          <p:cNvPr id="53" name="Text Placeholder 8"/>
          <p:cNvSpPr>
            <a:spLocks noGrp="1"/>
          </p:cNvSpPr>
          <p:nvPr>
            <p:ph type="body" sz="quarter" idx="59" hasCustomPrompt="1"/>
          </p:nvPr>
        </p:nvSpPr>
        <p:spPr>
          <a:xfrm>
            <a:off x="7489402"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cxnSp>
        <p:nvCxnSpPr>
          <p:cNvPr id="29" name="Straight Connector 2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0"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 (Digital)</a:t>
            </a:r>
            <a:endParaRPr lang="en-GB" dirty="0"/>
          </a:p>
        </p:txBody>
      </p:sp>
    </p:spTree>
    <p:extLst>
      <p:ext uri="{BB962C8B-B14F-4D97-AF65-F5344CB8AC3E}">
        <p14:creationId xmlns:p14="http://schemas.microsoft.com/office/powerpoint/2010/main" val="278762896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l Bullet Layout (Point)">
    <p:spTree>
      <p:nvGrpSpPr>
        <p:cNvPr id="1" name=""/>
        <p:cNvGrpSpPr/>
        <p:nvPr/>
      </p:nvGrpSpPr>
      <p:grpSpPr>
        <a:xfrm>
          <a:off x="0" y="0"/>
          <a:ext cx="0" cy="0"/>
          <a:chOff x="0" y="0"/>
          <a:chExt cx="0" cy="0"/>
        </a:xfrm>
      </p:grpSpPr>
      <p:sp>
        <p:nvSpPr>
          <p:cNvPr id="15" name="Text Placeholder 8"/>
          <p:cNvSpPr>
            <a:spLocks noGrp="1"/>
          </p:cNvSpPr>
          <p:nvPr>
            <p:ph type="body" sz="quarter" idx="14" hasCustomPrompt="1"/>
          </p:nvPr>
        </p:nvSpPr>
        <p:spPr>
          <a:xfrm>
            <a:off x="1508125" y="1573688"/>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39" name="Text Placeholder 8"/>
          <p:cNvSpPr>
            <a:spLocks noGrp="1"/>
          </p:cNvSpPr>
          <p:nvPr>
            <p:ph type="body" sz="quarter" idx="49" hasCustomPrompt="1"/>
          </p:nvPr>
        </p:nvSpPr>
        <p:spPr>
          <a:xfrm>
            <a:off x="1508125" y="1914525"/>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1508125" y="3069113"/>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lvl="0"/>
            <a:r>
              <a:rPr lang="en-US" dirty="0"/>
              <a:t>Section two</a:t>
            </a:r>
          </a:p>
        </p:txBody>
      </p:sp>
      <p:sp>
        <p:nvSpPr>
          <p:cNvPr id="41" name="Text Placeholder 8"/>
          <p:cNvSpPr>
            <a:spLocks noGrp="1"/>
          </p:cNvSpPr>
          <p:nvPr>
            <p:ph type="body" sz="quarter" idx="51" hasCustomPrompt="1"/>
          </p:nvPr>
        </p:nvSpPr>
        <p:spPr>
          <a:xfrm>
            <a:off x="1508125" y="3409950"/>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1508125" y="4564538"/>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three</a:t>
            </a:r>
          </a:p>
        </p:txBody>
      </p:sp>
      <p:sp>
        <p:nvSpPr>
          <p:cNvPr id="47" name="Text Placeholder 8"/>
          <p:cNvSpPr>
            <a:spLocks noGrp="1"/>
          </p:cNvSpPr>
          <p:nvPr>
            <p:ph type="body" sz="quarter" idx="53" hasCustomPrompt="1"/>
          </p:nvPr>
        </p:nvSpPr>
        <p:spPr>
          <a:xfrm>
            <a:off x="1508125" y="4905375"/>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6781800" y="1573688"/>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four</a:t>
            </a:r>
          </a:p>
        </p:txBody>
      </p:sp>
      <p:sp>
        <p:nvSpPr>
          <p:cNvPr id="49" name="Text Placeholder 8"/>
          <p:cNvSpPr>
            <a:spLocks noGrp="1"/>
          </p:cNvSpPr>
          <p:nvPr>
            <p:ph type="body" sz="quarter" idx="55" hasCustomPrompt="1"/>
          </p:nvPr>
        </p:nvSpPr>
        <p:spPr>
          <a:xfrm>
            <a:off x="6781800" y="1914525"/>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6781800" y="3069113"/>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five</a:t>
            </a:r>
          </a:p>
        </p:txBody>
      </p:sp>
      <p:sp>
        <p:nvSpPr>
          <p:cNvPr id="51" name="Text Placeholder 8"/>
          <p:cNvSpPr>
            <a:spLocks noGrp="1"/>
          </p:cNvSpPr>
          <p:nvPr>
            <p:ph type="body" sz="quarter" idx="57" hasCustomPrompt="1"/>
          </p:nvPr>
        </p:nvSpPr>
        <p:spPr>
          <a:xfrm>
            <a:off x="6781800" y="3409950"/>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6781800" y="4564538"/>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six</a:t>
            </a:r>
          </a:p>
        </p:txBody>
      </p:sp>
      <p:sp>
        <p:nvSpPr>
          <p:cNvPr id="53" name="Text Placeholder 8"/>
          <p:cNvSpPr>
            <a:spLocks noGrp="1"/>
          </p:cNvSpPr>
          <p:nvPr>
            <p:ph type="body" sz="quarter" idx="59" hasCustomPrompt="1"/>
          </p:nvPr>
        </p:nvSpPr>
        <p:spPr>
          <a:xfrm>
            <a:off x="6781800" y="4905375"/>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2" name="Oval 1"/>
          <p:cNvSpPr/>
          <p:nvPr userDrawn="1"/>
        </p:nvSpPr>
        <p:spPr>
          <a:xfrm>
            <a:off x="1121855" y="160408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1121855" y="3099514"/>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userDrawn="1"/>
        </p:nvSpPr>
        <p:spPr>
          <a:xfrm>
            <a:off x="1121855" y="459493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userDrawn="1"/>
        </p:nvSpPr>
        <p:spPr>
          <a:xfrm>
            <a:off x="6409402" y="160408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userDrawn="1"/>
        </p:nvSpPr>
        <p:spPr>
          <a:xfrm>
            <a:off x="6409402" y="3099514"/>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userDrawn="1"/>
        </p:nvSpPr>
        <p:spPr>
          <a:xfrm>
            <a:off x="6409402" y="459493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2"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 (Point)</a:t>
            </a:r>
            <a:endParaRPr lang="en-GB" dirty="0"/>
          </a:p>
        </p:txBody>
      </p:sp>
    </p:spTree>
    <p:extLst>
      <p:ext uri="{BB962C8B-B14F-4D97-AF65-F5344CB8AC3E}">
        <p14:creationId xmlns:p14="http://schemas.microsoft.com/office/powerpoint/2010/main" val="69291226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ample Chart">
    <p:spTree>
      <p:nvGrpSpPr>
        <p:cNvPr id="1" name=""/>
        <p:cNvGrpSpPr/>
        <p:nvPr/>
      </p:nvGrpSpPr>
      <p:grpSpPr>
        <a:xfrm>
          <a:off x="0" y="0"/>
          <a:ext cx="0" cy="0"/>
          <a:chOff x="0" y="0"/>
          <a:chExt cx="0" cy="0"/>
        </a:xfrm>
      </p:grpSpPr>
      <p:sp>
        <p:nvSpPr>
          <p:cNvPr id="9" name="Text Placeholder 1">
            <a:extLst>
              <a:ext uri="{FF2B5EF4-FFF2-40B4-BE49-F238E27FC236}">
                <a16:creationId xmlns="" xmlns:a16="http://schemas.microsoft.com/office/drawing/2014/main" id="{E1AEEF35-7430-4190-B1E4-D2447633D22E}"/>
              </a:ext>
            </a:extLst>
          </p:cNvPr>
          <p:cNvSpPr>
            <a:spLocks noGrp="1"/>
          </p:cNvSpPr>
          <p:nvPr>
            <p:ph type="body" sz="quarter" idx="10" hasCustomPrompt="1"/>
          </p:nvPr>
        </p:nvSpPr>
        <p:spPr>
          <a:xfrm>
            <a:off x="3831135" y="2349306"/>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10" name="Text Placeholder 2">
            <a:extLst>
              <a:ext uri="{FF2B5EF4-FFF2-40B4-BE49-F238E27FC236}">
                <a16:creationId xmlns="" xmlns:a16="http://schemas.microsoft.com/office/drawing/2014/main" id="{72A9D36E-978C-40A9-B7B6-1D3B41514DBD}"/>
              </a:ext>
            </a:extLst>
          </p:cNvPr>
          <p:cNvSpPr>
            <a:spLocks noGrp="1"/>
          </p:cNvSpPr>
          <p:nvPr>
            <p:ph type="body" sz="quarter" idx="11"/>
          </p:nvPr>
        </p:nvSpPr>
        <p:spPr>
          <a:xfrm>
            <a:off x="3831135" y="2708795"/>
            <a:ext cx="1973480" cy="369002"/>
          </a:xfrm>
        </p:spPr>
        <p:txBody>
          <a:bodyPr/>
          <a:lstStyle>
            <a:lvl1pPr>
              <a:defRPr sz="1400">
                <a:solidFill>
                  <a:schemeClr val="bg1"/>
                </a:solidFill>
              </a:defRPr>
            </a:lvl1pPr>
          </a:lstStyle>
          <a:p>
            <a:pPr lvl="0"/>
            <a:r>
              <a:rPr lang="en-US"/>
              <a:t>Click to edit Master text styles</a:t>
            </a:r>
          </a:p>
        </p:txBody>
      </p:sp>
      <p:sp>
        <p:nvSpPr>
          <p:cNvPr id="43" name="Text Placeholder 1">
            <a:extLst>
              <a:ext uri="{FF2B5EF4-FFF2-40B4-BE49-F238E27FC236}">
                <a16:creationId xmlns="" xmlns:a16="http://schemas.microsoft.com/office/drawing/2014/main" id="{E1AEEF35-7430-4190-B1E4-D2447633D22E}"/>
              </a:ext>
            </a:extLst>
          </p:cNvPr>
          <p:cNvSpPr>
            <a:spLocks noGrp="1"/>
          </p:cNvSpPr>
          <p:nvPr>
            <p:ph type="body" sz="quarter" idx="12" hasCustomPrompt="1"/>
          </p:nvPr>
        </p:nvSpPr>
        <p:spPr>
          <a:xfrm>
            <a:off x="6511053" y="2349306"/>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4" name="Text Placeholder 2">
            <a:extLst>
              <a:ext uri="{FF2B5EF4-FFF2-40B4-BE49-F238E27FC236}">
                <a16:creationId xmlns="" xmlns:a16="http://schemas.microsoft.com/office/drawing/2014/main" id="{72A9D36E-978C-40A9-B7B6-1D3B41514DBD}"/>
              </a:ext>
            </a:extLst>
          </p:cNvPr>
          <p:cNvSpPr>
            <a:spLocks noGrp="1"/>
          </p:cNvSpPr>
          <p:nvPr>
            <p:ph type="body" sz="quarter" idx="13"/>
          </p:nvPr>
        </p:nvSpPr>
        <p:spPr>
          <a:xfrm>
            <a:off x="6511053" y="2708795"/>
            <a:ext cx="1973480" cy="369002"/>
          </a:xfrm>
        </p:spPr>
        <p:txBody>
          <a:bodyPr/>
          <a:lstStyle>
            <a:lvl1pPr>
              <a:defRPr sz="1400">
                <a:solidFill>
                  <a:schemeClr val="bg1"/>
                </a:solidFill>
              </a:defRPr>
            </a:lvl1pPr>
          </a:lstStyle>
          <a:p>
            <a:pPr lvl="0"/>
            <a:r>
              <a:rPr lang="en-US"/>
              <a:t>Click to edit Master text styles</a:t>
            </a:r>
          </a:p>
        </p:txBody>
      </p:sp>
      <p:sp>
        <p:nvSpPr>
          <p:cNvPr id="45" name="Text Placeholder 1">
            <a:extLst>
              <a:ext uri="{FF2B5EF4-FFF2-40B4-BE49-F238E27FC236}">
                <a16:creationId xmlns="" xmlns:a16="http://schemas.microsoft.com/office/drawing/2014/main" id="{E1AEEF35-7430-4190-B1E4-D2447633D22E}"/>
              </a:ext>
            </a:extLst>
          </p:cNvPr>
          <p:cNvSpPr>
            <a:spLocks noGrp="1"/>
          </p:cNvSpPr>
          <p:nvPr>
            <p:ph type="body" sz="quarter" idx="14" hasCustomPrompt="1"/>
          </p:nvPr>
        </p:nvSpPr>
        <p:spPr>
          <a:xfrm>
            <a:off x="3831135" y="3935933"/>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6" name="Text Placeholder 2">
            <a:extLst>
              <a:ext uri="{FF2B5EF4-FFF2-40B4-BE49-F238E27FC236}">
                <a16:creationId xmlns="" xmlns:a16="http://schemas.microsoft.com/office/drawing/2014/main" id="{72A9D36E-978C-40A9-B7B6-1D3B41514DBD}"/>
              </a:ext>
            </a:extLst>
          </p:cNvPr>
          <p:cNvSpPr>
            <a:spLocks noGrp="1"/>
          </p:cNvSpPr>
          <p:nvPr>
            <p:ph type="body" sz="quarter" idx="15"/>
          </p:nvPr>
        </p:nvSpPr>
        <p:spPr>
          <a:xfrm>
            <a:off x="3831135" y="4295422"/>
            <a:ext cx="1973480" cy="369002"/>
          </a:xfrm>
        </p:spPr>
        <p:txBody>
          <a:bodyPr/>
          <a:lstStyle>
            <a:lvl1pPr>
              <a:defRPr sz="1400">
                <a:solidFill>
                  <a:schemeClr val="bg1"/>
                </a:solidFill>
              </a:defRPr>
            </a:lvl1pPr>
          </a:lstStyle>
          <a:p>
            <a:pPr lvl="0"/>
            <a:r>
              <a:rPr lang="en-US"/>
              <a:t>Click to edit Master text styles</a:t>
            </a:r>
          </a:p>
        </p:txBody>
      </p:sp>
      <p:sp>
        <p:nvSpPr>
          <p:cNvPr id="47" name="Text Placeholder 1">
            <a:extLst>
              <a:ext uri="{FF2B5EF4-FFF2-40B4-BE49-F238E27FC236}">
                <a16:creationId xmlns="" xmlns:a16="http://schemas.microsoft.com/office/drawing/2014/main" id="{E1AEEF35-7430-4190-B1E4-D2447633D22E}"/>
              </a:ext>
            </a:extLst>
          </p:cNvPr>
          <p:cNvSpPr>
            <a:spLocks noGrp="1"/>
          </p:cNvSpPr>
          <p:nvPr>
            <p:ph type="body" sz="quarter" idx="16" hasCustomPrompt="1"/>
          </p:nvPr>
        </p:nvSpPr>
        <p:spPr>
          <a:xfrm>
            <a:off x="6511053" y="3935933"/>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8" name="Text Placeholder 2">
            <a:extLst>
              <a:ext uri="{FF2B5EF4-FFF2-40B4-BE49-F238E27FC236}">
                <a16:creationId xmlns="" xmlns:a16="http://schemas.microsoft.com/office/drawing/2014/main" id="{72A9D36E-978C-40A9-B7B6-1D3B41514DBD}"/>
              </a:ext>
            </a:extLst>
          </p:cNvPr>
          <p:cNvSpPr>
            <a:spLocks noGrp="1"/>
          </p:cNvSpPr>
          <p:nvPr>
            <p:ph type="body" sz="quarter" idx="17"/>
          </p:nvPr>
        </p:nvSpPr>
        <p:spPr>
          <a:xfrm>
            <a:off x="6511053" y="4295422"/>
            <a:ext cx="1973480" cy="369002"/>
          </a:xfrm>
        </p:spPr>
        <p:txBody>
          <a:bodyPr/>
          <a:lstStyle>
            <a:lvl1pPr>
              <a:defRPr sz="1400">
                <a:solidFill>
                  <a:schemeClr val="bg1"/>
                </a:solidFill>
              </a:defRPr>
            </a:lvl1pPr>
          </a:lstStyle>
          <a:p>
            <a:pPr lvl="0"/>
            <a:r>
              <a:rPr lang="en-US"/>
              <a:t>Click to edit Master text styles</a:t>
            </a:r>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Example Chart</a:t>
            </a:r>
            <a:endParaRPr lang="en-GB" dirty="0"/>
          </a:p>
        </p:txBody>
      </p:sp>
    </p:spTree>
    <p:extLst>
      <p:ext uri="{BB962C8B-B14F-4D97-AF65-F5344CB8AC3E}">
        <p14:creationId xmlns:p14="http://schemas.microsoft.com/office/powerpoint/2010/main" val="162304377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Chart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dirty="0"/>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4520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Column Chart</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007535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e Chart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sz="1800" b="0" kern="1200" baseline="0" dirty="0">
                <a:solidFill>
                  <a:srgbClr val="94A0A6"/>
                </a:solidFill>
                <a:latin typeface="+mn-lt"/>
                <a:ea typeface="+mn-ea"/>
                <a:cs typeface="+mn-cs"/>
              </a:defRPr>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4520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Pie Chart</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410990291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xy scatter)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sz="1800" b="0" kern="1200" baseline="0" dirty="0">
                <a:solidFill>
                  <a:srgbClr val="94A0A6"/>
                </a:solidFill>
                <a:latin typeface="+mn-lt"/>
                <a:ea typeface="+mn-ea"/>
                <a:cs typeface="+mn-cs"/>
              </a:defRPr>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baseline="0"/>
            </a:lvl1pPr>
          </a:lstStyle>
          <a:p>
            <a:r>
              <a:rPr lang="en-US" dirty="0"/>
              <a:t>Graph (</a:t>
            </a:r>
            <a:r>
              <a:rPr lang="en-US" dirty="0" err="1"/>
              <a:t>xy</a:t>
            </a:r>
            <a:r>
              <a:rPr lang="en-US" dirty="0"/>
              <a:t> scatter)</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98175656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r Graph (xy scatter)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dirty="0"/>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baseline="0"/>
            </a:lvl1pPr>
          </a:lstStyle>
          <a:p>
            <a:r>
              <a:rPr lang="en-US" dirty="0"/>
              <a:t>Bar Graph (</a:t>
            </a:r>
            <a:r>
              <a:rPr lang="en-US" dirty="0" err="1"/>
              <a:t>xy</a:t>
            </a:r>
            <a:r>
              <a:rPr lang="en-US" dirty="0"/>
              <a:t> scatter)</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2221417423"/>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amp; Text &amp; Notes">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10" name="Text Placeholder 2"/>
          <p:cNvSpPr>
            <a:spLocks noGrp="1"/>
          </p:cNvSpPr>
          <p:nvPr>
            <p:ph idx="1" hasCustomPrompt="1"/>
          </p:nvPr>
        </p:nvSpPr>
        <p:spPr>
          <a:xfrm>
            <a:off x="149122" y="3035302"/>
            <a:ext cx="7142400" cy="452436"/>
          </a:xfrm>
          <a:prstGeom prst="rect">
            <a:avLst/>
          </a:prstGeom>
        </p:spPr>
        <p:txBody>
          <a:bodyPr vert="horz" lIns="96019" tIns="48010" rIns="96019" bIns="48010" rtlCol="0">
            <a:noAutofit/>
          </a:bodyPr>
          <a:lstStyle>
            <a:lvl1pPr>
              <a:defRPr lang="en-US" dirty="0" smtClean="0"/>
            </a:lvl1pPr>
          </a:lstStyle>
          <a:p>
            <a:pPr lvl="0">
              <a:spcBef>
                <a:spcPct val="20000"/>
              </a:spcBef>
              <a:spcAft>
                <a:spcPts val="0"/>
              </a:spcAft>
            </a:pPr>
            <a:r>
              <a:rPr lang="en-US" dirty="0"/>
              <a:t>Click to edit</a:t>
            </a:r>
          </a:p>
        </p:txBody>
      </p:sp>
      <p:sp>
        <p:nvSpPr>
          <p:cNvPr id="11" name="Text Placeholder 2"/>
          <p:cNvSpPr>
            <a:spLocks noGrp="1"/>
          </p:cNvSpPr>
          <p:nvPr>
            <p:ph idx="40" hasCustomPrompt="1"/>
          </p:nvPr>
        </p:nvSpPr>
        <p:spPr>
          <a:xfrm>
            <a:off x="149122" y="5207795"/>
            <a:ext cx="7142400" cy="452436"/>
          </a:xfrm>
          <a:prstGeom prst="rect">
            <a:avLst/>
          </a:prstGeom>
        </p:spPr>
        <p:txBody>
          <a:bodyPr vert="horz" lIns="96019" tIns="48010" rIns="96019" bIns="48010" rtlCol="0">
            <a:noAutofit/>
          </a:bodyPr>
          <a:lstStyle>
            <a:lvl1pPr>
              <a:defRPr lang="en-US" dirty="0" smtClean="0"/>
            </a:lvl1pPr>
          </a:lstStyle>
          <a:p>
            <a:pPr lvl="0">
              <a:spcBef>
                <a:spcPct val="20000"/>
              </a:spcBef>
              <a:spcAft>
                <a:spcPts val="0"/>
              </a:spcAft>
            </a:pPr>
            <a:r>
              <a:rPr lang="en-US" dirty="0"/>
              <a:t>Click to edit</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Chart &amp; Text</a:t>
            </a:r>
            <a:endParaRPr lang="en-GB" dirty="0"/>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5"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6"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43141469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able Placeholder 2"/>
          <p:cNvSpPr>
            <a:spLocks noGrp="1"/>
          </p:cNvSpPr>
          <p:nvPr>
            <p:ph type="tbl" sz="quarter" idx="10"/>
          </p:nvPr>
        </p:nvSpPr>
        <p:spPr>
          <a:xfrm>
            <a:off x="155575" y="1571625"/>
            <a:ext cx="11884025" cy="4405313"/>
          </a:xfrm>
        </p:spPr>
        <p:txBody>
          <a:bodyPr vert="horz" lIns="96019" tIns="48010" rIns="96019" bIns="48010" rtlCol="0">
            <a:noAutofit/>
          </a:bodyPr>
          <a:lstStyle>
            <a:lvl1pPr>
              <a:defRPr lang="en-GB"/>
            </a:lvl1pPr>
          </a:lstStyle>
          <a:p>
            <a:pPr lvl="0">
              <a:spcBef>
                <a:spcPct val="20000"/>
              </a:spcBef>
              <a:spcAft>
                <a:spcPts val="0"/>
              </a:spcAft>
            </a:pPr>
            <a:r>
              <a:rPr lang="en-US"/>
              <a:t>Click icon to add table</a:t>
            </a:r>
            <a:endParaRPr lang="en-GB"/>
          </a:p>
        </p:txBody>
      </p:sp>
      <p:sp>
        <p:nvSpPr>
          <p:cNvPr id="4"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Table</a:t>
            </a:r>
            <a:endParaRPr lang="en-GB" dirty="0"/>
          </a:p>
        </p:txBody>
      </p:sp>
      <p:cxnSp>
        <p:nvCxnSpPr>
          <p:cNvPr id="5" name="Straight Connector 4"/>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86828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Example">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3" name="Text Placeholder 2"/>
          <p:cNvSpPr>
            <a:spLocks noGrp="1"/>
          </p:cNvSpPr>
          <p:nvPr>
            <p:ph type="body" sz="quarter" idx="41" hasCustomPrompt="1"/>
          </p:nvPr>
        </p:nvSpPr>
        <p:spPr>
          <a:xfrm>
            <a:off x="6251575" y="1555750"/>
            <a:ext cx="3259138" cy="314325"/>
          </a:xfrm>
        </p:spPr>
        <p:txBody>
          <a:bodyPr vert="horz" lIns="96019" tIns="48010" rIns="96019" bIns="48010" rtlCol="0">
            <a:noAutofit/>
          </a:bodyPr>
          <a:lstStyle>
            <a:lvl1pPr>
              <a:defRPr lang="en-GB" dirty="0">
                <a:solidFill>
                  <a:schemeClr val="accent2"/>
                </a:solidFill>
              </a:defRPr>
            </a:lvl1pPr>
          </a:lstStyle>
          <a:p>
            <a:pPr lvl="0">
              <a:spcBef>
                <a:spcPct val="20000"/>
              </a:spcBef>
              <a:spcAft>
                <a:spcPts val="0"/>
              </a:spcAft>
            </a:pPr>
            <a:r>
              <a:rPr lang="en-US" dirty="0"/>
              <a:t>Details</a:t>
            </a:r>
            <a:endParaRPr lang="en-GB" dirty="0"/>
          </a:p>
        </p:txBody>
      </p:sp>
      <p:sp>
        <p:nvSpPr>
          <p:cNvPr id="20" name="Text Placeholder 2"/>
          <p:cNvSpPr>
            <a:spLocks noGrp="1"/>
          </p:cNvSpPr>
          <p:nvPr>
            <p:ph type="body" sz="quarter" idx="42" hasCustomPrompt="1"/>
          </p:nvPr>
        </p:nvSpPr>
        <p:spPr>
          <a:xfrm>
            <a:off x="6688253" y="2676525"/>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1" name="Text Placeholder 2"/>
          <p:cNvSpPr>
            <a:spLocks noGrp="1"/>
          </p:cNvSpPr>
          <p:nvPr>
            <p:ph type="body" sz="quarter" idx="43" hasCustomPrompt="1"/>
          </p:nvPr>
        </p:nvSpPr>
        <p:spPr>
          <a:xfrm>
            <a:off x="8177328" y="2676525"/>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2" name="Text Placeholder 2"/>
          <p:cNvSpPr>
            <a:spLocks noGrp="1"/>
          </p:cNvSpPr>
          <p:nvPr>
            <p:ph type="body" sz="quarter" idx="44" hasCustomPrompt="1"/>
          </p:nvPr>
        </p:nvSpPr>
        <p:spPr>
          <a:xfrm>
            <a:off x="6688253" y="4565650"/>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3" name="Text Placeholder 2"/>
          <p:cNvSpPr>
            <a:spLocks noGrp="1"/>
          </p:cNvSpPr>
          <p:nvPr>
            <p:ph type="body" sz="quarter" idx="45" hasCustomPrompt="1"/>
          </p:nvPr>
        </p:nvSpPr>
        <p:spPr>
          <a:xfrm>
            <a:off x="8177328" y="4565650"/>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4" name="Text Placeholder 2"/>
          <p:cNvSpPr>
            <a:spLocks noGrp="1"/>
          </p:cNvSpPr>
          <p:nvPr>
            <p:ph type="body" sz="quarter" idx="46" hasCustomPrompt="1"/>
          </p:nvPr>
        </p:nvSpPr>
        <p:spPr>
          <a:xfrm>
            <a:off x="9198091" y="2228850"/>
            <a:ext cx="2836862" cy="314325"/>
          </a:xfrm>
        </p:spPr>
        <p:txBody>
          <a:bodyPr vert="horz" lIns="96019" tIns="48010" rIns="96019" bIns="48010" rtlCol="0">
            <a:noAutofit/>
          </a:bodyPr>
          <a:lstStyle>
            <a:lvl1pPr>
              <a:defRPr lang="en-GB" sz="1600" dirty="0">
                <a:solidFill>
                  <a:schemeClr val="accent2"/>
                </a:solidFill>
              </a:defRPr>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a:t>
            </a:r>
            <a:endParaRPr lang="en-GB" dirty="0"/>
          </a:p>
        </p:txBody>
      </p:sp>
      <p:sp>
        <p:nvSpPr>
          <p:cNvPr id="25" name="Text Placeholder 2"/>
          <p:cNvSpPr>
            <a:spLocks noGrp="1"/>
          </p:cNvSpPr>
          <p:nvPr>
            <p:ph type="body" sz="quarter" idx="47" hasCustomPrompt="1"/>
          </p:nvPr>
        </p:nvSpPr>
        <p:spPr>
          <a:xfrm>
            <a:off x="9198091" y="2554288"/>
            <a:ext cx="2836862" cy="901700"/>
          </a:xfrm>
        </p:spPr>
        <p:txBody>
          <a:bodyPr vert="horz" lIns="96019" tIns="48010" rIns="96019" bIns="48010" rtlCol="0">
            <a:noAutofit/>
          </a:bodyPr>
          <a:lstStyle>
            <a:lvl3pPr>
              <a:defRPr lang="en-GB" sz="1200" dirty="0"/>
            </a:lvl3pPr>
          </a:lstStyle>
          <a:p>
            <a:pPr lvl="2"/>
            <a:r>
              <a:rPr lang="it-IT" dirty="0"/>
              <a:t>Mauris at diam ac felis fringilla sollicitudin </a:t>
            </a:r>
            <a:r>
              <a:rPr lang="fr-FR" dirty="0" err="1"/>
              <a:t>luctus</a:t>
            </a:r>
            <a:r>
              <a:rPr lang="fr-FR" dirty="0"/>
              <a:t> </a:t>
            </a:r>
            <a:r>
              <a:rPr lang="fr-FR" dirty="0" err="1"/>
              <a:t>enim</a:t>
            </a:r>
            <a:r>
              <a:rPr lang="fr-FR" dirty="0"/>
              <a:t> </a:t>
            </a:r>
            <a:r>
              <a:rPr lang="fr-FR" dirty="0" err="1"/>
              <a:t>sed</a:t>
            </a:r>
            <a:r>
              <a:rPr lang="fr-FR" dirty="0"/>
              <a:t> </a:t>
            </a:r>
            <a:r>
              <a:rPr lang="fr-FR" dirty="0" err="1"/>
              <a:t>suscipit</a:t>
            </a:r>
            <a:r>
              <a:rPr lang="fr-FR" dirty="0"/>
              <a:t> </a:t>
            </a:r>
            <a:r>
              <a:rPr lang="fr-FR" dirty="0" err="1"/>
              <a:t>blandit</a:t>
            </a:r>
            <a:endParaRPr lang="en-GB" dirty="0"/>
          </a:p>
        </p:txBody>
      </p:sp>
      <p:sp>
        <p:nvSpPr>
          <p:cNvPr id="26" name="Text Placeholder 2"/>
          <p:cNvSpPr>
            <a:spLocks noGrp="1"/>
          </p:cNvSpPr>
          <p:nvPr>
            <p:ph type="body" sz="quarter" idx="48" hasCustomPrompt="1"/>
          </p:nvPr>
        </p:nvSpPr>
        <p:spPr>
          <a:xfrm>
            <a:off x="9198091" y="4103688"/>
            <a:ext cx="2836862" cy="314325"/>
          </a:xfrm>
        </p:spPr>
        <p:txBody>
          <a:bodyPr vert="horz" lIns="96019" tIns="48010" rIns="96019" bIns="48010" rtlCol="0">
            <a:noAutofit/>
          </a:bodyPr>
          <a:lstStyle>
            <a:lvl1pPr>
              <a:defRPr lang="en-GB" sz="1600" dirty="0">
                <a:solidFill>
                  <a:schemeClr val="accent2"/>
                </a:solidFill>
              </a:defRPr>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a:t>
            </a:r>
            <a:endParaRPr lang="en-GB" dirty="0"/>
          </a:p>
        </p:txBody>
      </p:sp>
      <p:sp>
        <p:nvSpPr>
          <p:cNvPr id="27" name="Text Placeholder 2"/>
          <p:cNvSpPr>
            <a:spLocks noGrp="1"/>
          </p:cNvSpPr>
          <p:nvPr>
            <p:ph type="body" sz="quarter" idx="49" hasCustomPrompt="1"/>
          </p:nvPr>
        </p:nvSpPr>
        <p:spPr>
          <a:xfrm>
            <a:off x="9198091" y="4429126"/>
            <a:ext cx="2836862" cy="901700"/>
          </a:xfrm>
        </p:spPr>
        <p:txBody>
          <a:bodyPr vert="horz" lIns="96019" tIns="48010" rIns="96019" bIns="48010" rtlCol="0">
            <a:noAutofit/>
          </a:bodyPr>
          <a:lstStyle>
            <a:lvl3pPr>
              <a:defRPr lang="en-GB" sz="1200" dirty="0"/>
            </a:lvl3pPr>
          </a:lstStyle>
          <a:p>
            <a:pPr lvl="2"/>
            <a:r>
              <a:rPr lang="it-IT" dirty="0"/>
              <a:t>Mauris at diam ac felis fringilla sollicitudin </a:t>
            </a:r>
            <a:r>
              <a:rPr lang="fr-FR" dirty="0" err="1"/>
              <a:t>luctus</a:t>
            </a:r>
            <a:r>
              <a:rPr lang="fr-FR" dirty="0"/>
              <a:t> </a:t>
            </a:r>
            <a:r>
              <a:rPr lang="fr-FR" dirty="0" err="1"/>
              <a:t>enim</a:t>
            </a:r>
            <a:r>
              <a:rPr lang="fr-FR" dirty="0"/>
              <a:t> </a:t>
            </a:r>
            <a:r>
              <a:rPr lang="fr-FR" dirty="0" err="1"/>
              <a:t>sed</a:t>
            </a:r>
            <a:r>
              <a:rPr lang="fr-FR" dirty="0"/>
              <a:t> </a:t>
            </a:r>
            <a:r>
              <a:rPr lang="fr-FR" dirty="0" err="1"/>
              <a:t>suscipit</a:t>
            </a:r>
            <a:r>
              <a:rPr lang="fr-FR" dirty="0"/>
              <a:t> </a:t>
            </a:r>
            <a:r>
              <a:rPr lang="fr-FR" dirty="0" err="1"/>
              <a:t>blandit</a:t>
            </a:r>
            <a:endParaRPr lang="en-GB" dirty="0"/>
          </a:p>
        </p:txBody>
      </p:sp>
      <p:sp>
        <p:nvSpPr>
          <p:cNvPr id="13"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Map Example</a:t>
            </a:r>
            <a:endParaRPr lang="en-GB" dirty="0"/>
          </a:p>
        </p:txBody>
      </p:sp>
      <p:cxnSp>
        <p:nvCxnSpPr>
          <p:cNvPr id="14" name="Straight Connector 13"/>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04130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155575" y="1571625"/>
            <a:ext cx="7858800" cy="440753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a:p>
            <a:pPr lvl="0">
              <a:spcBef>
                <a:spcPct val="20000"/>
              </a:spcBef>
              <a:spcAft>
                <a:spcPts val="0"/>
              </a:spcAft>
            </a:pPr>
            <a:endParaRPr lang="en-US" dirty="0"/>
          </a:p>
          <a:p>
            <a:pPr lvl="0">
              <a:spcBef>
                <a:spcPct val="20000"/>
              </a:spcBef>
              <a:spcAft>
                <a:spcPts val="0"/>
              </a:spcAft>
            </a:pPr>
            <a:r>
              <a:rPr lang="en-US" dirty="0" err="1"/>
              <a:t>Morbi</a:t>
            </a:r>
            <a:r>
              <a:rPr lang="en-US" dirty="0"/>
              <a:t> </a:t>
            </a:r>
            <a:r>
              <a:rPr lang="en-US" dirty="0" err="1"/>
              <a:t>tortor</a:t>
            </a:r>
            <a:r>
              <a:rPr lang="en-US" dirty="0"/>
              <a:t> </a:t>
            </a:r>
            <a:r>
              <a:rPr lang="en-US" dirty="0" err="1"/>
              <a:t>sem</a:t>
            </a:r>
            <a:r>
              <a:rPr lang="en-US" dirty="0"/>
              <a:t>, </a:t>
            </a:r>
            <a:r>
              <a:rPr lang="en-US" dirty="0" err="1"/>
              <a:t>ultrices</a:t>
            </a:r>
            <a:r>
              <a:rPr lang="en-US" dirty="0"/>
              <a:t> </a:t>
            </a:r>
            <a:r>
              <a:rPr lang="en-US" dirty="0" err="1"/>
              <a:t>eget</a:t>
            </a:r>
            <a:r>
              <a:rPr lang="en-US" dirty="0"/>
              <a:t> </a:t>
            </a:r>
            <a:r>
              <a:rPr lang="en-US" dirty="0" err="1"/>
              <a:t>arcu</a:t>
            </a:r>
            <a:r>
              <a:rPr lang="en-US" dirty="0"/>
              <a:t> </a:t>
            </a:r>
            <a:r>
              <a:rPr lang="en-US" dirty="0" err="1"/>
              <a:t>nec</a:t>
            </a:r>
            <a:r>
              <a:rPr lang="en-US" dirty="0"/>
              <a:t>, </a:t>
            </a:r>
            <a:r>
              <a:rPr lang="en-US" dirty="0" err="1"/>
              <a:t>laoreet</a:t>
            </a:r>
            <a:r>
              <a:rPr lang="en-US" dirty="0"/>
              <a:t> </a:t>
            </a:r>
            <a:r>
              <a:rPr lang="en-US" dirty="0" err="1"/>
              <a:t>congue</a:t>
            </a:r>
            <a:r>
              <a:rPr lang="en-US" dirty="0"/>
              <a:t> lorem. Nam </a:t>
            </a:r>
            <a:r>
              <a:rPr lang="en-US" dirty="0" err="1"/>
              <a:t>fermentu</a:t>
            </a:r>
            <a:endParaRPr lang="en-US" dirty="0"/>
          </a:p>
        </p:txBody>
      </p:sp>
      <p:cxnSp>
        <p:nvCxnSpPr>
          <p:cNvPr id="9" name="Straight Connector 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130988" y="415925"/>
            <a:ext cx="7858800" cy="219600"/>
          </a:xfrm>
          <a:prstGeom prst="rect">
            <a:avLst/>
          </a:prstGeom>
        </p:spPr>
        <p:txBody>
          <a:bodyPr vert="horz" lIns="97200" tIns="48010" rIns="96019" bIns="48010" rtlCol="0" anchor="ctr">
            <a:noAutofit/>
          </a:bodyPr>
          <a:lstStyle>
            <a:lvl1pPr>
              <a:defRPr/>
            </a:lvl1pPr>
          </a:lstStyle>
          <a:p>
            <a:r>
              <a:rPr lang="en-US" dirty="0"/>
              <a:t>Text with Image</a:t>
            </a:r>
            <a:endParaRPr lang="en-GB" dirty="0"/>
          </a:p>
        </p:txBody>
      </p:sp>
      <p:sp>
        <p:nvSpPr>
          <p:cNvPr id="3" name="Picture Placeholder 2"/>
          <p:cNvSpPr>
            <a:spLocks noGrp="1"/>
          </p:cNvSpPr>
          <p:nvPr>
            <p:ph type="pic" sz="quarter" idx="11"/>
          </p:nvPr>
        </p:nvSpPr>
        <p:spPr>
          <a:xfrm>
            <a:off x="8216900" y="168275"/>
            <a:ext cx="3822700" cy="5762625"/>
          </a:xfrm>
          <a:solidFill>
            <a:schemeClr val="bg2"/>
          </a:solidFill>
        </p:spPr>
        <p:txBody>
          <a:bodyPr vert="horz" lIns="96019" tIns="48010" rIns="96019" bIns="48010" rtlCol="0">
            <a:noAutofit/>
          </a:bodyPr>
          <a:lstStyle>
            <a:lvl1pPr>
              <a:defRPr lang="en-GB"/>
            </a:lvl1pPr>
          </a:lstStyle>
          <a:p>
            <a:pPr lvl="0"/>
            <a:r>
              <a:rPr lang="en-US"/>
              <a:t>Click icon to add picture</a:t>
            </a:r>
            <a:endParaRPr lang="en-GB"/>
          </a:p>
        </p:txBody>
      </p:sp>
    </p:spTree>
    <p:extLst>
      <p:ext uri="{BB962C8B-B14F-4D97-AF65-F5344CB8AC3E}">
        <p14:creationId xmlns:p14="http://schemas.microsoft.com/office/powerpoint/2010/main" val="1264418338"/>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13" name="Text Placeholder 35"/>
          <p:cNvSpPr>
            <a:spLocks noGrp="1"/>
          </p:cNvSpPr>
          <p:nvPr>
            <p:ph type="body" sz="quarter" idx="26" hasCustomPrompt="1"/>
          </p:nvPr>
        </p:nvSpPr>
        <p:spPr>
          <a:xfrm>
            <a:off x="155575" y="1564834"/>
            <a:ext cx="3608388" cy="4106862"/>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p>
        </p:txBody>
      </p:sp>
      <p:sp>
        <p:nvSpPr>
          <p:cNvPr id="5"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World Map</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950549"/>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untry Map">
    <p:spTree>
      <p:nvGrpSpPr>
        <p:cNvPr id="1" name=""/>
        <p:cNvGrpSpPr/>
        <p:nvPr/>
      </p:nvGrpSpPr>
      <p:grpSpPr>
        <a:xfrm>
          <a:off x="0" y="0"/>
          <a:ext cx="0" cy="0"/>
          <a:chOff x="0" y="0"/>
          <a:chExt cx="0" cy="0"/>
        </a:xfrm>
      </p:grpSpPr>
      <p:sp>
        <p:nvSpPr>
          <p:cNvPr id="8"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13" name="Text Placeholder 35"/>
          <p:cNvSpPr>
            <a:spLocks noGrp="1"/>
          </p:cNvSpPr>
          <p:nvPr>
            <p:ph type="body" sz="quarter" idx="26" hasCustomPrompt="1"/>
          </p:nvPr>
        </p:nvSpPr>
        <p:spPr>
          <a:xfrm>
            <a:off x="155575" y="1564834"/>
            <a:ext cx="3608388" cy="41076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p>
        </p:txBody>
      </p:sp>
      <p:sp>
        <p:nvSpPr>
          <p:cNvPr id="5"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Country Map</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544484"/>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Vertical)">
    <p:spTree>
      <p:nvGrpSpPr>
        <p:cNvPr id="1" name=""/>
        <p:cNvGrpSpPr/>
        <p:nvPr/>
      </p:nvGrpSpPr>
      <p:grpSpPr>
        <a:xfrm>
          <a:off x="0" y="0"/>
          <a:ext cx="0" cy="0"/>
          <a:chOff x="0" y="0"/>
          <a:chExt cx="0" cy="0"/>
        </a:xfrm>
      </p:grpSpPr>
      <p:sp>
        <p:nvSpPr>
          <p:cNvPr id="63" name="Picture Placeholder 62"/>
          <p:cNvSpPr>
            <a:spLocks noGrp="1"/>
          </p:cNvSpPr>
          <p:nvPr>
            <p:ph type="pic" sz="quarter" idx="12"/>
          </p:nvPr>
        </p:nvSpPr>
        <p:spPr>
          <a:xfrm>
            <a:off x="7389813" y="1571625"/>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11" name="Line 53"/>
          <p:cNvSpPr>
            <a:spLocks noChangeShapeType="1"/>
          </p:cNvSpPr>
          <p:nvPr userDrawn="1"/>
        </p:nvSpPr>
        <p:spPr bwMode="gray">
          <a:xfrm flipH="1">
            <a:off x="6017420" y="1950733"/>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cxnSp>
        <p:nvCxnSpPr>
          <p:cNvPr id="25" name="Straight Connector 24">
            <a:extLst>
              <a:ext uri="{FF2B5EF4-FFF2-40B4-BE49-F238E27FC236}">
                <a16:creationId xmlns="" xmlns:a16="http://schemas.microsoft.com/office/drawing/2014/main" id="{2A032BDD-E6FE-4A1E-9741-60886BDBCC86}"/>
              </a:ext>
            </a:extLst>
          </p:cNvPr>
          <p:cNvCxnSpPr/>
          <p:nvPr/>
        </p:nvCxnSpPr>
        <p:spPr>
          <a:xfrm flipV="1">
            <a:off x="6006242" y="1502544"/>
            <a:ext cx="0" cy="4445255"/>
          </a:xfrm>
          <a:prstGeom prst="line">
            <a:avLst/>
          </a:prstGeom>
          <a:solidFill>
            <a:schemeClr val="accent1"/>
          </a:solidFill>
          <a:ln w="28575" cap="flat">
            <a:solidFill>
              <a:srgbClr val="DBDDF3"/>
            </a:solidFill>
            <a:prstDash val="solid"/>
            <a:miter lim="400000"/>
            <a:headEnd type="none" w="med" len="med"/>
            <a:tailEnd type="triangle" w="med" len="med"/>
          </a:ln>
          <a:effectLst/>
          <a:sp3d/>
        </p:spPr>
        <p:style>
          <a:lnRef idx="0">
            <a:scrgbClr r="0" g="0" b="0"/>
          </a:lnRef>
          <a:fillRef idx="0">
            <a:scrgbClr r="0" g="0" b="0"/>
          </a:fillRef>
          <a:effectRef idx="0">
            <a:scrgbClr r="0" g="0" b="0"/>
          </a:effectRef>
          <a:fontRef idx="none"/>
        </p:style>
      </p:cxnSp>
      <p:sp>
        <p:nvSpPr>
          <p:cNvPr id="59" name="Text Placeholder 58"/>
          <p:cNvSpPr>
            <a:spLocks noGrp="1"/>
          </p:cNvSpPr>
          <p:nvPr>
            <p:ph type="body" sz="quarter" idx="10" hasCustomPrompt="1"/>
          </p:nvPr>
        </p:nvSpPr>
        <p:spPr>
          <a:xfrm>
            <a:off x="6718399" y="1635887"/>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2018</a:t>
            </a:r>
            <a:endParaRPr lang="en-GB" dirty="0"/>
          </a:p>
        </p:txBody>
      </p:sp>
      <p:sp>
        <p:nvSpPr>
          <p:cNvPr id="61" name="Text Placeholder 60"/>
          <p:cNvSpPr>
            <a:spLocks noGrp="1"/>
          </p:cNvSpPr>
          <p:nvPr>
            <p:ph type="body" sz="quarter" idx="11" hasCustomPrompt="1"/>
          </p:nvPr>
        </p:nvSpPr>
        <p:spPr>
          <a:xfrm>
            <a:off x="8215313" y="1568450"/>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64" name="Picture Placeholder 62"/>
          <p:cNvSpPr>
            <a:spLocks noGrp="1"/>
          </p:cNvSpPr>
          <p:nvPr>
            <p:ph type="pic" sz="quarter" idx="13"/>
          </p:nvPr>
        </p:nvSpPr>
        <p:spPr>
          <a:xfrm>
            <a:off x="7389813" y="3228193"/>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65" name="Line 53"/>
          <p:cNvSpPr>
            <a:spLocks noChangeShapeType="1"/>
          </p:cNvSpPr>
          <p:nvPr userDrawn="1"/>
        </p:nvSpPr>
        <p:spPr bwMode="gray">
          <a:xfrm flipH="1">
            <a:off x="6017420" y="3607301"/>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66" name="Text Placeholder 58"/>
          <p:cNvSpPr>
            <a:spLocks noGrp="1"/>
          </p:cNvSpPr>
          <p:nvPr>
            <p:ph type="body" sz="quarter" idx="14" hasCustomPrompt="1"/>
          </p:nvPr>
        </p:nvSpPr>
        <p:spPr>
          <a:xfrm>
            <a:off x="6718399" y="3292455"/>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2016</a:t>
            </a:r>
            <a:endParaRPr lang="en-GB" dirty="0"/>
          </a:p>
        </p:txBody>
      </p:sp>
      <p:sp>
        <p:nvSpPr>
          <p:cNvPr id="67" name="Text Placeholder 60"/>
          <p:cNvSpPr>
            <a:spLocks noGrp="1"/>
          </p:cNvSpPr>
          <p:nvPr>
            <p:ph type="body" sz="quarter" idx="15" hasCustomPrompt="1"/>
          </p:nvPr>
        </p:nvSpPr>
        <p:spPr>
          <a:xfrm>
            <a:off x="8215313" y="3225018"/>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68" name="Picture Placeholder 62"/>
          <p:cNvSpPr>
            <a:spLocks noGrp="1"/>
          </p:cNvSpPr>
          <p:nvPr>
            <p:ph type="pic" sz="quarter" idx="16"/>
          </p:nvPr>
        </p:nvSpPr>
        <p:spPr>
          <a:xfrm>
            <a:off x="7389813" y="4861258"/>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69" name="Line 53"/>
          <p:cNvSpPr>
            <a:spLocks noChangeShapeType="1"/>
          </p:cNvSpPr>
          <p:nvPr userDrawn="1"/>
        </p:nvSpPr>
        <p:spPr bwMode="gray">
          <a:xfrm flipH="1">
            <a:off x="6017420" y="5240366"/>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0" name="Text Placeholder 58"/>
          <p:cNvSpPr>
            <a:spLocks noGrp="1"/>
          </p:cNvSpPr>
          <p:nvPr>
            <p:ph type="body" sz="quarter" idx="17" hasCustomPrompt="1"/>
          </p:nvPr>
        </p:nvSpPr>
        <p:spPr>
          <a:xfrm>
            <a:off x="6718399" y="4925520"/>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2014</a:t>
            </a:r>
            <a:endParaRPr lang="en-GB" dirty="0"/>
          </a:p>
        </p:txBody>
      </p:sp>
      <p:sp>
        <p:nvSpPr>
          <p:cNvPr id="71" name="Text Placeholder 60"/>
          <p:cNvSpPr>
            <a:spLocks noGrp="1"/>
          </p:cNvSpPr>
          <p:nvPr>
            <p:ph type="body" sz="quarter" idx="18" hasCustomPrompt="1"/>
          </p:nvPr>
        </p:nvSpPr>
        <p:spPr>
          <a:xfrm>
            <a:off x="8215313" y="4858083"/>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72" name="Picture Placeholder 62"/>
          <p:cNvSpPr>
            <a:spLocks noGrp="1"/>
          </p:cNvSpPr>
          <p:nvPr>
            <p:ph type="pic" sz="quarter" idx="19"/>
          </p:nvPr>
        </p:nvSpPr>
        <p:spPr>
          <a:xfrm>
            <a:off x="3859557" y="2400520"/>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73" name="Line 53"/>
          <p:cNvSpPr>
            <a:spLocks noChangeShapeType="1"/>
          </p:cNvSpPr>
          <p:nvPr userDrawn="1"/>
        </p:nvSpPr>
        <p:spPr bwMode="gray">
          <a:xfrm flipH="1">
            <a:off x="4637512" y="2779628"/>
            <a:ext cx="1278730" cy="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4" name="Text Placeholder 58"/>
          <p:cNvSpPr>
            <a:spLocks noGrp="1"/>
          </p:cNvSpPr>
          <p:nvPr>
            <p:ph type="body" sz="quarter" idx="20" hasCustomPrompt="1"/>
          </p:nvPr>
        </p:nvSpPr>
        <p:spPr>
          <a:xfrm>
            <a:off x="4675612" y="2464782"/>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2017</a:t>
            </a:r>
            <a:endParaRPr lang="en-GB" dirty="0"/>
          </a:p>
        </p:txBody>
      </p:sp>
      <p:sp>
        <p:nvSpPr>
          <p:cNvPr id="75" name="Text Placeholder 60"/>
          <p:cNvSpPr>
            <a:spLocks noGrp="1"/>
          </p:cNvSpPr>
          <p:nvPr>
            <p:ph type="body" sz="quarter" idx="21" hasCustomPrompt="1"/>
          </p:nvPr>
        </p:nvSpPr>
        <p:spPr>
          <a:xfrm>
            <a:off x="1324637" y="2397345"/>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76" name="Picture Placeholder 62"/>
          <p:cNvSpPr>
            <a:spLocks noGrp="1"/>
          </p:cNvSpPr>
          <p:nvPr>
            <p:ph type="pic" sz="quarter" idx="22"/>
          </p:nvPr>
        </p:nvSpPr>
        <p:spPr>
          <a:xfrm>
            <a:off x="3859557" y="4036486"/>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77" name="Line 53"/>
          <p:cNvSpPr>
            <a:spLocks noChangeShapeType="1"/>
          </p:cNvSpPr>
          <p:nvPr userDrawn="1"/>
        </p:nvSpPr>
        <p:spPr bwMode="gray">
          <a:xfrm flipH="1">
            <a:off x="4637512" y="4415594"/>
            <a:ext cx="1278730" cy="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8" name="Text Placeholder 58"/>
          <p:cNvSpPr>
            <a:spLocks noGrp="1"/>
          </p:cNvSpPr>
          <p:nvPr>
            <p:ph type="body" sz="quarter" idx="23" hasCustomPrompt="1"/>
          </p:nvPr>
        </p:nvSpPr>
        <p:spPr>
          <a:xfrm>
            <a:off x="4675612" y="4100748"/>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2015</a:t>
            </a:r>
            <a:endParaRPr lang="en-GB" dirty="0"/>
          </a:p>
        </p:txBody>
      </p:sp>
      <p:sp>
        <p:nvSpPr>
          <p:cNvPr id="79" name="Text Placeholder 60"/>
          <p:cNvSpPr>
            <a:spLocks noGrp="1"/>
          </p:cNvSpPr>
          <p:nvPr>
            <p:ph type="body" sz="quarter" idx="24" hasCustomPrompt="1"/>
          </p:nvPr>
        </p:nvSpPr>
        <p:spPr>
          <a:xfrm>
            <a:off x="1324637" y="4033311"/>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2" name="Oval 31">
            <a:extLst>
              <a:ext uri="{FF2B5EF4-FFF2-40B4-BE49-F238E27FC236}">
                <a16:creationId xmlns="" xmlns:a16="http://schemas.microsoft.com/office/drawing/2014/main" id="{85722348-DF80-4DCF-A5FF-C530FF3D3A43}"/>
              </a:ext>
            </a:extLst>
          </p:cNvPr>
          <p:cNvSpPr/>
          <p:nvPr/>
        </p:nvSpPr>
        <p:spPr>
          <a:xfrm>
            <a:off x="5916242" y="1873096"/>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6" name="Oval 45">
            <a:extLst>
              <a:ext uri="{FF2B5EF4-FFF2-40B4-BE49-F238E27FC236}">
                <a16:creationId xmlns="" xmlns:a16="http://schemas.microsoft.com/office/drawing/2014/main" id="{85722348-DF80-4DCF-A5FF-C530FF3D3A43}"/>
              </a:ext>
            </a:extLst>
          </p:cNvPr>
          <p:cNvSpPr/>
          <p:nvPr userDrawn="1"/>
        </p:nvSpPr>
        <p:spPr>
          <a:xfrm>
            <a:off x="5916242" y="2689628"/>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7" name="Oval 46">
            <a:extLst>
              <a:ext uri="{FF2B5EF4-FFF2-40B4-BE49-F238E27FC236}">
                <a16:creationId xmlns="" xmlns:a16="http://schemas.microsoft.com/office/drawing/2014/main" id="{85722348-DF80-4DCF-A5FF-C530FF3D3A43}"/>
              </a:ext>
            </a:extLst>
          </p:cNvPr>
          <p:cNvSpPr/>
          <p:nvPr userDrawn="1"/>
        </p:nvSpPr>
        <p:spPr>
          <a:xfrm>
            <a:off x="5916242" y="3506160"/>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8" name="Oval 47">
            <a:extLst>
              <a:ext uri="{FF2B5EF4-FFF2-40B4-BE49-F238E27FC236}">
                <a16:creationId xmlns="" xmlns:a16="http://schemas.microsoft.com/office/drawing/2014/main" id="{85722348-DF80-4DCF-A5FF-C530FF3D3A43}"/>
              </a:ext>
            </a:extLst>
          </p:cNvPr>
          <p:cNvSpPr/>
          <p:nvPr userDrawn="1"/>
        </p:nvSpPr>
        <p:spPr>
          <a:xfrm>
            <a:off x="5916242" y="4322692"/>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9" name="Oval 48">
            <a:extLst>
              <a:ext uri="{FF2B5EF4-FFF2-40B4-BE49-F238E27FC236}">
                <a16:creationId xmlns="" xmlns:a16="http://schemas.microsoft.com/office/drawing/2014/main" id="{85722348-DF80-4DCF-A5FF-C530FF3D3A43}"/>
              </a:ext>
            </a:extLst>
          </p:cNvPr>
          <p:cNvSpPr/>
          <p:nvPr userDrawn="1"/>
        </p:nvSpPr>
        <p:spPr>
          <a:xfrm>
            <a:off x="5916242" y="5139225"/>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29"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baseline="0"/>
            </a:lvl1pPr>
          </a:lstStyle>
          <a:p>
            <a:r>
              <a:rPr lang="en-US" dirty="0"/>
              <a:t>Timeline (Vertical)</a:t>
            </a:r>
            <a:endParaRPr lang="en-GB" dirty="0"/>
          </a:p>
        </p:txBody>
      </p:sp>
      <p:cxnSp>
        <p:nvCxnSpPr>
          <p:cNvPr id="30" name="Straight Connector 2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46372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sp>
        <p:nvSpPr>
          <p:cNvPr id="8" name="Line 53"/>
          <p:cNvSpPr>
            <a:spLocks noChangeShapeType="1"/>
          </p:cNvSpPr>
          <p:nvPr userDrawn="1"/>
        </p:nvSpPr>
        <p:spPr bwMode="gray">
          <a:xfrm>
            <a:off x="8755144"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15" name="Line 53"/>
          <p:cNvSpPr>
            <a:spLocks noChangeShapeType="1"/>
          </p:cNvSpPr>
          <p:nvPr userDrawn="1"/>
        </p:nvSpPr>
        <p:spPr bwMode="gray">
          <a:xfrm>
            <a:off x="10499732"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cxnSp>
        <p:nvCxnSpPr>
          <p:cNvPr id="25" name="Straight Connector 24">
            <a:extLst>
              <a:ext uri="{FF2B5EF4-FFF2-40B4-BE49-F238E27FC236}">
                <a16:creationId xmlns="" xmlns:a16="http://schemas.microsoft.com/office/drawing/2014/main" id="{2A032BDD-E6FE-4A1E-9741-60886BDBCC86}"/>
              </a:ext>
            </a:extLst>
          </p:cNvPr>
          <p:cNvCxnSpPr/>
          <p:nvPr/>
        </p:nvCxnSpPr>
        <p:spPr>
          <a:xfrm>
            <a:off x="1291923" y="3780863"/>
            <a:ext cx="9913879" cy="0"/>
          </a:xfrm>
          <a:prstGeom prst="line">
            <a:avLst/>
          </a:prstGeom>
          <a:solidFill>
            <a:schemeClr val="accent1"/>
          </a:solidFill>
          <a:ln w="28575" cap="flat">
            <a:solidFill>
              <a:srgbClr val="DBDDF3"/>
            </a:solidFill>
            <a:prstDash val="solid"/>
            <a:miter lim="400000"/>
            <a:headEnd type="oval"/>
            <a:tailEnd type="triangle"/>
          </a:ln>
          <a:effectLst/>
          <a:sp3d/>
        </p:spPr>
        <p:style>
          <a:lnRef idx="0">
            <a:scrgbClr r="0" g="0" b="0"/>
          </a:lnRef>
          <a:fillRef idx="0">
            <a:scrgbClr r="0" g="0" b="0"/>
          </a:fillRef>
          <a:effectRef idx="0">
            <a:scrgbClr r="0" g="0" b="0"/>
          </a:effectRef>
          <a:fontRef idx="none"/>
        </p:style>
      </p:cxnSp>
      <p:sp>
        <p:nvSpPr>
          <p:cNvPr id="34" name="Oval 33">
            <a:extLst>
              <a:ext uri="{FF2B5EF4-FFF2-40B4-BE49-F238E27FC236}">
                <a16:creationId xmlns="" xmlns:a16="http://schemas.microsoft.com/office/drawing/2014/main" id="{3FC25BAC-207E-4BD9-B71D-67244181E8A7}"/>
              </a:ext>
            </a:extLst>
          </p:cNvPr>
          <p:cNvSpPr/>
          <p:nvPr/>
        </p:nvSpPr>
        <p:spPr>
          <a:xfrm>
            <a:off x="1596796"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5" name="Oval 34">
            <a:extLst>
              <a:ext uri="{FF2B5EF4-FFF2-40B4-BE49-F238E27FC236}">
                <a16:creationId xmlns="" xmlns:a16="http://schemas.microsoft.com/office/drawing/2014/main" id="{6ECEA8AF-DB7B-44B5-A5A9-05718517D3A8}"/>
              </a:ext>
            </a:extLst>
          </p:cNvPr>
          <p:cNvSpPr/>
          <p:nvPr/>
        </p:nvSpPr>
        <p:spPr>
          <a:xfrm>
            <a:off x="3341383"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6" name="Oval 35">
            <a:extLst>
              <a:ext uri="{FF2B5EF4-FFF2-40B4-BE49-F238E27FC236}">
                <a16:creationId xmlns="" xmlns:a16="http://schemas.microsoft.com/office/drawing/2014/main" id="{76041FD2-302D-4528-B197-4818DC231D79}"/>
              </a:ext>
            </a:extLst>
          </p:cNvPr>
          <p:cNvSpPr/>
          <p:nvPr/>
        </p:nvSpPr>
        <p:spPr>
          <a:xfrm>
            <a:off x="5085970"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7" name="Oval 36">
            <a:extLst>
              <a:ext uri="{FF2B5EF4-FFF2-40B4-BE49-F238E27FC236}">
                <a16:creationId xmlns="" xmlns:a16="http://schemas.microsoft.com/office/drawing/2014/main" id="{4918B22A-8AD3-4D04-AFDE-7B146EE2D7C3}"/>
              </a:ext>
            </a:extLst>
          </p:cNvPr>
          <p:cNvSpPr/>
          <p:nvPr/>
        </p:nvSpPr>
        <p:spPr>
          <a:xfrm>
            <a:off x="6830557"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8" name="Oval 37">
            <a:extLst>
              <a:ext uri="{FF2B5EF4-FFF2-40B4-BE49-F238E27FC236}">
                <a16:creationId xmlns="" xmlns:a16="http://schemas.microsoft.com/office/drawing/2014/main" id="{C02F3EF3-5D54-43B3-8D77-B49AA8FBB079}"/>
              </a:ext>
            </a:extLst>
          </p:cNvPr>
          <p:cNvSpPr/>
          <p:nvPr/>
        </p:nvSpPr>
        <p:spPr>
          <a:xfrm>
            <a:off x="8575144"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9" name="Oval 38">
            <a:extLst>
              <a:ext uri="{FF2B5EF4-FFF2-40B4-BE49-F238E27FC236}">
                <a16:creationId xmlns="" xmlns:a16="http://schemas.microsoft.com/office/drawing/2014/main" id="{AEBB2BB8-86E4-4CA5-9D29-9AA8E28C552B}"/>
              </a:ext>
            </a:extLst>
          </p:cNvPr>
          <p:cNvSpPr/>
          <p:nvPr/>
        </p:nvSpPr>
        <p:spPr>
          <a:xfrm>
            <a:off x="10319732"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3" name="Text Placeholder 58"/>
          <p:cNvSpPr>
            <a:spLocks noGrp="1"/>
          </p:cNvSpPr>
          <p:nvPr>
            <p:ph type="body" sz="quarter" idx="10" hasCustomPrompt="1"/>
          </p:nvPr>
        </p:nvSpPr>
        <p:spPr>
          <a:xfrm>
            <a:off x="9954831" y="2786931"/>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2018</a:t>
            </a:r>
            <a:endParaRPr lang="en-GB" dirty="0"/>
          </a:p>
        </p:txBody>
      </p:sp>
      <p:sp>
        <p:nvSpPr>
          <p:cNvPr id="45" name="Text Placeholder 58"/>
          <p:cNvSpPr>
            <a:spLocks noGrp="1"/>
          </p:cNvSpPr>
          <p:nvPr>
            <p:ph type="body" sz="quarter" idx="40" hasCustomPrompt="1"/>
          </p:nvPr>
        </p:nvSpPr>
        <p:spPr>
          <a:xfrm>
            <a:off x="8708213"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2017</a:t>
            </a:r>
            <a:endParaRPr lang="en-GB" dirty="0"/>
          </a:p>
        </p:txBody>
      </p:sp>
      <p:sp>
        <p:nvSpPr>
          <p:cNvPr id="47" name="Line 53"/>
          <p:cNvSpPr>
            <a:spLocks noChangeShapeType="1"/>
          </p:cNvSpPr>
          <p:nvPr userDrawn="1"/>
        </p:nvSpPr>
        <p:spPr bwMode="gray">
          <a:xfrm>
            <a:off x="7011215"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48" name="Text Placeholder 58"/>
          <p:cNvSpPr>
            <a:spLocks noGrp="1"/>
          </p:cNvSpPr>
          <p:nvPr>
            <p:ph type="body" sz="quarter" idx="42" hasCustomPrompt="1"/>
          </p:nvPr>
        </p:nvSpPr>
        <p:spPr>
          <a:xfrm>
            <a:off x="6466314" y="2797990"/>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2016</a:t>
            </a:r>
            <a:endParaRPr lang="en-GB" dirty="0"/>
          </a:p>
        </p:txBody>
      </p:sp>
      <p:sp>
        <p:nvSpPr>
          <p:cNvPr id="50" name="Line 53"/>
          <p:cNvSpPr>
            <a:spLocks noChangeShapeType="1"/>
          </p:cNvSpPr>
          <p:nvPr userDrawn="1"/>
        </p:nvSpPr>
        <p:spPr bwMode="gray">
          <a:xfrm>
            <a:off x="3522084"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1" name="Text Placeholder 58"/>
          <p:cNvSpPr>
            <a:spLocks noGrp="1"/>
          </p:cNvSpPr>
          <p:nvPr>
            <p:ph type="body" sz="quarter" idx="44" hasCustomPrompt="1"/>
          </p:nvPr>
        </p:nvSpPr>
        <p:spPr>
          <a:xfrm>
            <a:off x="2977183" y="2797990"/>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2014</a:t>
            </a:r>
            <a:endParaRPr lang="en-GB" dirty="0"/>
          </a:p>
        </p:txBody>
      </p:sp>
      <p:sp>
        <p:nvSpPr>
          <p:cNvPr id="52" name="Text Placeholder 60"/>
          <p:cNvSpPr>
            <a:spLocks noGrp="1"/>
          </p:cNvSpPr>
          <p:nvPr>
            <p:ph type="body" sz="quarter" idx="45" hasCustomPrompt="1"/>
          </p:nvPr>
        </p:nvSpPr>
        <p:spPr>
          <a:xfrm>
            <a:off x="1596796"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53" name="Line 53"/>
          <p:cNvSpPr>
            <a:spLocks noChangeShapeType="1"/>
          </p:cNvSpPr>
          <p:nvPr userDrawn="1"/>
        </p:nvSpPr>
        <p:spPr bwMode="gray">
          <a:xfrm>
            <a:off x="5265970"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4" name="Text Placeholder 58"/>
          <p:cNvSpPr>
            <a:spLocks noGrp="1"/>
          </p:cNvSpPr>
          <p:nvPr>
            <p:ph type="body" sz="quarter" idx="46" hasCustomPrompt="1"/>
          </p:nvPr>
        </p:nvSpPr>
        <p:spPr>
          <a:xfrm>
            <a:off x="5219039"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2015</a:t>
            </a:r>
            <a:endParaRPr lang="en-GB" dirty="0"/>
          </a:p>
        </p:txBody>
      </p:sp>
      <p:sp>
        <p:nvSpPr>
          <p:cNvPr id="56" name="Line 53"/>
          <p:cNvSpPr>
            <a:spLocks noChangeShapeType="1"/>
          </p:cNvSpPr>
          <p:nvPr userDrawn="1"/>
        </p:nvSpPr>
        <p:spPr bwMode="gray">
          <a:xfrm>
            <a:off x="1758447"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7" name="Text Placeholder 58"/>
          <p:cNvSpPr>
            <a:spLocks noGrp="1"/>
          </p:cNvSpPr>
          <p:nvPr>
            <p:ph type="body" sz="quarter" idx="48" hasCustomPrompt="1"/>
          </p:nvPr>
        </p:nvSpPr>
        <p:spPr>
          <a:xfrm>
            <a:off x="1711516"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2013</a:t>
            </a:r>
            <a:endParaRPr lang="en-GB" dirty="0"/>
          </a:p>
        </p:txBody>
      </p:sp>
      <p:sp>
        <p:nvSpPr>
          <p:cNvPr id="58" name="Text Placeholder 60"/>
          <p:cNvSpPr>
            <a:spLocks noGrp="1"/>
          </p:cNvSpPr>
          <p:nvPr>
            <p:ph type="body" sz="quarter" idx="49" hasCustomPrompt="1"/>
          </p:nvPr>
        </p:nvSpPr>
        <p:spPr>
          <a:xfrm>
            <a:off x="1711516"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28"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Timeline (Horizontal)</a:t>
            </a:r>
            <a:endParaRPr lang="en-GB" dirty="0"/>
          </a:p>
        </p:txBody>
      </p:sp>
      <p:cxnSp>
        <p:nvCxnSpPr>
          <p:cNvPr id="29" name="Straight Connector 2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0" name="Text Placeholder 60"/>
          <p:cNvSpPr>
            <a:spLocks noGrp="1"/>
          </p:cNvSpPr>
          <p:nvPr>
            <p:ph type="body" sz="quarter" idx="50" hasCustomPrompt="1"/>
          </p:nvPr>
        </p:nvSpPr>
        <p:spPr>
          <a:xfrm>
            <a:off x="5085970"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1" name="Text Placeholder 60"/>
          <p:cNvSpPr>
            <a:spLocks noGrp="1"/>
          </p:cNvSpPr>
          <p:nvPr>
            <p:ph type="body" sz="quarter" idx="51" hasCustomPrompt="1"/>
          </p:nvPr>
        </p:nvSpPr>
        <p:spPr>
          <a:xfrm>
            <a:off x="8556789"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2" name="Text Placeholder 60"/>
          <p:cNvSpPr>
            <a:spLocks noGrp="1"/>
          </p:cNvSpPr>
          <p:nvPr>
            <p:ph type="body" sz="quarter" idx="52" hasCustomPrompt="1"/>
          </p:nvPr>
        </p:nvSpPr>
        <p:spPr>
          <a:xfrm>
            <a:off x="5200690"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3" name="Text Placeholder 60"/>
          <p:cNvSpPr>
            <a:spLocks noGrp="1"/>
          </p:cNvSpPr>
          <p:nvPr>
            <p:ph type="body" sz="quarter" idx="53" hasCustomPrompt="1"/>
          </p:nvPr>
        </p:nvSpPr>
        <p:spPr>
          <a:xfrm>
            <a:off x="8727965"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Tree>
    <p:extLst>
      <p:ext uri="{BB962C8B-B14F-4D97-AF65-F5344CB8AC3E}">
        <p14:creationId xmlns:p14="http://schemas.microsoft.com/office/powerpoint/2010/main" val="236207729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cked Layout with Icons">
    <p:spTree>
      <p:nvGrpSpPr>
        <p:cNvPr id="1" name=""/>
        <p:cNvGrpSpPr/>
        <p:nvPr/>
      </p:nvGrpSpPr>
      <p:grpSpPr>
        <a:xfrm>
          <a:off x="0" y="0"/>
          <a:ext cx="0" cy="0"/>
          <a:chOff x="0" y="0"/>
          <a:chExt cx="0" cy="0"/>
        </a:xfrm>
      </p:grpSpPr>
      <p:sp>
        <p:nvSpPr>
          <p:cNvPr id="19" name="Picture Placeholder 2"/>
          <p:cNvSpPr>
            <a:spLocks noGrp="1" noChangeAspect="1"/>
          </p:cNvSpPr>
          <p:nvPr>
            <p:ph type="pic" sz="quarter" idx="28" hasCustomPrompt="1"/>
          </p:nvPr>
        </p:nvSpPr>
        <p:spPr>
          <a:xfrm>
            <a:off x="4549934" y="1575067"/>
            <a:ext cx="964800" cy="964800"/>
          </a:xfrm>
        </p:spPr>
        <p:txBody>
          <a:bodyPr/>
          <a:lstStyle>
            <a:lvl1pPr>
              <a:defRPr/>
            </a:lvl1pPr>
          </a:lstStyle>
          <a:p>
            <a:r>
              <a:rPr lang="en-GB" dirty="0"/>
              <a:t>Icon</a:t>
            </a:r>
          </a:p>
        </p:txBody>
      </p:sp>
      <p:sp>
        <p:nvSpPr>
          <p:cNvPr id="20" name="Picture Placeholder 2"/>
          <p:cNvSpPr>
            <a:spLocks noGrp="1" noChangeAspect="1"/>
          </p:cNvSpPr>
          <p:nvPr>
            <p:ph type="pic" sz="quarter" idx="29" hasCustomPrompt="1"/>
          </p:nvPr>
        </p:nvSpPr>
        <p:spPr>
          <a:xfrm>
            <a:off x="140306" y="3870415"/>
            <a:ext cx="964800" cy="964800"/>
          </a:xfrm>
        </p:spPr>
        <p:txBody>
          <a:bodyPr/>
          <a:lstStyle>
            <a:lvl1pPr>
              <a:defRPr/>
            </a:lvl1pPr>
          </a:lstStyle>
          <a:p>
            <a:r>
              <a:rPr lang="en-GB" dirty="0"/>
              <a:t>Icon</a:t>
            </a:r>
          </a:p>
        </p:txBody>
      </p:sp>
      <p:sp>
        <p:nvSpPr>
          <p:cNvPr id="23" name="Picture Placeholder 2"/>
          <p:cNvSpPr>
            <a:spLocks noGrp="1" noChangeAspect="1"/>
          </p:cNvSpPr>
          <p:nvPr>
            <p:ph type="pic" sz="quarter" idx="30" hasCustomPrompt="1"/>
          </p:nvPr>
        </p:nvSpPr>
        <p:spPr>
          <a:xfrm>
            <a:off x="4549934" y="3870415"/>
            <a:ext cx="964800" cy="964800"/>
          </a:xfrm>
        </p:spPr>
        <p:txBody>
          <a:bodyPr/>
          <a:lstStyle>
            <a:lvl1pPr>
              <a:defRPr/>
            </a:lvl1pPr>
          </a:lstStyle>
          <a:p>
            <a:r>
              <a:rPr lang="en-GB" dirty="0"/>
              <a:t>Icon</a:t>
            </a:r>
          </a:p>
        </p:txBody>
      </p:sp>
      <p:sp>
        <p:nvSpPr>
          <p:cNvPr id="28" name="Picture Placeholder 2"/>
          <p:cNvSpPr>
            <a:spLocks noGrp="1" noChangeAspect="1"/>
          </p:cNvSpPr>
          <p:nvPr>
            <p:ph type="pic" sz="quarter" idx="27" hasCustomPrompt="1"/>
          </p:nvPr>
        </p:nvSpPr>
        <p:spPr>
          <a:xfrm>
            <a:off x="158398" y="1575690"/>
            <a:ext cx="964800" cy="964800"/>
          </a:xfrm>
        </p:spPr>
        <p:txBody>
          <a:bodyPr/>
          <a:lstStyle>
            <a:lvl1pPr>
              <a:defRPr/>
            </a:lvl1pPr>
          </a:lstStyle>
          <a:p>
            <a:r>
              <a:rPr lang="en-GB" dirty="0"/>
              <a:t>Icon</a:t>
            </a:r>
          </a:p>
        </p:txBody>
      </p:sp>
      <p:sp>
        <p:nvSpPr>
          <p:cNvPr id="29" name="Text Placeholder 5"/>
          <p:cNvSpPr>
            <a:spLocks noGrp="1"/>
          </p:cNvSpPr>
          <p:nvPr>
            <p:ph type="body" sz="quarter" idx="23" hasCustomPrompt="1"/>
          </p:nvPr>
        </p:nvSpPr>
        <p:spPr>
          <a:xfrm>
            <a:off x="5547942" y="3870415"/>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sp>
        <p:nvSpPr>
          <p:cNvPr id="30" name="Text Placeholder 5"/>
          <p:cNvSpPr>
            <a:spLocks noGrp="1"/>
          </p:cNvSpPr>
          <p:nvPr>
            <p:ph type="body" sz="quarter" idx="20" hasCustomPrompt="1"/>
          </p:nvPr>
        </p:nvSpPr>
        <p:spPr>
          <a:xfrm>
            <a:off x="1160728" y="1575067"/>
            <a:ext cx="3240000" cy="1980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a:p>
            <a:pPr lvl="0">
              <a:spcBef>
                <a:spcPct val="20000"/>
              </a:spcBef>
              <a:spcAft>
                <a:spcPts val="0"/>
              </a:spcAft>
            </a:pPr>
            <a:endParaRPr lang="en-US" dirty="0"/>
          </a:p>
        </p:txBody>
      </p:sp>
      <p:cxnSp>
        <p:nvCxnSpPr>
          <p:cNvPr id="33" name="Straight Connector 32"/>
          <p:cNvCxnSpPr/>
          <p:nvPr userDrawn="1"/>
        </p:nvCxnSpPr>
        <p:spPr>
          <a:xfrm flipH="1">
            <a:off x="161980" y="3712741"/>
            <a:ext cx="4071548"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4549282" y="3712741"/>
            <a:ext cx="407146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35" name="Text Placeholder 5"/>
          <p:cNvSpPr>
            <a:spLocks noGrp="1"/>
          </p:cNvSpPr>
          <p:nvPr>
            <p:ph type="body" sz="quarter" idx="21" hasCustomPrompt="1"/>
          </p:nvPr>
        </p:nvSpPr>
        <p:spPr>
          <a:xfrm>
            <a:off x="5547942" y="1575067"/>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sp>
        <p:nvSpPr>
          <p:cNvPr id="36" name="Text Placeholder 5"/>
          <p:cNvSpPr>
            <a:spLocks noGrp="1"/>
          </p:cNvSpPr>
          <p:nvPr>
            <p:ph type="body" sz="quarter" idx="22" hasCustomPrompt="1"/>
          </p:nvPr>
        </p:nvSpPr>
        <p:spPr>
          <a:xfrm>
            <a:off x="1175266" y="3870415"/>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cxnSp>
        <p:nvCxnSpPr>
          <p:cNvPr id="15" name="Straight Connector 14"/>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7"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Stacked Layout with Icons</a:t>
            </a:r>
            <a:endParaRPr lang="en-GB" dirty="0"/>
          </a:p>
        </p:txBody>
      </p:sp>
    </p:spTree>
    <p:extLst>
      <p:ext uri="{BB962C8B-B14F-4D97-AF65-F5344CB8AC3E}">
        <p14:creationId xmlns:p14="http://schemas.microsoft.com/office/powerpoint/2010/main" val="52376135"/>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cked Icons">
    <p:spTree>
      <p:nvGrpSpPr>
        <p:cNvPr id="1" name=""/>
        <p:cNvGrpSpPr/>
        <p:nvPr/>
      </p:nvGrpSpPr>
      <p:grpSpPr>
        <a:xfrm>
          <a:off x="0" y="0"/>
          <a:ext cx="0" cy="0"/>
          <a:chOff x="0" y="0"/>
          <a:chExt cx="0" cy="0"/>
        </a:xfrm>
      </p:grpSpPr>
      <p:sp>
        <p:nvSpPr>
          <p:cNvPr id="6" name="Text Placeholder 8"/>
          <p:cNvSpPr>
            <a:spLocks noGrp="1"/>
          </p:cNvSpPr>
          <p:nvPr>
            <p:ph type="body" sz="quarter" idx="14" hasCustomPrompt="1"/>
          </p:nvPr>
        </p:nvSpPr>
        <p:spPr>
          <a:xfrm>
            <a:off x="1681937" y="1573688"/>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8" name="Picture Placeholder 7"/>
          <p:cNvSpPr>
            <a:spLocks noGrp="1" noChangeAspect="1"/>
          </p:cNvSpPr>
          <p:nvPr>
            <p:ph type="pic" sz="quarter" idx="15" hasCustomPrompt="1"/>
          </p:nvPr>
        </p:nvSpPr>
        <p:spPr>
          <a:xfrm>
            <a:off x="619309" y="1573688"/>
            <a:ext cx="964800" cy="964800"/>
          </a:xfrm>
        </p:spPr>
        <p:txBody>
          <a:bodyPr/>
          <a:lstStyle>
            <a:lvl1pPr>
              <a:defRPr/>
            </a:lvl1pPr>
          </a:lstStyle>
          <a:p>
            <a:r>
              <a:rPr lang="en-GB" dirty="0"/>
              <a:t>icon</a:t>
            </a:r>
          </a:p>
        </p:txBody>
      </p:sp>
      <p:sp>
        <p:nvSpPr>
          <p:cNvPr id="11" name="Text Placeholder 8"/>
          <p:cNvSpPr>
            <a:spLocks noGrp="1"/>
          </p:cNvSpPr>
          <p:nvPr>
            <p:ph type="body" sz="quarter" idx="18" hasCustomPrompt="1"/>
          </p:nvPr>
        </p:nvSpPr>
        <p:spPr>
          <a:xfrm>
            <a:off x="1681937" y="3059960"/>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3" name="Text Placeholder 8"/>
          <p:cNvSpPr>
            <a:spLocks noGrp="1"/>
          </p:cNvSpPr>
          <p:nvPr>
            <p:ph type="body" sz="quarter" idx="22" hasCustomPrompt="1"/>
          </p:nvPr>
        </p:nvSpPr>
        <p:spPr>
          <a:xfrm>
            <a:off x="1681937" y="4546232"/>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4" name="Picture Placeholder 7"/>
          <p:cNvSpPr>
            <a:spLocks noGrp="1" noChangeAspect="1"/>
          </p:cNvSpPr>
          <p:nvPr>
            <p:ph type="pic" sz="quarter" idx="23" hasCustomPrompt="1"/>
          </p:nvPr>
        </p:nvSpPr>
        <p:spPr>
          <a:xfrm>
            <a:off x="619309" y="4546232"/>
            <a:ext cx="964800" cy="964800"/>
          </a:xfrm>
        </p:spPr>
        <p:txBody>
          <a:bodyPr/>
          <a:lstStyle>
            <a:lvl1pPr>
              <a:defRPr/>
            </a:lvl1pPr>
          </a:lstStyle>
          <a:p>
            <a:r>
              <a:rPr lang="en-GB" dirty="0"/>
              <a:t>icon</a:t>
            </a:r>
          </a:p>
        </p:txBody>
      </p:sp>
      <p:sp>
        <p:nvSpPr>
          <p:cNvPr id="27" name="Picture Placeholder 7"/>
          <p:cNvSpPr>
            <a:spLocks noGrp="1" noChangeAspect="1"/>
          </p:cNvSpPr>
          <p:nvPr>
            <p:ph type="pic" sz="quarter" idx="26" hasCustomPrompt="1"/>
          </p:nvPr>
        </p:nvSpPr>
        <p:spPr>
          <a:xfrm>
            <a:off x="619309" y="3058928"/>
            <a:ext cx="964800" cy="964800"/>
          </a:xfrm>
        </p:spPr>
        <p:txBody>
          <a:bodyPr/>
          <a:lstStyle>
            <a:lvl1pPr>
              <a:defRPr/>
            </a:lvl1pPr>
          </a:lstStyle>
          <a:p>
            <a:r>
              <a:rPr lang="en-GB" dirty="0"/>
              <a:t>icon</a:t>
            </a:r>
          </a:p>
        </p:txBody>
      </p:sp>
      <p:sp>
        <p:nvSpPr>
          <p:cNvPr id="21" name="Text Placeholder 8"/>
          <p:cNvSpPr>
            <a:spLocks noGrp="1"/>
          </p:cNvSpPr>
          <p:nvPr>
            <p:ph type="body" sz="quarter" idx="40" hasCustomPrompt="1"/>
          </p:nvPr>
        </p:nvSpPr>
        <p:spPr>
          <a:xfrm>
            <a:off x="7637428" y="1573688"/>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2" name="Picture Placeholder 7"/>
          <p:cNvSpPr>
            <a:spLocks noGrp="1" noChangeAspect="1"/>
          </p:cNvSpPr>
          <p:nvPr>
            <p:ph type="pic" sz="quarter" idx="41" hasCustomPrompt="1"/>
          </p:nvPr>
        </p:nvSpPr>
        <p:spPr>
          <a:xfrm>
            <a:off x="6559530" y="1573688"/>
            <a:ext cx="964800" cy="964800"/>
          </a:xfrm>
        </p:spPr>
        <p:txBody>
          <a:bodyPr/>
          <a:lstStyle>
            <a:lvl1pPr>
              <a:defRPr/>
            </a:lvl1pPr>
          </a:lstStyle>
          <a:p>
            <a:r>
              <a:rPr lang="en-GB" dirty="0"/>
              <a:t>icon</a:t>
            </a:r>
          </a:p>
        </p:txBody>
      </p:sp>
      <p:sp>
        <p:nvSpPr>
          <p:cNvPr id="28" name="Text Placeholder 8"/>
          <p:cNvSpPr>
            <a:spLocks noGrp="1"/>
          </p:cNvSpPr>
          <p:nvPr>
            <p:ph type="body" sz="quarter" idx="42" hasCustomPrompt="1"/>
          </p:nvPr>
        </p:nvSpPr>
        <p:spPr>
          <a:xfrm>
            <a:off x="7637428" y="3059960"/>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9" name="Text Placeholder 8"/>
          <p:cNvSpPr>
            <a:spLocks noGrp="1"/>
          </p:cNvSpPr>
          <p:nvPr>
            <p:ph type="body" sz="quarter" idx="43" hasCustomPrompt="1"/>
          </p:nvPr>
        </p:nvSpPr>
        <p:spPr>
          <a:xfrm>
            <a:off x="7637428" y="4546232"/>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30" name="Picture Placeholder 7"/>
          <p:cNvSpPr>
            <a:spLocks noGrp="1" noChangeAspect="1"/>
          </p:cNvSpPr>
          <p:nvPr>
            <p:ph type="pic" sz="quarter" idx="44" hasCustomPrompt="1"/>
          </p:nvPr>
        </p:nvSpPr>
        <p:spPr>
          <a:xfrm>
            <a:off x="6559530" y="4546232"/>
            <a:ext cx="964800" cy="964800"/>
          </a:xfrm>
        </p:spPr>
        <p:txBody>
          <a:bodyPr/>
          <a:lstStyle>
            <a:lvl1pPr>
              <a:defRPr/>
            </a:lvl1pPr>
          </a:lstStyle>
          <a:p>
            <a:r>
              <a:rPr lang="en-GB" dirty="0"/>
              <a:t>icon</a:t>
            </a:r>
          </a:p>
        </p:txBody>
      </p:sp>
      <p:sp>
        <p:nvSpPr>
          <p:cNvPr id="31" name="Picture Placeholder 7"/>
          <p:cNvSpPr>
            <a:spLocks noGrp="1" noChangeAspect="1"/>
          </p:cNvSpPr>
          <p:nvPr>
            <p:ph type="pic" sz="quarter" idx="45" hasCustomPrompt="1"/>
          </p:nvPr>
        </p:nvSpPr>
        <p:spPr>
          <a:xfrm>
            <a:off x="6559530" y="3058928"/>
            <a:ext cx="964800" cy="964800"/>
          </a:xfrm>
        </p:spPr>
        <p:txBody>
          <a:bodyPr/>
          <a:lstStyle>
            <a:lvl1pPr>
              <a:defRPr/>
            </a:lvl1pPr>
          </a:lstStyle>
          <a:p>
            <a:r>
              <a:rPr lang="en-GB" dirty="0"/>
              <a:t>icon</a:t>
            </a:r>
          </a:p>
        </p:txBody>
      </p:sp>
      <p:cxnSp>
        <p:nvCxnSpPr>
          <p:cNvPr id="32" name="Straight Connector 31"/>
          <p:cNvCxnSpPr/>
          <p:nvPr userDrawn="1"/>
        </p:nvCxnSpPr>
        <p:spPr>
          <a:xfrm flipH="1">
            <a:off x="616338" y="2928824"/>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6571829" y="2928824"/>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616338" y="4415096"/>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flipH="1">
            <a:off x="6571829" y="4415096"/>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26"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Stacked Icons</a:t>
            </a:r>
            <a:endParaRPr lang="en-GB" dirty="0"/>
          </a:p>
        </p:txBody>
      </p:sp>
    </p:spTree>
    <p:extLst>
      <p:ext uri="{BB962C8B-B14F-4D97-AF65-F5344CB8AC3E}">
        <p14:creationId xmlns:p14="http://schemas.microsoft.com/office/powerpoint/2010/main" val="3638066375"/>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Title Only</a:t>
            </a:r>
            <a:endParaRPr lang="en-GB" dirty="0"/>
          </a:p>
        </p:txBody>
      </p:sp>
      <p:cxnSp>
        <p:nvCxnSpPr>
          <p:cNvPr id="4" name="Straight Connector 3"/>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021464"/>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verlay Statistic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4" y="1571624"/>
            <a:ext cx="7451725" cy="4413713"/>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15" name="Title Placeholder 1"/>
          <p:cNvSpPr>
            <a:spLocks noGrp="1"/>
          </p:cNvSpPr>
          <p:nvPr>
            <p:ph type="title" hasCustomPrompt="1"/>
          </p:nvPr>
        </p:nvSpPr>
        <p:spPr>
          <a:xfrm>
            <a:off x="130988" y="415925"/>
            <a:ext cx="7452000" cy="219600"/>
          </a:xfrm>
          <a:prstGeom prst="rect">
            <a:avLst/>
          </a:prstGeom>
        </p:spPr>
        <p:txBody>
          <a:bodyPr vert="horz" lIns="97200" tIns="48010" rIns="96019" bIns="48010" rtlCol="0" anchor="ctr">
            <a:noAutofit/>
          </a:bodyPr>
          <a:lstStyle>
            <a:lvl1pPr>
              <a:defRPr/>
            </a:lvl1pPr>
          </a:lstStyle>
          <a:p>
            <a:r>
              <a:rPr lang="en-US" dirty="0"/>
              <a:t>Overlay Statistics</a:t>
            </a:r>
            <a:endParaRPr lang="en-GB" dirty="0"/>
          </a:p>
        </p:txBody>
      </p:sp>
      <p:cxnSp>
        <p:nvCxnSpPr>
          <p:cNvPr id="16" name="Straight Connector 1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preferRelativeResize="0">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9000"/>
                    </a14:imgEffect>
                  </a14:imgLayer>
                </a14:imgProps>
              </a:ext>
              <a:ext uri="{28A0092B-C50C-407E-A947-70E740481C1C}">
                <a14:useLocalDpi xmlns:a14="http://schemas.microsoft.com/office/drawing/2010/main"/>
              </a:ext>
            </a:extLst>
          </a:blip>
          <a:srcRect/>
          <a:stretch/>
        </p:blipFill>
        <p:spPr>
          <a:xfrm>
            <a:off x="8216444" y="197554"/>
            <a:ext cx="3819600" cy="5781600"/>
          </a:xfrm>
          <a:prstGeom prst="rect">
            <a:avLst/>
          </a:prstGeom>
        </p:spPr>
      </p:pic>
      <p:cxnSp>
        <p:nvCxnSpPr>
          <p:cNvPr id="25" name="Straight Connector 24"/>
          <p:cNvCxnSpPr/>
          <p:nvPr userDrawn="1"/>
        </p:nvCxnSpPr>
        <p:spPr>
          <a:xfrm flipH="1">
            <a:off x="8524875" y="5090999"/>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27" hasCustomPrompt="1"/>
          </p:nvPr>
        </p:nvSpPr>
        <p:spPr>
          <a:xfrm>
            <a:off x="8515349" y="1123949"/>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13" name="Text Placeholder 5"/>
          <p:cNvSpPr>
            <a:spLocks noGrp="1"/>
          </p:cNvSpPr>
          <p:nvPr>
            <p:ph type="body" sz="quarter" idx="28" hasCustomPrompt="1"/>
          </p:nvPr>
        </p:nvSpPr>
        <p:spPr>
          <a:xfrm>
            <a:off x="8515349" y="590549"/>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cxnSp>
        <p:nvCxnSpPr>
          <p:cNvPr id="14" name="Straight Connector 13"/>
          <p:cNvCxnSpPr/>
          <p:nvPr userDrawn="1"/>
        </p:nvCxnSpPr>
        <p:spPr>
          <a:xfrm flipH="1">
            <a:off x="8524875" y="2014424"/>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5"/>
          <p:cNvSpPr>
            <a:spLocks noGrp="1"/>
          </p:cNvSpPr>
          <p:nvPr>
            <p:ph type="body" sz="quarter" idx="29" hasCustomPrompt="1"/>
          </p:nvPr>
        </p:nvSpPr>
        <p:spPr>
          <a:xfrm>
            <a:off x="8515349" y="2657474"/>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21" name="Text Placeholder 5"/>
          <p:cNvSpPr>
            <a:spLocks noGrp="1"/>
          </p:cNvSpPr>
          <p:nvPr>
            <p:ph type="body" sz="quarter" idx="30" hasCustomPrompt="1"/>
          </p:nvPr>
        </p:nvSpPr>
        <p:spPr>
          <a:xfrm>
            <a:off x="8515349" y="2124074"/>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cxnSp>
        <p:nvCxnSpPr>
          <p:cNvPr id="22" name="Straight Connector 21"/>
          <p:cNvCxnSpPr/>
          <p:nvPr userDrawn="1"/>
        </p:nvCxnSpPr>
        <p:spPr>
          <a:xfrm flipH="1">
            <a:off x="8524875" y="3547949"/>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 Placeholder 5"/>
          <p:cNvSpPr>
            <a:spLocks noGrp="1"/>
          </p:cNvSpPr>
          <p:nvPr>
            <p:ph type="body" sz="quarter" idx="31" hasCustomPrompt="1"/>
          </p:nvPr>
        </p:nvSpPr>
        <p:spPr>
          <a:xfrm>
            <a:off x="8515349" y="4200524"/>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24" name="Text Placeholder 5"/>
          <p:cNvSpPr>
            <a:spLocks noGrp="1"/>
          </p:cNvSpPr>
          <p:nvPr>
            <p:ph type="body" sz="quarter" idx="32" hasCustomPrompt="1"/>
          </p:nvPr>
        </p:nvSpPr>
        <p:spPr>
          <a:xfrm>
            <a:off x="8515349" y="3667124"/>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spTree>
    <p:extLst>
      <p:ext uri="{BB962C8B-B14F-4D97-AF65-F5344CB8AC3E}">
        <p14:creationId xmlns:p14="http://schemas.microsoft.com/office/powerpoint/2010/main" val="239163397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6" name="Text Placeholder 8"/>
          <p:cNvSpPr>
            <a:spLocks noGrp="1"/>
          </p:cNvSpPr>
          <p:nvPr>
            <p:ph type="body" sz="quarter" idx="14" hasCustomPrompt="1"/>
          </p:nvPr>
        </p:nvSpPr>
        <p:spPr>
          <a:xfrm>
            <a:off x="272598" y="1560988"/>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8" name="Picture Placeholder 7"/>
          <p:cNvSpPr>
            <a:spLocks noGrp="1" noChangeAspect="1"/>
          </p:cNvSpPr>
          <p:nvPr>
            <p:ph type="pic" sz="quarter" idx="15" hasCustomPrompt="1"/>
          </p:nvPr>
        </p:nvSpPr>
        <p:spPr>
          <a:xfrm>
            <a:off x="3227431" y="1560988"/>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39" name="Text Placeholder 8"/>
          <p:cNvSpPr>
            <a:spLocks noGrp="1"/>
          </p:cNvSpPr>
          <p:nvPr>
            <p:ph type="body" sz="quarter" idx="16" hasCustomPrompt="1"/>
          </p:nvPr>
        </p:nvSpPr>
        <p:spPr>
          <a:xfrm>
            <a:off x="6183065" y="1560988"/>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0" name="Picture Placeholder 7"/>
          <p:cNvSpPr>
            <a:spLocks noGrp="1" noChangeAspect="1"/>
          </p:cNvSpPr>
          <p:nvPr>
            <p:ph type="pic" sz="quarter" idx="17" hasCustomPrompt="1"/>
          </p:nvPr>
        </p:nvSpPr>
        <p:spPr>
          <a:xfrm>
            <a:off x="9137899" y="1560988"/>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41" name="Text Placeholder 8"/>
          <p:cNvSpPr>
            <a:spLocks noGrp="1"/>
          </p:cNvSpPr>
          <p:nvPr>
            <p:ph type="body" sz="quarter" idx="18" hasCustomPrompt="1"/>
          </p:nvPr>
        </p:nvSpPr>
        <p:spPr>
          <a:xfrm>
            <a:off x="9137899" y="3462224"/>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2" name="Picture Placeholder 7"/>
          <p:cNvSpPr>
            <a:spLocks noGrp="1" noChangeAspect="1"/>
          </p:cNvSpPr>
          <p:nvPr>
            <p:ph type="pic" sz="quarter" idx="19" hasCustomPrompt="1"/>
          </p:nvPr>
        </p:nvSpPr>
        <p:spPr>
          <a:xfrm>
            <a:off x="268331" y="3462224"/>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43" name="Text Placeholder 8"/>
          <p:cNvSpPr>
            <a:spLocks noGrp="1"/>
          </p:cNvSpPr>
          <p:nvPr>
            <p:ph type="body" sz="quarter" idx="20" hasCustomPrompt="1"/>
          </p:nvPr>
        </p:nvSpPr>
        <p:spPr>
          <a:xfrm>
            <a:off x="3223965" y="3462224"/>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4" name="Picture Placeholder 7"/>
          <p:cNvSpPr>
            <a:spLocks noGrp="1" noChangeAspect="1"/>
          </p:cNvSpPr>
          <p:nvPr>
            <p:ph type="pic" sz="quarter" idx="21" hasCustomPrompt="1"/>
          </p:nvPr>
        </p:nvSpPr>
        <p:spPr>
          <a:xfrm>
            <a:off x="6178799" y="3462224"/>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11"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Tiles</a:t>
            </a:r>
            <a:endParaRPr lang="en-GB" dirty="0"/>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690922"/>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les 2">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5"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
        <p:nvSpPr>
          <p:cNvPr id="12" name="Text Placeholder 35"/>
          <p:cNvSpPr>
            <a:spLocks noGrp="1"/>
          </p:cNvSpPr>
          <p:nvPr>
            <p:ph type="body" sz="quarter" idx="27" hasCustomPrompt="1"/>
          </p:nvPr>
        </p:nvSpPr>
        <p:spPr>
          <a:xfrm>
            <a:off x="155575" y="1571625"/>
            <a:ext cx="11883600" cy="64689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p>
        </p:txBody>
      </p:sp>
      <p:sp>
        <p:nvSpPr>
          <p:cNvPr id="7"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Tiles 2</a:t>
            </a:r>
            <a:endParaRPr lang="en-GB" dirty="0"/>
          </a:p>
        </p:txBody>
      </p:sp>
      <p:sp>
        <p:nvSpPr>
          <p:cNvPr id="8" name="Text Placeholder 5"/>
          <p:cNvSpPr>
            <a:spLocks noGrp="1"/>
          </p:cNvSpPr>
          <p:nvPr>
            <p:ph type="body" sz="quarter" idx="41" hasCustomPrompt="1"/>
          </p:nvPr>
        </p:nvSpPr>
        <p:spPr>
          <a:xfrm>
            <a:off x="4216919" y="2409024"/>
            <a:ext cx="3760912" cy="459589"/>
          </a:xfrm>
        </p:spPr>
        <p:txBody>
          <a:bodyPr vert="horz" lIns="96019" tIns="0" rIns="96019" bIns="0" rtlCol="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a:solidFill>
                  <a:schemeClr val="accent2"/>
                </a:solidFill>
              </a:defRPr>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GB" dirty="0" smtClean="0"/>
            </a:lvl8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9" name="Text Placeholder 35"/>
          <p:cNvSpPr>
            <a:spLocks noGrp="1"/>
          </p:cNvSpPr>
          <p:nvPr>
            <p:ph type="body" sz="quarter" idx="42" hasCustomPrompt="1"/>
          </p:nvPr>
        </p:nvSpPr>
        <p:spPr>
          <a:xfrm>
            <a:off x="155575" y="2408032"/>
            <a:ext cx="3760912" cy="460581"/>
          </a:xfrm>
        </p:spPr>
        <p:txBody>
          <a:bodyPr tIns="0" bIns="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tabLst>
                <a:tab pos="3492500" algn="r"/>
              </a:tabLst>
              <a:defRPr/>
            </a:lvl2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11" name="Text Placeholder 5"/>
          <p:cNvSpPr>
            <a:spLocks noGrp="1"/>
          </p:cNvSpPr>
          <p:nvPr>
            <p:ph type="body" sz="quarter" idx="43" hasCustomPrompt="1"/>
          </p:nvPr>
        </p:nvSpPr>
        <p:spPr>
          <a:xfrm>
            <a:off x="8278263" y="2409024"/>
            <a:ext cx="3760912" cy="459590"/>
          </a:xfrm>
        </p:spPr>
        <p:txBody>
          <a:bodyPr vert="horz" lIns="96019" tIns="0" rIns="96019" bIns="0" rtlCol="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a:solidFill>
                  <a:schemeClr val="accent2"/>
                </a:solidFill>
              </a:defRPr>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GB" dirty="0" smtClean="0"/>
            </a:lvl8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14" name="Text Placeholder 35"/>
          <p:cNvSpPr>
            <a:spLocks noGrp="1"/>
          </p:cNvSpPr>
          <p:nvPr>
            <p:ph type="body" sz="quarter" idx="44" hasCustomPrompt="1"/>
          </p:nvPr>
        </p:nvSpPr>
        <p:spPr>
          <a:xfrm>
            <a:off x="4216919"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
        <p:nvSpPr>
          <p:cNvPr id="15" name="Text Placeholder 35"/>
          <p:cNvSpPr>
            <a:spLocks noGrp="1"/>
          </p:cNvSpPr>
          <p:nvPr>
            <p:ph type="body" sz="quarter" idx="45" hasCustomPrompt="1"/>
          </p:nvPr>
        </p:nvSpPr>
        <p:spPr>
          <a:xfrm>
            <a:off x="8278263"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Tree>
    <p:extLst>
      <p:ext uri="{BB962C8B-B14F-4D97-AF65-F5344CB8AC3E}">
        <p14:creationId xmlns:p14="http://schemas.microsoft.com/office/powerpoint/2010/main" val="171897426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Content Slide">
    <p:spTree>
      <p:nvGrpSpPr>
        <p:cNvPr id="1" name=""/>
        <p:cNvGrpSpPr/>
        <p:nvPr/>
      </p:nvGrpSpPr>
      <p:grpSpPr>
        <a:xfrm>
          <a:off x="0" y="0"/>
          <a:ext cx="0" cy="0"/>
          <a:chOff x="0" y="0"/>
          <a:chExt cx="0" cy="0"/>
        </a:xfrm>
      </p:grpSpPr>
      <p:sp>
        <p:nvSpPr>
          <p:cNvPr id="6" name="Text Placeholder 9"/>
          <p:cNvSpPr>
            <a:spLocks noGrp="1"/>
          </p:cNvSpPr>
          <p:nvPr>
            <p:ph type="body" sz="quarter" idx="12" hasCustomPrompt="1"/>
          </p:nvPr>
        </p:nvSpPr>
        <p:spPr>
          <a:xfrm>
            <a:off x="1568183" y="1564379"/>
            <a:ext cx="634827" cy="634808"/>
          </a:xfrm>
          <a:prstGeom prst="ellipse">
            <a:avLst/>
          </a:prstGeom>
          <a:ln>
            <a:solidFill>
              <a:srgbClr val="DBDDF3"/>
            </a:solidFill>
          </a:ln>
        </p:spPr>
        <p:txBody>
          <a:bodyPr vert="horz" lIns="0" tIns="0" rIns="0" bIns="0" rtlCol="0" anchor="ctr" anchorCtr="0">
            <a:noAutofit/>
          </a:bodyPr>
          <a:lstStyle>
            <a:lvl1pPr algn="ctr">
              <a:defRPr sz="2400">
                <a:solidFill>
                  <a:schemeClr val="accent2"/>
                </a:solidFill>
              </a:defRPr>
            </a:lvl1pPr>
            <a:lvl9pPr>
              <a:defRPr lang="en-GB" dirty="0">
                <a:solidFill>
                  <a:schemeClr val="accent2"/>
                </a:solidFill>
              </a:defRPr>
            </a:lvl9pPr>
          </a:lstStyle>
          <a:p>
            <a:pPr lvl="0"/>
            <a:r>
              <a:rPr lang="en-GB" dirty="0"/>
              <a:t>#</a:t>
            </a:r>
          </a:p>
        </p:txBody>
      </p:sp>
      <p:sp>
        <p:nvSpPr>
          <p:cNvPr id="5" name="Text Placeholder 4"/>
          <p:cNvSpPr>
            <a:spLocks noGrp="1"/>
          </p:cNvSpPr>
          <p:nvPr>
            <p:ph type="body" sz="quarter" idx="14" hasCustomPrompt="1"/>
          </p:nvPr>
        </p:nvSpPr>
        <p:spPr>
          <a:xfrm>
            <a:off x="2378907" y="1565129"/>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1" name="Text Placeholder 9"/>
          <p:cNvSpPr>
            <a:spLocks noGrp="1"/>
          </p:cNvSpPr>
          <p:nvPr>
            <p:ph type="body" sz="quarter" idx="15" hasCustomPrompt="1"/>
          </p:nvPr>
        </p:nvSpPr>
        <p:spPr>
          <a:xfrm>
            <a:off x="6426364" y="1564599"/>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2" name="Text Placeholder 4"/>
          <p:cNvSpPr>
            <a:spLocks noGrp="1"/>
          </p:cNvSpPr>
          <p:nvPr>
            <p:ph type="body" sz="quarter" idx="16" hasCustomPrompt="1"/>
          </p:nvPr>
        </p:nvSpPr>
        <p:spPr>
          <a:xfrm>
            <a:off x="7237088" y="1565129"/>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3" name="Text Placeholder 9"/>
          <p:cNvSpPr>
            <a:spLocks noGrp="1"/>
          </p:cNvSpPr>
          <p:nvPr>
            <p:ph type="body" sz="quarter" idx="17" hasCustomPrompt="1"/>
          </p:nvPr>
        </p:nvSpPr>
        <p:spPr>
          <a:xfrm>
            <a:off x="1568183" y="2455446"/>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4" name="Text Placeholder 4"/>
          <p:cNvSpPr>
            <a:spLocks noGrp="1"/>
          </p:cNvSpPr>
          <p:nvPr>
            <p:ph type="body" sz="quarter" idx="18" hasCustomPrompt="1"/>
          </p:nvPr>
        </p:nvSpPr>
        <p:spPr>
          <a:xfrm>
            <a:off x="2378907" y="245597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5" name="Text Placeholder 9"/>
          <p:cNvSpPr>
            <a:spLocks noGrp="1"/>
          </p:cNvSpPr>
          <p:nvPr>
            <p:ph type="body" sz="quarter" idx="19" hasCustomPrompt="1"/>
          </p:nvPr>
        </p:nvSpPr>
        <p:spPr>
          <a:xfrm>
            <a:off x="6426364" y="245566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6" name="Text Placeholder 4"/>
          <p:cNvSpPr>
            <a:spLocks noGrp="1"/>
          </p:cNvSpPr>
          <p:nvPr>
            <p:ph type="body" sz="quarter" idx="20" hasCustomPrompt="1"/>
          </p:nvPr>
        </p:nvSpPr>
        <p:spPr>
          <a:xfrm>
            <a:off x="7237088" y="245619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7" name="Text Placeholder 9"/>
          <p:cNvSpPr>
            <a:spLocks noGrp="1"/>
          </p:cNvSpPr>
          <p:nvPr>
            <p:ph type="body" sz="quarter" idx="21" hasCustomPrompt="1"/>
          </p:nvPr>
        </p:nvSpPr>
        <p:spPr>
          <a:xfrm>
            <a:off x="1568183" y="3346513"/>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8" name="Text Placeholder 4"/>
          <p:cNvSpPr>
            <a:spLocks noGrp="1"/>
          </p:cNvSpPr>
          <p:nvPr>
            <p:ph type="body" sz="quarter" idx="22" hasCustomPrompt="1"/>
          </p:nvPr>
        </p:nvSpPr>
        <p:spPr>
          <a:xfrm>
            <a:off x="2378907" y="3347043"/>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9" name="Text Placeholder 9"/>
          <p:cNvSpPr>
            <a:spLocks noGrp="1"/>
          </p:cNvSpPr>
          <p:nvPr>
            <p:ph type="body" sz="quarter" idx="23" hasCustomPrompt="1"/>
          </p:nvPr>
        </p:nvSpPr>
        <p:spPr>
          <a:xfrm>
            <a:off x="6426364" y="3346733"/>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0" name="Text Placeholder 4"/>
          <p:cNvSpPr>
            <a:spLocks noGrp="1"/>
          </p:cNvSpPr>
          <p:nvPr>
            <p:ph type="body" sz="quarter" idx="24" hasCustomPrompt="1"/>
          </p:nvPr>
        </p:nvSpPr>
        <p:spPr>
          <a:xfrm>
            <a:off x="7237088" y="3347263"/>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1" name="Text Placeholder 9"/>
          <p:cNvSpPr>
            <a:spLocks noGrp="1"/>
          </p:cNvSpPr>
          <p:nvPr>
            <p:ph type="body" sz="quarter" idx="25" hasCustomPrompt="1"/>
          </p:nvPr>
        </p:nvSpPr>
        <p:spPr>
          <a:xfrm>
            <a:off x="1568183" y="4237580"/>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2" name="Text Placeholder 4"/>
          <p:cNvSpPr>
            <a:spLocks noGrp="1"/>
          </p:cNvSpPr>
          <p:nvPr>
            <p:ph type="body" sz="quarter" idx="26" hasCustomPrompt="1"/>
          </p:nvPr>
        </p:nvSpPr>
        <p:spPr>
          <a:xfrm>
            <a:off x="2378907" y="4238111"/>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3" name="Text Placeholder 9"/>
          <p:cNvSpPr>
            <a:spLocks noGrp="1"/>
          </p:cNvSpPr>
          <p:nvPr>
            <p:ph type="body" sz="quarter" idx="27" hasCustomPrompt="1"/>
          </p:nvPr>
        </p:nvSpPr>
        <p:spPr>
          <a:xfrm>
            <a:off x="6426364" y="4237800"/>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4" name="Text Placeholder 4"/>
          <p:cNvSpPr>
            <a:spLocks noGrp="1"/>
          </p:cNvSpPr>
          <p:nvPr>
            <p:ph type="body" sz="quarter" idx="28" hasCustomPrompt="1"/>
          </p:nvPr>
        </p:nvSpPr>
        <p:spPr>
          <a:xfrm>
            <a:off x="7237088" y="4238331"/>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5" name="Text Placeholder 9"/>
          <p:cNvSpPr>
            <a:spLocks noGrp="1"/>
          </p:cNvSpPr>
          <p:nvPr>
            <p:ph type="body" sz="quarter" idx="29" hasCustomPrompt="1"/>
          </p:nvPr>
        </p:nvSpPr>
        <p:spPr>
          <a:xfrm>
            <a:off x="1568183" y="512864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6" name="Text Placeholder 4"/>
          <p:cNvSpPr>
            <a:spLocks noGrp="1"/>
          </p:cNvSpPr>
          <p:nvPr>
            <p:ph type="body" sz="quarter" idx="30" hasCustomPrompt="1"/>
          </p:nvPr>
        </p:nvSpPr>
        <p:spPr>
          <a:xfrm>
            <a:off x="2378907" y="512917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7" name="Text Placeholder 9"/>
          <p:cNvSpPr>
            <a:spLocks noGrp="1"/>
          </p:cNvSpPr>
          <p:nvPr>
            <p:ph type="body" sz="quarter" idx="31" hasCustomPrompt="1"/>
          </p:nvPr>
        </p:nvSpPr>
        <p:spPr>
          <a:xfrm>
            <a:off x="6426364" y="512886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8" name="Text Placeholder 4"/>
          <p:cNvSpPr>
            <a:spLocks noGrp="1"/>
          </p:cNvSpPr>
          <p:nvPr>
            <p:ph type="body" sz="quarter" idx="32" hasCustomPrompt="1"/>
          </p:nvPr>
        </p:nvSpPr>
        <p:spPr>
          <a:xfrm>
            <a:off x="7237088" y="512939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30" name="Title Placeholder 1"/>
          <p:cNvSpPr>
            <a:spLocks noGrp="1"/>
          </p:cNvSpPr>
          <p:nvPr>
            <p:ph type="title" hasCustomPrompt="1"/>
          </p:nvPr>
        </p:nvSpPr>
        <p:spPr>
          <a:xfrm>
            <a:off x="130988" y="418353"/>
            <a:ext cx="11903965" cy="219600"/>
          </a:xfrm>
          <a:prstGeom prst="rect">
            <a:avLst/>
          </a:prstGeom>
        </p:spPr>
        <p:txBody>
          <a:bodyPr vert="horz" lIns="97200" tIns="48010" rIns="96019" bIns="48010" rtlCol="0" anchor="ctr">
            <a:noAutofit/>
          </a:bodyPr>
          <a:lstStyle>
            <a:lvl1pPr>
              <a:defRPr/>
            </a:lvl1pPr>
          </a:lstStyle>
          <a:p>
            <a:r>
              <a:rPr lang="en-US" dirty="0"/>
              <a:t>Agenda/Content</a:t>
            </a:r>
            <a:endParaRPr lang="en-GB" dirty="0"/>
          </a:p>
        </p:txBody>
      </p:sp>
    </p:spTree>
    <p:extLst>
      <p:ext uri="{BB962C8B-B14F-4D97-AF65-F5344CB8AC3E}">
        <p14:creationId xmlns:p14="http://schemas.microsoft.com/office/powerpoint/2010/main" val="1624702868"/>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Third Image">
    <p:spTree>
      <p:nvGrpSpPr>
        <p:cNvPr id="1" name=""/>
        <p:cNvGrpSpPr/>
        <p:nvPr/>
      </p:nvGrpSpPr>
      <p:grpSpPr>
        <a:xfrm>
          <a:off x="0" y="0"/>
          <a:ext cx="0" cy="0"/>
          <a:chOff x="0" y="0"/>
          <a:chExt cx="0" cy="0"/>
        </a:xfrm>
      </p:grpSpPr>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55368" y="177801"/>
            <a:ext cx="11884231" cy="2171699"/>
          </a:xfrm>
          <a:prstGeom prst="rect">
            <a:avLst/>
          </a:prstGeom>
        </p:spPr>
      </p:pic>
      <p:sp>
        <p:nvSpPr>
          <p:cNvPr id="15" name="Text Placeholder 35"/>
          <p:cNvSpPr>
            <a:spLocks noGrp="1"/>
          </p:cNvSpPr>
          <p:nvPr>
            <p:ph type="body" sz="quarter" idx="26" hasCustomPrompt="1"/>
          </p:nvPr>
        </p:nvSpPr>
        <p:spPr>
          <a:xfrm>
            <a:off x="155575" y="2578101"/>
            <a:ext cx="5868988" cy="339883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16" name="Text Placeholder 35"/>
          <p:cNvSpPr>
            <a:spLocks noGrp="1"/>
          </p:cNvSpPr>
          <p:nvPr>
            <p:ph type="body" sz="quarter" idx="27" hasCustomPrompt="1"/>
          </p:nvPr>
        </p:nvSpPr>
        <p:spPr>
          <a:xfrm>
            <a:off x="6169025" y="2578101"/>
            <a:ext cx="5870150" cy="339883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p:txBody>
      </p:sp>
      <p:sp>
        <p:nvSpPr>
          <p:cNvPr id="9" name="Title Placeholder 1"/>
          <p:cNvSpPr>
            <a:spLocks noGrp="1"/>
          </p:cNvSpPr>
          <p:nvPr>
            <p:ph type="title" hasCustomPrompt="1"/>
          </p:nvPr>
        </p:nvSpPr>
        <p:spPr>
          <a:xfrm>
            <a:off x="130988" y="418353"/>
            <a:ext cx="11493500" cy="219600"/>
          </a:xfrm>
          <a:prstGeom prst="rect">
            <a:avLst/>
          </a:prstGeom>
        </p:spPr>
        <p:txBody>
          <a:bodyPr vert="horz" lIns="97200" tIns="48010" rIns="96019" bIns="48010" rtlCol="0" anchor="ctr">
            <a:noAutofit/>
          </a:bodyPr>
          <a:lstStyle>
            <a:lvl1pPr>
              <a:defRPr>
                <a:solidFill>
                  <a:schemeClr val="bg1"/>
                </a:solidFill>
              </a:defRPr>
            </a:lvl1pPr>
          </a:lstStyle>
          <a:p>
            <a:r>
              <a:rPr lang="en-US" dirty="0"/>
              <a:t>One Third Image</a:t>
            </a:r>
            <a:endParaRPr lang="en-GB" dirty="0"/>
          </a:p>
        </p:txBody>
      </p:sp>
    </p:spTree>
    <p:extLst>
      <p:ext uri="{BB962C8B-B14F-4D97-AF65-F5344CB8AC3E}">
        <p14:creationId xmlns:p14="http://schemas.microsoft.com/office/powerpoint/2010/main" val="449112678"/>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30" name="Text Placeholder 5"/>
          <p:cNvSpPr>
            <a:spLocks noGrp="1"/>
          </p:cNvSpPr>
          <p:nvPr>
            <p:ph type="body" sz="quarter" idx="20" hasCustomPrompt="1"/>
          </p:nvPr>
        </p:nvSpPr>
        <p:spPr>
          <a:xfrm>
            <a:off x="152485"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32" name="Text Placeholder 35"/>
          <p:cNvSpPr>
            <a:spLocks noGrp="1"/>
          </p:cNvSpPr>
          <p:nvPr>
            <p:ph type="body" sz="quarter" idx="26" hasCustomPrompt="1"/>
          </p:nvPr>
        </p:nvSpPr>
        <p:spPr>
          <a:xfrm>
            <a:off x="155575" y="1562100"/>
            <a:ext cx="11881092" cy="8208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56"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Contacts</a:t>
            </a:r>
            <a:endParaRPr lang="en-GB" dirty="0"/>
          </a:p>
        </p:txBody>
      </p:sp>
      <p:sp>
        <p:nvSpPr>
          <p:cNvPr id="57" name="Text Placeholder 5"/>
          <p:cNvSpPr>
            <a:spLocks noGrp="1"/>
          </p:cNvSpPr>
          <p:nvPr>
            <p:ph type="body" sz="quarter" idx="53" hasCustomPrompt="1"/>
          </p:nvPr>
        </p:nvSpPr>
        <p:spPr>
          <a:xfrm>
            <a:off x="3179318"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58" name="Text Placeholder 5"/>
          <p:cNvSpPr>
            <a:spLocks noGrp="1"/>
          </p:cNvSpPr>
          <p:nvPr>
            <p:ph type="body" sz="quarter" idx="54" hasCustomPrompt="1"/>
          </p:nvPr>
        </p:nvSpPr>
        <p:spPr>
          <a:xfrm>
            <a:off x="6206151"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59" name="Text Placeholder 5"/>
          <p:cNvSpPr>
            <a:spLocks noGrp="1"/>
          </p:cNvSpPr>
          <p:nvPr>
            <p:ph type="body" sz="quarter" idx="55" hasCustomPrompt="1"/>
          </p:nvPr>
        </p:nvSpPr>
        <p:spPr>
          <a:xfrm>
            <a:off x="9232985"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5" name="Text Placeholder 5"/>
          <p:cNvSpPr>
            <a:spLocks noGrp="1"/>
          </p:cNvSpPr>
          <p:nvPr>
            <p:ph type="body" sz="quarter" idx="56" hasCustomPrompt="1"/>
          </p:nvPr>
        </p:nvSpPr>
        <p:spPr>
          <a:xfrm>
            <a:off x="152485"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6" name="Text Placeholder 5"/>
          <p:cNvSpPr>
            <a:spLocks noGrp="1"/>
          </p:cNvSpPr>
          <p:nvPr>
            <p:ph type="body" sz="quarter" idx="57" hasCustomPrompt="1"/>
          </p:nvPr>
        </p:nvSpPr>
        <p:spPr>
          <a:xfrm>
            <a:off x="3179318"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7" name="Text Placeholder 5"/>
          <p:cNvSpPr>
            <a:spLocks noGrp="1"/>
          </p:cNvSpPr>
          <p:nvPr>
            <p:ph type="body" sz="quarter" idx="58" hasCustomPrompt="1"/>
          </p:nvPr>
        </p:nvSpPr>
        <p:spPr>
          <a:xfrm>
            <a:off x="6206151"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8" name="Text Placeholder 5"/>
          <p:cNvSpPr>
            <a:spLocks noGrp="1"/>
          </p:cNvSpPr>
          <p:nvPr>
            <p:ph type="body" sz="quarter" idx="59" hasCustomPrompt="1"/>
          </p:nvPr>
        </p:nvSpPr>
        <p:spPr>
          <a:xfrm>
            <a:off x="9232985"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17" name="TextBox 16"/>
          <p:cNvSpPr txBox="1"/>
          <p:nvPr userDrawn="1"/>
        </p:nvSpPr>
        <p:spPr>
          <a:xfrm>
            <a:off x="155574" y="5778938"/>
            <a:ext cx="11883600" cy="198000"/>
          </a:xfrm>
          <a:prstGeom prst="rect">
            <a:avLst/>
          </a:prstGeom>
        </p:spPr>
        <p:txBody>
          <a:bodyPr vert="horz" lIns="96019" tIns="0" rIns="96019" bIns="0" rtlCol="0" anchor="b">
            <a:noAutofit/>
          </a:bodyPr>
          <a:lstStyle>
            <a:lvl1pPr marR="0" lvl="0" indent="0" fontAlgn="auto">
              <a:lnSpc>
                <a:spcPct val="100000"/>
              </a:lnSpc>
              <a:spcBef>
                <a:spcPts val="400"/>
              </a:spcBef>
              <a:spcAft>
                <a:spcPts val="400"/>
              </a:spcAft>
              <a:buClrTx/>
              <a:buSzTx/>
              <a:buFont typeface="Arial" panose="020B0604020202020204" pitchFamily="34" charset="0"/>
              <a:buNone/>
              <a:tabLst/>
              <a:defRPr sz="900" b="0" baseline="0">
                <a:solidFill>
                  <a:srgbClr val="94A0A6"/>
                </a:solidFill>
              </a:defRPr>
            </a:lvl1pPr>
            <a:lvl2pPr marL="0" indent="0">
              <a:lnSpc>
                <a:spcPct val="100000"/>
              </a:lnSpc>
              <a:spcBef>
                <a:spcPts val="400"/>
              </a:spcBef>
              <a:spcAft>
                <a:spcPts val="400"/>
              </a:spcAft>
              <a:buClr>
                <a:srgbClr val="33CCFF"/>
              </a:buClr>
              <a:buFont typeface="Arial" panose="020B0604020202020204" pitchFamily="34" charset="0"/>
              <a:buNone/>
              <a:defRPr sz="1800" b="0">
                <a:solidFill>
                  <a:schemeClr val="accent2"/>
                </a:solidFill>
              </a:defRPr>
            </a:lvl2pPr>
            <a:lvl3pPr marL="0" indent="0">
              <a:lnSpc>
                <a:spcPct val="100000"/>
              </a:lnSpc>
              <a:spcBef>
                <a:spcPts val="400"/>
              </a:spcBef>
              <a:spcAft>
                <a:spcPts val="400"/>
              </a:spcAft>
              <a:buClr>
                <a:srgbClr val="33CCFF"/>
              </a:buClr>
              <a:buFont typeface="Arial" panose="020B0604020202020204" pitchFamily="34" charset="0"/>
              <a:buNone/>
              <a:tabLst/>
              <a:defRPr sz="1400" b="0">
                <a:solidFill>
                  <a:srgbClr val="94A0A6"/>
                </a:solidFill>
              </a:defRPr>
            </a:lvl3pPr>
            <a:lvl4pPr marL="239232" indent="-239232">
              <a:spcBef>
                <a:spcPts val="400"/>
              </a:spcBef>
              <a:spcAft>
                <a:spcPts val="0"/>
              </a:spcAft>
              <a:buClr>
                <a:schemeClr val="accent2"/>
              </a:buClr>
              <a:buSzPct val="150000"/>
              <a:buFont typeface="Arial" panose="020B0604020202020204" pitchFamily="34" charset="0"/>
              <a:buChar char="•"/>
              <a:defRPr sz="1400" baseline="0">
                <a:solidFill>
                  <a:srgbClr val="94A0A6"/>
                </a:solidFill>
              </a:defRPr>
            </a:lvl4pPr>
            <a:lvl5pPr marL="472112" indent="-232880">
              <a:spcBef>
                <a:spcPts val="400"/>
              </a:spcBef>
              <a:spcAft>
                <a:spcPts val="0"/>
              </a:spcAft>
              <a:buClr>
                <a:schemeClr val="accent2"/>
              </a:buClr>
              <a:buSzPct val="120000"/>
              <a:buFont typeface="Arial" panose="020B0604020202020204" pitchFamily="34" charset="0"/>
              <a:buChar char="–"/>
              <a:defRPr sz="1400">
                <a:solidFill>
                  <a:srgbClr val="94A0A6"/>
                </a:solidFill>
              </a:defRPr>
            </a:lvl5pPr>
            <a:lvl6pPr marL="721928" indent="-241348">
              <a:spcBef>
                <a:spcPts val="200"/>
              </a:spcBef>
              <a:buClr>
                <a:srgbClr val="AEB4B8"/>
              </a:buClr>
              <a:buSzPct val="120000"/>
              <a:buFont typeface="Arial" panose="020B0604020202020204" pitchFamily="34" charset="0"/>
              <a:buChar char="•"/>
              <a:defRPr sz="1200">
                <a:solidFill>
                  <a:srgbClr val="94A0A6"/>
                </a:solidFill>
              </a:defRPr>
            </a:lvl6pPr>
            <a:lvl7pPr marL="954808" indent="-234998">
              <a:spcBef>
                <a:spcPts val="200"/>
              </a:spcBef>
              <a:buClr>
                <a:srgbClr val="AEB4B8"/>
              </a:buClr>
              <a:buSzPct val="120000"/>
              <a:buFont typeface="Arial" panose="020B0604020202020204" pitchFamily="34" charset="0"/>
              <a:buChar char="–"/>
              <a:defRPr sz="1200">
                <a:solidFill>
                  <a:srgbClr val="94A0A6"/>
                </a:solidFill>
              </a:defRPr>
            </a:lvl7pPr>
            <a:lvl8pPr marL="1138238" indent="-171450">
              <a:spcBef>
                <a:spcPts val="0"/>
              </a:spcBef>
              <a:buClr>
                <a:srgbClr val="AEB4B8"/>
              </a:buClr>
              <a:buSzPct val="120000"/>
              <a:buFont typeface="Arial" panose="020B0604020202020204" pitchFamily="34" charset="0"/>
              <a:buChar char="»"/>
              <a:defRPr sz="1200" baseline="0">
                <a:solidFill>
                  <a:srgbClr val="94A0A6"/>
                </a:solidFill>
              </a:defRPr>
            </a:lvl8pPr>
            <a:lvl9pPr marL="252413" indent="-252413">
              <a:spcBef>
                <a:spcPts val="400"/>
              </a:spcBef>
              <a:buClr>
                <a:schemeClr val="accent2"/>
              </a:buClr>
              <a:buFont typeface="+mj-lt"/>
              <a:buAutoNum type="arabicPeriod"/>
              <a:defRPr sz="1400" baseline="0">
                <a:solidFill>
                  <a:srgbClr val="94A0A6"/>
                </a:solidFill>
              </a:defRPr>
            </a:lvl9pPr>
          </a:lstStyle>
          <a:p>
            <a:pPr lvl="0"/>
            <a:r>
              <a:rPr lang="en-US" dirty="0"/>
              <a:t>Copyright © 2018 Fitch Solutions, Inc., Fitch Ratings, Inc., Fitch Solutions Group, Inc. and their subsidiaries.</a:t>
            </a:r>
            <a:endParaRPr lang="en-GB" dirty="0"/>
          </a:p>
        </p:txBody>
      </p:sp>
      <p:sp>
        <p:nvSpPr>
          <p:cNvPr id="18" name="TextBox 17"/>
          <p:cNvSpPr txBox="1"/>
          <p:nvPr userDrawn="1"/>
        </p:nvSpPr>
        <p:spPr>
          <a:xfrm>
            <a:off x="11056691" y="5778938"/>
            <a:ext cx="982910" cy="230832"/>
          </a:xfrm>
          <a:prstGeom prst="rect">
            <a:avLst/>
          </a:prstGeom>
        </p:spPr>
        <p:txBody>
          <a:bodyPr vert="horz" lIns="0" tIns="0" rIns="0" bIns="0" rtlCol="0" anchor="b">
            <a:noAutofit/>
          </a:bodyPr>
          <a:lstStyle>
            <a:defPPr>
              <a:defRPr lang="en-US"/>
            </a:defPPr>
            <a:lvl1pPr marR="0" lvl="0" indent="0" fontAlgn="auto">
              <a:lnSpc>
                <a:spcPct val="100000"/>
              </a:lnSpc>
              <a:spcBef>
                <a:spcPts val="400"/>
              </a:spcBef>
              <a:spcAft>
                <a:spcPts val="400"/>
              </a:spcAft>
              <a:buClrTx/>
              <a:buSzTx/>
              <a:buFont typeface="Arial" panose="020B0604020202020204" pitchFamily="34" charset="0"/>
              <a:buNone/>
              <a:tabLst/>
              <a:defRPr sz="900" b="0" baseline="0">
                <a:solidFill>
                  <a:srgbClr val="94A0A6"/>
                </a:solidFill>
              </a:defRPr>
            </a:lvl1pPr>
            <a:lvl2pPr marL="0" indent="0">
              <a:lnSpc>
                <a:spcPct val="100000"/>
              </a:lnSpc>
              <a:spcBef>
                <a:spcPts val="400"/>
              </a:spcBef>
              <a:spcAft>
                <a:spcPts val="400"/>
              </a:spcAft>
              <a:buClr>
                <a:srgbClr val="33CCFF"/>
              </a:buClr>
              <a:buFont typeface="Arial" panose="020B0604020202020204" pitchFamily="34" charset="0"/>
              <a:buNone/>
              <a:defRPr sz="1800" b="0">
                <a:solidFill>
                  <a:schemeClr val="accent2"/>
                </a:solidFill>
              </a:defRPr>
            </a:lvl2pPr>
            <a:lvl3pPr marL="0" indent="0">
              <a:lnSpc>
                <a:spcPct val="100000"/>
              </a:lnSpc>
              <a:spcBef>
                <a:spcPts val="400"/>
              </a:spcBef>
              <a:spcAft>
                <a:spcPts val="400"/>
              </a:spcAft>
              <a:buClr>
                <a:srgbClr val="33CCFF"/>
              </a:buClr>
              <a:buFont typeface="Arial" panose="020B0604020202020204" pitchFamily="34" charset="0"/>
              <a:buNone/>
              <a:tabLst/>
              <a:defRPr sz="1400" b="0">
                <a:solidFill>
                  <a:srgbClr val="94A0A6"/>
                </a:solidFill>
              </a:defRPr>
            </a:lvl3pPr>
            <a:lvl4pPr marL="239232" indent="-239232">
              <a:spcBef>
                <a:spcPts val="400"/>
              </a:spcBef>
              <a:spcAft>
                <a:spcPts val="0"/>
              </a:spcAft>
              <a:buClr>
                <a:schemeClr val="accent2"/>
              </a:buClr>
              <a:buSzPct val="150000"/>
              <a:buFont typeface="Arial" panose="020B0604020202020204" pitchFamily="34" charset="0"/>
              <a:buChar char="•"/>
              <a:defRPr sz="1400" baseline="0">
                <a:solidFill>
                  <a:srgbClr val="94A0A6"/>
                </a:solidFill>
              </a:defRPr>
            </a:lvl4pPr>
            <a:lvl5pPr marL="472112" indent="-232880">
              <a:spcBef>
                <a:spcPts val="400"/>
              </a:spcBef>
              <a:spcAft>
                <a:spcPts val="0"/>
              </a:spcAft>
              <a:buClr>
                <a:schemeClr val="accent2"/>
              </a:buClr>
              <a:buSzPct val="120000"/>
              <a:buFont typeface="Arial" panose="020B0604020202020204" pitchFamily="34" charset="0"/>
              <a:buChar char="–"/>
              <a:defRPr sz="1400">
                <a:solidFill>
                  <a:srgbClr val="94A0A6"/>
                </a:solidFill>
              </a:defRPr>
            </a:lvl5pPr>
            <a:lvl6pPr marL="721928" indent="-241348">
              <a:spcBef>
                <a:spcPts val="200"/>
              </a:spcBef>
              <a:buClr>
                <a:srgbClr val="AEB4B8"/>
              </a:buClr>
              <a:buSzPct val="120000"/>
              <a:buFont typeface="Arial" panose="020B0604020202020204" pitchFamily="34" charset="0"/>
              <a:buChar char="•"/>
              <a:defRPr sz="1200">
                <a:solidFill>
                  <a:srgbClr val="94A0A6"/>
                </a:solidFill>
              </a:defRPr>
            </a:lvl6pPr>
            <a:lvl7pPr marL="954808" indent="-234998">
              <a:spcBef>
                <a:spcPts val="200"/>
              </a:spcBef>
              <a:buClr>
                <a:srgbClr val="AEB4B8"/>
              </a:buClr>
              <a:buSzPct val="120000"/>
              <a:buFont typeface="Arial" panose="020B0604020202020204" pitchFamily="34" charset="0"/>
              <a:buChar char="–"/>
              <a:defRPr sz="1200">
                <a:solidFill>
                  <a:srgbClr val="94A0A6"/>
                </a:solidFill>
              </a:defRPr>
            </a:lvl7pPr>
            <a:lvl8pPr marL="1138238" indent="-171450">
              <a:spcBef>
                <a:spcPts val="0"/>
              </a:spcBef>
              <a:buClr>
                <a:srgbClr val="AEB4B8"/>
              </a:buClr>
              <a:buSzPct val="120000"/>
              <a:buFont typeface="Arial" panose="020B0604020202020204" pitchFamily="34" charset="0"/>
              <a:buChar char="»"/>
              <a:defRPr sz="1200" baseline="0">
                <a:solidFill>
                  <a:srgbClr val="94A0A6"/>
                </a:solidFill>
              </a:defRPr>
            </a:lvl8pPr>
            <a:lvl9pPr marL="252413" indent="-252413">
              <a:spcBef>
                <a:spcPts val="400"/>
              </a:spcBef>
              <a:buClr>
                <a:schemeClr val="accent2"/>
              </a:buClr>
              <a:buFont typeface="+mj-lt"/>
              <a:buAutoNum type="arabicPeriod"/>
              <a:defRPr sz="1400" baseline="0">
                <a:solidFill>
                  <a:srgbClr val="94A0A6"/>
                </a:solidFill>
              </a:defRPr>
            </a:lvl9pPr>
          </a:lstStyle>
          <a:p>
            <a:pPr lvl="0" algn="r"/>
            <a:r>
              <a:rPr lang="en-GB" sz="600" dirty="0"/>
              <a:t>V.20 – Sep 2018</a:t>
            </a:r>
          </a:p>
        </p:txBody>
      </p:sp>
      <p:grpSp>
        <p:nvGrpSpPr>
          <p:cNvPr id="23" name="Group 22"/>
          <p:cNvGrpSpPr/>
          <p:nvPr userDrawn="1"/>
        </p:nvGrpSpPr>
        <p:grpSpPr>
          <a:xfrm>
            <a:off x="208365" y="2543414"/>
            <a:ext cx="2121689" cy="877092"/>
            <a:chOff x="139785" y="2320521"/>
            <a:chExt cx="2121689" cy="877092"/>
          </a:xfrm>
        </p:grpSpPr>
        <p:pic>
          <p:nvPicPr>
            <p:cNvPr id="24" name="Picture Placeholder 214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39785" y="2320521"/>
              <a:ext cx="877091" cy="877091"/>
            </a:xfrm>
            <a:prstGeom prst="rect">
              <a:avLst/>
            </a:prstGeom>
          </p:spPr>
        </p:pic>
        <p:pic>
          <p:nvPicPr>
            <p:cNvPr id="25" name="Picture Placeholder 2142"/>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384383" y="2320521"/>
              <a:ext cx="877091" cy="877091"/>
            </a:xfrm>
            <a:prstGeom prst="rect">
              <a:avLst/>
            </a:prstGeom>
          </p:spPr>
        </p:pic>
        <p:cxnSp>
          <p:nvCxnSpPr>
            <p:cNvPr id="26" name="Straight Connector 25"/>
            <p:cNvCxnSpPr/>
            <p:nvPr userDrawn="1"/>
          </p:nvCxnSpPr>
          <p:spPr>
            <a:xfrm flipV="1">
              <a:off x="1182852" y="2320521"/>
              <a:ext cx="0" cy="877092"/>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950752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 One Column">
    <p:spTree>
      <p:nvGrpSpPr>
        <p:cNvPr id="1" name=""/>
        <p:cNvGrpSpPr/>
        <p:nvPr/>
      </p:nvGrpSpPr>
      <p:grpSpPr>
        <a:xfrm>
          <a:off x="0" y="0"/>
          <a:ext cx="0" cy="0"/>
          <a:chOff x="0" y="0"/>
          <a:chExt cx="0" cy="0"/>
        </a:xfrm>
      </p:grpSpPr>
      <p:sp>
        <p:nvSpPr>
          <p:cNvPr id="8" name="Text Placeholder 35"/>
          <p:cNvSpPr>
            <a:spLocks noGrp="1"/>
          </p:cNvSpPr>
          <p:nvPr>
            <p:ph type="body" sz="quarter" idx="26" hasCustomPrompt="1"/>
          </p:nvPr>
        </p:nvSpPr>
        <p:spPr>
          <a:xfrm>
            <a:off x="155574" y="1571625"/>
            <a:ext cx="11884025" cy="441325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 </a:t>
            </a: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endParaRPr lang="en-US" dirty="0"/>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p:txBody>
      </p:sp>
      <p:sp>
        <p:nvSpPr>
          <p:cNvPr id="4"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Text Layout – One Column</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59607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 Two Column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5" y="1576794"/>
            <a:ext cx="5868988" cy="4392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8" name="Text Placeholder 35"/>
          <p:cNvSpPr>
            <a:spLocks noGrp="1"/>
          </p:cNvSpPr>
          <p:nvPr>
            <p:ph type="body" sz="quarter" idx="27" hasCustomPrompt="1"/>
          </p:nvPr>
        </p:nvSpPr>
        <p:spPr>
          <a:xfrm>
            <a:off x="6169025" y="1576794"/>
            <a:ext cx="5870150" cy="4392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endParaRPr lang="en-US" dirty="0"/>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p:txBody>
      </p:sp>
      <p:sp>
        <p:nvSpPr>
          <p:cNvPr id="7"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Text Layout – Two Columns</a:t>
            </a:r>
            <a:endParaRPr lang="en-GB" dirty="0"/>
          </a:p>
        </p:txBody>
      </p:sp>
    </p:spTree>
    <p:extLst>
      <p:ext uri="{BB962C8B-B14F-4D97-AF65-F5344CB8AC3E}">
        <p14:creationId xmlns:p14="http://schemas.microsoft.com/office/powerpoint/2010/main" val="51725290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Page &amp; Note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3" y="1557338"/>
            <a:ext cx="7142400" cy="4428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8" name="Text Placeholder 35"/>
          <p:cNvSpPr>
            <a:spLocks noGrp="1"/>
          </p:cNvSpPr>
          <p:nvPr>
            <p:ph type="body" sz="quarter" idx="27" hasCustomPrompt="1"/>
          </p:nvPr>
        </p:nvSpPr>
        <p:spPr>
          <a:xfrm>
            <a:off x="7784400" y="1015999"/>
            <a:ext cx="4255200" cy="4968875"/>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7" name="Title 1"/>
          <p:cNvSpPr>
            <a:spLocks noGrp="1"/>
          </p:cNvSpPr>
          <p:nvPr>
            <p:ph type="title" hasCustomPrompt="1"/>
          </p:nvPr>
        </p:nvSpPr>
        <p:spPr>
          <a:xfrm>
            <a:off x="130988" y="417441"/>
            <a:ext cx="7142400" cy="220512"/>
          </a:xfrm>
        </p:spPr>
        <p:txBody>
          <a:bodyPr vert="horz" lIns="97200" tIns="48010" rIns="96019" bIns="48010" rtlCol="0" anchor="ctr">
            <a:noAutofit/>
          </a:bodyPr>
          <a:lstStyle>
            <a:lvl1pPr>
              <a:defRPr lang="en-GB" dirty="0"/>
            </a:lvl1pPr>
          </a:lstStyle>
          <a:p>
            <a:pPr lvl="0"/>
            <a:r>
              <a:rPr lang="en-US" dirty="0"/>
              <a:t>Split Page</a:t>
            </a:r>
            <a:endParaRPr lang="en-GB" dirty="0"/>
          </a:p>
        </p:txBody>
      </p:sp>
      <p:sp>
        <p:nvSpPr>
          <p:cNvPr id="5" name="Text Placeholder 35"/>
          <p:cNvSpPr>
            <a:spLocks noGrp="1"/>
          </p:cNvSpPr>
          <p:nvPr>
            <p:ph type="body" sz="quarter" idx="28" hasCustomPrompt="1"/>
          </p:nvPr>
        </p:nvSpPr>
        <p:spPr>
          <a:xfrm>
            <a:off x="7783513" y="195263"/>
            <a:ext cx="4256087" cy="820737"/>
          </a:xfrm>
          <a:solidFill>
            <a:srgbClr val="F1F2F3"/>
          </a:solidFill>
        </p:spPr>
        <p:txBody>
          <a:bodyPr lIns="180000" tIns="108000" rIns="180000" bIns="36000"/>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3000">
                <a:solidFill>
                  <a:schemeClr val="accent3"/>
                </a:solidFill>
              </a:defRPr>
            </a:lvl1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Notes</a:t>
            </a:r>
          </a:p>
        </p:txBody>
      </p:sp>
    </p:spTree>
    <p:extLst>
      <p:ext uri="{BB962C8B-B14F-4D97-AF65-F5344CB8AC3E}">
        <p14:creationId xmlns:p14="http://schemas.microsoft.com/office/powerpoint/2010/main" val="216156896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ew Section">
    <p:spTree>
      <p:nvGrpSpPr>
        <p:cNvPr id="1" name=""/>
        <p:cNvGrpSpPr/>
        <p:nvPr/>
      </p:nvGrpSpPr>
      <p:grpSpPr>
        <a:xfrm>
          <a:off x="0" y="0"/>
          <a:ext cx="0" cy="0"/>
          <a:chOff x="0" y="0"/>
          <a:chExt cx="0" cy="0"/>
        </a:xfrm>
      </p:grpSpPr>
      <p:sp>
        <p:nvSpPr>
          <p:cNvPr id="3" name="Rectangle 2"/>
          <p:cNvSpPr/>
          <p:nvPr userDrawn="1"/>
        </p:nvSpPr>
        <p:spPr>
          <a:xfrm>
            <a:off x="1" y="5181600"/>
            <a:ext cx="12195174" cy="16779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2" hasCustomPrompt="1"/>
          </p:nvPr>
        </p:nvSpPr>
        <p:spPr>
          <a:xfrm>
            <a:off x="337141" y="5464781"/>
            <a:ext cx="1156715" cy="1156681"/>
          </a:xfrm>
          <a:prstGeom prst="ellipse">
            <a:avLst/>
          </a:prstGeom>
          <a:solidFill>
            <a:schemeClr val="bg1"/>
          </a:solidFill>
          <a:ln w="28575">
            <a:solidFill>
              <a:schemeClr val="accent1"/>
            </a:solidFill>
          </a:ln>
        </p:spPr>
        <p:txBody>
          <a:bodyPr vert="horz" lIns="0" tIns="0" rIns="0" bIns="0" rtlCol="0" anchor="ctr" anchorCtr="0">
            <a:noAutofit/>
          </a:bodyPr>
          <a:lstStyle>
            <a:lvl1pPr algn="ctr">
              <a:defRPr lang="en-GB" sz="4800" dirty="0">
                <a:solidFill>
                  <a:schemeClr val="accent2"/>
                </a:solidFill>
              </a:defRPr>
            </a:lvl1pPr>
            <a:lvl9pPr>
              <a:defRPr sz="4800" b="0">
                <a:solidFill>
                  <a:schemeClr val="accent2"/>
                </a:solidFill>
              </a:defRPr>
            </a:lvl9pPr>
          </a:lstStyle>
          <a:p>
            <a:pPr lvl="0"/>
            <a:r>
              <a:rPr lang="en-GB" dirty="0"/>
              <a:t>#</a:t>
            </a:r>
          </a:p>
        </p:txBody>
      </p:sp>
      <p:pic>
        <p:nvPicPr>
          <p:cNvPr id="7" name="Picture 4" descr="P:\CREATIVE\T E M P L A T E S\Logos\Fitch Solutions 2018\White\Logo_Fitch Solutions_white tint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71270" y="5772924"/>
            <a:ext cx="1231784" cy="527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p:cNvSpPr>
            <a:spLocks noGrp="1"/>
          </p:cNvSpPr>
          <p:nvPr>
            <p:ph type="body" sz="quarter" idx="10" hasCustomPrompt="1"/>
          </p:nvPr>
        </p:nvSpPr>
        <p:spPr>
          <a:xfrm>
            <a:off x="1685925" y="5313547"/>
            <a:ext cx="10353675" cy="1406726"/>
          </a:xfrm>
          <a:noFill/>
        </p:spPr>
        <p:txBody>
          <a:bodyPr lIns="360000" rIns="2400480" anchor="ctr">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3200">
                <a:solidFill>
                  <a:schemeClr val="bg1"/>
                </a:solidFill>
              </a:defRPr>
            </a:lvl1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New Section</a:t>
            </a:r>
          </a:p>
        </p:txBody>
      </p:sp>
      <p:sp>
        <p:nvSpPr>
          <p:cNvPr id="11" name="Picture Placeholder 10"/>
          <p:cNvSpPr>
            <a:spLocks noGrp="1"/>
          </p:cNvSpPr>
          <p:nvPr>
            <p:ph type="pic" sz="quarter" idx="13"/>
          </p:nvPr>
        </p:nvSpPr>
        <p:spPr>
          <a:xfrm>
            <a:off x="-1" y="-11112"/>
            <a:ext cx="12195175" cy="6870700"/>
          </a:xfrm>
          <a:custGeom>
            <a:avLst/>
            <a:gdLst>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44560 w 12195175"/>
              <a:gd name="connsiteY5" fmla="*/ 1445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44560 w 12195175"/>
              <a:gd name="connsiteY9" fmla="*/ 1445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44560 w 12195175"/>
              <a:gd name="connsiteY5" fmla="*/ 53261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44560 w 12195175"/>
              <a:gd name="connsiteY9" fmla="*/ 53261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55660 w 12195175"/>
              <a:gd name="connsiteY5" fmla="*/ 52626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55660 w 12195175"/>
              <a:gd name="connsiteY9" fmla="*/ 52626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50800 w 12195175"/>
              <a:gd name="connsiteY9" fmla="*/ 5315515 h 6870700"/>
              <a:gd name="connsiteX0" fmla="*/ 0 w 12195175"/>
              <a:gd name="connsiteY0" fmla="*/ 0 h 6895278"/>
              <a:gd name="connsiteX1" fmla="*/ 12195175 w 12195175"/>
              <a:gd name="connsiteY1" fmla="*/ 0 h 6895278"/>
              <a:gd name="connsiteX2" fmla="*/ 12195175 w 12195175"/>
              <a:gd name="connsiteY2" fmla="*/ 6870700 h 6895278"/>
              <a:gd name="connsiteX3" fmla="*/ 0 w 12195175"/>
              <a:gd name="connsiteY3" fmla="*/ 6870700 h 6895278"/>
              <a:gd name="connsiteX4" fmla="*/ 0 w 12195175"/>
              <a:gd name="connsiteY4" fmla="*/ 0 h 6895278"/>
              <a:gd name="connsiteX5" fmla="*/ 150800 w 12195175"/>
              <a:gd name="connsiteY5" fmla="*/ 5315515 h 6895278"/>
              <a:gd name="connsiteX6" fmla="*/ 44135 w 12195175"/>
              <a:gd name="connsiteY6" fmla="*/ 6895278 h 6895278"/>
              <a:gd name="connsiteX7" fmla="*/ 12050615 w 12195175"/>
              <a:gd name="connsiteY7" fmla="*/ 6726140 h 6895278"/>
              <a:gd name="connsiteX8" fmla="*/ 12050615 w 12195175"/>
              <a:gd name="connsiteY8" fmla="*/ 144560 h 6895278"/>
              <a:gd name="connsiteX9" fmla="*/ 150800 w 12195175"/>
              <a:gd name="connsiteY9" fmla="*/ 5315515 h 6895278"/>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50615 w 12195175"/>
              <a:gd name="connsiteY7" fmla="*/ 6726140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112795 w 12195175"/>
              <a:gd name="connsiteY7" fmla="*/ 6788319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46957 w 12195175"/>
              <a:gd name="connsiteY8" fmla="*/ 3184025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39642 w 12195175"/>
              <a:gd name="connsiteY8" fmla="*/ 5316405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0614 w 12195175"/>
              <a:gd name="connsiteY8" fmla="*/ 532372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10380 w 12195175"/>
              <a:gd name="connsiteY8" fmla="*/ 5243252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7929 w 12195175"/>
              <a:gd name="connsiteY8" fmla="*/ 526154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39641 w 12195175"/>
              <a:gd name="connsiteY8" fmla="*/ 5316404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13539 h 6870700"/>
              <a:gd name="connsiteX7" fmla="*/ 12039643 w 12195175"/>
              <a:gd name="connsiteY7" fmla="*/ 6711509 h 6870700"/>
              <a:gd name="connsiteX8" fmla="*/ 12039641 w 12195175"/>
              <a:gd name="connsiteY8" fmla="*/ 5316404 h 6870700"/>
              <a:gd name="connsiteX9" fmla="*/ 150800 w 12195175"/>
              <a:gd name="connsiteY9" fmla="*/ 5315515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5175" h="6870700">
                <a:moveTo>
                  <a:pt x="0" y="0"/>
                </a:moveTo>
                <a:lnTo>
                  <a:pt x="12195175" y="0"/>
                </a:lnTo>
                <a:lnTo>
                  <a:pt x="12195175" y="6870700"/>
                </a:lnTo>
                <a:lnTo>
                  <a:pt x="0" y="6870700"/>
                </a:lnTo>
                <a:lnTo>
                  <a:pt x="0" y="0"/>
                </a:lnTo>
                <a:close/>
                <a:moveTo>
                  <a:pt x="150800" y="5315515"/>
                </a:moveTo>
                <a:lnTo>
                  <a:pt x="149846" y="6713539"/>
                </a:lnTo>
                <a:lnTo>
                  <a:pt x="12039643" y="6711509"/>
                </a:lnTo>
                <a:cubicBezTo>
                  <a:pt x="12043300" y="4522526"/>
                  <a:pt x="12035984" y="7505387"/>
                  <a:pt x="12039641" y="5316404"/>
                </a:cubicBezTo>
                <a:lnTo>
                  <a:pt x="150800" y="5315515"/>
                </a:lnTo>
                <a:close/>
              </a:path>
            </a:pathLst>
          </a:custGeom>
          <a:solidFill>
            <a:schemeClr val="bg2"/>
          </a:solidFill>
        </p:spPr>
        <p:txBody>
          <a:bodyPr vert="horz" lIns="96019" tIns="48010" rIns="96019" bIns="48010" rtlCol="0">
            <a:noAutofit/>
          </a:bodyPr>
          <a:lstStyle>
            <a:lvl1pPr>
              <a:defRPr lang="en-GB"/>
            </a:lvl1pPr>
          </a:lstStyle>
          <a:p>
            <a:pPr lvl="0"/>
            <a:r>
              <a:rPr lang="en-US" dirty="0"/>
              <a:t>Click icon to add picture</a:t>
            </a:r>
            <a:endParaRPr lang="en-GB" dirty="0"/>
          </a:p>
        </p:txBody>
      </p:sp>
    </p:spTree>
    <p:extLst>
      <p:ext uri="{BB962C8B-B14F-4D97-AF65-F5344CB8AC3E}">
        <p14:creationId xmlns:p14="http://schemas.microsoft.com/office/powerpoint/2010/main" val="34529502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r shap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grpSp>
        <p:nvGrpSpPr>
          <p:cNvPr id="3" name="Group 2"/>
          <p:cNvGrpSpPr/>
          <p:nvPr userDrawn="1"/>
        </p:nvGrpSpPr>
        <p:grpSpPr>
          <a:xfrm>
            <a:off x="205335" y="1152526"/>
            <a:ext cx="11784505" cy="4778374"/>
            <a:chOff x="205335" y="1152526"/>
            <a:chExt cx="11784505" cy="4778374"/>
          </a:xfrm>
        </p:grpSpPr>
        <p:sp>
          <p:nvSpPr>
            <p:cNvPr id="4" name="Rectangle 3"/>
            <p:cNvSpPr/>
            <p:nvPr/>
          </p:nvSpPr>
          <p:spPr>
            <a:xfrm>
              <a:off x="205335" y="1152526"/>
              <a:ext cx="11784505" cy="47783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P:\CREATIVE\A C T I V E\DC-490 FS_Powerpoint Template\Images\bubbles3_oppacity.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099550" y="1643063"/>
              <a:ext cx="2401888" cy="37973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699893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l Bullet Layout">
    <p:spTree>
      <p:nvGrpSpPr>
        <p:cNvPr id="1" name=""/>
        <p:cNvGrpSpPr/>
        <p:nvPr/>
      </p:nvGrpSpPr>
      <p:grpSpPr>
        <a:xfrm>
          <a:off x="0" y="0"/>
          <a:ext cx="0" cy="0"/>
          <a:chOff x="0" y="0"/>
          <a:chExt cx="0" cy="0"/>
        </a:xfrm>
      </p:grpSpPr>
      <p:sp>
        <p:nvSpPr>
          <p:cNvPr id="15" name="Text Placeholder 8"/>
          <p:cNvSpPr>
            <a:spLocks noGrp="1"/>
          </p:cNvSpPr>
          <p:nvPr>
            <p:ph type="body" sz="quarter" idx="14" hasCustomPrompt="1"/>
          </p:nvPr>
        </p:nvSpPr>
        <p:spPr>
          <a:xfrm>
            <a:off x="2201855"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9"/>
          <p:cNvSpPr>
            <a:spLocks noGrp="1"/>
          </p:cNvSpPr>
          <p:nvPr>
            <p:ph type="body" sz="quarter" idx="12" hasCustomPrompt="1"/>
          </p:nvPr>
        </p:nvSpPr>
        <p:spPr>
          <a:xfrm>
            <a:off x="1140905"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1</a:t>
            </a:r>
          </a:p>
        </p:txBody>
      </p:sp>
      <p:sp>
        <p:nvSpPr>
          <p:cNvPr id="33" name="Text Placeholder 9"/>
          <p:cNvSpPr>
            <a:spLocks noGrp="1"/>
          </p:cNvSpPr>
          <p:nvPr>
            <p:ph type="body" sz="quarter" idx="44" hasCustomPrompt="1"/>
          </p:nvPr>
        </p:nvSpPr>
        <p:spPr>
          <a:xfrm>
            <a:off x="1140905"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2</a:t>
            </a:r>
          </a:p>
        </p:txBody>
      </p:sp>
      <p:sp>
        <p:nvSpPr>
          <p:cNvPr id="35" name="Text Placeholder 9"/>
          <p:cNvSpPr>
            <a:spLocks noGrp="1"/>
          </p:cNvSpPr>
          <p:nvPr>
            <p:ph type="body" sz="quarter" idx="45" hasCustomPrompt="1"/>
          </p:nvPr>
        </p:nvSpPr>
        <p:spPr>
          <a:xfrm>
            <a:off x="1140905"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3</a:t>
            </a:r>
          </a:p>
        </p:txBody>
      </p:sp>
      <p:sp>
        <p:nvSpPr>
          <p:cNvPr id="36" name="Text Placeholder 9"/>
          <p:cNvSpPr>
            <a:spLocks noGrp="1"/>
          </p:cNvSpPr>
          <p:nvPr>
            <p:ph type="body" sz="quarter" idx="46" hasCustomPrompt="1"/>
          </p:nvPr>
        </p:nvSpPr>
        <p:spPr>
          <a:xfrm>
            <a:off x="6409402"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4</a:t>
            </a:r>
          </a:p>
        </p:txBody>
      </p:sp>
      <p:sp>
        <p:nvSpPr>
          <p:cNvPr id="37" name="Text Placeholder 9"/>
          <p:cNvSpPr>
            <a:spLocks noGrp="1"/>
          </p:cNvSpPr>
          <p:nvPr>
            <p:ph type="body" sz="quarter" idx="47" hasCustomPrompt="1"/>
          </p:nvPr>
        </p:nvSpPr>
        <p:spPr>
          <a:xfrm>
            <a:off x="6409402"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5</a:t>
            </a:r>
          </a:p>
        </p:txBody>
      </p:sp>
      <p:sp>
        <p:nvSpPr>
          <p:cNvPr id="38" name="Text Placeholder 9"/>
          <p:cNvSpPr>
            <a:spLocks noGrp="1"/>
          </p:cNvSpPr>
          <p:nvPr>
            <p:ph type="body" sz="quarter" idx="48" hasCustomPrompt="1"/>
          </p:nvPr>
        </p:nvSpPr>
        <p:spPr>
          <a:xfrm>
            <a:off x="6409402"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6</a:t>
            </a:r>
          </a:p>
        </p:txBody>
      </p:sp>
      <p:sp>
        <p:nvSpPr>
          <p:cNvPr id="39" name="Text Placeholder 8"/>
          <p:cNvSpPr>
            <a:spLocks noGrp="1"/>
          </p:cNvSpPr>
          <p:nvPr>
            <p:ph type="body" sz="quarter" idx="49" hasCustomPrompt="1"/>
          </p:nvPr>
        </p:nvSpPr>
        <p:spPr>
          <a:xfrm>
            <a:off x="2201855"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2201855"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two</a:t>
            </a:r>
          </a:p>
        </p:txBody>
      </p:sp>
      <p:sp>
        <p:nvSpPr>
          <p:cNvPr id="41" name="Text Placeholder 8"/>
          <p:cNvSpPr>
            <a:spLocks noGrp="1"/>
          </p:cNvSpPr>
          <p:nvPr>
            <p:ph type="body" sz="quarter" idx="51" hasCustomPrompt="1"/>
          </p:nvPr>
        </p:nvSpPr>
        <p:spPr>
          <a:xfrm>
            <a:off x="2201855"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2201855"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three</a:t>
            </a:r>
          </a:p>
        </p:txBody>
      </p:sp>
      <p:sp>
        <p:nvSpPr>
          <p:cNvPr id="47" name="Text Placeholder 8"/>
          <p:cNvSpPr>
            <a:spLocks noGrp="1"/>
          </p:cNvSpPr>
          <p:nvPr>
            <p:ph type="body" sz="quarter" idx="53" hasCustomPrompt="1"/>
          </p:nvPr>
        </p:nvSpPr>
        <p:spPr>
          <a:xfrm>
            <a:off x="2201855"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7489402"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four</a:t>
            </a:r>
          </a:p>
        </p:txBody>
      </p:sp>
      <p:sp>
        <p:nvSpPr>
          <p:cNvPr id="49" name="Text Placeholder 8"/>
          <p:cNvSpPr>
            <a:spLocks noGrp="1"/>
          </p:cNvSpPr>
          <p:nvPr>
            <p:ph type="body" sz="quarter" idx="55" hasCustomPrompt="1"/>
          </p:nvPr>
        </p:nvSpPr>
        <p:spPr>
          <a:xfrm>
            <a:off x="7489402"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7489402"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five</a:t>
            </a:r>
          </a:p>
        </p:txBody>
      </p:sp>
      <p:sp>
        <p:nvSpPr>
          <p:cNvPr id="51" name="Text Placeholder 8"/>
          <p:cNvSpPr>
            <a:spLocks noGrp="1"/>
          </p:cNvSpPr>
          <p:nvPr>
            <p:ph type="body" sz="quarter" idx="57" hasCustomPrompt="1"/>
          </p:nvPr>
        </p:nvSpPr>
        <p:spPr>
          <a:xfrm>
            <a:off x="7489402"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7489402"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six</a:t>
            </a:r>
          </a:p>
        </p:txBody>
      </p:sp>
      <p:sp>
        <p:nvSpPr>
          <p:cNvPr id="53" name="Text Placeholder 8"/>
          <p:cNvSpPr>
            <a:spLocks noGrp="1"/>
          </p:cNvSpPr>
          <p:nvPr>
            <p:ph type="body" sz="quarter" idx="59" hasCustomPrompt="1"/>
          </p:nvPr>
        </p:nvSpPr>
        <p:spPr>
          <a:xfrm>
            <a:off x="7489402"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cxnSp>
        <p:nvCxnSpPr>
          <p:cNvPr id="26" name="Straight Connector 2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29"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a:t>
            </a:r>
            <a:endParaRPr lang="en-GB" dirty="0"/>
          </a:p>
        </p:txBody>
      </p:sp>
    </p:spTree>
    <p:extLst>
      <p:ext uri="{BB962C8B-B14F-4D97-AF65-F5344CB8AC3E}">
        <p14:creationId xmlns:p14="http://schemas.microsoft.com/office/powerpoint/2010/main" val="92160550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13330" y="6090272"/>
            <a:ext cx="12208506" cy="7693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8414348" y="6374902"/>
            <a:ext cx="2916000" cy="200055"/>
          </a:xfrm>
          <a:prstGeom prst="rect">
            <a:avLst/>
          </a:prstGeom>
          <a:noFill/>
        </p:spPr>
        <p:txBody>
          <a:bodyPr wrap="square" lIns="0" tIns="0" rIns="0" bIns="0" rtlCol="0">
            <a:spAutoFit/>
          </a:bodyPr>
          <a:lstStyle/>
          <a:p>
            <a:pPr algn="r"/>
            <a:r>
              <a:rPr lang="en-GB" sz="1300" dirty="0">
                <a:solidFill>
                  <a:schemeClr val="bg1"/>
                </a:solidFill>
              </a:rPr>
              <a:t>fitchsolutions.com   |   fitchconnect.com</a:t>
            </a:r>
          </a:p>
        </p:txBody>
      </p:sp>
      <p:sp>
        <p:nvSpPr>
          <p:cNvPr id="2" name="Title Placeholder 1"/>
          <p:cNvSpPr>
            <a:spLocks noGrp="1"/>
          </p:cNvSpPr>
          <p:nvPr>
            <p:ph type="title"/>
          </p:nvPr>
        </p:nvSpPr>
        <p:spPr>
          <a:xfrm>
            <a:off x="130988" y="415925"/>
            <a:ext cx="8074800" cy="219600"/>
          </a:xfrm>
          <a:prstGeom prst="rect">
            <a:avLst/>
          </a:prstGeom>
        </p:spPr>
        <p:txBody>
          <a:bodyPr vert="horz" lIns="97200" tIns="48010" rIns="96019" bIns="48010" rtlCol="0" anchor="ctr">
            <a:noAutofit/>
          </a:bodyPr>
          <a:lstStyle/>
          <a:p>
            <a:r>
              <a:rPr lang="en-US"/>
              <a:t>Click to edit Master title style</a:t>
            </a:r>
            <a:endParaRPr lang="en-GB" dirty="0"/>
          </a:p>
        </p:txBody>
      </p:sp>
      <p:sp>
        <p:nvSpPr>
          <p:cNvPr id="3" name="Text Placeholder 2"/>
          <p:cNvSpPr>
            <a:spLocks noGrp="1"/>
          </p:cNvSpPr>
          <p:nvPr>
            <p:ph type="body" idx="1"/>
          </p:nvPr>
        </p:nvSpPr>
        <p:spPr>
          <a:xfrm>
            <a:off x="149123" y="1557339"/>
            <a:ext cx="11883600" cy="4419600"/>
          </a:xfrm>
          <a:prstGeom prst="rect">
            <a:avLst/>
          </a:prstGeom>
        </p:spPr>
        <p:txBody>
          <a:bodyPr vert="horz" lIns="96019" tIns="48010" rIns="96019" bIns="48010" rtlCol="0">
            <a:noAutofit/>
          </a:body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err="1"/>
              <a:t>Standfirst</a:t>
            </a:r>
            <a:endParaRPr lang="en-US" dirty="0"/>
          </a:p>
          <a:p>
            <a:pPr lvl="1"/>
            <a:r>
              <a:rPr lang="en-US" dirty="0"/>
              <a:t>Sub heading</a:t>
            </a:r>
          </a:p>
          <a:p>
            <a:pPr lvl="2"/>
            <a:r>
              <a:rPr lang="en-US" dirty="0"/>
              <a:t>Level 3: Body text</a:t>
            </a:r>
          </a:p>
          <a:p>
            <a:pPr lvl="3"/>
            <a:r>
              <a:rPr lang="en-US" dirty="0"/>
              <a:t>Level 4: Main bullet</a:t>
            </a:r>
          </a:p>
          <a:p>
            <a:pPr lvl="4"/>
            <a:r>
              <a:rPr lang="en-US" dirty="0"/>
              <a:t>Level 5: Sub-bullet</a:t>
            </a:r>
          </a:p>
          <a:p>
            <a:pPr lvl="5"/>
            <a:r>
              <a:rPr lang="en-US" dirty="0"/>
              <a:t>Level 6: Minor sub-bullet one</a:t>
            </a:r>
          </a:p>
          <a:p>
            <a:pPr lvl="6"/>
            <a:r>
              <a:rPr lang="en-US" dirty="0"/>
              <a:t>Level 7: Minor sub-bullet two</a:t>
            </a:r>
          </a:p>
          <a:p>
            <a:pPr lvl="7"/>
            <a:r>
              <a:rPr lang="en-US" dirty="0"/>
              <a:t>Level 8: Minor sub-bullet three</a:t>
            </a:r>
          </a:p>
          <a:p>
            <a:pPr lvl="8"/>
            <a:r>
              <a:rPr lang="en-US" dirty="0"/>
              <a:t>Level 9: Numbered main bullet</a:t>
            </a:r>
          </a:p>
        </p:txBody>
      </p:sp>
      <p:sp>
        <p:nvSpPr>
          <p:cNvPr id="10" name="ctsSlideNumber"/>
          <p:cNvSpPr txBox="1">
            <a:spLocks/>
          </p:cNvSpPr>
          <p:nvPr/>
        </p:nvSpPr>
        <p:spPr bwMode="gray">
          <a:xfrm>
            <a:off x="11582400" y="6294929"/>
            <a:ext cx="360000" cy="360000"/>
          </a:xfrm>
          <a:prstGeom prst="ellipse">
            <a:avLst/>
          </a:prstGeom>
          <a:ln>
            <a:solidFill>
              <a:schemeClr val="bg1"/>
            </a:solidFill>
          </a:ln>
        </p:spPr>
        <p:txBody>
          <a:bodyPr vert="horz" lIns="0" tIns="0" rIns="0" bIns="0" rtlCol="0" anchor="ctr"/>
          <a:lstStyle>
            <a:defPPr>
              <a:defRPr lang="en-US"/>
            </a:defPPr>
            <a:lvl1pPr algn="r">
              <a:defRPr sz="1000">
                <a:solidFill>
                  <a:schemeClr val="tx1">
                    <a:tint val="75000"/>
                  </a:schemeClr>
                </a:solidFill>
              </a:defRPr>
            </a:lvl1pPr>
          </a:lstStyle>
          <a:p>
            <a:pPr lvl="0" algn="ctr"/>
            <a:fld id="{9BD6FA6A-A86D-4D06-AFF9-1E656D8048A1}" type="slidenum">
              <a:rPr lang="en-GB" smtClean="0">
                <a:solidFill>
                  <a:schemeClr val="bg1"/>
                </a:solidFill>
              </a:rPr>
              <a:pPr lvl="0" algn="ctr"/>
              <a:t>‹#›</a:t>
            </a:fld>
            <a:endParaRPr lang="en-GB" dirty="0">
              <a:solidFill>
                <a:schemeClr val="bg1"/>
              </a:solidFill>
            </a:endParaRPr>
          </a:p>
        </p:txBody>
      </p:sp>
      <p:cxnSp>
        <p:nvCxnSpPr>
          <p:cNvPr id="51" name="Straight Connector 50"/>
          <p:cNvCxnSpPr/>
          <p:nvPr/>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1028" name="Picture 4" descr="P:\CREATIVE\T E M P L A T E S\Logos\Fitch Solutions 2018\White\Logo_Fitch Solutions_white tints.png"/>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156000" y="6211387"/>
            <a:ext cx="1231784" cy="52708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flipH="1">
            <a:off x="1552576" y="6474929"/>
            <a:ext cx="67817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310557"/>
      </p:ext>
    </p:extLst>
  </p:cSld>
  <p:clrMap bg1="lt1" tx1="dk1" bg2="lt2" tx2="dk2" accent1="accent1" accent2="accent2" accent3="accent3" accent4="accent4" accent5="accent5" accent6="accent6" hlink="hlink" folHlink="folHlink"/>
  <p:sldLayoutIdLst>
    <p:sldLayoutId id="2147483738" r:id="rId1"/>
    <p:sldLayoutId id="2147483740" r:id="rId2"/>
    <p:sldLayoutId id="2147483687" r:id="rId3"/>
    <p:sldLayoutId id="2147483739" r:id="rId4"/>
    <p:sldLayoutId id="2147483667" r:id="rId5"/>
    <p:sldLayoutId id="2147483743" r:id="rId6"/>
    <p:sldLayoutId id="2147483660" r:id="rId7"/>
    <p:sldLayoutId id="2147483768" r:id="rId8"/>
    <p:sldLayoutId id="2147483714" r:id="rId9"/>
    <p:sldLayoutId id="2147483748" r:id="rId10"/>
    <p:sldLayoutId id="2147483749" r:id="rId11"/>
    <p:sldLayoutId id="2147483654"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60" r:id="rId22"/>
    <p:sldLayoutId id="2147483761" r:id="rId23"/>
    <p:sldLayoutId id="2147483762" r:id="rId24"/>
    <p:sldLayoutId id="2147483763" r:id="rId25"/>
    <p:sldLayoutId id="2147483764" r:id="rId26"/>
    <p:sldLayoutId id="2147483765" r:id="rId27"/>
    <p:sldLayoutId id="2147483766" r:id="rId28"/>
    <p:sldLayoutId id="2147483729" r:id="rId29"/>
    <p:sldLayoutId id="2147483767" r:id="rId30"/>
    <p:sldLayoutId id="2147483670" r:id="rId31"/>
  </p:sldLayoutIdLst>
  <p:transition spd="slow">
    <p:wipe/>
  </p:transition>
  <p:txStyles>
    <p:titleStyle>
      <a:lvl1pPr algn="l" defTabSz="1219444" rtl="0" eaLnBrk="1" latinLnBrk="0" hangingPunct="1">
        <a:spcBef>
          <a:spcPct val="0"/>
        </a:spcBef>
        <a:buNone/>
        <a:defRPr lang="en-GB" sz="3000" kern="1200" dirty="0">
          <a:solidFill>
            <a:schemeClr val="accent3"/>
          </a:solidFill>
          <a:latin typeface="+mj-lt"/>
          <a:ea typeface="+mj-ea"/>
          <a:cs typeface="+mj-cs"/>
        </a:defRPr>
      </a:lvl1pPr>
    </p:titleStyle>
    <p:bodyStyle>
      <a:lvl1pPr marL="0" marR="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sz="1800" b="0" kern="1200" baseline="0">
          <a:solidFill>
            <a:srgbClr val="94A0A6"/>
          </a:solidFill>
          <a:latin typeface="+mn-lt"/>
          <a:ea typeface="+mn-ea"/>
          <a:cs typeface="+mn-cs"/>
        </a:defRPr>
      </a:lvl1pPr>
      <a:lvl2pPr mar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defRPr sz="1800" b="0" kern="1200">
          <a:solidFill>
            <a:schemeClr val="accent2"/>
          </a:solidFill>
          <a:latin typeface="+mn-lt"/>
          <a:ea typeface="+mn-ea"/>
          <a:cs typeface="+mn-cs"/>
        </a:defRPr>
      </a:lvl2pPr>
      <a:lvl3pPr mar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tabLst/>
        <a:defRPr sz="1400" b="0" kern="1200">
          <a:solidFill>
            <a:srgbClr val="94A0A6"/>
          </a:solidFill>
          <a:latin typeface="+mn-lt"/>
          <a:ea typeface="+mn-ea"/>
          <a:cs typeface="+mn-cs"/>
        </a:defRPr>
      </a:lvl3pPr>
      <a:lvl4pPr marL="238125" indent="-238125" algn="l" defTabSz="1219444" rtl="0" eaLnBrk="1" latinLnBrk="0" hangingPunct="1">
        <a:spcBef>
          <a:spcPts val="400"/>
        </a:spcBef>
        <a:spcAft>
          <a:spcPts val="0"/>
        </a:spcAft>
        <a:buClr>
          <a:schemeClr val="accent2"/>
        </a:buClr>
        <a:buSzPct val="150000"/>
        <a:buFont typeface="Arial" panose="020B0604020202020204" pitchFamily="34" charset="0"/>
        <a:buChar char="•"/>
        <a:defRPr sz="1400" kern="1200" baseline="0">
          <a:solidFill>
            <a:srgbClr val="94A0A6"/>
          </a:solidFill>
          <a:latin typeface="+mn-lt"/>
          <a:ea typeface="+mn-ea"/>
          <a:cs typeface="+mn-cs"/>
        </a:defRPr>
      </a:lvl4pPr>
      <a:lvl5pPr marL="472112" indent="-232880" algn="l" defTabSz="1219444" rtl="0" eaLnBrk="1" latinLnBrk="0" hangingPunct="1">
        <a:spcBef>
          <a:spcPts val="400"/>
        </a:spcBef>
        <a:spcAft>
          <a:spcPts val="0"/>
        </a:spcAft>
        <a:buClr>
          <a:schemeClr val="accent2"/>
        </a:buClr>
        <a:buSzPct val="120000"/>
        <a:buFont typeface="Arial" panose="020B0604020202020204" pitchFamily="34" charset="0"/>
        <a:buChar char="–"/>
        <a:defRPr sz="1400" kern="1200">
          <a:solidFill>
            <a:srgbClr val="94A0A6"/>
          </a:solidFill>
          <a:latin typeface="+mn-lt"/>
          <a:ea typeface="+mn-ea"/>
          <a:cs typeface="+mn-cs"/>
        </a:defRPr>
      </a:lvl5pPr>
      <a:lvl6pPr marL="721928" indent="-241348" algn="l" defTabSz="1219444" rtl="0" eaLnBrk="1" latinLnBrk="0" hangingPunct="1">
        <a:spcBef>
          <a:spcPts val="200"/>
        </a:spcBef>
        <a:buClr>
          <a:srgbClr val="AEB4B8"/>
        </a:buClr>
        <a:buSzPct val="120000"/>
        <a:buFont typeface="Arial" panose="020B0604020202020204" pitchFamily="34" charset="0"/>
        <a:buChar char="•"/>
        <a:defRPr sz="1200" kern="1200">
          <a:solidFill>
            <a:srgbClr val="94A0A6"/>
          </a:solidFill>
          <a:latin typeface="+mn-lt"/>
          <a:ea typeface="+mn-ea"/>
          <a:cs typeface="+mn-cs"/>
        </a:defRPr>
      </a:lvl6pPr>
      <a:lvl7pPr marL="954808" indent="-234998" algn="l" defTabSz="1219444" rtl="0" eaLnBrk="1" latinLnBrk="0" hangingPunct="1">
        <a:spcBef>
          <a:spcPts val="200"/>
        </a:spcBef>
        <a:buClr>
          <a:srgbClr val="AEB4B8"/>
        </a:buClr>
        <a:buSzPct val="120000"/>
        <a:buFont typeface="Arial" panose="020B0604020202020204" pitchFamily="34" charset="0"/>
        <a:buChar char="–"/>
        <a:defRPr sz="1200" kern="1200">
          <a:solidFill>
            <a:srgbClr val="94A0A6"/>
          </a:solidFill>
          <a:latin typeface="+mn-lt"/>
          <a:ea typeface="+mn-ea"/>
          <a:cs typeface="+mn-cs"/>
        </a:defRPr>
      </a:lvl7pPr>
      <a:lvl8pPr marL="1138238" indent="-171450" algn="l" defTabSz="1219444" rtl="0" eaLnBrk="1" latinLnBrk="0" hangingPunct="1">
        <a:spcBef>
          <a:spcPts val="0"/>
        </a:spcBef>
        <a:buClr>
          <a:srgbClr val="AEB4B8"/>
        </a:buClr>
        <a:buSzPct val="120000"/>
        <a:buFont typeface="Arial" panose="020B0604020202020204" pitchFamily="34" charset="0"/>
        <a:buChar char="»"/>
        <a:defRPr sz="1200" kern="1200" baseline="0">
          <a:solidFill>
            <a:srgbClr val="94A0A6"/>
          </a:solidFill>
          <a:latin typeface="+mn-lt"/>
          <a:ea typeface="+mn-ea"/>
          <a:cs typeface="+mn-cs"/>
        </a:defRPr>
      </a:lvl8pPr>
      <a:lvl9pPr marL="252413" indent="-252413" algn="l" defTabSz="1219444" rtl="0" eaLnBrk="1" latinLnBrk="0" hangingPunct="1">
        <a:spcBef>
          <a:spcPts val="400"/>
        </a:spcBef>
        <a:buClr>
          <a:schemeClr val="accent2"/>
        </a:buClr>
        <a:buFont typeface="+mj-lt"/>
        <a:buAutoNum type="arabicPeriod"/>
        <a:defRPr sz="1400" kern="1200" baseline="0">
          <a:solidFill>
            <a:srgbClr val="94A0A6"/>
          </a:solidFill>
          <a:latin typeface="+mn-lt"/>
          <a:ea typeface="+mn-ea"/>
          <a:cs typeface="+mn-cs"/>
        </a:defRPr>
      </a:lvl9pPr>
    </p:bodyStyle>
    <p:otherStyle>
      <a:defPPr>
        <a:defRPr lang="en-US"/>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hyperlink" Target="https://www.vogella.com/tutorials/Mockito/article.html"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hyperlink" Target="https://medium.com/@me_37286/yoni-goldberg-javascript-nodejs-testing-best-practices-2b98924c9347"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ontrapuntist/jesttutorial"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stackoverflow.com/questions/67299/is-unit-testing-worth-the-effor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medium.com/chris-nielsen/so-whats-a-good-unit-test-look-like-71f750333ac0" TargetMode="External"/><Relationship Id="rId4" Type="http://schemas.openxmlformats.org/officeDocument/2006/relationships/hyperlink" Target="https://martinfowler.com/bliki/UnitTe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jestjs.io/"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Testing Intro</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4"/>
          </p:nvPr>
        </p:nvSpPr>
        <p:spPr/>
        <p:txBody>
          <a:bodyPr/>
          <a:lstStyle/>
          <a:p>
            <a:r>
              <a:rPr lang="en-GB" dirty="0"/>
              <a:t>June 4, 2019</a:t>
            </a: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8068" b="8068"/>
          <a:stretch>
            <a:fillRect/>
          </a:stretch>
        </p:blipFill>
        <p:spPr/>
      </p:pic>
    </p:spTree>
    <p:extLst>
      <p:ext uri="{BB962C8B-B14F-4D97-AF65-F5344CB8AC3E}">
        <p14:creationId xmlns:p14="http://schemas.microsoft.com/office/powerpoint/2010/main" val="327983354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2A8ABF"/>
            </a:gs>
            <a:gs pos="48000">
              <a:srgbClr val="2A8ABF"/>
            </a:gs>
            <a:gs pos="100000">
              <a:srgbClr val="2A8ABF">
                <a:alpha val="29000"/>
              </a:srgbClr>
            </a:gs>
          </a:gsLst>
          <a:lin ang="5400000" scaled="0"/>
          <a:tileRect/>
        </a:gradFill>
        <a:effectLst/>
      </p:bgPr>
    </p:bg>
    <p:spTree>
      <p:nvGrpSpPr>
        <p:cNvPr id="1" name=""/>
        <p:cNvGrpSpPr/>
        <p:nvPr/>
      </p:nvGrpSpPr>
      <p:grpSpPr>
        <a:xfrm>
          <a:off x="0" y="0"/>
          <a:ext cx="0" cy="0"/>
          <a:chOff x="0" y="0"/>
          <a:chExt cx="0" cy="0"/>
        </a:xfrm>
      </p:grpSpPr>
      <p:sp>
        <p:nvSpPr>
          <p:cNvPr id="5" name="TextBox 4"/>
          <p:cNvSpPr txBox="1"/>
          <p:nvPr/>
        </p:nvSpPr>
        <p:spPr>
          <a:xfrm>
            <a:off x="1666432" y="1736623"/>
            <a:ext cx="8776530" cy="584775"/>
          </a:xfrm>
          <a:prstGeom prst="rect">
            <a:avLst/>
          </a:prstGeom>
          <a:noFill/>
        </p:spPr>
        <p:txBody>
          <a:bodyPr wrap="square" rtlCol="0">
            <a:spAutoFit/>
          </a:bodyPr>
          <a:lstStyle/>
          <a:p>
            <a:pPr algn="ctr"/>
            <a:r>
              <a:rPr lang="en-US" sz="3200" dirty="0" smtClean="0">
                <a:solidFill>
                  <a:schemeClr val="bg1"/>
                </a:solidFill>
              </a:rPr>
              <a:t>Lets look at examples in </a:t>
            </a:r>
            <a:r>
              <a:rPr lang="en-US" sz="3200" dirty="0" err="1" smtClean="0">
                <a:solidFill>
                  <a:schemeClr val="bg1"/>
                </a:solidFill>
              </a:rPr>
              <a:t>jesttutorial</a:t>
            </a:r>
            <a:r>
              <a:rPr lang="en-US" sz="3200" dirty="0" smtClean="0">
                <a:solidFill>
                  <a:schemeClr val="bg1"/>
                </a:solidFill>
              </a:rPr>
              <a:t> repo</a:t>
            </a:r>
            <a:endParaRPr lang="en-US" sz="3200" dirty="0">
              <a:solidFill>
                <a:schemeClr val="bg1"/>
              </a:solidFill>
            </a:endParaRPr>
          </a:p>
        </p:txBody>
      </p:sp>
    </p:spTree>
    <p:extLst>
      <p:ext uri="{BB962C8B-B14F-4D97-AF65-F5344CB8AC3E}">
        <p14:creationId xmlns:p14="http://schemas.microsoft.com/office/powerpoint/2010/main" val="266234990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1092957471"/>
              </p:ext>
            </p:extLst>
          </p:nvPr>
        </p:nvGraphicFramePr>
        <p:xfrm>
          <a:off x="338135" y="1280747"/>
          <a:ext cx="11177901" cy="1784838"/>
        </p:xfrm>
        <a:graphic>
          <a:graphicData uri="http://schemas.openxmlformats.org/drawingml/2006/table">
            <a:tbl>
              <a:tblPr firstRow="1" bandRow="1">
                <a:tableStyleId>{2D5ABB26-0587-4C30-8999-92F81FD0307C}</a:tableStyleId>
              </a:tblPr>
              <a:tblGrid>
                <a:gridCol w="4554908"/>
                <a:gridCol w="734939"/>
                <a:gridCol w="5888054"/>
              </a:tblGrid>
              <a:tr h="1784838">
                <a:tc>
                  <a:txBody>
                    <a:bodyPr/>
                    <a:lstStyle/>
                    <a:p>
                      <a:r>
                        <a:rPr lang="en-US" sz="1600" dirty="0" smtClean="0"/>
                        <a:t>If unit tests should be focused on a specific section of code, how do we handle imports and dependencies?</a:t>
                      </a:r>
                    </a:p>
                    <a:p>
                      <a:endParaRPr lang="en-US" dirty="0">
                        <a:solidFill>
                          <a:schemeClr val="tx1">
                            <a:lumMod val="75000"/>
                          </a:schemeClr>
                        </a:solidFill>
                      </a:endParaRPr>
                    </a:p>
                  </a:txBody>
                  <a:tcPr/>
                </a:tc>
                <a:tc>
                  <a:txBody>
                    <a:bodyPr/>
                    <a:lstStyle/>
                    <a:p>
                      <a:endParaRPr lang="en-US" dirty="0">
                        <a:solidFill>
                          <a:schemeClr val="tx1">
                            <a:lumMod val="75000"/>
                          </a:schemeClr>
                        </a:solidFill>
                      </a:endParaRPr>
                    </a:p>
                  </a:txBody>
                  <a:tcPr/>
                </a:tc>
                <a:tc>
                  <a:txBody>
                    <a:bodyPr/>
                    <a:lstStyle/>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err="1" smtClean="0">
                          <a:ln>
                            <a:noFill/>
                          </a:ln>
                          <a:effectLst/>
                          <a:uLnTx/>
                          <a:uFillTx/>
                        </a:rPr>
                        <a:t>const</a:t>
                      </a:r>
                      <a:r>
                        <a:rPr kumimoji="0" lang="en-US" sz="1400" u="none" strike="noStrike" kern="1200" cap="none" spc="0" normalizeH="0" baseline="0" noProof="0" dirty="0" smtClean="0">
                          <a:ln>
                            <a:noFill/>
                          </a:ln>
                          <a:effectLst/>
                          <a:uLnTx/>
                          <a:uFillTx/>
                        </a:rPr>
                        <a:t> </a:t>
                      </a:r>
                      <a:r>
                        <a:rPr kumimoji="0" lang="en-US" sz="1400" u="none" strike="noStrike" kern="1200" cap="none" spc="0" normalizeH="0" baseline="0" noProof="0" dirty="0" err="1" smtClean="0">
                          <a:ln>
                            <a:noFill/>
                          </a:ln>
                          <a:effectLst/>
                          <a:uLnTx/>
                          <a:uFillTx/>
                        </a:rPr>
                        <a:t>axios</a:t>
                      </a:r>
                      <a:r>
                        <a:rPr kumimoji="0" lang="en-US" sz="1400" u="none" strike="noStrike" kern="1200" cap="none" spc="0" normalizeH="0" baseline="0" noProof="0" dirty="0" smtClean="0">
                          <a:ln>
                            <a:noFill/>
                          </a:ln>
                          <a:effectLst/>
                          <a:uLnTx/>
                          <a:uFillTx/>
                        </a:rPr>
                        <a:t> = require('</a:t>
                      </a:r>
                      <a:r>
                        <a:rPr kumimoji="0" lang="en-US" sz="1400" u="none" strike="noStrike" kern="1200" cap="none" spc="0" normalizeH="0" baseline="0" noProof="0" dirty="0" err="1" smtClean="0">
                          <a:ln>
                            <a:noFill/>
                          </a:ln>
                          <a:effectLst/>
                          <a:uLnTx/>
                          <a:uFillTx/>
                        </a:rPr>
                        <a:t>axios</a:t>
                      </a:r>
                      <a:r>
                        <a:rPr kumimoji="0" lang="en-US" sz="1400" u="none" strike="noStrike" kern="1200" cap="none" spc="0" normalizeH="0" baseline="0" noProof="0" dirty="0" smtClean="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smtClean="0">
                          <a:ln>
                            <a:noFill/>
                          </a:ln>
                          <a:effectLst/>
                          <a:uLnTx/>
                          <a:uFillTx/>
                        </a:rPr>
                        <a:t>function </a:t>
                      </a:r>
                      <a:r>
                        <a:rPr kumimoji="0" lang="en-US" sz="1400" u="none" strike="noStrike" kern="1200" cap="none" spc="0" normalizeH="0" baseline="0" noProof="0" dirty="0" err="1" smtClean="0">
                          <a:ln>
                            <a:noFill/>
                          </a:ln>
                          <a:effectLst/>
                          <a:uLnTx/>
                          <a:uFillTx/>
                        </a:rPr>
                        <a:t>getNews</a:t>
                      </a:r>
                      <a:r>
                        <a:rPr kumimoji="0" lang="en-US" sz="1400" u="none" strike="noStrike" kern="1200" cap="none" spc="0" normalizeH="0" baseline="0" noProof="0" dirty="0" smtClean="0">
                          <a:ln>
                            <a:noFill/>
                          </a:ln>
                          <a:effectLst/>
                          <a:uLnTx/>
                          <a:uFillTx/>
                        </a:rPr>
                        <a:t>() {</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smtClean="0">
                          <a:ln>
                            <a:noFill/>
                          </a:ln>
                          <a:effectLst/>
                          <a:uLnTx/>
                          <a:uFillTx/>
                        </a:rPr>
                        <a:t>  </a:t>
                      </a:r>
                      <a:r>
                        <a:rPr kumimoji="0" lang="en-US" sz="1400" u="none" strike="noStrike" kern="1200" cap="none" spc="0" normalizeH="0" baseline="0" noProof="0" dirty="0" err="1" smtClean="0">
                          <a:ln>
                            <a:noFill/>
                          </a:ln>
                          <a:effectLst/>
                          <a:uLnTx/>
                          <a:uFillTx/>
                        </a:rPr>
                        <a:t>const</a:t>
                      </a:r>
                      <a:r>
                        <a:rPr kumimoji="0" lang="en-US" sz="1400" u="none" strike="noStrike" kern="1200" cap="none" spc="0" normalizeH="0" baseline="0" noProof="0" dirty="0" smtClean="0">
                          <a:ln>
                            <a:noFill/>
                          </a:ln>
                          <a:effectLst/>
                          <a:uLnTx/>
                          <a:uFillTx/>
                        </a:rPr>
                        <a:t> </a:t>
                      </a:r>
                      <a:r>
                        <a:rPr kumimoji="0" lang="en-US" sz="1400" u="none" strike="noStrike" kern="1200" cap="none" spc="0" normalizeH="0" baseline="0" noProof="0" dirty="0" err="1" smtClean="0">
                          <a:ln>
                            <a:noFill/>
                          </a:ln>
                          <a:effectLst/>
                          <a:uLnTx/>
                          <a:uFillTx/>
                        </a:rPr>
                        <a:t>url</a:t>
                      </a:r>
                      <a:r>
                        <a:rPr kumimoji="0" lang="en-US" sz="1400" u="none" strike="noStrike" kern="1200" cap="none" spc="0" normalizeH="0" baseline="0" noProof="0" dirty="0" smtClean="0">
                          <a:ln>
                            <a:noFill/>
                          </a:ln>
                          <a:effectLst/>
                          <a:uLnTx/>
                          <a:uFillTx/>
                        </a:rPr>
                        <a:t> = ‘endpoint to news </a:t>
                      </a:r>
                      <a:r>
                        <a:rPr kumimoji="0" lang="en-US" sz="1400" u="none" strike="noStrike" kern="1200" cap="none" spc="0" normalizeH="0" baseline="0" noProof="0" dirty="0" err="1" smtClean="0">
                          <a:ln>
                            <a:noFill/>
                          </a:ln>
                          <a:effectLst/>
                          <a:uLnTx/>
                          <a:uFillTx/>
                        </a:rPr>
                        <a:t>api</a:t>
                      </a:r>
                      <a:r>
                        <a:rPr kumimoji="0" lang="en-US" sz="1400" u="none" strike="noStrike" kern="1200" cap="none" spc="0" normalizeH="0" baseline="0" noProof="0" dirty="0" smtClean="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smtClean="0">
                          <a:ln>
                            <a:noFill/>
                          </a:ln>
                          <a:effectLst/>
                          <a:uLnTx/>
                          <a:uFillTx/>
                        </a:rPr>
                        <a:t>  return </a:t>
                      </a:r>
                      <a:r>
                        <a:rPr kumimoji="0" lang="en-US" sz="1400" u="none" strike="noStrike" kern="1200" cap="none" spc="0" normalizeH="0" baseline="0" noProof="0" dirty="0" err="1" smtClean="0">
                          <a:ln>
                            <a:noFill/>
                          </a:ln>
                          <a:effectLst/>
                          <a:uLnTx/>
                          <a:uFillTx/>
                        </a:rPr>
                        <a:t>axios.get</a:t>
                      </a:r>
                      <a:r>
                        <a:rPr kumimoji="0" lang="en-US" sz="1400" u="none" strike="noStrike" kern="1200" cap="none" spc="0" normalizeH="0" baseline="0" noProof="0" dirty="0" smtClean="0">
                          <a:ln>
                            <a:noFill/>
                          </a:ln>
                          <a:effectLst/>
                          <a:uLnTx/>
                          <a:uFillTx/>
                        </a:rPr>
                        <a:t>(</a:t>
                      </a:r>
                      <a:r>
                        <a:rPr kumimoji="0" lang="en-US" sz="1400" u="none" strike="noStrike" kern="1200" cap="none" spc="0" normalizeH="0" baseline="0" noProof="0" dirty="0" err="1" smtClean="0">
                          <a:ln>
                            <a:noFill/>
                          </a:ln>
                          <a:effectLst/>
                          <a:uLnTx/>
                          <a:uFillTx/>
                        </a:rPr>
                        <a:t>url</a:t>
                      </a:r>
                      <a:r>
                        <a:rPr kumimoji="0" lang="en-US" sz="1400" u="none" strike="noStrike" kern="1200" cap="none" spc="0" normalizeH="0" baseline="0" noProof="0" dirty="0" smtClean="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smtClean="0">
                          <a:ln>
                            <a:noFill/>
                          </a:ln>
                          <a:effectLst/>
                          <a:uLnTx/>
                          <a:uFillTx/>
                        </a:rPr>
                        <a:t>}</a:t>
                      </a:r>
                      <a:endParaRPr lang="en-US" dirty="0">
                        <a:solidFill>
                          <a:schemeClr val="tx1">
                            <a:lumMod val="75000"/>
                          </a:schemeClr>
                        </a:solidFill>
                      </a:endParaRPr>
                    </a:p>
                  </a:txBody>
                  <a:tcPr/>
                </a:tc>
              </a:tr>
            </a:tbl>
          </a:graphicData>
        </a:graphic>
      </p:graphicFrame>
      <p:sp>
        <p:nvSpPr>
          <p:cNvPr id="5" name="Title 4"/>
          <p:cNvSpPr>
            <a:spLocks noGrp="1"/>
          </p:cNvSpPr>
          <p:nvPr>
            <p:ph type="title"/>
          </p:nvPr>
        </p:nvSpPr>
        <p:spPr/>
        <p:txBody>
          <a:bodyPr/>
          <a:lstStyle/>
          <a:p>
            <a:r>
              <a:rPr lang="en-US" dirty="0"/>
              <a:t>Handling imports / node modules </a:t>
            </a:r>
          </a:p>
        </p:txBody>
      </p:sp>
      <p:graphicFrame>
        <p:nvGraphicFramePr>
          <p:cNvPr id="8" name="Table Placeholder 6"/>
          <p:cNvGraphicFramePr>
            <a:graphicFrameLocks/>
          </p:cNvGraphicFramePr>
          <p:nvPr>
            <p:extLst>
              <p:ext uri="{D42A27DB-BD31-4B8C-83A1-F6EECF244321}">
                <p14:modId xmlns:p14="http://schemas.microsoft.com/office/powerpoint/2010/main" val="1513146121"/>
              </p:ext>
            </p:extLst>
          </p:nvPr>
        </p:nvGraphicFramePr>
        <p:xfrm>
          <a:off x="314683" y="3006980"/>
          <a:ext cx="11177901" cy="2473738"/>
        </p:xfrm>
        <a:graphic>
          <a:graphicData uri="http://schemas.openxmlformats.org/drawingml/2006/table">
            <a:tbl>
              <a:tblPr firstRow="1" bandRow="1">
                <a:tableStyleId>{2D5ABB26-0587-4C30-8999-92F81FD0307C}</a:tableStyleId>
              </a:tblPr>
              <a:tblGrid>
                <a:gridCol w="4554908"/>
                <a:gridCol w="734939"/>
                <a:gridCol w="5888054"/>
              </a:tblGrid>
              <a:tr h="2473738">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4A0A6"/>
                          </a:solidFill>
                          <a:effectLst/>
                          <a:uLnTx/>
                          <a:uFillTx/>
                          <a:latin typeface="+mn-lt"/>
                          <a:ea typeface="+mn-ea"/>
                          <a:cs typeface="+mn-cs"/>
                        </a:rPr>
                        <a:t>Dealing with imports often requires either mocking or spying on methods used. Unit tests should never make live requests to end points.  </a:t>
                      </a:r>
                    </a:p>
                    <a:p>
                      <a:endParaRPr lang="en-US" dirty="0">
                        <a:solidFill>
                          <a:schemeClr val="tx1">
                            <a:lumMod val="75000"/>
                          </a:schemeClr>
                        </a:solidFill>
                      </a:endParaRPr>
                    </a:p>
                  </a:txBody>
                  <a:tcPr>
                    <a:solidFill>
                      <a:schemeClr val="bg1">
                        <a:lumMod val="95000"/>
                      </a:schemeClr>
                    </a:solidFill>
                  </a:tcPr>
                </a:tc>
                <a:tc>
                  <a:txBody>
                    <a:bodyPr/>
                    <a:lstStyle/>
                    <a:p>
                      <a:endParaRPr lang="en-US" dirty="0">
                        <a:solidFill>
                          <a:schemeClr val="tx1">
                            <a:lumMod val="75000"/>
                          </a:schemeClr>
                        </a:solidFill>
                      </a:endParaRPr>
                    </a:p>
                  </a:txBody>
                  <a:tcPr>
                    <a:solidFill>
                      <a:schemeClr val="bg1">
                        <a:lumMod val="95000"/>
                      </a:schemeClr>
                    </a:solidFill>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jest.mock</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axios</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p>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test('should fetch news', () =&gt; {</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const</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news = [{headline: ‘Summer is here’}];</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const</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resp</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 {data: news };</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axios.get.mockResolvedValue</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resp</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return </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getNews</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().then(data =&gt;    expect(data).</a:t>
                      </a:r>
                      <a:r>
                        <a:rPr kumimoji="0" lang="en-US" sz="1400" b="0" i="0" u="none" strike="noStrike" kern="1200" cap="none" spc="0" normalizeH="0" baseline="0" noProof="0" dirty="0" err="1"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toEqual</a:t>
                      </a: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(news));</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p>
                    <a:p>
                      <a:endParaRPr lang="en-US" dirty="0">
                        <a:solidFill>
                          <a:schemeClr val="tx1">
                            <a:lumMod val="75000"/>
                          </a:schemeClr>
                        </a:solidFill>
                      </a:endParaRPr>
                    </a:p>
                  </a:txBody>
                  <a:tcPr>
                    <a:solidFill>
                      <a:schemeClr val="bg1">
                        <a:lumMod val="95000"/>
                      </a:schemeClr>
                    </a:solidFill>
                  </a:tcPr>
                </a:tc>
              </a:tr>
            </a:tbl>
          </a:graphicData>
        </a:graphic>
      </p:graphicFrame>
      <p:sp>
        <p:nvSpPr>
          <p:cNvPr id="9" name="Rectangle 8"/>
          <p:cNvSpPr/>
          <p:nvPr/>
        </p:nvSpPr>
        <p:spPr>
          <a:xfrm>
            <a:off x="341556" y="5554451"/>
            <a:ext cx="9540997" cy="461665"/>
          </a:xfrm>
          <a:prstGeom prst="rect">
            <a:avLst/>
          </a:prstGeom>
        </p:spPr>
        <p:txBody>
          <a:bodyPr wrap="square">
            <a:spAutoFit/>
          </a:bodyPr>
          <a:lstStyle/>
          <a:p>
            <a:r>
              <a:rPr lang="en-US" dirty="0">
                <a:hlinkClick r:id="rId2"/>
              </a:rPr>
              <a:t>https://www.vogella.com/tutorials/Mockito/article.html</a:t>
            </a:r>
            <a:endParaRPr lang="en-US" dirty="0"/>
          </a:p>
        </p:txBody>
      </p:sp>
    </p:spTree>
    <p:extLst>
      <p:ext uri="{BB962C8B-B14F-4D97-AF65-F5344CB8AC3E}">
        <p14:creationId xmlns:p14="http://schemas.microsoft.com/office/powerpoint/2010/main" val="79707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smtClean="0"/>
              <a:t>Admin Hub – Services/User</a:t>
            </a:r>
          </a:p>
          <a:p>
            <a:r>
              <a:rPr lang="en-US" dirty="0"/>
              <a:t>Admin Hub – </a:t>
            </a:r>
            <a:r>
              <a:rPr lang="en-US" dirty="0" smtClean="0"/>
              <a:t>Services/Authentication</a:t>
            </a:r>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Mocked Examples – </a:t>
            </a:r>
            <a:r>
              <a:rPr lang="en-US" dirty="0" smtClean="0"/>
              <a:t>JS/Node </a:t>
            </a:r>
            <a:r>
              <a:rPr lang="en-US" dirty="0" smtClean="0"/>
              <a:t>only</a:t>
            </a:r>
            <a:endParaRPr lang="en-US" dirty="0"/>
          </a:p>
        </p:txBody>
      </p:sp>
    </p:spTree>
    <p:extLst>
      <p:ext uri="{BB962C8B-B14F-4D97-AF65-F5344CB8AC3E}">
        <p14:creationId xmlns:p14="http://schemas.microsoft.com/office/powerpoint/2010/main" val="125989783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6"/>
          </p:nvPr>
        </p:nvSpPr>
        <p:spPr>
          <a:xfrm>
            <a:off x="155575" y="1136469"/>
            <a:ext cx="11444242" cy="4848406"/>
          </a:xfrm>
        </p:spPr>
        <p:txBody>
          <a:bodyPr>
            <a:normAutofit/>
          </a:bodyPr>
          <a:lstStyle/>
          <a:p>
            <a:r>
              <a:rPr lang="en-US" dirty="0" smtClean="0"/>
              <a:t>To test </a:t>
            </a:r>
            <a:r>
              <a:rPr lang="en-US" dirty="0" err="1" smtClean="0"/>
              <a:t>vue</a:t>
            </a:r>
            <a:r>
              <a:rPr lang="en-US" dirty="0" smtClean="0"/>
              <a:t> components, using Jest by itself isn’t enough. Fortunately, </a:t>
            </a:r>
            <a:r>
              <a:rPr lang="en-US" dirty="0" err="1" smtClean="0"/>
              <a:t>Vue</a:t>
            </a:r>
            <a:r>
              <a:rPr lang="en-US" dirty="0" smtClean="0"/>
              <a:t> has a testing utility library that can be used with Jest.  In addition snapshot testing requires an additional library to render html as a string to allow Jest to capture a snapshot.  As result, test suite becomes a little more complicated by default.  </a:t>
            </a:r>
          </a:p>
          <a:p>
            <a:endParaRPr lang="en-US" dirty="0"/>
          </a:p>
          <a:p>
            <a:r>
              <a:rPr lang="en-US" dirty="0" smtClean="0"/>
              <a:t>Sample imports section: </a:t>
            </a:r>
          </a:p>
          <a:p>
            <a:pPr>
              <a:lnSpc>
                <a:spcPct val="110000"/>
              </a:lnSpc>
              <a:spcBef>
                <a:spcPts val="0"/>
              </a:spcBef>
              <a:spcAft>
                <a:spcPts val="0"/>
              </a:spcAft>
            </a:pP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 mount, </a:t>
            </a:r>
            <a:r>
              <a:rPr lang="en-US" dirty="0" smtClean="0">
                <a:latin typeface="Courier New" panose="02070309020205020404" pitchFamily="49" charset="0"/>
                <a:cs typeface="Courier New" panose="02070309020205020404" pitchFamily="49" charset="0"/>
              </a:rPr>
              <a:t>(or </a:t>
            </a:r>
            <a:r>
              <a:rPr lang="en-US" dirty="0" err="1" smtClean="0">
                <a:latin typeface="Courier New" panose="02070309020205020404" pitchFamily="49" charset="0"/>
                <a:cs typeface="Courier New" panose="02070309020205020404" pitchFamily="49" charset="0"/>
              </a:rPr>
              <a:t>shallowMount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createLocalVue } from '@</a:t>
            </a:r>
            <a:r>
              <a:rPr lang="en-US" dirty="0" err="1">
                <a:latin typeface="Courier New" panose="02070309020205020404" pitchFamily="49" charset="0"/>
                <a:cs typeface="Courier New" panose="02070309020205020404" pitchFamily="49" charset="0"/>
              </a:rPr>
              <a:t>vue</a:t>
            </a:r>
            <a:r>
              <a:rPr lang="en-US" dirty="0">
                <a:latin typeface="Courier New" panose="02070309020205020404" pitchFamily="49" charset="0"/>
                <a:cs typeface="Courier New" panose="02070309020205020404" pitchFamily="49" charset="0"/>
              </a:rPr>
              <a:t>/test-</a:t>
            </a:r>
            <a:r>
              <a:rPr lang="en-US" dirty="0" err="1">
                <a:latin typeface="Courier New" panose="02070309020205020404" pitchFamily="49" charset="0"/>
                <a:cs typeface="Courier New" panose="02070309020205020404" pitchFamily="49" charset="0"/>
              </a:rPr>
              <a:t>utils</a:t>
            </a:r>
            <a:r>
              <a:rPr lang="en-US" dirty="0" smtClean="0">
                <a:latin typeface="Courier New" panose="02070309020205020404" pitchFamily="49" charset="0"/>
                <a:cs typeface="Courier New" panose="02070309020205020404" pitchFamily="49" charset="0"/>
              </a:rPr>
              <a:t>'; </a:t>
            </a:r>
          </a:p>
          <a:p>
            <a:pPr>
              <a:lnSpc>
                <a:spcPct val="110000"/>
              </a:lnSpc>
              <a:spcBef>
                <a:spcPts val="0"/>
              </a:spcBef>
              <a:spcAft>
                <a:spcPts val="0"/>
              </a:spcAft>
            </a:pPr>
            <a:r>
              <a:rPr lang="en-US" dirty="0" smtClean="0">
                <a:latin typeface="Courier New" panose="02070309020205020404" pitchFamily="49" charset="0"/>
                <a:cs typeface="Courier New" panose="02070309020205020404" pitchFamily="49" charset="0"/>
              </a:rPr>
              <a:t>import Parent from '../</a:t>
            </a:r>
            <a:r>
              <a:rPr lang="en-US" dirty="0" err="1" smtClean="0">
                <a:latin typeface="Courier New" panose="02070309020205020404" pitchFamily="49" charset="0"/>
                <a:cs typeface="Courier New" panose="02070309020205020404" pitchFamily="49" charset="0"/>
              </a:rPr>
              <a:t>parent.vue</a:t>
            </a:r>
            <a:r>
              <a:rPr lang="en-US" dirty="0" smtClean="0">
                <a:latin typeface="Courier New" panose="02070309020205020404" pitchFamily="49" charset="0"/>
                <a:cs typeface="Courier New" panose="02070309020205020404" pitchFamily="49" charset="0"/>
              </a:rPr>
              <a:t>';</a:t>
            </a:r>
          </a:p>
          <a:p>
            <a:pPr>
              <a:lnSpc>
                <a:spcPct val="110000"/>
              </a:lnSpc>
              <a:spcBef>
                <a:spcPts val="0"/>
              </a:spcBef>
              <a:spcAft>
                <a:spcPts val="0"/>
              </a:spcAft>
            </a:pPr>
            <a:r>
              <a:rPr lang="en-US" dirty="0" smtClean="0">
                <a:latin typeface="Courier New" panose="02070309020205020404" pitchFamily="49" charset="0"/>
                <a:cs typeface="Courier New" panose="02070309020205020404" pitchFamily="49" charset="0"/>
              </a:rPr>
              <a:t>import Child from ‘../</a:t>
            </a:r>
            <a:r>
              <a:rPr lang="en-US" dirty="0" err="1" smtClean="0">
                <a:latin typeface="Courier New" panose="02070309020205020404" pitchFamily="49" charset="0"/>
                <a:cs typeface="Courier New" panose="02070309020205020404" pitchFamily="49" charset="0"/>
              </a:rPr>
              <a:t>child.vue</a:t>
            </a:r>
            <a:r>
              <a:rPr lang="en-US" dirty="0" smtClean="0">
                <a:latin typeface="Courier New" panose="02070309020205020404" pitchFamily="49" charset="0"/>
                <a:cs typeface="Courier New" panose="02070309020205020404" pitchFamily="49" charset="0"/>
              </a:rPr>
              <a:t>’; // (optional) </a:t>
            </a:r>
          </a:p>
          <a:p>
            <a:pPr>
              <a:lnSpc>
                <a:spcPct val="110000"/>
              </a:lnSpc>
              <a:spcBef>
                <a:spcPts val="0"/>
              </a:spcBef>
              <a:spcAft>
                <a:spcPts val="0"/>
              </a:spcAft>
            </a:pPr>
            <a:r>
              <a:rPr lang="en-US" dirty="0">
                <a:latin typeface="Courier New" panose="02070309020205020404" pitchFamily="49" charset="0"/>
                <a:cs typeface="Courier New" panose="02070309020205020404" pitchFamily="49" charset="0"/>
              </a:rPr>
              <a:t>import { </a:t>
            </a:r>
            <a:r>
              <a:rPr lang="en-US" dirty="0" err="1">
                <a:latin typeface="Courier New" panose="02070309020205020404" pitchFamily="49" charset="0"/>
                <a:cs typeface="Courier New" panose="02070309020205020404" pitchFamily="49" charset="0"/>
              </a:rPr>
              <a:t>createRenderer</a:t>
            </a:r>
            <a:r>
              <a:rPr lang="en-US" dirty="0">
                <a:latin typeface="Courier New" panose="02070309020205020404" pitchFamily="49" charset="0"/>
                <a:cs typeface="Courier New" panose="02070309020205020404" pitchFamily="49" charset="0"/>
              </a:rPr>
              <a:t> } from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vue</a:t>
            </a:r>
            <a:r>
              <a:rPr lang="en-US" dirty="0" smtClean="0">
                <a:latin typeface="Courier New" panose="02070309020205020404" pitchFamily="49" charset="0"/>
                <a:cs typeface="Courier New" panose="02070309020205020404" pitchFamily="49" charset="0"/>
              </a:rPr>
              <a:t>-server-renderer‘ (optional for snapshot tests)</a:t>
            </a:r>
          </a:p>
          <a:p>
            <a:pPr>
              <a:lnSpc>
                <a:spcPct val="110000"/>
              </a:lnSpc>
              <a:spcBef>
                <a:spcPts val="0"/>
              </a:spcBef>
              <a:spcAft>
                <a:spcPts val="0"/>
              </a:spcAft>
            </a:pPr>
            <a:r>
              <a:rPr lang="fr-FR" dirty="0">
                <a:latin typeface="Courier New" panose="02070309020205020404" pitchFamily="49" charset="0"/>
                <a:cs typeface="Courier New" panose="02070309020205020404" pitchFamily="49" charset="0"/>
              </a:rPr>
              <a:t>import </a:t>
            </a:r>
            <a:r>
              <a:rPr lang="fr-FR" dirty="0" err="1">
                <a:latin typeface="Courier New" panose="02070309020205020404" pitchFamily="49" charset="0"/>
                <a:cs typeface="Courier New" panose="02070309020205020404" pitchFamily="49" charset="0"/>
              </a:rPr>
              <a:t>Vuex</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from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vuex</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optional</a:t>
            </a:r>
            <a:r>
              <a:rPr lang="fr-FR" dirty="0" smtClean="0">
                <a:latin typeface="Courier New" panose="02070309020205020404" pitchFamily="49" charset="0"/>
                <a:cs typeface="Courier New" panose="02070309020205020404" pitchFamily="49" charset="0"/>
              </a:rPr>
              <a:t> for </a:t>
            </a:r>
            <a:r>
              <a:rPr lang="fr-FR" dirty="0" err="1" smtClean="0">
                <a:latin typeface="Courier New" panose="02070309020205020404" pitchFamily="49" charset="0"/>
                <a:cs typeface="Courier New" panose="02070309020205020404" pitchFamily="49" charset="0"/>
              </a:rPr>
              <a:t>loading</a:t>
            </a:r>
            <a:r>
              <a:rPr lang="fr-FR" dirty="0" smtClean="0">
                <a:latin typeface="Courier New" panose="02070309020205020404" pitchFamily="49" charset="0"/>
                <a:cs typeface="Courier New" panose="02070309020205020404" pitchFamily="49" charset="0"/>
              </a:rPr>
              <a:t> store)</a:t>
            </a:r>
            <a:endParaRPr lang="fr-FR" dirty="0">
              <a:latin typeface="Courier New" panose="02070309020205020404" pitchFamily="49" charset="0"/>
              <a:cs typeface="Courier New" panose="02070309020205020404" pitchFamily="49" charset="0"/>
            </a:endParaRPr>
          </a:p>
          <a:p>
            <a:pPr>
              <a:lnSpc>
                <a:spcPct val="110000"/>
              </a:lnSpc>
              <a:spcBef>
                <a:spcPts val="0"/>
              </a:spcBef>
              <a:spcAft>
                <a:spcPts val="0"/>
              </a:spcAft>
            </a:pPr>
            <a:r>
              <a:rPr lang="fr-FR" dirty="0" smtClean="0">
                <a:latin typeface="Courier New" panose="02070309020205020404" pitchFamily="49" charset="0"/>
                <a:cs typeface="Courier New" panose="02070309020205020404" pitchFamily="49" charset="0"/>
              </a:rPr>
              <a:t>import </a:t>
            </a:r>
            <a:r>
              <a:rPr lang="fr-FR" dirty="0">
                <a:latin typeface="Courier New" panose="02070309020205020404" pitchFamily="49" charset="0"/>
                <a:cs typeface="Courier New" panose="02070309020205020404" pitchFamily="49" charset="0"/>
              </a:rPr>
              <a:t>Router </a:t>
            </a:r>
            <a:r>
              <a:rPr lang="fr-FR" dirty="0" err="1">
                <a:latin typeface="Courier New" panose="02070309020205020404" pitchFamily="49" charset="0"/>
                <a:cs typeface="Courier New" panose="02070309020205020404" pitchFamily="49" charset="0"/>
              </a:rPr>
              <a:t>from</a:t>
            </a:r>
            <a:r>
              <a:rPr lang="fr-FR" dirty="0">
                <a:latin typeface="Courier New" panose="02070309020205020404" pitchFamily="49" charset="0"/>
                <a:cs typeface="Courier New" panose="02070309020205020404" pitchFamily="49" charset="0"/>
              </a:rPr>
              <a:t> 'vue-router</a:t>
            </a:r>
            <a:r>
              <a:rPr lang="fr-FR"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endParaRPr lang="en-US" i="1" dirty="0" smtClean="0">
              <a:latin typeface="Courier New" panose="02070309020205020404" pitchFamily="49" charset="0"/>
              <a:cs typeface="Courier New" panose="02070309020205020404" pitchFamily="49" charset="0"/>
            </a:endParaRPr>
          </a:p>
          <a:p>
            <a:r>
              <a:rPr lang="en-US" i="1" dirty="0" smtClean="0">
                <a:latin typeface="Courier New" panose="02070309020205020404" pitchFamily="49" charset="0"/>
                <a:cs typeface="Courier New" panose="02070309020205020404" pitchFamily="49" charset="0"/>
              </a:rPr>
              <a:t>Global components also need to be imported and registered to </a:t>
            </a:r>
            <a:r>
              <a:rPr lang="en-US" i="1" dirty="0" err="1" smtClean="0">
                <a:latin typeface="Courier New" panose="02070309020205020404" pitchFamily="49" charset="0"/>
                <a:cs typeface="Courier New" panose="02070309020205020404" pitchFamily="49" charset="0"/>
              </a:rPr>
              <a:t>createLocalVue</a:t>
            </a:r>
            <a:endParaRPr lang="en-US" i="1" dirty="0">
              <a:latin typeface="Courier New" panose="02070309020205020404" pitchFamily="49" charset="0"/>
              <a:cs typeface="Courier New" panose="02070309020205020404" pitchFamily="49" charset="0"/>
            </a:endParaRPr>
          </a:p>
          <a:p>
            <a:r>
              <a:rPr lang="en-US" i="1" dirty="0" smtClean="0">
                <a:latin typeface="Courier New" panose="02070309020205020404" pitchFamily="49" charset="0"/>
                <a:cs typeface="Courier New" panose="02070309020205020404" pitchFamily="49" charset="0"/>
              </a:rPr>
              <a:t>Plus any other imports that needs mocking, spying, </a:t>
            </a:r>
            <a:r>
              <a:rPr lang="en-US" i="1" dirty="0" err="1" smtClean="0">
                <a:latin typeface="Courier New" panose="02070309020205020404" pitchFamily="49" charset="0"/>
                <a:cs typeface="Courier New" panose="02070309020205020404" pitchFamily="49" charset="0"/>
              </a:rPr>
              <a:t>etc</a:t>
            </a:r>
            <a:r>
              <a:rPr lang="en-US" i="1" dirty="0" smtClean="0">
                <a:latin typeface="Courier New" panose="02070309020205020404" pitchFamily="49" charset="0"/>
                <a:cs typeface="Courier New" panose="02070309020205020404" pitchFamily="49" charset="0"/>
              </a:rPr>
              <a:t>…  </a:t>
            </a:r>
            <a:endParaRPr lang="en-US" i="1" dirty="0">
              <a:latin typeface="Courier New" panose="02070309020205020404" pitchFamily="49" charset="0"/>
              <a:cs typeface="Courier New" panose="02070309020205020404" pitchFamily="49" charset="0"/>
            </a:endParaRPr>
          </a:p>
          <a:p>
            <a:endParaRPr lang="en-US" dirty="0"/>
          </a:p>
        </p:txBody>
      </p:sp>
      <p:sp>
        <p:nvSpPr>
          <p:cNvPr id="5" name="Title 4"/>
          <p:cNvSpPr>
            <a:spLocks noGrp="1"/>
          </p:cNvSpPr>
          <p:nvPr>
            <p:ph type="title"/>
          </p:nvPr>
        </p:nvSpPr>
        <p:spPr/>
        <p:txBody>
          <a:bodyPr/>
          <a:lstStyle/>
          <a:p>
            <a:r>
              <a:rPr lang="en-US" dirty="0" smtClean="0"/>
              <a:t>Testing </a:t>
            </a:r>
            <a:r>
              <a:rPr lang="en-US" dirty="0" err="1" smtClean="0"/>
              <a:t>Vue</a:t>
            </a:r>
            <a:r>
              <a:rPr lang="en-US" dirty="0" smtClean="0"/>
              <a:t> Components</a:t>
            </a:r>
            <a:endParaRPr lang="en-US" dirty="0"/>
          </a:p>
        </p:txBody>
      </p:sp>
    </p:spTree>
    <p:extLst>
      <p:ext uri="{BB962C8B-B14F-4D97-AF65-F5344CB8AC3E}">
        <p14:creationId xmlns:p14="http://schemas.microsoft.com/office/powerpoint/2010/main" val="116157006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55575" y="1213503"/>
            <a:ext cx="5253913" cy="4755291"/>
          </a:xfrm>
        </p:spPr>
        <p:txBody>
          <a:bodyPr/>
          <a:lstStyle/>
          <a:p>
            <a:r>
              <a:rPr lang="en-US" dirty="0" smtClean="0"/>
              <a:t>Mounting a component with test-</a:t>
            </a:r>
            <a:r>
              <a:rPr lang="en-US" dirty="0" err="1" smtClean="0"/>
              <a:t>utils</a:t>
            </a:r>
            <a:r>
              <a:rPr lang="en-US" dirty="0" smtClean="0"/>
              <a:t> creates a wrapper around the component to then be able to use it within a unit test. </a:t>
            </a:r>
          </a:p>
          <a:p>
            <a:r>
              <a:rPr lang="en-US" dirty="0" smtClean="0"/>
              <a:t>Two mounting options:  mount vs. </a:t>
            </a:r>
            <a:r>
              <a:rPr lang="en-US" dirty="0" err="1" smtClean="0"/>
              <a:t>shallowMount</a:t>
            </a:r>
            <a:endParaRPr lang="en-US" dirty="0" smtClean="0"/>
          </a:p>
          <a:p>
            <a:pPr marL="285750" indent="-285750">
              <a:buFont typeface="Arial" panose="020B0604020202020204" pitchFamily="34" charset="0"/>
              <a:buChar char="•"/>
            </a:pPr>
            <a:r>
              <a:rPr lang="en-US" b="1" dirty="0" smtClean="0"/>
              <a:t>mount</a:t>
            </a:r>
            <a:r>
              <a:rPr lang="en-US" dirty="0" smtClean="0"/>
              <a:t> – wraps and loads parent and child components</a:t>
            </a:r>
          </a:p>
          <a:p>
            <a:pPr marL="757862" lvl="4" indent="-285750"/>
            <a:r>
              <a:rPr lang="en-US" dirty="0" smtClean="0"/>
              <a:t>Use when needing to testing output of parent AND child components</a:t>
            </a:r>
          </a:p>
          <a:p>
            <a:pPr marL="285750" indent="-285750">
              <a:buFont typeface="Arial" panose="020B0604020202020204" pitchFamily="34" charset="0"/>
              <a:buChar char="•"/>
            </a:pPr>
            <a:r>
              <a:rPr lang="en-US" b="1" dirty="0" err="1" smtClean="0"/>
              <a:t>shallowMount</a:t>
            </a:r>
            <a:r>
              <a:rPr lang="en-US" dirty="0" smtClean="0"/>
              <a:t> – wraps and loads parent component, but will stub child components </a:t>
            </a:r>
          </a:p>
          <a:p>
            <a:pPr marL="757862" lvl="4" indent="-285750"/>
            <a:r>
              <a:rPr lang="en-US" dirty="0" smtClean="0"/>
              <a:t>Use </a:t>
            </a:r>
            <a:r>
              <a:rPr lang="en-US" dirty="0"/>
              <a:t>when tests are isolated to parent or component testing</a:t>
            </a:r>
          </a:p>
          <a:p>
            <a:pPr marL="285750" indent="-285750">
              <a:buFont typeface="Arial" panose="020B0604020202020204" pitchFamily="34" charset="0"/>
              <a:buChar char="•"/>
            </a:pPr>
            <a:r>
              <a:rPr lang="en-US" b="1" dirty="0" smtClean="0"/>
              <a:t>Options </a:t>
            </a:r>
            <a:r>
              <a:rPr lang="en-US" dirty="0" smtClean="0"/>
              <a:t>– mounting options can be used with either mounting option to load data, store, props, mock methods, etc.</a:t>
            </a:r>
          </a:p>
          <a:p>
            <a:pPr marL="285750" indent="-285750">
              <a:buFont typeface="Arial" panose="020B0604020202020204" pitchFamily="34" charset="0"/>
              <a:buChar char="•"/>
            </a:pPr>
            <a:endParaRPr lang="en-US" dirty="0" smtClean="0"/>
          </a:p>
        </p:txBody>
      </p:sp>
      <p:sp>
        <p:nvSpPr>
          <p:cNvPr id="4" name="Text Placeholder 3"/>
          <p:cNvSpPr>
            <a:spLocks noGrp="1"/>
          </p:cNvSpPr>
          <p:nvPr>
            <p:ph type="body" sz="quarter" idx="27"/>
          </p:nvPr>
        </p:nvSpPr>
        <p:spPr>
          <a:xfrm>
            <a:off x="5802594" y="1076770"/>
            <a:ext cx="6236581" cy="4892024"/>
          </a:xfrm>
        </p:spPr>
        <p:txBody>
          <a:bodyPr>
            <a:normAutofit fontScale="55000" lnSpcReduction="20000"/>
          </a:bodyPr>
          <a:lstStyle/>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 shallowMount, createLocalVue } from '@vue/test-utils';</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Tiles from '../Tiles.vue';</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Vuex from 'vuex';</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mockAppsArr from '../__mocks__/mockAppsArr.js';</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a:solidFill>
                  <a:schemeClr val="tx1">
                    <a:lumMod val="75000"/>
                  </a:schemeClr>
                </a:solidFill>
                <a:latin typeface="Courier New" panose="02070309020205020404" pitchFamily="49" charset="0"/>
                <a:cs typeface="Courier New" panose="02070309020205020404" pitchFamily="49" charset="0"/>
              </a:rPr>
              <a:t>const localVue = createLocalVue();</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localVue.use(Vuex);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describe('Tiles.vue', () =&gt; {</a:t>
            </a:r>
          </a:p>
          <a:p>
            <a:pPr>
              <a:lnSpc>
                <a:spcPct val="120000"/>
              </a:lnSpc>
              <a:spcBef>
                <a:spcPts val="0"/>
              </a:spcBef>
              <a:spcAft>
                <a:spcPts val="0"/>
              </a:spcAft>
            </a:pPr>
            <a:endParaRPr lang="en-US" sz="2100" dirty="0" smtClean="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let </a:t>
            </a:r>
            <a:r>
              <a:rPr lang="en-US" sz="2100" dirty="0">
                <a:solidFill>
                  <a:schemeClr val="tx1">
                    <a:lumMod val="75000"/>
                  </a:schemeClr>
                </a:solidFill>
                <a:latin typeface="Courier New" panose="02070309020205020404" pitchFamily="49" charset="0"/>
                <a:cs typeface="Courier New" panose="02070309020205020404" pitchFamily="49" charset="0"/>
              </a:rPr>
              <a:t>store; </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let </a:t>
            </a:r>
            <a:r>
              <a:rPr lang="en-US" sz="2100" dirty="0">
                <a:solidFill>
                  <a:schemeClr val="tx1">
                    <a:lumMod val="75000"/>
                  </a:schemeClr>
                </a:solidFill>
                <a:latin typeface="Courier New" panose="02070309020205020404" pitchFamily="49" charset="0"/>
                <a:cs typeface="Courier New" panose="02070309020205020404" pitchFamily="49" charset="0"/>
              </a:rPr>
              <a:t>cmp; </a:t>
            </a:r>
          </a:p>
          <a:p>
            <a:pPr>
              <a:lnSpc>
                <a:spcPct val="120000"/>
              </a:lnSpc>
              <a:spcBef>
                <a:spcPts val="0"/>
              </a:spcBef>
              <a:spcAft>
                <a:spcPts val="0"/>
              </a:spcAft>
            </a:pPr>
            <a:endParaRPr lang="en-US" sz="2100" dirty="0" smtClean="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t>
            </a:r>
            <a:r>
              <a:rPr lang="en-US" sz="2100" dirty="0" err="1" smtClean="0">
                <a:solidFill>
                  <a:schemeClr val="tx1">
                    <a:lumMod val="75000"/>
                  </a:schemeClr>
                </a:solidFill>
                <a:latin typeface="Courier New" panose="02070309020205020404" pitchFamily="49" charset="0"/>
                <a:cs typeface="Courier New" panose="02070309020205020404" pitchFamily="49" charset="0"/>
              </a:rPr>
              <a:t>beforeEach</a:t>
            </a:r>
            <a:r>
              <a:rPr lang="en-US" sz="2100" dirty="0" smtClean="0">
                <a:solidFill>
                  <a:schemeClr val="tx1">
                    <a:lumMod val="75000"/>
                  </a:schemeClr>
                </a:solidFill>
                <a:latin typeface="Courier New" panose="02070309020205020404" pitchFamily="49" charset="0"/>
                <a:cs typeface="Courier New" panose="02070309020205020404" pitchFamily="49" charset="0"/>
              </a:rPr>
              <a:t>(() </a:t>
            </a:r>
            <a:r>
              <a:rPr lang="en-US" sz="2100" dirty="0">
                <a:solidFill>
                  <a:schemeClr val="tx1">
                    <a:lumMod val="75000"/>
                  </a:schemeClr>
                </a:solidFill>
                <a:latin typeface="Courier New" panose="02070309020205020404" pitchFamily="49" charset="0"/>
                <a:cs typeface="Courier New" panose="02070309020205020404" pitchFamily="49" charset="0"/>
              </a:rPr>
              <a:t>=&gt; {</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store </a:t>
            </a:r>
            <a:r>
              <a:rPr lang="en-US" sz="2100" dirty="0">
                <a:solidFill>
                  <a:schemeClr val="tx1">
                    <a:lumMod val="75000"/>
                  </a:schemeClr>
                </a:solidFill>
                <a:latin typeface="Courier New" panose="02070309020205020404" pitchFamily="49" charset="0"/>
                <a:cs typeface="Courier New" panose="02070309020205020404" pitchFamily="49" charset="0"/>
              </a:rPr>
              <a:t>= new </a:t>
            </a:r>
            <a:r>
              <a:rPr lang="en-US" sz="2100" dirty="0">
                <a:solidFill>
                  <a:schemeClr val="tx1">
                    <a:lumMod val="75000"/>
                  </a:schemeClr>
                </a:solidFill>
                <a:latin typeface="Courier New" panose="02070309020205020404" pitchFamily="49" charset="0"/>
                <a:cs typeface="Courier New" panose="02070309020205020404" pitchFamily="49" charset="0"/>
              </a:rPr>
              <a:t>Vuex.Store({</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state</a:t>
            </a:r>
            <a:r>
              <a:rPr lang="en-US" sz="2100" dirty="0">
                <a:solidFill>
                  <a:schemeClr val="tx1">
                    <a:lumMod val="75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apps</a:t>
            </a:r>
            <a:r>
              <a:rPr lang="en-US" sz="2100" dirty="0">
                <a:solidFill>
                  <a:schemeClr val="tx1">
                    <a:lumMod val="75000"/>
                  </a:schemeClr>
                </a:solidFill>
                <a:latin typeface="Courier New" panose="02070309020205020404" pitchFamily="49" charset="0"/>
                <a:cs typeface="Courier New" panose="02070309020205020404" pitchFamily="49" charset="0"/>
              </a:rPr>
              <a:t>: </a:t>
            </a:r>
            <a:r>
              <a:rPr lang="en-US" sz="2100" dirty="0">
                <a:solidFill>
                  <a:schemeClr val="tx1">
                    <a:lumMod val="75000"/>
                  </a:schemeClr>
                </a:solidFill>
                <a:latin typeface="Courier New" panose="02070309020205020404" pitchFamily="49" charset="0"/>
                <a:cs typeface="Courier New" panose="02070309020205020404" pitchFamily="49" charset="0"/>
              </a:rPr>
              <a:t>mockAppsArr</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t>
            </a: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t>
            </a: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t>
            </a:r>
            <a:r>
              <a:rPr lang="en-US" sz="2100" dirty="0" err="1" smtClean="0">
                <a:solidFill>
                  <a:schemeClr val="tx1">
                    <a:lumMod val="75000"/>
                  </a:schemeClr>
                </a:solidFill>
                <a:latin typeface="Courier New" panose="02070309020205020404" pitchFamily="49" charset="0"/>
                <a:cs typeface="Courier New" panose="02070309020205020404" pitchFamily="49" charset="0"/>
              </a:rPr>
              <a:t>cmp</a:t>
            </a:r>
            <a:r>
              <a:rPr lang="en-US" sz="2100" dirty="0" smtClean="0">
                <a:solidFill>
                  <a:schemeClr val="tx1">
                    <a:lumMod val="75000"/>
                  </a:schemeClr>
                </a:solidFill>
                <a:latin typeface="Courier New" panose="02070309020205020404" pitchFamily="49" charset="0"/>
                <a:cs typeface="Courier New" panose="02070309020205020404" pitchFamily="49" charset="0"/>
              </a:rPr>
              <a:t> </a:t>
            </a:r>
            <a:r>
              <a:rPr lang="en-US" sz="2100" dirty="0">
                <a:solidFill>
                  <a:schemeClr val="tx1">
                    <a:lumMod val="75000"/>
                  </a:schemeClr>
                </a:solidFill>
                <a:latin typeface="Courier New" panose="02070309020205020404" pitchFamily="49" charset="0"/>
                <a:cs typeface="Courier New" panose="02070309020205020404" pitchFamily="49" charset="0"/>
              </a:rPr>
              <a:t>= </a:t>
            </a:r>
            <a:r>
              <a:rPr lang="en-US" sz="2100" dirty="0">
                <a:solidFill>
                  <a:schemeClr val="tx1">
                    <a:lumMod val="75000"/>
                  </a:schemeClr>
                </a:solidFill>
                <a:latin typeface="Courier New" panose="02070309020205020404" pitchFamily="49" charset="0"/>
                <a:cs typeface="Courier New" panose="02070309020205020404" pitchFamily="49" charset="0"/>
              </a:rPr>
              <a:t>shallowMount( Tiles, { localVue, store });</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a:t>
            </a: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smtClean="0">
                <a:solidFill>
                  <a:schemeClr val="tx1">
                    <a:lumMod val="75000"/>
                  </a:schemeClr>
                </a:solidFill>
                <a:latin typeface="Courier New" panose="02070309020205020404" pitchFamily="49" charset="0"/>
                <a:cs typeface="Courier New" panose="02070309020205020404" pitchFamily="49" charset="0"/>
              </a:rPr>
              <a:t>  it</a:t>
            </a:r>
            <a:r>
              <a:rPr lang="en-US" sz="2100" dirty="0">
                <a:solidFill>
                  <a:schemeClr val="tx1">
                    <a:lumMod val="75000"/>
                  </a:schemeClr>
                </a:solidFill>
                <a:latin typeface="Courier New" panose="02070309020205020404" pitchFamily="49" charset="0"/>
                <a:cs typeface="Courier New" panose="02070309020205020404" pitchFamily="49" charset="0"/>
              </a:rPr>
              <a:t>('Check recently viewed added apps array on load', () =&gt; {</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expect(</a:t>
            </a:r>
            <a:r>
              <a:rPr lang="en-US" sz="2100" dirty="0" err="1" smtClean="0">
                <a:solidFill>
                  <a:schemeClr val="tx1">
                    <a:lumMod val="75000"/>
                  </a:schemeClr>
                </a:solidFill>
                <a:latin typeface="Courier New" panose="02070309020205020404" pitchFamily="49" charset="0"/>
                <a:cs typeface="Courier New" panose="02070309020205020404" pitchFamily="49" charset="0"/>
              </a:rPr>
              <a:t>cmp.vm.apps</a:t>
            </a:r>
            <a:r>
              <a:rPr lang="en-US" sz="2100" dirty="0" smtClean="0">
                <a:solidFill>
                  <a:schemeClr val="tx1">
                    <a:lumMod val="75000"/>
                  </a:schemeClr>
                </a:solidFill>
                <a:latin typeface="Courier New" panose="02070309020205020404" pitchFamily="49" charset="0"/>
                <a:cs typeface="Courier New" panose="02070309020205020404" pitchFamily="49" charset="0"/>
              </a:rPr>
              <a:t>).</a:t>
            </a:r>
            <a:r>
              <a:rPr lang="en-US" sz="2100" dirty="0" err="1" smtClean="0">
                <a:solidFill>
                  <a:schemeClr val="tx1">
                    <a:lumMod val="75000"/>
                  </a:schemeClr>
                </a:solidFill>
                <a:latin typeface="Courier New" panose="02070309020205020404" pitchFamily="49" charset="0"/>
                <a:cs typeface="Courier New" panose="02070309020205020404" pitchFamily="49" charset="0"/>
              </a:rPr>
              <a:t>toHaveLength</a:t>
            </a:r>
            <a:r>
              <a:rPr lang="en-US" sz="2100" dirty="0" smtClean="0">
                <a:solidFill>
                  <a:schemeClr val="tx1">
                    <a:lumMod val="75000"/>
                  </a:schemeClr>
                </a:solidFill>
                <a:latin typeface="Courier New" panose="02070309020205020404" pitchFamily="49" charset="0"/>
                <a:cs typeface="Courier New" panose="02070309020205020404" pitchFamily="49" charset="0"/>
              </a:rPr>
              <a:t>(5);</a:t>
            </a:r>
          </a:p>
          <a:p>
            <a:pPr>
              <a:lnSpc>
                <a:spcPct val="120000"/>
              </a:lnSpc>
              <a:spcBef>
                <a:spcPts val="0"/>
              </a:spcBef>
              <a:spcAft>
                <a:spcPts val="0"/>
              </a:spcAft>
            </a:pPr>
            <a:r>
              <a:rPr lang="en-US" sz="2100" dirty="0" smtClean="0">
                <a:solidFill>
                  <a:schemeClr val="tx1">
                    <a:lumMod val="75000"/>
                  </a:schemeClr>
                </a:solidFill>
                <a:latin typeface="Courier New" panose="02070309020205020404" pitchFamily="49" charset="0"/>
                <a:cs typeface="Courier New" panose="02070309020205020404" pitchFamily="49" charset="0"/>
              </a:rPr>
              <a:t>  }); </a:t>
            </a: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a:solidFill>
                  <a:schemeClr val="tx1">
                    <a:lumMod val="75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dirty="0">
              <a:solidFill>
                <a:schemeClr val="tx1">
                  <a:lumMod val="75000"/>
                </a:schemeClr>
              </a:solidFill>
            </a:endParaRPr>
          </a:p>
        </p:txBody>
      </p:sp>
      <p:sp>
        <p:nvSpPr>
          <p:cNvPr id="3" name="Title 2"/>
          <p:cNvSpPr>
            <a:spLocks noGrp="1"/>
          </p:cNvSpPr>
          <p:nvPr>
            <p:ph type="title"/>
          </p:nvPr>
        </p:nvSpPr>
        <p:spPr/>
        <p:txBody>
          <a:bodyPr/>
          <a:lstStyle/>
          <a:p>
            <a:r>
              <a:rPr lang="en-US" dirty="0" smtClean="0"/>
              <a:t>Mounting components</a:t>
            </a:r>
            <a:endParaRPr lang="en-US" dirty="0"/>
          </a:p>
        </p:txBody>
      </p:sp>
    </p:spTree>
    <p:extLst>
      <p:ext uri="{BB962C8B-B14F-4D97-AF65-F5344CB8AC3E}">
        <p14:creationId xmlns:p14="http://schemas.microsoft.com/office/powerpoint/2010/main" val="337861719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6"/>
          </p:nvPr>
        </p:nvSpPr>
        <p:spPr/>
        <p:txBody>
          <a:bodyPr/>
          <a:lstStyle/>
          <a:p>
            <a:r>
              <a:rPr lang="en-US" dirty="0" err="1" smtClean="0"/>
              <a:t>AdminHub</a:t>
            </a:r>
            <a:r>
              <a:rPr lang="en-US" dirty="0" smtClean="0"/>
              <a:t> – </a:t>
            </a:r>
          </a:p>
          <a:p>
            <a:pPr marL="285750" indent="-285750">
              <a:buFontTx/>
              <a:buChar char="-"/>
            </a:pPr>
            <a:r>
              <a:rPr lang="en-US" dirty="0" err="1" smtClean="0"/>
              <a:t>App.vue</a:t>
            </a:r>
            <a:endParaRPr lang="en-US" dirty="0"/>
          </a:p>
          <a:p>
            <a:pPr marL="285750" indent="-285750">
              <a:buFontTx/>
              <a:buChar char="-"/>
            </a:pPr>
            <a:r>
              <a:rPr lang="en-US" dirty="0" err="1" smtClean="0"/>
              <a:t>Tiles.vue</a:t>
            </a:r>
            <a:r>
              <a:rPr lang="en-US" dirty="0" smtClean="0"/>
              <a:t> </a:t>
            </a:r>
            <a:endParaRPr lang="en-US" dirty="0"/>
          </a:p>
        </p:txBody>
      </p:sp>
      <p:sp>
        <p:nvSpPr>
          <p:cNvPr id="2" name="Title 1"/>
          <p:cNvSpPr>
            <a:spLocks noGrp="1"/>
          </p:cNvSpPr>
          <p:nvPr>
            <p:ph type="title"/>
          </p:nvPr>
        </p:nvSpPr>
        <p:spPr/>
        <p:txBody>
          <a:bodyPr/>
          <a:lstStyle/>
          <a:p>
            <a:r>
              <a:rPr lang="en-US" dirty="0" err="1" smtClean="0"/>
              <a:t>Vue</a:t>
            </a:r>
            <a:r>
              <a:rPr lang="en-US" dirty="0" smtClean="0"/>
              <a:t> text examples</a:t>
            </a:r>
            <a:endParaRPr lang="en-US" dirty="0"/>
          </a:p>
        </p:txBody>
      </p:sp>
    </p:spTree>
    <p:extLst>
      <p:ext uri="{BB962C8B-B14F-4D97-AF65-F5344CB8AC3E}">
        <p14:creationId xmlns:p14="http://schemas.microsoft.com/office/powerpoint/2010/main" val="197090916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2A8ABF"/>
            </a:gs>
            <a:gs pos="48000">
              <a:srgbClr val="2A8ABF"/>
            </a:gs>
            <a:gs pos="100000">
              <a:srgbClr val="2A8ABF">
                <a:alpha val="29000"/>
              </a:srgbClr>
            </a:gs>
          </a:gsLst>
          <a:lin ang="5400000" scaled="0"/>
          <a:tileRect/>
        </a:gradFill>
        <a:effectLst/>
      </p:bgPr>
    </p:bg>
    <p:spTree>
      <p:nvGrpSpPr>
        <p:cNvPr id="1" name=""/>
        <p:cNvGrpSpPr/>
        <p:nvPr/>
      </p:nvGrpSpPr>
      <p:grpSpPr>
        <a:xfrm>
          <a:off x="0" y="0"/>
          <a:ext cx="0" cy="0"/>
          <a:chOff x="0" y="0"/>
          <a:chExt cx="0" cy="0"/>
        </a:xfrm>
      </p:grpSpPr>
      <p:sp>
        <p:nvSpPr>
          <p:cNvPr id="5" name="TextBox 4"/>
          <p:cNvSpPr txBox="1"/>
          <p:nvPr/>
        </p:nvSpPr>
        <p:spPr>
          <a:xfrm>
            <a:off x="1666432" y="1736623"/>
            <a:ext cx="8776530" cy="584775"/>
          </a:xfrm>
          <a:prstGeom prst="rect">
            <a:avLst/>
          </a:prstGeom>
          <a:noFill/>
        </p:spPr>
        <p:txBody>
          <a:bodyPr wrap="square" rtlCol="0">
            <a:spAutoFit/>
          </a:bodyPr>
          <a:lstStyle/>
          <a:p>
            <a:pPr algn="ctr"/>
            <a:r>
              <a:rPr lang="en-US" sz="3200" dirty="0" smtClean="0">
                <a:solidFill>
                  <a:schemeClr val="bg1"/>
                </a:solidFill>
              </a:rPr>
              <a:t>Lets look at examples in </a:t>
            </a:r>
            <a:r>
              <a:rPr lang="en-US" sz="3200" dirty="0" err="1" smtClean="0">
                <a:solidFill>
                  <a:schemeClr val="bg1"/>
                </a:solidFill>
              </a:rPr>
              <a:t>jesttutorial</a:t>
            </a:r>
            <a:r>
              <a:rPr lang="en-US" sz="3200" dirty="0" smtClean="0">
                <a:solidFill>
                  <a:schemeClr val="bg1"/>
                </a:solidFill>
              </a:rPr>
              <a:t> repo</a:t>
            </a:r>
            <a:endParaRPr lang="en-US" sz="3200" dirty="0">
              <a:solidFill>
                <a:schemeClr val="bg1"/>
              </a:solidFill>
            </a:endParaRPr>
          </a:p>
        </p:txBody>
      </p:sp>
    </p:spTree>
    <p:extLst>
      <p:ext uri="{BB962C8B-B14F-4D97-AF65-F5344CB8AC3E}">
        <p14:creationId xmlns:p14="http://schemas.microsoft.com/office/powerpoint/2010/main" val="80112573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a:hlinkClick r:id="rId2"/>
              </a:rPr>
              <a:t>https://medium.com/@me_37286/yoni-goldberg-javascript-nodejs-testing-best-practices-2b98924c9347</a:t>
            </a:r>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22213630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0FE32D-55EB-3F46-A319-A07CED6B7C01}"/>
              </a:ext>
            </a:extLst>
          </p:cNvPr>
          <p:cNvSpPr>
            <a:spLocks noGrp="1"/>
          </p:cNvSpPr>
          <p:nvPr>
            <p:ph type="title"/>
          </p:nvPr>
        </p:nvSpPr>
        <p:spPr/>
        <p:txBody>
          <a:bodyPr/>
          <a:lstStyle/>
          <a:p>
            <a:r>
              <a:rPr lang="en-GB" dirty="0"/>
              <a:t>TDD</a:t>
            </a:r>
            <a:endParaRPr lang="en-US" dirty="0"/>
          </a:p>
        </p:txBody>
      </p:sp>
      <p:pic>
        <p:nvPicPr>
          <p:cNvPr id="6" name="Picture 5">
            <a:extLst>
              <a:ext uri="{FF2B5EF4-FFF2-40B4-BE49-F238E27FC236}">
                <a16:creationId xmlns="" xmlns:a16="http://schemas.microsoft.com/office/drawing/2014/main" id="{94B37506-5E95-3A45-B75E-53F10C923674}"/>
              </a:ext>
            </a:extLst>
          </p:cNvPr>
          <p:cNvPicPr>
            <a:picLocks noChangeAspect="1"/>
          </p:cNvPicPr>
          <p:nvPr/>
        </p:nvPicPr>
        <p:blipFill>
          <a:blip r:embed="rId2"/>
          <a:stretch>
            <a:fillRect/>
          </a:stretch>
        </p:blipFill>
        <p:spPr>
          <a:xfrm>
            <a:off x="2745948" y="1128988"/>
            <a:ext cx="6761890" cy="4945746"/>
          </a:xfrm>
          <a:prstGeom prst="rect">
            <a:avLst/>
          </a:prstGeom>
        </p:spPr>
      </p:pic>
    </p:spTree>
    <p:extLst>
      <p:ext uri="{BB962C8B-B14F-4D97-AF65-F5344CB8AC3E}">
        <p14:creationId xmlns:p14="http://schemas.microsoft.com/office/powerpoint/2010/main" val="235618221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488778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normAutofit/>
          </a:bodyPr>
          <a:lstStyle/>
          <a:p>
            <a:r>
              <a:rPr lang="en-US" b="1" dirty="0" smtClean="0"/>
              <a:t>Part 1:  Unit Testing and Jest </a:t>
            </a:r>
          </a:p>
          <a:p>
            <a:pPr marL="285750" indent="-285750">
              <a:buFont typeface="Arial" panose="020B0604020202020204" pitchFamily="34" charset="0"/>
              <a:buChar char="•"/>
            </a:pPr>
            <a:r>
              <a:rPr lang="en-US" dirty="0" smtClean="0"/>
              <a:t>Unit Testing overview</a:t>
            </a:r>
          </a:p>
          <a:p>
            <a:pPr marL="285750" indent="-285750">
              <a:buFont typeface="Arial" panose="020B0604020202020204" pitchFamily="34" charset="0"/>
              <a:buChar char="•"/>
            </a:pPr>
            <a:r>
              <a:rPr lang="en-US" dirty="0" smtClean="0"/>
              <a:t>Unit testing basics w/ jest</a:t>
            </a:r>
          </a:p>
          <a:p>
            <a:pPr marL="285750" indent="-285750">
              <a:buFont typeface="Arial" panose="020B0604020202020204" pitchFamily="34" charset="0"/>
              <a:buChar char="•"/>
            </a:pPr>
            <a:r>
              <a:rPr lang="en-US" dirty="0" smtClean="0"/>
              <a:t>Mocking </a:t>
            </a:r>
            <a:r>
              <a:rPr lang="en-US" dirty="0" smtClean="0"/>
              <a:t>examples</a:t>
            </a:r>
            <a:endParaRPr lang="en-US" dirty="0" smtClean="0"/>
          </a:p>
          <a:p>
            <a:pPr marL="285750" indent="-285750">
              <a:buFont typeface="Arial" panose="020B0604020202020204" pitchFamily="34" charset="0"/>
              <a:buChar char="•"/>
            </a:pPr>
            <a:r>
              <a:rPr lang="en-US" dirty="0" smtClean="0"/>
              <a:t>Coverage Reporting</a:t>
            </a:r>
          </a:p>
          <a:p>
            <a:pPr marL="285750" indent="-285750">
              <a:buFont typeface="Arial" panose="020B0604020202020204" pitchFamily="34" charset="0"/>
              <a:buChar char="•"/>
            </a:pPr>
            <a:r>
              <a:rPr lang="en-US" dirty="0" smtClean="0"/>
              <a:t>Exercises </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27"/>
          </p:nvPr>
        </p:nvSpPr>
        <p:spPr/>
        <p:txBody>
          <a:bodyPr/>
          <a:lstStyle/>
          <a:p>
            <a:r>
              <a:rPr lang="en-US" b="1" dirty="0"/>
              <a:t>Part 2: </a:t>
            </a:r>
            <a:r>
              <a:rPr lang="en-US" b="1" dirty="0" err="1"/>
              <a:t>Vue</a:t>
            </a:r>
            <a:r>
              <a:rPr lang="en-US" b="1" dirty="0"/>
              <a:t> testing w/ Jest</a:t>
            </a:r>
          </a:p>
          <a:p>
            <a:pPr marL="285750" indent="-285750">
              <a:buFont typeface="Arial" panose="020B0604020202020204" pitchFamily="34" charset="0"/>
              <a:buChar char="•"/>
            </a:pPr>
            <a:r>
              <a:rPr lang="en-US" dirty="0"/>
              <a:t>@</a:t>
            </a:r>
            <a:r>
              <a:rPr lang="en-US" dirty="0" err="1"/>
              <a:t>vue</a:t>
            </a:r>
            <a:r>
              <a:rPr lang="en-US" dirty="0"/>
              <a:t>/test-</a:t>
            </a:r>
            <a:r>
              <a:rPr lang="en-US" dirty="0" err="1"/>
              <a:t>utils</a:t>
            </a:r>
            <a:r>
              <a:rPr lang="en-US" dirty="0"/>
              <a:t> overview</a:t>
            </a:r>
          </a:p>
          <a:p>
            <a:pPr marL="285750" indent="-285750">
              <a:buFont typeface="Arial" panose="020B0604020202020204" pitchFamily="34" charset="0"/>
              <a:buChar char="•"/>
            </a:pPr>
            <a:r>
              <a:rPr lang="en-US" dirty="0" err="1"/>
              <a:t>Vue</a:t>
            </a:r>
            <a:r>
              <a:rPr lang="en-US" dirty="0"/>
              <a:t> component testing basics – mounting options </a:t>
            </a:r>
          </a:p>
          <a:p>
            <a:pPr marL="285750" indent="-285750">
              <a:buFont typeface="Arial" panose="020B0604020202020204" pitchFamily="34" charset="0"/>
              <a:buChar char="•"/>
            </a:pPr>
            <a:r>
              <a:rPr lang="en-US" dirty="0"/>
              <a:t>Wrapper basics</a:t>
            </a:r>
          </a:p>
          <a:p>
            <a:pPr marL="285750" indent="-285750">
              <a:buFont typeface="Arial" panose="020B0604020202020204" pitchFamily="34" charset="0"/>
              <a:buChar char="•"/>
            </a:pPr>
            <a:r>
              <a:rPr lang="en-US" dirty="0" err="1" smtClean="0"/>
              <a:t>Vue</a:t>
            </a:r>
            <a:r>
              <a:rPr lang="en-US" dirty="0" smtClean="0"/>
              <a:t> testing e</a:t>
            </a:r>
            <a:r>
              <a:rPr lang="en-US" dirty="0" smtClean="0"/>
              <a:t>xamples</a:t>
            </a:r>
            <a:endParaRPr lang="en-US" dirty="0"/>
          </a:p>
          <a:p>
            <a:pPr marL="285750" indent="-285750">
              <a:buFont typeface="Arial" panose="020B0604020202020204" pitchFamily="34" charset="0"/>
              <a:buChar char="•"/>
            </a:pPr>
            <a:r>
              <a:rPr lang="en-US" dirty="0"/>
              <a:t>Exercises</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92204091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81951" y="1170774"/>
            <a:ext cx="7048531" cy="4798020"/>
          </a:xfrm>
        </p:spPr>
        <p:txBody>
          <a:bodyPr>
            <a:normAutofit fontScale="85000" lnSpcReduction="20000"/>
          </a:bodyPr>
          <a:lstStyle/>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const renew = function()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return new Promise((resolve, reject) =&gt;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const </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getJwt</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const </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 = (message = '') =&gt;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urls.login</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script_name</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window.encodeURI</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urls.base</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window.location.pathname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)}&amp;</a:t>
            </a:r>
            <a:r>
              <a:rPr lang="en-US" sz="1200" dirty="0" err="1">
                <a:solidFill>
                  <a:schemeClr val="tx1">
                    <a:lumMod val="50000"/>
                  </a:schemeClr>
                </a:solidFill>
                <a:latin typeface="Courier New" panose="02070309020205020404" pitchFamily="49" charset="0"/>
                <a:cs typeface="Courier New" panose="02070309020205020404" pitchFamily="49" charset="0"/>
              </a:rPr>
              <a:t>fc_status</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fail&amp;fc_message</a:t>
            </a:r>
            <a:r>
              <a:rPr lang="en-US" sz="1200" dirty="0">
                <a:solidFill>
                  <a:schemeClr val="tx1">
                    <a:lumMod val="50000"/>
                  </a:schemeClr>
                </a:solidFill>
                <a:latin typeface="Courier New" panose="02070309020205020404" pitchFamily="49" charset="0"/>
                <a:cs typeface="Courier New" panose="02070309020205020404" pitchFamily="49" charset="0"/>
              </a:rPr>
              <a:t>=${message}`;</a:t>
            </a:r>
          </a:p>
          <a:p>
            <a:pPr>
              <a:lnSpc>
                <a:spcPct val="120000"/>
              </a:lnSpc>
              <a:spcBef>
                <a:spcPts val="0"/>
              </a:spcBef>
              <a:spcAft>
                <a:spcPts val="0"/>
              </a:spcAft>
            </a:pPr>
            <a:endParaRPr lang="en-US" sz="1200" dirty="0">
              <a:solidFill>
                <a:schemeClr val="tx1">
                  <a:lumMod val="50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validateJwt</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.then(response =&gt;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(!response || !</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response.hashkey.length</a:t>
            </a:r>
            <a:r>
              <a:rPr lang="en-US" sz="1200" dirty="0">
                <a:solidFill>
                  <a:schemeClr val="tx1">
                    <a:lumMod val="50000"/>
                  </a:schemeClr>
                </a:solidFill>
                <a:latin typeface="Courier New" panose="02070309020205020404" pitchFamily="49" charset="0"/>
                <a:cs typeface="Courier New" panose="02070309020205020404" pitchFamily="49" charset="0"/>
              </a:rPr>
              <a:t> &lt; 1)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response.message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 else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resolve(</a:t>
            </a:r>
            <a:r>
              <a:rPr lang="en-US" sz="1200" dirty="0" err="1">
                <a:solidFill>
                  <a:schemeClr val="tx1">
                    <a:lumMod val="50000"/>
                  </a:schemeClr>
                </a:solidFill>
                <a:latin typeface="Courier New" panose="02070309020205020404" pitchFamily="49" charset="0"/>
                <a:cs typeface="Courier New" panose="02070309020205020404" pitchFamily="49" charset="0"/>
              </a:rPr>
              <a:t>setHashkey</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.catch(response =&gt;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response.message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 else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sz="1200" dirty="0">
              <a:solidFill>
                <a:schemeClr val="tx1">
                  <a:lumMod val="50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export default function()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a:t>
            </a:r>
            <a:r>
              <a:rPr lang="en-US" sz="1200" dirty="0" err="1">
                <a:solidFill>
                  <a:schemeClr val="tx1">
                    <a:lumMod val="50000"/>
                  </a:schemeClr>
                </a:solidFill>
                <a:latin typeface="Courier New" panose="02070309020205020404" pitchFamily="49" charset="0"/>
                <a:cs typeface="Courier New" panose="02070309020205020404" pitchFamily="49" charset="0"/>
              </a:rPr>
              <a:t>getHashkey</a:t>
            </a: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return renew();</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smtClean="0">
                <a:solidFill>
                  <a:schemeClr val="tx1">
                    <a:lumMod val="50000"/>
                  </a:schemeClr>
                </a:solidFill>
                <a:latin typeface="Courier New" panose="02070309020205020404" pitchFamily="49" charset="0"/>
                <a:cs typeface="Courier New" panose="02070309020205020404" pitchFamily="49" charset="0"/>
              </a:rPr>
              <a:t>  return </a:t>
            </a:r>
            <a:r>
              <a:rPr lang="en-US" sz="1200" dirty="0" err="1">
                <a:solidFill>
                  <a:schemeClr val="tx1">
                    <a:lumMod val="50000"/>
                  </a:schemeClr>
                </a:solidFill>
                <a:latin typeface="Courier New" panose="02070309020205020404" pitchFamily="49" charset="0"/>
                <a:cs typeface="Courier New" panose="02070309020205020404" pitchFamily="49" charset="0"/>
              </a:rPr>
              <a:t>Promise.resolve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a:t>
            </a:r>
          </a:p>
        </p:txBody>
      </p:sp>
      <p:sp>
        <p:nvSpPr>
          <p:cNvPr id="8" name="Text Placeholder 7"/>
          <p:cNvSpPr>
            <a:spLocks noGrp="1"/>
          </p:cNvSpPr>
          <p:nvPr>
            <p:ph type="body" sz="quarter" idx="27"/>
          </p:nvPr>
        </p:nvSpPr>
        <p:spPr>
          <a:xfrm>
            <a:off x="7962215" y="1164131"/>
            <a:ext cx="3794333" cy="3443038"/>
          </a:xfrm>
        </p:spPr>
        <p:txBody>
          <a:bodyPr/>
          <a:lstStyle/>
          <a:p>
            <a:r>
              <a:rPr lang="en-US" dirty="0" smtClean="0"/>
              <a:t>In code snippet from FC codebase, think about what we should test?</a:t>
            </a:r>
          </a:p>
          <a:p>
            <a:pPr marL="285750" indent="-285750">
              <a:buFont typeface="Arial" panose="020B0604020202020204" pitchFamily="34" charset="0"/>
              <a:buChar char="•"/>
            </a:pPr>
            <a:r>
              <a:rPr lang="en-US" dirty="0" smtClean="0"/>
              <a:t>Don’t think about how we’ll test, focus on what should be evaluating. </a:t>
            </a:r>
          </a:p>
          <a:p>
            <a:pPr marL="285750" indent="-285750">
              <a:buFont typeface="Arial" panose="020B0604020202020204" pitchFamily="34" charset="0"/>
              <a:buChar char="•"/>
            </a:pPr>
            <a:r>
              <a:rPr lang="en-US" dirty="0" smtClean="0"/>
              <a:t>Think of both happy paths and sad paths.</a:t>
            </a:r>
          </a:p>
          <a:p>
            <a:endParaRPr lang="en-US" dirty="0"/>
          </a:p>
          <a:p>
            <a:r>
              <a:rPr lang="en-US" dirty="0" smtClean="0"/>
              <a:t>Take a minute to write down ideas.  </a:t>
            </a:r>
            <a:endParaRPr lang="en-US" dirty="0"/>
          </a:p>
        </p:txBody>
      </p:sp>
      <p:sp>
        <p:nvSpPr>
          <p:cNvPr id="3" name="Title 2"/>
          <p:cNvSpPr>
            <a:spLocks noGrp="1"/>
          </p:cNvSpPr>
          <p:nvPr>
            <p:ph type="title"/>
          </p:nvPr>
        </p:nvSpPr>
        <p:spPr/>
        <p:txBody>
          <a:bodyPr/>
          <a:lstStyle/>
          <a:p>
            <a:r>
              <a:rPr lang="en-US" dirty="0" smtClean="0"/>
              <a:t>What should we be testing?</a:t>
            </a:r>
            <a:endParaRPr lang="en-US" dirty="0"/>
          </a:p>
        </p:txBody>
      </p:sp>
    </p:spTree>
    <p:extLst>
      <p:ext uri="{BB962C8B-B14F-4D97-AF65-F5344CB8AC3E}">
        <p14:creationId xmlns:p14="http://schemas.microsoft.com/office/powerpoint/2010/main" val="332480629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smtClean="0"/>
              <a:t>??? </a:t>
            </a:r>
            <a:endParaRPr lang="en-US" dirty="0"/>
          </a:p>
        </p:txBody>
      </p:sp>
      <p:sp>
        <p:nvSpPr>
          <p:cNvPr id="3" name="Title 2"/>
          <p:cNvSpPr>
            <a:spLocks noGrp="1"/>
          </p:cNvSpPr>
          <p:nvPr>
            <p:ph type="title"/>
          </p:nvPr>
        </p:nvSpPr>
        <p:spPr/>
        <p:txBody>
          <a:bodyPr/>
          <a:lstStyle/>
          <a:p>
            <a:r>
              <a:rPr lang="en-US" dirty="0" smtClean="0"/>
              <a:t>Testable vs Untestable Code – placeholder </a:t>
            </a:r>
            <a:endParaRPr lang="en-US" dirty="0"/>
          </a:p>
        </p:txBody>
      </p:sp>
    </p:spTree>
    <p:extLst>
      <p:ext uri="{BB962C8B-B14F-4D97-AF65-F5344CB8AC3E}">
        <p14:creationId xmlns:p14="http://schemas.microsoft.com/office/powerpoint/2010/main" val="18377381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8174676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77885256"/>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285750" indent="-285750">
              <a:buFontTx/>
              <a:buChar char="-"/>
            </a:pPr>
            <a:r>
              <a:rPr lang="en-GB" dirty="0"/>
              <a:t>Phones off</a:t>
            </a:r>
          </a:p>
          <a:p>
            <a:pPr marL="285750" indent="-285750">
              <a:buFontTx/>
              <a:buChar char="-"/>
            </a:pPr>
            <a:r>
              <a:rPr lang="en-GB" dirty="0"/>
              <a:t>Seriously, phones off</a:t>
            </a:r>
          </a:p>
          <a:p>
            <a:pPr marL="285750" indent="-285750">
              <a:buFontTx/>
              <a:buChar char="-"/>
            </a:pPr>
            <a:r>
              <a:rPr lang="en-GB" dirty="0"/>
              <a:t>Laptops closed</a:t>
            </a:r>
          </a:p>
          <a:p>
            <a:pPr marL="285750" indent="-285750">
              <a:buFontTx/>
              <a:buChar char="-"/>
            </a:pPr>
            <a:r>
              <a:rPr lang="en-GB" dirty="0"/>
              <a:t>Seriously, close your laptop</a:t>
            </a:r>
          </a:p>
        </p:txBody>
      </p:sp>
      <p:sp>
        <p:nvSpPr>
          <p:cNvPr id="3" name="Title 2"/>
          <p:cNvSpPr>
            <a:spLocks noGrp="1"/>
          </p:cNvSpPr>
          <p:nvPr>
            <p:ph type="title"/>
          </p:nvPr>
        </p:nvSpPr>
        <p:spPr/>
        <p:txBody>
          <a:bodyPr/>
          <a:lstStyle/>
          <a:p>
            <a:r>
              <a:rPr lang="en-GB" dirty="0"/>
              <a:t>Be present</a:t>
            </a:r>
          </a:p>
        </p:txBody>
      </p:sp>
      <p:pic>
        <p:nvPicPr>
          <p:cNvPr id="2050" name="Picture 2" descr="Dilbert - Multitas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957" y="3444875"/>
            <a:ext cx="60769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2363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342900" lvl="1" indent="-342900">
              <a:buClrTx/>
              <a:buFontTx/>
              <a:buChar char="-"/>
            </a:pPr>
            <a:r>
              <a:rPr lang="en-US" sz="2400" dirty="0">
                <a:solidFill>
                  <a:schemeClr val="tx1"/>
                </a:solidFill>
              </a:rPr>
              <a:t>We at Fitch sometimes look too inwardly, approaching problems without enough regard for those around us</a:t>
            </a:r>
          </a:p>
          <a:p>
            <a:pPr marL="342900" lvl="1" indent="-342900">
              <a:buClrTx/>
              <a:buFontTx/>
              <a:buChar char="-"/>
            </a:pPr>
            <a:r>
              <a:rPr lang="en-US" sz="2400" dirty="0">
                <a:solidFill>
                  <a:schemeClr val="tx1"/>
                </a:solidFill>
              </a:rPr>
              <a:t>ATDD shifts attention outwardly (on customers, stakeholders, </a:t>
            </a:r>
            <a:r>
              <a:rPr lang="en-US" sz="2400" dirty="0" err="1">
                <a:solidFill>
                  <a:schemeClr val="tx1"/>
                </a:solidFill>
              </a:rPr>
              <a:t>etc</a:t>
            </a:r>
            <a:r>
              <a:rPr lang="en-US" sz="2400" dirty="0">
                <a:solidFill>
                  <a:schemeClr val="tx1"/>
                </a:solidFill>
              </a:rPr>
              <a:t>)</a:t>
            </a:r>
          </a:p>
          <a:p>
            <a:pPr marL="342900" lvl="1" indent="-342900">
              <a:buClrTx/>
              <a:buFontTx/>
              <a:buChar char="-"/>
            </a:pPr>
            <a:r>
              <a:rPr lang="en-US" sz="2400" dirty="0">
                <a:solidFill>
                  <a:schemeClr val="tx1"/>
                </a:solidFill>
              </a:rPr>
              <a:t>Because test cases (</a:t>
            </a:r>
            <a:r>
              <a:rPr lang="en-GB" sz="2400" dirty="0">
                <a:solidFill>
                  <a:schemeClr val="tx1"/>
                </a:solidFill>
              </a:rPr>
              <a:t>which are </a:t>
            </a:r>
            <a:r>
              <a:rPr lang="en-US" sz="2400" dirty="0">
                <a:solidFill>
                  <a:schemeClr val="tx1"/>
                </a:solidFill>
              </a:rPr>
              <a:t>not </a:t>
            </a:r>
            <a:r>
              <a:rPr lang="en-GB" sz="2400" dirty="0">
                <a:solidFill>
                  <a:schemeClr val="tx1"/>
                </a:solidFill>
              </a:rPr>
              <a:t>always</a:t>
            </a:r>
            <a:r>
              <a:rPr lang="en-US" sz="2400" dirty="0">
                <a:solidFill>
                  <a:schemeClr val="tx1"/>
                </a:solidFill>
              </a:rPr>
              <a:t> automated-tests) are created before coding starts, ‘acceptance test </a:t>
            </a:r>
            <a:r>
              <a:rPr lang="en-US" sz="2400" b="1" dirty="0">
                <a:solidFill>
                  <a:schemeClr val="tx1"/>
                </a:solidFill>
              </a:rPr>
              <a:t>cases’ </a:t>
            </a:r>
            <a:r>
              <a:rPr lang="en-US" sz="2400" dirty="0">
                <a:solidFill>
                  <a:schemeClr val="tx1"/>
                </a:solidFill>
              </a:rPr>
              <a:t>become the foundation of development</a:t>
            </a:r>
          </a:p>
          <a:p>
            <a:pPr marL="342900" lvl="1" indent="-342900">
              <a:buClrTx/>
              <a:buFontTx/>
              <a:buChar char="-"/>
            </a:pPr>
            <a:r>
              <a:rPr lang="en-GB" sz="2400" dirty="0">
                <a:solidFill>
                  <a:schemeClr val="tx1"/>
                </a:solidFill>
              </a:rPr>
              <a:t>F</a:t>
            </a:r>
            <a:r>
              <a:rPr lang="en-US" sz="2400" dirty="0">
                <a:solidFill>
                  <a:schemeClr val="tx1"/>
                </a:solidFill>
              </a:rPr>
              <a:t>ailing these test cases at any stage implies requirements have not been </a:t>
            </a:r>
            <a:r>
              <a:rPr lang="en-GB" sz="2400" dirty="0">
                <a:solidFill>
                  <a:schemeClr val="tx1"/>
                </a:solidFill>
              </a:rPr>
              <a:t>met, a</a:t>
            </a:r>
            <a:r>
              <a:rPr lang="en-US" sz="2400" dirty="0" err="1">
                <a:solidFill>
                  <a:schemeClr val="tx1"/>
                </a:solidFill>
              </a:rPr>
              <a:t>fford</a:t>
            </a:r>
            <a:r>
              <a:rPr lang="en-GB" sz="2400" dirty="0">
                <a:solidFill>
                  <a:schemeClr val="tx1"/>
                </a:solidFill>
              </a:rPr>
              <a:t>ing</a:t>
            </a:r>
            <a:r>
              <a:rPr lang="en-US" sz="2400" dirty="0">
                <a:solidFill>
                  <a:schemeClr val="tx1"/>
                </a:solidFill>
              </a:rPr>
              <a:t> </a:t>
            </a:r>
            <a:r>
              <a:rPr lang="en-US" sz="2400" b="1" dirty="0">
                <a:solidFill>
                  <a:schemeClr val="tx1"/>
                </a:solidFill>
              </a:rPr>
              <a:t>instant feedback</a:t>
            </a:r>
            <a:r>
              <a:rPr lang="en-US" sz="2400" dirty="0">
                <a:solidFill>
                  <a:schemeClr val="tx1"/>
                </a:solidFill>
              </a:rPr>
              <a:t> on whether development is attuned to customer/stakeholder aspirations.</a:t>
            </a:r>
          </a:p>
          <a:p>
            <a:endParaRPr lang="en-US" dirty="0">
              <a:solidFill>
                <a:schemeClr val="tx1"/>
              </a:solidFill>
            </a:endParaRPr>
          </a:p>
        </p:txBody>
      </p:sp>
      <p:sp>
        <p:nvSpPr>
          <p:cNvPr id="3" name="Title 2"/>
          <p:cNvSpPr>
            <a:spLocks noGrp="1"/>
          </p:cNvSpPr>
          <p:nvPr>
            <p:ph type="title"/>
          </p:nvPr>
        </p:nvSpPr>
        <p:spPr/>
        <p:txBody>
          <a:bodyPr/>
          <a:lstStyle/>
          <a:p>
            <a:r>
              <a:rPr lang="en-US" dirty="0"/>
              <a:t>Why ATDD</a:t>
            </a:r>
          </a:p>
        </p:txBody>
      </p:sp>
    </p:spTree>
    <p:extLst>
      <p:ext uri="{BB962C8B-B14F-4D97-AF65-F5344CB8AC3E}">
        <p14:creationId xmlns:p14="http://schemas.microsoft.com/office/powerpoint/2010/main" val="356059101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peech bub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430" y="1168479"/>
            <a:ext cx="4125480" cy="30941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sz="3200" dirty="0"/>
              <a:t>Why ATDD</a:t>
            </a:r>
          </a:p>
        </p:txBody>
      </p:sp>
      <p:sp>
        <p:nvSpPr>
          <p:cNvPr id="4" name="Rectangle 3"/>
          <p:cNvSpPr/>
          <p:nvPr/>
        </p:nvSpPr>
        <p:spPr>
          <a:xfrm>
            <a:off x="1544781" y="1771559"/>
            <a:ext cx="2570018" cy="1200329"/>
          </a:xfrm>
          <a:prstGeom prst="rect">
            <a:avLst/>
          </a:prstGeom>
        </p:spPr>
        <p:txBody>
          <a:bodyPr wrap="square">
            <a:spAutoFit/>
          </a:bodyPr>
          <a:lstStyle/>
          <a:p>
            <a:r>
              <a:rPr lang="en-GB" dirty="0"/>
              <a:t>I don’t know </a:t>
            </a:r>
            <a:r>
              <a:rPr lang="en-GB" b="1" dirty="0"/>
              <a:t>what's</a:t>
            </a:r>
            <a:r>
              <a:rPr lang="en-GB" dirty="0"/>
              <a:t> being tested</a:t>
            </a:r>
          </a:p>
        </p:txBody>
      </p:sp>
      <p:pic>
        <p:nvPicPr>
          <p:cNvPr id="6" name="Picture 2" descr="Image result for speech bub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364" y="1828618"/>
            <a:ext cx="3198871" cy="23991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12409" y="2228579"/>
            <a:ext cx="2195581" cy="1015663"/>
          </a:xfrm>
          <a:prstGeom prst="rect">
            <a:avLst/>
          </a:prstGeom>
        </p:spPr>
        <p:txBody>
          <a:bodyPr wrap="square">
            <a:spAutoFit/>
          </a:bodyPr>
          <a:lstStyle/>
          <a:p>
            <a:r>
              <a:rPr lang="en-GB" sz="2000" dirty="0"/>
              <a:t>I don’t know</a:t>
            </a:r>
            <a:r>
              <a:rPr lang="en-GB" sz="2000" b="1" dirty="0"/>
              <a:t> how</a:t>
            </a:r>
            <a:r>
              <a:rPr lang="en-GB" sz="2000" dirty="0"/>
              <a:t> it's being tested</a:t>
            </a:r>
          </a:p>
        </p:txBody>
      </p:sp>
      <p:pic>
        <p:nvPicPr>
          <p:cNvPr id="8" name="Picture 2" descr="Image result for speech bub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7990" y="2663011"/>
            <a:ext cx="3198871" cy="23991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269369" y="3157901"/>
            <a:ext cx="1883021" cy="923330"/>
          </a:xfrm>
          <a:prstGeom prst="rect">
            <a:avLst/>
          </a:prstGeom>
        </p:spPr>
        <p:txBody>
          <a:bodyPr wrap="square">
            <a:spAutoFit/>
          </a:bodyPr>
          <a:lstStyle/>
          <a:p>
            <a:r>
              <a:rPr lang="en-GB" sz="1800" dirty="0"/>
              <a:t>I don’t know </a:t>
            </a:r>
            <a:r>
              <a:rPr lang="en-GB" sz="1800" b="1" dirty="0"/>
              <a:t> when </a:t>
            </a:r>
            <a:r>
              <a:rPr lang="en-GB" sz="1800" dirty="0"/>
              <a:t>it's being tested</a:t>
            </a:r>
          </a:p>
        </p:txBody>
      </p:sp>
      <p:sp>
        <p:nvSpPr>
          <p:cNvPr id="10" name="Rectangle 9"/>
          <p:cNvSpPr/>
          <p:nvPr/>
        </p:nvSpPr>
        <p:spPr>
          <a:xfrm>
            <a:off x="2803865" y="4795543"/>
            <a:ext cx="2042547" cy="461665"/>
          </a:xfrm>
          <a:prstGeom prst="rect">
            <a:avLst/>
          </a:prstGeom>
        </p:spPr>
        <p:txBody>
          <a:bodyPr wrap="none">
            <a:spAutoFit/>
          </a:bodyPr>
          <a:lstStyle/>
          <a:p>
            <a:r>
              <a:rPr lang="en-GB" dirty="0">
                <a:latin typeface="-apple-system"/>
              </a:rPr>
              <a:t>+scope creep</a:t>
            </a:r>
            <a:endParaRPr lang="en-GB" dirty="0"/>
          </a:p>
        </p:txBody>
      </p:sp>
    </p:spTree>
    <p:extLst>
      <p:ext uri="{BB962C8B-B14F-4D97-AF65-F5344CB8AC3E}">
        <p14:creationId xmlns:p14="http://schemas.microsoft.com/office/powerpoint/2010/main" val="76325852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dirty="0"/>
              <a:t>To </a:t>
            </a:r>
            <a:r>
              <a:rPr lang="en-GB" sz="2800" b="1" dirty="0"/>
              <a:t>confidently</a:t>
            </a:r>
            <a:r>
              <a:rPr lang="en-GB" sz="2800" dirty="0"/>
              <a:t> release to production every day</a:t>
            </a:r>
          </a:p>
          <a:p>
            <a:endParaRPr lang="en-GB" dirty="0"/>
          </a:p>
          <a:p>
            <a:r>
              <a:rPr lang="en-GB" dirty="0"/>
              <a:t>How do we get there?</a:t>
            </a:r>
          </a:p>
          <a:p>
            <a:pPr marL="342900" indent="-342900">
              <a:buFont typeface="+mj-lt"/>
              <a:buAutoNum type="arabicPeriod"/>
            </a:pPr>
            <a:r>
              <a:rPr lang="en-GB" dirty="0"/>
              <a:t>Expose </a:t>
            </a:r>
            <a:r>
              <a:rPr lang="en-GB" b="1" dirty="0"/>
              <a:t>what </a:t>
            </a:r>
            <a:r>
              <a:rPr lang="en-GB" dirty="0"/>
              <a:t>is being tested, to the team</a:t>
            </a:r>
          </a:p>
          <a:p>
            <a:pPr marL="342900" indent="-342900">
              <a:buFont typeface="+mj-lt"/>
              <a:buAutoNum type="arabicPeriod"/>
            </a:pPr>
            <a:r>
              <a:rPr lang="en-GB" dirty="0"/>
              <a:t>Make it clear know</a:t>
            </a:r>
            <a:r>
              <a:rPr lang="en-GB" b="1" dirty="0"/>
              <a:t> how</a:t>
            </a:r>
            <a:r>
              <a:rPr lang="en-GB" dirty="0"/>
              <a:t> and </a:t>
            </a:r>
            <a:r>
              <a:rPr lang="en-GB" b="1" dirty="0"/>
              <a:t>when</a:t>
            </a:r>
            <a:r>
              <a:rPr lang="en-GB" dirty="0"/>
              <a:t> things are being tested</a:t>
            </a:r>
          </a:p>
          <a:p>
            <a:pPr marL="342900" indent="-342900">
              <a:buFont typeface="+mj-lt"/>
              <a:buAutoNum type="arabicPeriod"/>
            </a:pPr>
            <a:r>
              <a:rPr lang="en-GB" dirty="0"/>
              <a:t>Ultimately: we build quality into everything we do. We assure ourselves and our stakeholders that we’re proactively deploying quality from the beginning, not just providing quality validation at the end.</a:t>
            </a:r>
          </a:p>
          <a:p>
            <a:endParaRPr lang="en-GB" dirty="0"/>
          </a:p>
          <a:p>
            <a:endParaRPr lang="en-GB" dirty="0"/>
          </a:p>
        </p:txBody>
      </p:sp>
      <p:sp>
        <p:nvSpPr>
          <p:cNvPr id="3" name="Title 2"/>
          <p:cNvSpPr>
            <a:spLocks noGrp="1"/>
          </p:cNvSpPr>
          <p:nvPr>
            <p:ph type="title"/>
          </p:nvPr>
        </p:nvSpPr>
        <p:spPr/>
        <p:txBody>
          <a:bodyPr/>
          <a:lstStyle/>
          <a:p>
            <a:r>
              <a:rPr lang="en-GB" dirty="0"/>
              <a:t>The Vision</a:t>
            </a:r>
          </a:p>
        </p:txBody>
      </p:sp>
    </p:spTree>
    <p:extLst>
      <p:ext uri="{BB962C8B-B14F-4D97-AF65-F5344CB8AC3E}">
        <p14:creationId xmlns:p14="http://schemas.microsoft.com/office/powerpoint/2010/main" val="219486525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b="1" dirty="0"/>
              <a:t>They build value</a:t>
            </a:r>
            <a:r>
              <a:rPr lang="en-GB" sz="2800" dirty="0"/>
              <a:t> for stakeholders. </a:t>
            </a:r>
          </a:p>
          <a:p>
            <a:r>
              <a:rPr lang="en-GB" i="1" dirty="0"/>
              <a:t>Customers are of course front and centre among those stakeholders. But don’t forget stakeholders include other teams, sales, marketing, support, the next developer to join the team... - they all matter. They're all stakeholders.</a:t>
            </a:r>
            <a:endParaRPr lang="en-GB" dirty="0"/>
          </a:p>
          <a:p>
            <a:r>
              <a:rPr lang="en-GB" dirty="0"/>
              <a:t/>
            </a:r>
            <a:br>
              <a:rPr lang="en-GB" dirty="0"/>
            </a:br>
            <a:endParaRPr lang="en-GB" dirty="0"/>
          </a:p>
          <a:p>
            <a:endParaRPr lang="en-GB" dirty="0"/>
          </a:p>
        </p:txBody>
      </p:sp>
      <p:sp>
        <p:nvSpPr>
          <p:cNvPr id="3" name="Title 2"/>
          <p:cNvSpPr>
            <a:spLocks noGrp="1"/>
          </p:cNvSpPr>
          <p:nvPr>
            <p:ph type="title"/>
          </p:nvPr>
        </p:nvSpPr>
        <p:spPr/>
        <p:txBody>
          <a:bodyPr/>
          <a:lstStyle/>
          <a:p>
            <a:r>
              <a:rPr lang="en-GB" dirty="0"/>
              <a:t>What do scrum teams do?</a:t>
            </a:r>
          </a:p>
        </p:txBody>
      </p:sp>
    </p:spTree>
    <p:extLst>
      <p:ext uri="{BB962C8B-B14F-4D97-AF65-F5344CB8AC3E}">
        <p14:creationId xmlns:p14="http://schemas.microsoft.com/office/powerpoint/2010/main" val="18336068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285750" indent="-285750">
              <a:buFontTx/>
              <a:buChar char="-"/>
            </a:pPr>
            <a:r>
              <a:rPr lang="en-GB" dirty="0"/>
              <a:t>Product owners. They’re out there gathering stakeholders needs and wants and relay those needs to the team.</a:t>
            </a:r>
          </a:p>
          <a:p>
            <a:pPr marL="285750" indent="-285750">
              <a:buFontTx/>
              <a:buChar char="-"/>
            </a:pPr>
            <a:r>
              <a:rPr lang="en-GB" dirty="0"/>
              <a:t>Product owners should be away figuring out the highest value thing to build next. Figuring out all the unhappy paths requires a team effort - specifically the QAs. Hence: ‘grooming’.</a:t>
            </a:r>
          </a:p>
          <a:p>
            <a:endParaRPr lang="en-GB" dirty="0"/>
          </a:p>
          <a:p>
            <a:r>
              <a:rPr lang="en-GB" dirty="0"/>
              <a:t>QA's core purpose in grooming is to imagine stories' unhappy paths, and to then negotiate whether they need to be automated, manually tested or out of scope. </a:t>
            </a:r>
          </a:p>
          <a:p>
            <a:endParaRPr lang="en-GB" dirty="0"/>
          </a:p>
          <a:p>
            <a:r>
              <a:rPr lang="en-GB" dirty="0"/>
              <a:t>QAs are needed if we are ‘To </a:t>
            </a:r>
            <a:r>
              <a:rPr lang="en-GB" b="1" dirty="0"/>
              <a:t>confidently</a:t>
            </a:r>
            <a:r>
              <a:rPr lang="en-GB" dirty="0"/>
              <a:t> release to production every day’.</a:t>
            </a:r>
          </a:p>
        </p:txBody>
      </p:sp>
      <p:sp>
        <p:nvSpPr>
          <p:cNvPr id="3" name="Title 2"/>
          <p:cNvSpPr>
            <a:spLocks noGrp="1"/>
          </p:cNvSpPr>
          <p:nvPr>
            <p:ph type="title"/>
          </p:nvPr>
        </p:nvSpPr>
        <p:spPr/>
        <p:txBody>
          <a:bodyPr/>
          <a:lstStyle/>
          <a:p>
            <a:r>
              <a:rPr lang="en-GB" dirty="0"/>
              <a:t>How do we know what’s of value?</a:t>
            </a:r>
          </a:p>
        </p:txBody>
      </p:sp>
    </p:spTree>
    <p:extLst>
      <p:ext uri="{BB962C8B-B14F-4D97-AF65-F5344CB8AC3E}">
        <p14:creationId xmlns:p14="http://schemas.microsoft.com/office/powerpoint/2010/main" val="377523749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Installation</a:t>
            </a:r>
            <a:endParaRPr lang="en-GB" dirty="0"/>
          </a:p>
        </p:txBody>
      </p:sp>
      <p:sp>
        <p:nvSpPr>
          <p:cNvPr id="4" name="Text Placeholder 1"/>
          <p:cNvSpPr>
            <a:spLocks noGrp="1"/>
          </p:cNvSpPr>
          <p:nvPr>
            <p:ph type="body" sz="quarter" idx="26"/>
          </p:nvPr>
        </p:nvSpPr>
        <p:spPr>
          <a:xfrm>
            <a:off x="155574" y="1307507"/>
            <a:ext cx="11884025" cy="4677368"/>
          </a:xfrm>
        </p:spPr>
        <p:txBody>
          <a:bodyPr/>
          <a:lstStyle/>
          <a:p>
            <a:r>
              <a:rPr lang="en-GB" dirty="0" smtClean="0"/>
              <a:t>Before we get started </a:t>
            </a:r>
          </a:p>
          <a:p>
            <a:r>
              <a:rPr lang="en-GB" dirty="0" smtClean="0"/>
              <a:t>1) Install Jest globally </a:t>
            </a:r>
          </a:p>
          <a:p>
            <a:r>
              <a:rPr lang="en-US" dirty="0">
                <a:latin typeface="Courier New" panose="02070309020205020404" pitchFamily="49" charset="0"/>
                <a:cs typeface="Courier New" panose="02070309020205020404" pitchFamily="49" charset="0"/>
              </a:rPr>
              <a:t>npm install jest </a:t>
            </a:r>
            <a:r>
              <a:rPr lang="en-US" dirty="0" smtClean="0">
                <a:latin typeface="Courier New" panose="02070309020205020404" pitchFamily="49" charset="0"/>
                <a:cs typeface="Courier New" panose="02070309020205020404" pitchFamily="49" charset="0"/>
              </a:rPr>
              <a:t>–global</a:t>
            </a:r>
          </a:p>
          <a:p>
            <a:endParaRPr lang="en-US" dirty="0">
              <a:latin typeface="Courier New" panose="02070309020205020404" pitchFamily="49" charset="0"/>
              <a:cs typeface="Courier New" panose="02070309020205020404" pitchFamily="49" charset="0"/>
            </a:endParaRPr>
          </a:p>
          <a:p>
            <a:r>
              <a:rPr lang="en-GB" dirty="0" smtClean="0"/>
              <a:t>2) Clone repo and run </a:t>
            </a:r>
            <a:r>
              <a:rPr lang="en-GB" dirty="0" err="1" smtClean="0"/>
              <a:t>npm</a:t>
            </a:r>
            <a:r>
              <a:rPr lang="en-GB" dirty="0" smtClean="0"/>
              <a:t> install</a:t>
            </a:r>
          </a:p>
          <a:p>
            <a:r>
              <a:rPr lang="en-US" dirty="0" smtClean="0">
                <a:hlinkClick r:id="rId2"/>
              </a:rPr>
              <a:t>https</a:t>
            </a:r>
            <a:r>
              <a:rPr lang="en-US" dirty="0">
                <a:hlinkClick r:id="rId2"/>
              </a:rPr>
              <a:t>://github.com/Contrapuntist/jesttutorial</a:t>
            </a:r>
            <a:endParaRPr lang="en-GB" dirty="0"/>
          </a:p>
        </p:txBody>
      </p:sp>
    </p:spTree>
    <p:extLst>
      <p:ext uri="{BB962C8B-B14F-4D97-AF65-F5344CB8AC3E}">
        <p14:creationId xmlns:p14="http://schemas.microsoft.com/office/powerpoint/2010/main" val="149985345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dirty="0"/>
              <a:t> </a:t>
            </a:r>
          </a:p>
        </p:txBody>
      </p:sp>
      <p:sp>
        <p:nvSpPr>
          <p:cNvPr id="3" name="Title 2"/>
          <p:cNvSpPr>
            <a:spLocks noGrp="1"/>
          </p:cNvSpPr>
          <p:nvPr>
            <p:ph type="title"/>
          </p:nvPr>
        </p:nvSpPr>
        <p:spPr/>
        <p:txBody>
          <a:bodyPr/>
          <a:lstStyle/>
          <a:p>
            <a:r>
              <a:rPr lang="en-GB" dirty="0"/>
              <a:t>What do QAs do?</a:t>
            </a:r>
          </a:p>
        </p:txBody>
      </p:sp>
      <p:pic>
        <p:nvPicPr>
          <p:cNvPr id="5122" name="Picture 2" descr="dilbert-comi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93" y="1958817"/>
            <a:ext cx="8801389" cy="266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0058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dirty="0"/>
              <a:t>While the whole team builds value, QAs specifically build... </a:t>
            </a:r>
            <a:r>
              <a:rPr lang="en-GB" b="1" dirty="0"/>
              <a:t>confidence</a:t>
            </a:r>
            <a:r>
              <a:rPr lang="en-GB" dirty="0"/>
              <a:t>.</a:t>
            </a:r>
          </a:p>
          <a:p>
            <a:pPr marL="285750" indent="-285750">
              <a:buFontTx/>
              <a:buChar char="-"/>
            </a:pPr>
            <a:r>
              <a:rPr lang="en-GB" b="1" dirty="0"/>
              <a:t>Confidence</a:t>
            </a:r>
            <a:r>
              <a:rPr lang="en-GB" dirty="0"/>
              <a:t> that the code getting laid down is going to work, in all weathers</a:t>
            </a:r>
          </a:p>
          <a:p>
            <a:pPr marL="285750" indent="-285750">
              <a:buFontTx/>
              <a:buChar char="-"/>
            </a:pPr>
            <a:r>
              <a:rPr lang="en-GB" dirty="0"/>
              <a:t>C</a:t>
            </a:r>
            <a:r>
              <a:rPr lang="en-GB" b="1" dirty="0"/>
              <a:t>onfidence</a:t>
            </a:r>
            <a:r>
              <a:rPr lang="en-GB" dirty="0"/>
              <a:t> that what is being built is what the product owner thinks stakeholders want</a:t>
            </a:r>
          </a:p>
          <a:p>
            <a:endParaRPr lang="en-GB" dirty="0"/>
          </a:p>
          <a:p>
            <a:r>
              <a:rPr lang="en-GB" dirty="0"/>
              <a:t>QAs are essential for the vision “To </a:t>
            </a:r>
            <a:r>
              <a:rPr lang="en-GB" b="1" dirty="0"/>
              <a:t>confidently</a:t>
            </a:r>
            <a:r>
              <a:rPr lang="en-GB" dirty="0"/>
              <a:t> release to production every day”. </a:t>
            </a:r>
          </a:p>
          <a:p>
            <a:r>
              <a:rPr lang="en-GB" i="1" dirty="0"/>
              <a:t>How is QA going to help get us there?</a:t>
            </a:r>
          </a:p>
        </p:txBody>
      </p:sp>
      <p:sp>
        <p:nvSpPr>
          <p:cNvPr id="3" name="Title 2"/>
          <p:cNvSpPr>
            <a:spLocks noGrp="1"/>
          </p:cNvSpPr>
          <p:nvPr>
            <p:ph type="title"/>
          </p:nvPr>
        </p:nvSpPr>
        <p:spPr/>
        <p:txBody>
          <a:bodyPr/>
          <a:lstStyle/>
          <a:p>
            <a:r>
              <a:rPr lang="en-GB" dirty="0"/>
              <a:t>What do QAs do?</a:t>
            </a:r>
          </a:p>
        </p:txBody>
      </p:sp>
    </p:spTree>
    <p:extLst>
      <p:ext uri="{BB962C8B-B14F-4D97-AF65-F5344CB8AC3E}">
        <p14:creationId xmlns:p14="http://schemas.microsoft.com/office/powerpoint/2010/main" val="114909331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000" dirty="0"/>
              <a:t>ATDD baby. ATDD is all about confidence.</a:t>
            </a:r>
          </a:p>
          <a:p>
            <a:pPr marL="457200" indent="-457200">
              <a:buAutoNum type="arabicPeriod"/>
            </a:pPr>
            <a:r>
              <a:rPr lang="en-GB" sz="2000" dirty="0"/>
              <a:t>Owner’s will write stories which include acceptance criteria and at least one test scenario</a:t>
            </a:r>
          </a:p>
          <a:p>
            <a:pPr marL="457200" indent="-457200">
              <a:buAutoNum type="arabicPeriod"/>
            </a:pPr>
            <a:r>
              <a:rPr lang="en-GB" sz="2000" dirty="0"/>
              <a:t>This allows the whole team to collaborate on the New Born to better understand the story and enable QAs to add/edit scenarios before the next grooming session. </a:t>
            </a:r>
          </a:p>
          <a:p>
            <a:pPr marL="457200" indent="-457200">
              <a:buAutoNum type="arabicPeriod"/>
            </a:pPr>
            <a:r>
              <a:rPr lang="en-GB" sz="2000" dirty="0"/>
              <a:t>Eventually it’ll reach adulthood, and enter a sprint. During the sprint the </a:t>
            </a:r>
            <a:r>
              <a:rPr lang="en-GB" sz="2000" dirty="0" err="1"/>
              <a:t>devs</a:t>
            </a:r>
            <a:r>
              <a:rPr lang="en-GB" sz="2000" dirty="0"/>
              <a:t> will write code to satisfy those scenarios. QA then test manually or provide automated tests to provide confidence that the scenarios have each been met by the code</a:t>
            </a:r>
          </a:p>
          <a:p>
            <a:pPr marL="342900" indent="-342900">
              <a:buFontTx/>
              <a:buChar char="-"/>
            </a:pPr>
            <a:r>
              <a:rPr lang="en-GB" sz="2000" dirty="0"/>
              <a:t>During grooming testers should be grabbing the opportunity to shine</a:t>
            </a:r>
          </a:p>
          <a:p>
            <a:endParaRPr lang="en-GB" sz="700" dirty="0"/>
          </a:p>
          <a:p>
            <a:r>
              <a:rPr lang="en-GB" sz="2000" dirty="0"/>
              <a:t>We succeed or fail as a team... whoever can step up and lead a conversation, </a:t>
            </a:r>
            <a:r>
              <a:rPr lang="en-GB" sz="2000" b="1" dirty="0"/>
              <a:t>should</a:t>
            </a:r>
            <a:r>
              <a:rPr lang="en-GB" sz="2000" dirty="0"/>
              <a:t> step up and lead a conversation: dev/QA/product/me - it doesn't matter – but really…QA should shine brightest.</a:t>
            </a:r>
          </a:p>
          <a:p>
            <a:r>
              <a:rPr lang="en-GB" sz="2000" i="1" dirty="0"/>
              <a:t>How are we going to make it happen?</a:t>
            </a:r>
          </a:p>
        </p:txBody>
      </p:sp>
      <p:sp>
        <p:nvSpPr>
          <p:cNvPr id="3" name="Title 2"/>
          <p:cNvSpPr>
            <a:spLocks noGrp="1"/>
          </p:cNvSpPr>
          <p:nvPr>
            <p:ph type="title"/>
          </p:nvPr>
        </p:nvSpPr>
        <p:spPr/>
        <p:txBody>
          <a:bodyPr/>
          <a:lstStyle/>
          <a:p>
            <a:r>
              <a:rPr lang="en-GB" dirty="0"/>
              <a:t>How are QAs going to get us there?</a:t>
            </a:r>
          </a:p>
        </p:txBody>
      </p:sp>
    </p:spTree>
    <p:extLst>
      <p:ext uri="{BB962C8B-B14F-4D97-AF65-F5344CB8AC3E}">
        <p14:creationId xmlns:p14="http://schemas.microsoft.com/office/powerpoint/2010/main" val="188919380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55574" y="2042661"/>
            <a:ext cx="11884025" cy="4413250"/>
          </a:xfrm>
        </p:spPr>
        <p:txBody>
          <a:bodyPr/>
          <a:lstStyle/>
          <a:p>
            <a:r>
              <a:rPr lang="en-US" b="1" dirty="0"/>
              <a:t>User Story:</a:t>
            </a:r>
            <a:r>
              <a:rPr lang="en-US" dirty="0"/>
              <a:t> ATDD typically begins with a user story </a:t>
            </a:r>
            <a:r>
              <a:rPr lang="en-US" dirty="0">
                <a:solidFill>
                  <a:srgbClr val="FF0000"/>
                </a:solidFill>
              </a:rPr>
              <a:t>with</a:t>
            </a:r>
            <a:r>
              <a:rPr lang="en-US" dirty="0"/>
              <a:t> </a:t>
            </a:r>
            <a:r>
              <a:rPr lang="en-US" dirty="0">
                <a:solidFill>
                  <a:srgbClr val="FF0000"/>
                </a:solidFill>
              </a:rPr>
              <a:t>acceptance criteria </a:t>
            </a:r>
            <a:r>
              <a:rPr lang="en-US" dirty="0"/>
              <a:t>which encapsulates what the user expects </a:t>
            </a:r>
            <a:r>
              <a:rPr lang="en-US" dirty="0">
                <a:solidFill>
                  <a:srgbClr val="FF0000"/>
                </a:solidFill>
              </a:rPr>
              <a:t>and the specific conditions that need to be met </a:t>
            </a:r>
            <a:r>
              <a:rPr lang="en-US" dirty="0"/>
              <a:t>at the end of development.  Discussions between stakeholders sees the user story being extrapolated into actions or tasks the system needs to perform to satisfactorily meet the user objectives.</a:t>
            </a:r>
          </a:p>
          <a:p>
            <a:r>
              <a:rPr lang="en-US" b="1" dirty="0"/>
              <a:t>Acceptance tests :</a:t>
            </a:r>
            <a:r>
              <a:rPr lang="en-US" dirty="0"/>
              <a:t> The output from the above step becomes the input for deriving the acceptance tests. Starting from an initial list of </a:t>
            </a:r>
            <a:r>
              <a:rPr lang="en-US" dirty="0">
                <a:solidFill>
                  <a:srgbClr val="FF0000"/>
                </a:solidFill>
              </a:rPr>
              <a:t>scenarios</a:t>
            </a:r>
            <a:r>
              <a:rPr lang="en-US" dirty="0"/>
              <a:t>, these test cases are extended to take into account all scenarios that may come into play in real time and how the system should respond in each scenario.</a:t>
            </a:r>
          </a:p>
          <a:p>
            <a:r>
              <a:rPr lang="en-US" b="1" dirty="0"/>
              <a:t>Test case automation:</a:t>
            </a:r>
            <a:r>
              <a:rPr lang="en-US" dirty="0"/>
              <a:t> The next step is to automate the acceptance test cases. The test cases are turned into an executable format that can be loaded to a testing tool. Tools like </a:t>
            </a:r>
            <a:r>
              <a:rPr lang="en-US" dirty="0" err="1"/>
              <a:t>Fitnesse</a:t>
            </a:r>
            <a:r>
              <a:rPr lang="en-US" dirty="0"/>
              <a:t>, Cucumber and </a:t>
            </a:r>
            <a:r>
              <a:rPr lang="en-US" dirty="0" err="1"/>
              <a:t>Concordion</a:t>
            </a:r>
            <a:r>
              <a:rPr lang="en-US" dirty="0"/>
              <a:t> are popularly used for automation in ATDD.</a:t>
            </a:r>
          </a:p>
          <a:p>
            <a:r>
              <a:rPr lang="en-US" b="1" dirty="0"/>
              <a:t>Implementation:</a:t>
            </a:r>
            <a:r>
              <a:rPr lang="en-US" dirty="0"/>
              <a:t> Acceptance tests become the basis for development.  Development generally happens in a piecemeal fashion wherein the TDD model may be used to code, test and refactor until a test case is passed.  At the end of several small iterations, we have the new functionality up and running.</a:t>
            </a:r>
          </a:p>
          <a:p>
            <a:endParaRPr lang="en-US" dirty="0"/>
          </a:p>
        </p:txBody>
      </p:sp>
      <p:sp>
        <p:nvSpPr>
          <p:cNvPr id="3" name="Title 2"/>
          <p:cNvSpPr>
            <a:spLocks noGrp="1"/>
          </p:cNvSpPr>
          <p:nvPr>
            <p:ph type="title"/>
          </p:nvPr>
        </p:nvSpPr>
        <p:spPr/>
        <p:txBody>
          <a:bodyPr/>
          <a:lstStyle/>
          <a:p>
            <a:r>
              <a:rPr lang="en-US" dirty="0"/>
              <a:t>High Level Flow</a:t>
            </a:r>
          </a:p>
        </p:txBody>
      </p:sp>
      <p:sp>
        <p:nvSpPr>
          <p:cNvPr id="4" name="Rounded Rectangle 3"/>
          <p:cNvSpPr/>
          <p:nvPr/>
        </p:nvSpPr>
        <p:spPr>
          <a:xfrm>
            <a:off x="187325" y="108314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User Story (with ACs &amp; Scenarios)</a:t>
            </a:r>
          </a:p>
        </p:txBody>
      </p:sp>
      <p:sp>
        <p:nvSpPr>
          <p:cNvPr id="5" name="Rounded Rectangle 4"/>
          <p:cNvSpPr/>
          <p:nvPr/>
        </p:nvSpPr>
        <p:spPr>
          <a:xfrm>
            <a:off x="3155662" y="1076362"/>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Scenarios become Acceptance Tests</a:t>
            </a:r>
          </a:p>
        </p:txBody>
      </p:sp>
      <p:sp>
        <p:nvSpPr>
          <p:cNvPr id="6" name="Rounded Rectangle 5"/>
          <p:cNvSpPr/>
          <p:nvPr/>
        </p:nvSpPr>
        <p:spPr>
          <a:xfrm>
            <a:off x="6149975" y="109696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Test Case Automation</a:t>
            </a:r>
          </a:p>
        </p:txBody>
      </p:sp>
      <p:sp>
        <p:nvSpPr>
          <p:cNvPr id="7" name="Rounded Rectangle 6"/>
          <p:cNvSpPr/>
          <p:nvPr/>
        </p:nvSpPr>
        <p:spPr>
          <a:xfrm>
            <a:off x="9152370" y="108314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Implementation</a:t>
            </a:r>
          </a:p>
        </p:txBody>
      </p:sp>
      <p:sp>
        <p:nvSpPr>
          <p:cNvPr id="8" name="Right Arrow 7"/>
          <p:cNvSpPr/>
          <p:nvPr/>
        </p:nvSpPr>
        <p:spPr>
          <a:xfrm>
            <a:off x="2854519" y="1302327"/>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5823972" y="1258455"/>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8835325" y="1250504"/>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54037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High level flow</a:t>
            </a:r>
          </a:p>
        </p:txBody>
      </p:sp>
      <p:sp>
        <p:nvSpPr>
          <p:cNvPr id="30" name="Rounded Rectangle 29"/>
          <p:cNvSpPr/>
          <p:nvPr/>
        </p:nvSpPr>
        <p:spPr>
          <a:xfrm>
            <a:off x="290944" y="1916758"/>
            <a:ext cx="2202947"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User Story</a:t>
            </a:r>
          </a:p>
        </p:txBody>
      </p:sp>
      <p:sp>
        <p:nvSpPr>
          <p:cNvPr id="31" name="Rounded Rectangle 30"/>
          <p:cNvSpPr/>
          <p:nvPr/>
        </p:nvSpPr>
        <p:spPr>
          <a:xfrm>
            <a:off x="3124474" y="1916758"/>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Acceptance Criteria </a:t>
            </a:r>
            <a:r>
              <a:rPr lang="en-GB" sz="1800" dirty="0">
                <a:solidFill>
                  <a:schemeClr val="bg2">
                    <a:lumMod val="10000"/>
                  </a:schemeClr>
                </a:solidFill>
              </a:rPr>
              <a:t>&amp; Scenarios negotiated</a:t>
            </a:r>
            <a:endParaRPr lang="en-GB" sz="1800" dirty="0">
              <a:solidFill>
                <a:schemeClr val="bg2">
                  <a:lumMod val="10000"/>
                </a:schemeClr>
              </a:solidFill>
              <a:latin typeface="+mj-lt"/>
            </a:endParaRPr>
          </a:p>
        </p:txBody>
      </p:sp>
      <p:sp>
        <p:nvSpPr>
          <p:cNvPr id="32" name="Rounded Rectangle 31"/>
          <p:cNvSpPr/>
          <p:nvPr/>
        </p:nvSpPr>
        <p:spPr>
          <a:xfrm>
            <a:off x="6221674" y="1879225"/>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Scenarios become test cases</a:t>
            </a:r>
          </a:p>
        </p:txBody>
      </p:sp>
      <p:sp>
        <p:nvSpPr>
          <p:cNvPr id="33" name="Rounded Rectangle 32"/>
          <p:cNvSpPr/>
          <p:nvPr/>
        </p:nvSpPr>
        <p:spPr>
          <a:xfrm>
            <a:off x="145470" y="1556792"/>
            <a:ext cx="5572147"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34" name="Rounded Rectangle 33"/>
          <p:cNvSpPr/>
          <p:nvPr/>
        </p:nvSpPr>
        <p:spPr>
          <a:xfrm>
            <a:off x="6077658" y="1546920"/>
            <a:ext cx="2771800"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35" name="TextBox 34"/>
          <p:cNvSpPr txBox="1"/>
          <p:nvPr/>
        </p:nvSpPr>
        <p:spPr>
          <a:xfrm>
            <a:off x="2062159" y="1593086"/>
            <a:ext cx="1619833" cy="215444"/>
          </a:xfrm>
          <a:prstGeom prst="rect">
            <a:avLst/>
          </a:prstGeom>
          <a:noFill/>
        </p:spPr>
        <p:txBody>
          <a:bodyPr wrap="square" lIns="0" tIns="0" rIns="0" bIns="0" rtlCol="0">
            <a:spAutoFit/>
          </a:bodyPr>
          <a:lstStyle/>
          <a:p>
            <a:r>
              <a:rPr lang="en-GB" sz="1400" dirty="0"/>
              <a:t>Backlog grooming</a:t>
            </a:r>
          </a:p>
        </p:txBody>
      </p:sp>
      <p:sp>
        <p:nvSpPr>
          <p:cNvPr id="36" name="TextBox 35"/>
          <p:cNvSpPr txBox="1"/>
          <p:nvPr/>
        </p:nvSpPr>
        <p:spPr>
          <a:xfrm>
            <a:off x="6820784" y="1604621"/>
            <a:ext cx="1619833" cy="215444"/>
          </a:xfrm>
          <a:prstGeom prst="rect">
            <a:avLst/>
          </a:prstGeom>
          <a:noFill/>
        </p:spPr>
        <p:txBody>
          <a:bodyPr wrap="square" lIns="0" tIns="0" rIns="0" bIns="0" rtlCol="0">
            <a:spAutoFit/>
          </a:bodyPr>
          <a:lstStyle/>
          <a:p>
            <a:r>
              <a:rPr lang="en-GB" sz="1400" dirty="0"/>
              <a:t>Three Amigos</a:t>
            </a:r>
          </a:p>
        </p:txBody>
      </p:sp>
      <p:sp>
        <p:nvSpPr>
          <p:cNvPr id="37" name="TextBox 36"/>
          <p:cNvSpPr txBox="1"/>
          <p:nvPr/>
        </p:nvSpPr>
        <p:spPr>
          <a:xfrm>
            <a:off x="3232834" y="2930748"/>
            <a:ext cx="2484785" cy="1585049"/>
          </a:xfrm>
          <a:prstGeom prst="rect">
            <a:avLst/>
          </a:prstGeom>
          <a:noFill/>
        </p:spPr>
        <p:txBody>
          <a:bodyPr wrap="square" lIns="0" tIns="0" rIns="0" bIns="0" rtlCol="0">
            <a:spAutoFit/>
          </a:bodyPr>
          <a:lstStyle/>
          <a:p>
            <a:pPr>
              <a:spcBef>
                <a:spcPts val="600"/>
              </a:spcBef>
            </a:pPr>
            <a:r>
              <a:rPr lang="en-GB" sz="1400" dirty="0"/>
              <a:t>Set of statements that outline the conditions of satisfaction that need to be met for a story to be complete.</a:t>
            </a:r>
          </a:p>
          <a:p>
            <a:pPr>
              <a:spcBef>
                <a:spcPts val="600"/>
              </a:spcBef>
            </a:pPr>
            <a:r>
              <a:rPr lang="en-GB" sz="1400" dirty="0"/>
              <a:t>Owned by the Product Owner, written in collaboration with Developers and Testers</a:t>
            </a:r>
          </a:p>
        </p:txBody>
      </p:sp>
      <p:sp>
        <p:nvSpPr>
          <p:cNvPr id="38" name="TextBox 37"/>
          <p:cNvSpPr txBox="1"/>
          <p:nvPr/>
        </p:nvSpPr>
        <p:spPr>
          <a:xfrm>
            <a:off x="6184442" y="2934811"/>
            <a:ext cx="2665016" cy="3400931"/>
          </a:xfrm>
          <a:prstGeom prst="rect">
            <a:avLst/>
          </a:prstGeom>
          <a:noFill/>
        </p:spPr>
        <p:txBody>
          <a:bodyPr wrap="square" lIns="0" tIns="0" rIns="0" bIns="0" rtlCol="0">
            <a:spAutoFit/>
          </a:bodyPr>
          <a:lstStyle/>
          <a:p>
            <a:pPr>
              <a:spcAft>
                <a:spcPts val="600"/>
              </a:spcAft>
            </a:pPr>
            <a:r>
              <a:rPr lang="en-GB" sz="1400" dirty="0"/>
              <a:t>Used to verify the behaviour of the product being built based on scenarios identified</a:t>
            </a:r>
          </a:p>
          <a:p>
            <a:pPr>
              <a:spcAft>
                <a:spcPts val="600"/>
              </a:spcAft>
            </a:pPr>
            <a:r>
              <a:rPr lang="en-GB" sz="1400" dirty="0"/>
              <a:t>Typically written in Gherkin language (GIVEN,WHEN,THEN)</a:t>
            </a:r>
          </a:p>
          <a:p>
            <a:pPr>
              <a:spcAft>
                <a:spcPts val="600"/>
              </a:spcAft>
            </a:pPr>
            <a:r>
              <a:rPr lang="en-GB" sz="1400" dirty="0"/>
              <a:t>Used in functional / performance tests and test automation</a:t>
            </a:r>
          </a:p>
          <a:p>
            <a:pPr>
              <a:spcAft>
                <a:spcPts val="600"/>
              </a:spcAft>
            </a:pPr>
            <a:r>
              <a:rPr lang="en-GB" sz="1400" dirty="0"/>
              <a:t>Includes for both positive (happy path) and negative tests</a:t>
            </a:r>
          </a:p>
          <a:p>
            <a:pPr>
              <a:spcAft>
                <a:spcPts val="600"/>
              </a:spcAft>
            </a:pPr>
            <a:r>
              <a:rPr lang="en-GB" sz="1400" dirty="0"/>
              <a:t>Owned by Tester, written in collaboration with Product Owner and Developer</a:t>
            </a:r>
          </a:p>
          <a:p>
            <a:endParaRPr lang="en-GB" sz="1400" dirty="0"/>
          </a:p>
          <a:p>
            <a:endParaRPr lang="en-GB" sz="1400" dirty="0"/>
          </a:p>
        </p:txBody>
      </p:sp>
      <p:sp>
        <p:nvSpPr>
          <p:cNvPr id="39" name="TextBox 38"/>
          <p:cNvSpPr txBox="1"/>
          <p:nvPr/>
        </p:nvSpPr>
        <p:spPr>
          <a:xfrm>
            <a:off x="290944" y="2930748"/>
            <a:ext cx="2653646" cy="2677656"/>
          </a:xfrm>
          <a:prstGeom prst="rect">
            <a:avLst/>
          </a:prstGeom>
          <a:noFill/>
        </p:spPr>
        <p:txBody>
          <a:bodyPr wrap="square" lIns="0" tIns="0" rIns="0" bIns="0" rtlCol="0">
            <a:spAutoFit/>
          </a:bodyPr>
          <a:lstStyle/>
          <a:p>
            <a:pPr>
              <a:spcBef>
                <a:spcPts val="600"/>
              </a:spcBef>
            </a:pPr>
            <a:r>
              <a:rPr lang="en-GB" sz="1400" dirty="0"/>
              <a:t>“What is needed – not ‘how’”</a:t>
            </a:r>
          </a:p>
          <a:p>
            <a:pPr>
              <a:spcBef>
                <a:spcPts val="600"/>
              </a:spcBef>
            </a:pPr>
            <a:r>
              <a:rPr lang="en-GB" sz="1400" dirty="0"/>
              <a:t>Written from the perspective of a user</a:t>
            </a:r>
          </a:p>
          <a:p>
            <a:pPr>
              <a:spcBef>
                <a:spcPts val="600"/>
              </a:spcBef>
            </a:pPr>
            <a:r>
              <a:rPr lang="en-GB" sz="1400" dirty="0"/>
              <a:t>Contains just enough information for the development team to estimate and implement it</a:t>
            </a:r>
          </a:p>
          <a:p>
            <a:pPr>
              <a:spcBef>
                <a:spcPts val="600"/>
              </a:spcBef>
            </a:pPr>
            <a:r>
              <a:rPr lang="en-GB" sz="1400" dirty="0"/>
              <a:t>Can include functional and non functional requirements</a:t>
            </a:r>
          </a:p>
          <a:p>
            <a:pPr>
              <a:spcBef>
                <a:spcPts val="600"/>
              </a:spcBef>
            </a:pPr>
            <a:r>
              <a:rPr lang="en-GB" sz="1400" dirty="0"/>
              <a:t>Owned by the Product Owner, written in collaboration with Developers and Testers</a:t>
            </a:r>
          </a:p>
        </p:txBody>
      </p:sp>
      <p:sp>
        <p:nvSpPr>
          <p:cNvPr id="41" name="Right Arrow 40"/>
          <p:cNvSpPr/>
          <p:nvPr/>
        </p:nvSpPr>
        <p:spPr>
          <a:xfrm>
            <a:off x="2589014" y="2135721"/>
            <a:ext cx="44770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42" name="Right Arrow 41"/>
          <p:cNvSpPr/>
          <p:nvPr/>
        </p:nvSpPr>
        <p:spPr>
          <a:xfrm>
            <a:off x="5776534" y="2105047"/>
            <a:ext cx="27797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53" name="Rounded Rectangle 52"/>
          <p:cNvSpPr/>
          <p:nvPr/>
        </p:nvSpPr>
        <p:spPr>
          <a:xfrm>
            <a:off x="9387442" y="1886151"/>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Test cases are automated (if suitable)</a:t>
            </a:r>
          </a:p>
        </p:txBody>
      </p:sp>
      <p:sp>
        <p:nvSpPr>
          <p:cNvPr id="54" name="Rounded Rectangle 53"/>
          <p:cNvSpPr/>
          <p:nvPr/>
        </p:nvSpPr>
        <p:spPr>
          <a:xfrm>
            <a:off x="9243426" y="1553846"/>
            <a:ext cx="2771800"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55" name="TextBox 54"/>
          <p:cNvSpPr txBox="1"/>
          <p:nvPr/>
        </p:nvSpPr>
        <p:spPr>
          <a:xfrm>
            <a:off x="9592584" y="1642391"/>
            <a:ext cx="2013801" cy="215444"/>
          </a:xfrm>
          <a:prstGeom prst="rect">
            <a:avLst/>
          </a:prstGeom>
          <a:noFill/>
        </p:spPr>
        <p:txBody>
          <a:bodyPr wrap="square" lIns="0" tIns="0" rIns="0" bIns="0" rtlCol="0">
            <a:spAutoFit/>
          </a:bodyPr>
          <a:lstStyle/>
          <a:p>
            <a:pPr algn="ctr"/>
            <a:r>
              <a:rPr lang="en-GB" sz="1400" dirty="0"/>
              <a:t>Sprints</a:t>
            </a:r>
          </a:p>
        </p:txBody>
      </p:sp>
      <p:sp>
        <p:nvSpPr>
          <p:cNvPr id="56" name="TextBox 55"/>
          <p:cNvSpPr txBox="1"/>
          <p:nvPr/>
        </p:nvSpPr>
        <p:spPr>
          <a:xfrm>
            <a:off x="9350210" y="2941737"/>
            <a:ext cx="2665016" cy="1938992"/>
          </a:xfrm>
          <a:prstGeom prst="rect">
            <a:avLst/>
          </a:prstGeom>
          <a:noFill/>
        </p:spPr>
        <p:txBody>
          <a:bodyPr wrap="square" lIns="0" tIns="0" rIns="0" bIns="0" rtlCol="0">
            <a:spAutoFit/>
          </a:bodyPr>
          <a:lstStyle/>
          <a:p>
            <a:r>
              <a:rPr lang="en-US" sz="1400" dirty="0"/>
              <a:t>The existing acceptance test cases are the basis for development.  </a:t>
            </a:r>
          </a:p>
          <a:p>
            <a:endParaRPr lang="en-US" sz="1400" dirty="0"/>
          </a:p>
          <a:p>
            <a:r>
              <a:rPr lang="en-US" sz="1400" dirty="0"/>
              <a:t>Development generally happens in a piecemeal fashion wherein the TDD model may be used to code, test and refactor until a test case is passed.</a:t>
            </a:r>
          </a:p>
        </p:txBody>
      </p:sp>
      <p:sp>
        <p:nvSpPr>
          <p:cNvPr id="57" name="Right Arrow 56"/>
          <p:cNvSpPr/>
          <p:nvPr/>
        </p:nvSpPr>
        <p:spPr>
          <a:xfrm>
            <a:off x="8942302" y="2111973"/>
            <a:ext cx="27797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Tree>
    <p:extLst>
      <p:ext uri="{BB962C8B-B14F-4D97-AF65-F5344CB8AC3E}">
        <p14:creationId xmlns:p14="http://schemas.microsoft.com/office/powerpoint/2010/main" val="199686553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Differences (User Story &amp; Acceptance Criteria)</a:t>
            </a:r>
          </a:p>
        </p:txBody>
      </p:sp>
      <p:sp>
        <p:nvSpPr>
          <p:cNvPr id="12" name="TextBox 11"/>
          <p:cNvSpPr txBox="1"/>
          <p:nvPr/>
        </p:nvSpPr>
        <p:spPr>
          <a:xfrm>
            <a:off x="2968075" y="1947858"/>
            <a:ext cx="3615605" cy="3616375"/>
          </a:xfrm>
          <a:prstGeom prst="rect">
            <a:avLst/>
          </a:prstGeom>
          <a:noFill/>
        </p:spPr>
        <p:txBody>
          <a:bodyPr wrap="square" lIns="0" tIns="0" rIns="0" bIns="0" rtlCol="0">
            <a:spAutoFit/>
          </a:bodyPr>
          <a:lstStyle/>
          <a:p>
            <a:pPr>
              <a:spcBef>
                <a:spcPts val="600"/>
              </a:spcBef>
            </a:pPr>
            <a:r>
              <a:rPr lang="en-GB" sz="1800" dirty="0"/>
              <a:t>A </a:t>
            </a:r>
            <a:r>
              <a:rPr lang="en-GB" sz="1600" dirty="0"/>
              <a:t>format for requirements used in Agile (what is needed, not how)</a:t>
            </a:r>
          </a:p>
          <a:p>
            <a:pPr>
              <a:spcBef>
                <a:spcPts val="600"/>
              </a:spcBef>
            </a:pPr>
            <a:r>
              <a:rPr lang="en-GB" sz="1600" dirty="0"/>
              <a:t>Written from the perspective of a user</a:t>
            </a:r>
          </a:p>
          <a:p>
            <a:pPr>
              <a:spcBef>
                <a:spcPts val="600"/>
              </a:spcBef>
            </a:pPr>
            <a:r>
              <a:rPr lang="en-GB" sz="1600" dirty="0"/>
              <a:t>Contains just enough information for the development team to estimate and implement it</a:t>
            </a:r>
          </a:p>
          <a:p>
            <a:pPr>
              <a:spcBef>
                <a:spcPts val="600"/>
              </a:spcBef>
            </a:pPr>
            <a:r>
              <a:rPr lang="en-GB" sz="1600" dirty="0"/>
              <a:t>Can include functional and non functional requirements</a:t>
            </a:r>
          </a:p>
          <a:p>
            <a:pPr>
              <a:spcBef>
                <a:spcPts val="600"/>
              </a:spcBef>
            </a:pPr>
            <a:r>
              <a:rPr lang="en-GB" sz="1600" dirty="0"/>
              <a:t>Are developed on a just in time (JIT) basis for sprints</a:t>
            </a:r>
          </a:p>
          <a:p>
            <a:pPr>
              <a:spcBef>
                <a:spcPts val="600"/>
              </a:spcBef>
            </a:pPr>
            <a:r>
              <a:rPr lang="en-GB" sz="1600" dirty="0"/>
              <a:t>Owned by the Product Owner, written in collaboration with Developers and Testers</a:t>
            </a:r>
          </a:p>
        </p:txBody>
      </p:sp>
      <p:sp>
        <p:nvSpPr>
          <p:cNvPr id="13" name="TextBox 12"/>
          <p:cNvSpPr txBox="1"/>
          <p:nvPr/>
        </p:nvSpPr>
        <p:spPr>
          <a:xfrm>
            <a:off x="7451182" y="1963760"/>
            <a:ext cx="3911232" cy="1877437"/>
          </a:xfrm>
          <a:prstGeom prst="rect">
            <a:avLst/>
          </a:prstGeom>
          <a:noFill/>
        </p:spPr>
        <p:txBody>
          <a:bodyPr wrap="square" lIns="0" tIns="0" rIns="0" bIns="0" rtlCol="0">
            <a:spAutoFit/>
          </a:bodyPr>
          <a:lstStyle/>
          <a:p>
            <a:pPr>
              <a:spcBef>
                <a:spcPts val="600"/>
              </a:spcBef>
            </a:pPr>
            <a:r>
              <a:rPr lang="en-GB" sz="1600" dirty="0"/>
              <a:t>Set of statements that outline the conditions of satisfaction that need to be met for a story to be complete.</a:t>
            </a:r>
          </a:p>
          <a:p>
            <a:pPr>
              <a:spcBef>
                <a:spcPts val="600"/>
              </a:spcBef>
            </a:pPr>
            <a:r>
              <a:rPr lang="en-GB" sz="1600" dirty="0"/>
              <a:t>Used as a basis to develop test scenarios and acceptance tests</a:t>
            </a:r>
          </a:p>
          <a:p>
            <a:pPr>
              <a:spcBef>
                <a:spcPts val="600"/>
              </a:spcBef>
            </a:pPr>
            <a:r>
              <a:rPr lang="en-GB" sz="1600" dirty="0"/>
              <a:t>Owned by the Product Owner, written in collaboration with Developers and Testers</a:t>
            </a:r>
          </a:p>
        </p:txBody>
      </p:sp>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62" t="9910" r="12384" b="11973"/>
          <a:stretch/>
        </p:blipFill>
        <p:spPr bwMode="auto">
          <a:xfrm>
            <a:off x="193441" y="1251385"/>
            <a:ext cx="2533855" cy="255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878373" y="1251385"/>
            <a:ext cx="2910177" cy="461665"/>
          </a:xfrm>
          <a:prstGeom prst="rect">
            <a:avLst/>
          </a:prstGeom>
          <a:noFill/>
        </p:spPr>
        <p:txBody>
          <a:bodyPr wrap="square" rtlCol="0">
            <a:spAutoFit/>
          </a:bodyPr>
          <a:lstStyle/>
          <a:p>
            <a:r>
              <a:rPr lang="en-GB" b="1" u="sng" dirty="0"/>
              <a:t>User Story</a:t>
            </a:r>
          </a:p>
        </p:txBody>
      </p:sp>
      <p:sp>
        <p:nvSpPr>
          <p:cNvPr id="16" name="TextBox 15"/>
          <p:cNvSpPr txBox="1"/>
          <p:nvPr/>
        </p:nvSpPr>
        <p:spPr>
          <a:xfrm>
            <a:off x="7343839" y="1251384"/>
            <a:ext cx="4125917" cy="461665"/>
          </a:xfrm>
          <a:prstGeom prst="rect">
            <a:avLst/>
          </a:prstGeom>
          <a:noFill/>
        </p:spPr>
        <p:txBody>
          <a:bodyPr wrap="square" rtlCol="0">
            <a:spAutoFit/>
          </a:bodyPr>
          <a:lstStyle/>
          <a:p>
            <a:r>
              <a:rPr lang="en-GB" b="1" u="sng" dirty="0"/>
              <a:t>Acceptance Criteria</a:t>
            </a:r>
          </a:p>
        </p:txBody>
      </p:sp>
      <p:sp>
        <p:nvSpPr>
          <p:cNvPr id="17" name="Plus 16"/>
          <p:cNvSpPr/>
          <p:nvPr/>
        </p:nvSpPr>
        <p:spPr>
          <a:xfrm>
            <a:off x="5796501" y="1309504"/>
            <a:ext cx="437321" cy="34542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974217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Differences (Test Scenarios &amp; Acceptance Tests)</a:t>
            </a:r>
          </a:p>
        </p:txBody>
      </p:sp>
      <p:sp>
        <p:nvSpPr>
          <p:cNvPr id="12" name="TextBox 11"/>
          <p:cNvSpPr txBox="1"/>
          <p:nvPr/>
        </p:nvSpPr>
        <p:spPr>
          <a:xfrm>
            <a:off x="2968075" y="1947858"/>
            <a:ext cx="3615605" cy="2092881"/>
          </a:xfrm>
          <a:prstGeom prst="rect">
            <a:avLst/>
          </a:prstGeom>
          <a:noFill/>
        </p:spPr>
        <p:txBody>
          <a:bodyPr wrap="square" lIns="0" tIns="0" rIns="0" bIns="0" rtlCol="0">
            <a:spAutoFit/>
          </a:bodyPr>
          <a:lstStyle/>
          <a:p>
            <a:pPr>
              <a:spcAft>
                <a:spcPts val="600"/>
              </a:spcAft>
            </a:pPr>
            <a:r>
              <a:rPr lang="en-GB" sz="1800" dirty="0"/>
              <a:t>Derived from acceptance criteria of user story</a:t>
            </a:r>
          </a:p>
          <a:p>
            <a:pPr>
              <a:spcAft>
                <a:spcPts val="600"/>
              </a:spcAft>
            </a:pPr>
            <a:r>
              <a:rPr lang="en-GB" sz="1800" dirty="0"/>
              <a:t>Typically written out in a list to capture the key tests to be done</a:t>
            </a:r>
          </a:p>
          <a:p>
            <a:pPr>
              <a:spcAft>
                <a:spcPts val="600"/>
              </a:spcAft>
            </a:pPr>
            <a:r>
              <a:rPr lang="en-GB" sz="1800" dirty="0"/>
              <a:t>Owned by Tester, written in collaboration with Product Owner and Developer</a:t>
            </a:r>
          </a:p>
        </p:txBody>
      </p:sp>
      <p:sp>
        <p:nvSpPr>
          <p:cNvPr id="15" name="TextBox 14"/>
          <p:cNvSpPr txBox="1"/>
          <p:nvPr/>
        </p:nvSpPr>
        <p:spPr>
          <a:xfrm>
            <a:off x="2878373" y="1251385"/>
            <a:ext cx="2910177" cy="461665"/>
          </a:xfrm>
          <a:prstGeom prst="rect">
            <a:avLst/>
          </a:prstGeom>
          <a:noFill/>
        </p:spPr>
        <p:txBody>
          <a:bodyPr wrap="square" rtlCol="0">
            <a:spAutoFit/>
          </a:bodyPr>
          <a:lstStyle/>
          <a:p>
            <a:r>
              <a:rPr lang="en-GB" b="1" u="sng" dirty="0"/>
              <a:t>Test Scenarios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1" y="1482217"/>
            <a:ext cx="2449002" cy="1648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sosceles Triangle 1"/>
          <p:cNvSpPr/>
          <p:nvPr/>
        </p:nvSpPr>
        <p:spPr>
          <a:xfrm rot="461447">
            <a:off x="771276" y="1280729"/>
            <a:ext cx="1717483" cy="322973"/>
          </a:xfrm>
          <a:prstGeom prst="triangle">
            <a:avLst>
              <a:gd name="adj" fmla="val 1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06" y="3402892"/>
            <a:ext cx="2149131" cy="201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7415481" y="1949188"/>
            <a:ext cx="3615605" cy="3631763"/>
          </a:xfrm>
          <a:prstGeom prst="rect">
            <a:avLst/>
          </a:prstGeom>
          <a:noFill/>
        </p:spPr>
        <p:txBody>
          <a:bodyPr wrap="square" lIns="0" tIns="0" rIns="0" bIns="0" rtlCol="0">
            <a:spAutoFit/>
          </a:bodyPr>
          <a:lstStyle/>
          <a:p>
            <a:pPr>
              <a:spcAft>
                <a:spcPts val="600"/>
              </a:spcAft>
            </a:pPr>
            <a:r>
              <a:rPr lang="en-GB" sz="1800" dirty="0"/>
              <a:t>Used to verify the behaviour of the product being built based on scenarios identified</a:t>
            </a:r>
          </a:p>
          <a:p>
            <a:pPr>
              <a:spcAft>
                <a:spcPts val="600"/>
              </a:spcAft>
            </a:pPr>
            <a:r>
              <a:rPr lang="en-GB" sz="1800" dirty="0"/>
              <a:t>Typically written in Gherkin language (GIVEN,WHEN,THEN)</a:t>
            </a:r>
          </a:p>
          <a:p>
            <a:pPr>
              <a:spcAft>
                <a:spcPts val="600"/>
              </a:spcAft>
            </a:pPr>
            <a:r>
              <a:rPr lang="en-GB" sz="1800" dirty="0"/>
              <a:t>Used in functional / performance tests and test automation</a:t>
            </a:r>
          </a:p>
          <a:p>
            <a:pPr>
              <a:spcAft>
                <a:spcPts val="600"/>
              </a:spcAft>
            </a:pPr>
            <a:r>
              <a:rPr lang="en-GB" sz="1800" dirty="0"/>
              <a:t>Includes for both positive (happy path) and negative tests</a:t>
            </a:r>
          </a:p>
          <a:p>
            <a:pPr>
              <a:spcAft>
                <a:spcPts val="600"/>
              </a:spcAft>
            </a:pPr>
            <a:r>
              <a:rPr lang="en-GB" sz="1800" dirty="0"/>
              <a:t>Owned by Tester, written in collaboration with Product Owner and Developer</a:t>
            </a:r>
          </a:p>
        </p:txBody>
      </p:sp>
      <p:sp>
        <p:nvSpPr>
          <p:cNvPr id="27" name="TextBox 26"/>
          <p:cNvSpPr txBox="1"/>
          <p:nvPr/>
        </p:nvSpPr>
        <p:spPr>
          <a:xfrm>
            <a:off x="7325779" y="1252715"/>
            <a:ext cx="2910177" cy="461665"/>
          </a:xfrm>
          <a:prstGeom prst="rect">
            <a:avLst/>
          </a:prstGeom>
          <a:noFill/>
        </p:spPr>
        <p:txBody>
          <a:bodyPr wrap="square" rtlCol="0">
            <a:spAutoFit/>
          </a:bodyPr>
          <a:lstStyle/>
          <a:p>
            <a:r>
              <a:rPr lang="en-GB" b="1" u="sng" dirty="0"/>
              <a:t>Acceptance Tests</a:t>
            </a:r>
          </a:p>
        </p:txBody>
      </p:sp>
    </p:spTree>
    <p:extLst>
      <p:ext uri="{BB962C8B-B14F-4D97-AF65-F5344CB8AC3E}">
        <p14:creationId xmlns:p14="http://schemas.microsoft.com/office/powerpoint/2010/main" val="32669620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User Story &amp; Acceptance Criteria (template)</a:t>
            </a:r>
            <a:endParaRPr lang="en-US" dirty="0"/>
          </a:p>
        </p:txBody>
      </p:sp>
      <p:sp>
        <p:nvSpPr>
          <p:cNvPr id="8" name="Content Placeholder 2">
            <a:extLst>
              <a:ext uri="{FF2B5EF4-FFF2-40B4-BE49-F238E27FC236}">
                <a16:creationId xmlns="" xmlns:a16="http://schemas.microsoft.com/office/drawing/2014/main" id="{A1AD4ABB-DBCE-AD41-AE4C-C6E34CC3DE85}"/>
              </a:ext>
            </a:extLst>
          </p:cNvPr>
          <p:cNvSpPr txBox="1">
            <a:spLocks/>
          </p:cNvSpPr>
          <p:nvPr/>
        </p:nvSpPr>
        <p:spPr bwMode="auto">
          <a:xfrm>
            <a:off x="323850" y="1286245"/>
            <a:ext cx="7080523" cy="486018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No: [unique reference number]</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Title: [brief title of user story]</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Description: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AS A [specific user type]</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I WANT [a specific feature/functionality]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SO THAT I CAN [have a specific benefit]</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Acceptance Criteria:</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[specific statements that outline conditions to be met for the user story to be deemed as done]</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i="1" kern="0" noProof="0" dirty="0">
                <a:solidFill>
                  <a:srgbClr val="969696">
                    <a:lumMod val="50000"/>
                  </a:srgbClr>
                </a:solidFill>
                <a:latin typeface="Arial"/>
              </a:rPr>
              <a:t>Guidance Note: typically not more than 2 to 3 statements</a:t>
            </a:r>
            <a:endParaRPr kumimoji="0" lang="en-GB" sz="1800" b="0" i="1" u="none" strike="noStrike" kern="0" cap="none" spc="0" normalizeH="0" baseline="0" noProof="0" dirty="0">
              <a:ln>
                <a:noFill/>
              </a:ln>
              <a:solidFill>
                <a:srgbClr val="969696">
                  <a:lumMod val="50000"/>
                </a:srgbClr>
              </a:solidFill>
              <a:effectLst/>
              <a:uLnTx/>
              <a:uFillTx/>
              <a:latin typeface="Arial"/>
            </a:endParaRP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endParaRPr kumimoji="0" lang="en-GB" sz="1800" b="0" i="0" u="none" strike="noStrike" kern="0" cap="none" spc="0" normalizeH="0" baseline="0" noProof="0" dirty="0">
              <a:ln>
                <a:noFill/>
              </a:ln>
              <a:solidFill>
                <a:srgbClr val="969696">
                  <a:lumMod val="50000"/>
                </a:srgbClr>
              </a:solidFill>
              <a:effectLst/>
              <a:uLnTx/>
              <a:uFillTx/>
              <a:latin typeface="Arial"/>
            </a:endParaRPr>
          </a:p>
        </p:txBody>
      </p:sp>
      <p:sp>
        <p:nvSpPr>
          <p:cNvPr id="9" name="Content Placeholder 2">
            <a:extLst>
              <a:ext uri="{FF2B5EF4-FFF2-40B4-BE49-F238E27FC236}">
                <a16:creationId xmlns="" xmlns:a16="http://schemas.microsoft.com/office/drawing/2014/main" id="{06FC7496-548A-A94F-958B-BF9C3162F372}"/>
              </a:ext>
            </a:extLst>
          </p:cNvPr>
          <p:cNvSpPr txBox="1">
            <a:spLocks/>
          </p:cNvSpPr>
          <p:nvPr/>
        </p:nvSpPr>
        <p:spPr bwMode="auto">
          <a:xfrm>
            <a:off x="5645264" y="1285950"/>
            <a:ext cx="7080523" cy="427513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ea typeface="+mn-ea"/>
                <a:cs typeface="+mn-cs"/>
              </a:rPr>
              <a:t>Business Value: [business priority]</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ea typeface="+mn-ea"/>
                <a:cs typeface="+mn-cs"/>
              </a:rPr>
              <a:t>Estimate Value: [development effort]</a:t>
            </a:r>
          </a:p>
        </p:txBody>
      </p:sp>
    </p:spTree>
    <p:extLst>
      <p:ext uri="{BB962C8B-B14F-4D97-AF65-F5344CB8AC3E}">
        <p14:creationId xmlns:p14="http://schemas.microsoft.com/office/powerpoint/2010/main" val="200307242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Acceptance Test (template)</a:t>
            </a:r>
            <a:endParaRPr lang="en-US" dirty="0"/>
          </a:p>
        </p:txBody>
      </p:sp>
      <p:sp>
        <p:nvSpPr>
          <p:cNvPr id="5" name="Content Placeholder 2">
            <a:extLst>
              <a:ext uri="{FF2B5EF4-FFF2-40B4-BE49-F238E27FC236}">
                <a16:creationId xmlns="" xmlns:a16="http://schemas.microsoft.com/office/drawing/2014/main" id="{A1AD4ABB-DBCE-AD41-AE4C-C6E34CC3DE85}"/>
              </a:ext>
            </a:extLst>
          </p:cNvPr>
          <p:cNvSpPr txBox="1">
            <a:spLocks/>
          </p:cNvSpPr>
          <p:nvPr/>
        </p:nvSpPr>
        <p:spPr bwMode="auto">
          <a:xfrm>
            <a:off x="274655" y="1311235"/>
            <a:ext cx="9354378" cy="486018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No: [unique reference number]</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Title: [brief title of test scenario]</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Description: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rPr>
              <a:t>GIVEN [some context]</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AND [additional context] </a:t>
            </a:r>
            <a:r>
              <a:rPr lang="en-GB" sz="1800" i="1" kern="0" dirty="0">
                <a:solidFill>
                  <a:srgbClr val="969696">
                    <a:lumMod val="50000"/>
                  </a:srgbClr>
                </a:solidFill>
              </a:rPr>
              <a:t>– if needed</a:t>
            </a:r>
            <a:endParaRPr kumimoji="0" lang="en-GB" sz="1800" b="0" i="1" u="none" strike="noStrike" kern="0" cap="none" spc="0" normalizeH="0" baseline="0" noProof="0" dirty="0">
              <a:ln>
                <a:noFill/>
              </a:ln>
              <a:solidFill>
                <a:srgbClr val="969696">
                  <a:lumMod val="50000"/>
                </a:srgbClr>
              </a:solidFill>
              <a:effectLst/>
              <a:uLnTx/>
              <a:uFillTx/>
            </a:endParaRP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WHEN</a:t>
            </a:r>
            <a:r>
              <a:rPr kumimoji="0" lang="en-GB" sz="1800" b="0" i="0" u="none" strike="noStrike" kern="0" cap="none" spc="0" normalizeH="0" baseline="0" noProof="0" dirty="0">
                <a:ln>
                  <a:noFill/>
                </a:ln>
                <a:solidFill>
                  <a:srgbClr val="969696">
                    <a:lumMod val="50000"/>
                  </a:srgbClr>
                </a:solidFill>
                <a:effectLst/>
                <a:uLnTx/>
                <a:uFillTx/>
              </a:rPr>
              <a:t> [</a:t>
            </a:r>
            <a:r>
              <a:rPr lang="en-GB" sz="1800" kern="0" dirty="0">
                <a:solidFill>
                  <a:srgbClr val="969696">
                    <a:lumMod val="50000"/>
                  </a:srgbClr>
                </a:solidFill>
              </a:rPr>
              <a:t>some action is performed</a:t>
            </a:r>
            <a:r>
              <a:rPr kumimoji="0" lang="en-GB" sz="1800" b="0" i="0" u="none" strike="noStrike" kern="0" cap="none" spc="0" normalizeH="0" baseline="0" noProof="0" dirty="0">
                <a:ln>
                  <a:noFill/>
                </a:ln>
                <a:solidFill>
                  <a:srgbClr val="969696">
                    <a:lumMod val="50000"/>
                  </a:srgbClr>
                </a:solidFill>
                <a:effectLst/>
                <a:uLnTx/>
                <a:uFillTx/>
              </a:rPr>
              <a:t>] </a:t>
            </a:r>
            <a:endParaRPr lang="en-GB" sz="1800" kern="0" dirty="0">
              <a:solidFill>
                <a:srgbClr val="969696">
                  <a:lumMod val="50000"/>
                </a:srgbClr>
              </a:solidFill>
            </a:endParaRP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THEN </a:t>
            </a:r>
            <a:r>
              <a:rPr kumimoji="0" lang="en-GB" sz="1800" b="0" i="0" u="none" strike="noStrike" kern="0" cap="none" spc="0" normalizeH="0" baseline="0" noProof="0" dirty="0">
                <a:ln>
                  <a:noFill/>
                </a:ln>
                <a:solidFill>
                  <a:srgbClr val="969696">
                    <a:lumMod val="50000"/>
                  </a:srgbClr>
                </a:solidFill>
                <a:effectLst/>
                <a:uLnTx/>
                <a:uFillTx/>
              </a:rPr>
              <a:t>[a</a:t>
            </a:r>
            <a:r>
              <a:rPr kumimoji="0" lang="en-GB" sz="1800" b="0" i="0" u="none" strike="noStrike" kern="0" cap="none" spc="0" normalizeH="0" noProof="0" dirty="0">
                <a:ln>
                  <a:noFill/>
                </a:ln>
                <a:solidFill>
                  <a:srgbClr val="969696">
                    <a:lumMod val="50000"/>
                  </a:srgbClr>
                </a:solidFill>
                <a:effectLst/>
                <a:uLnTx/>
                <a:uFillTx/>
              </a:rPr>
              <a:t> particular set of observable consequences should be obtained</a:t>
            </a:r>
            <a:r>
              <a:rPr kumimoji="0" lang="en-GB" sz="1800" b="0" i="0" u="none" strike="noStrike" kern="0" cap="none" spc="0" normalizeH="0" baseline="0" noProof="0" dirty="0">
                <a:ln>
                  <a:noFill/>
                </a:ln>
                <a:solidFill>
                  <a:srgbClr val="969696">
                    <a:lumMod val="50000"/>
                  </a:srgbClr>
                </a:solidFill>
                <a:effectLst/>
                <a:uLnTx/>
                <a:uFillTx/>
              </a:rPr>
              <a:t>]</a:t>
            </a:r>
          </a:p>
          <a:p>
            <a:pPr marL="502338" lvl="1" indent="0" defTabSz="914400">
              <a:spcBef>
                <a:spcPts val="1800"/>
              </a:spcBef>
              <a:buClr>
                <a:srgbClr val="000000"/>
              </a:buClr>
              <a:buSzTx/>
              <a:buNone/>
              <a:defRPr/>
            </a:pPr>
            <a:r>
              <a:rPr lang="en-GB" sz="1800" kern="0" dirty="0">
                <a:solidFill>
                  <a:srgbClr val="969696">
                    <a:lumMod val="50000"/>
                  </a:srgbClr>
                </a:solidFill>
              </a:rPr>
              <a:t>AND [additional outcome] </a:t>
            </a:r>
            <a:r>
              <a:rPr lang="en-GB" sz="1800" i="1" kern="0" dirty="0">
                <a:solidFill>
                  <a:srgbClr val="969696">
                    <a:lumMod val="50000"/>
                  </a:srgbClr>
                </a:solidFill>
              </a:rPr>
              <a:t>– if needed</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endParaRPr kumimoji="0" lang="en-GB" sz="1800" b="0" i="0" u="none" strike="noStrike" kern="0" cap="none" spc="0" normalizeH="0" baseline="0" noProof="0" dirty="0">
              <a:ln>
                <a:noFill/>
              </a:ln>
              <a:solidFill>
                <a:srgbClr val="969696">
                  <a:lumMod val="50000"/>
                </a:srgbClr>
              </a:solidFill>
              <a:effectLst/>
              <a:uLnTx/>
              <a:uFillTx/>
            </a:endParaRP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endParaRPr kumimoji="0" lang="en-GB" sz="1800" b="0" i="0" u="none" strike="noStrike" kern="0" cap="none" spc="0" normalizeH="0" baseline="0" noProof="0" dirty="0">
              <a:ln>
                <a:noFill/>
              </a:ln>
              <a:solidFill>
                <a:srgbClr val="969696">
                  <a:lumMod val="50000"/>
                </a:srgbClr>
              </a:solidFill>
              <a:effectLst/>
              <a:uLnTx/>
              <a:uFillTx/>
            </a:endParaRPr>
          </a:p>
        </p:txBody>
      </p:sp>
    </p:spTree>
    <p:extLst>
      <p:ext uri="{BB962C8B-B14F-4D97-AF65-F5344CB8AC3E}">
        <p14:creationId xmlns:p14="http://schemas.microsoft.com/office/powerpoint/2010/main" val="114975208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Story Maturity</a:t>
            </a:r>
          </a:p>
        </p:txBody>
      </p:sp>
      <p:sp>
        <p:nvSpPr>
          <p:cNvPr id="33" name="Down Arrow 32"/>
          <p:cNvSpPr/>
          <p:nvPr/>
        </p:nvSpPr>
        <p:spPr>
          <a:xfrm>
            <a:off x="1153344" y="2526759"/>
            <a:ext cx="432048" cy="3433949"/>
          </a:xfrm>
          <a:prstGeom prst="downArrow">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r"/>
            <a:endParaRPr lang="en-GB" sz="1600" dirty="0">
              <a:latin typeface="+mj-lt"/>
            </a:endParaRPr>
          </a:p>
        </p:txBody>
      </p:sp>
      <p:sp>
        <p:nvSpPr>
          <p:cNvPr id="34" name="Rectangle 33"/>
          <p:cNvSpPr/>
          <p:nvPr/>
        </p:nvSpPr>
        <p:spPr>
          <a:xfrm>
            <a:off x="5140620" y="2926500"/>
            <a:ext cx="234360" cy="307777"/>
          </a:xfrm>
          <a:prstGeom prst="rect">
            <a:avLst/>
          </a:prstGeom>
        </p:spPr>
        <p:txBody>
          <a:bodyPr wrap="none">
            <a:spAutoFit/>
          </a:bodyPr>
          <a:lstStyle/>
          <a:p>
            <a:r>
              <a:rPr lang="en-GB" dirty="0"/>
              <a:t> </a:t>
            </a:r>
          </a:p>
        </p:txBody>
      </p:sp>
      <p:sp>
        <p:nvSpPr>
          <p:cNvPr id="39" name="Rectangle 38"/>
          <p:cNvSpPr/>
          <p:nvPr/>
        </p:nvSpPr>
        <p:spPr>
          <a:xfrm>
            <a:off x="2254059" y="1866238"/>
            <a:ext cx="843501" cy="261610"/>
          </a:xfrm>
          <a:prstGeom prst="rect">
            <a:avLst/>
          </a:prstGeom>
        </p:spPr>
        <p:txBody>
          <a:bodyPr wrap="none">
            <a:spAutoFit/>
          </a:bodyPr>
          <a:lstStyle/>
          <a:p>
            <a:r>
              <a:rPr lang="en-GB" sz="1050" b="1" dirty="0">
                <a:solidFill>
                  <a:schemeClr val="bg2">
                    <a:lumMod val="10000"/>
                  </a:schemeClr>
                </a:solidFill>
              </a:rPr>
              <a:t>New Born</a:t>
            </a:r>
          </a:p>
        </p:txBody>
      </p:sp>
      <p:sp>
        <p:nvSpPr>
          <p:cNvPr id="40" name="Rectangle 39"/>
          <p:cNvSpPr/>
          <p:nvPr/>
        </p:nvSpPr>
        <p:spPr>
          <a:xfrm>
            <a:off x="3972694" y="1867285"/>
            <a:ext cx="537327" cy="261610"/>
          </a:xfrm>
          <a:prstGeom prst="rect">
            <a:avLst/>
          </a:prstGeom>
        </p:spPr>
        <p:txBody>
          <a:bodyPr wrap="none">
            <a:spAutoFit/>
          </a:bodyPr>
          <a:lstStyle/>
          <a:p>
            <a:r>
              <a:rPr lang="en-GB" sz="1050" b="1" dirty="0">
                <a:solidFill>
                  <a:schemeClr val="bg2">
                    <a:lumMod val="10000"/>
                  </a:schemeClr>
                </a:solidFill>
              </a:rPr>
              <a:t>Child</a:t>
            </a:r>
          </a:p>
        </p:txBody>
      </p:sp>
      <p:sp>
        <p:nvSpPr>
          <p:cNvPr id="41" name="Rectangle 40"/>
          <p:cNvSpPr/>
          <p:nvPr/>
        </p:nvSpPr>
        <p:spPr>
          <a:xfrm>
            <a:off x="5680113" y="1855205"/>
            <a:ext cx="1056700" cy="261610"/>
          </a:xfrm>
          <a:prstGeom prst="rect">
            <a:avLst/>
          </a:prstGeom>
        </p:spPr>
        <p:txBody>
          <a:bodyPr wrap="none">
            <a:spAutoFit/>
          </a:bodyPr>
          <a:lstStyle/>
          <a:p>
            <a:r>
              <a:rPr lang="en-GB" sz="1050" b="1" dirty="0">
                <a:solidFill>
                  <a:schemeClr val="bg2">
                    <a:lumMod val="10000"/>
                  </a:schemeClr>
                </a:solidFill>
              </a:rPr>
              <a:t>Adolescence</a:t>
            </a:r>
          </a:p>
        </p:txBody>
      </p:sp>
      <p:sp>
        <p:nvSpPr>
          <p:cNvPr id="42" name="Rectangle 41"/>
          <p:cNvSpPr/>
          <p:nvPr/>
        </p:nvSpPr>
        <p:spPr>
          <a:xfrm>
            <a:off x="8119651" y="1855205"/>
            <a:ext cx="545342" cy="261610"/>
          </a:xfrm>
          <a:prstGeom prst="rect">
            <a:avLst/>
          </a:prstGeom>
        </p:spPr>
        <p:txBody>
          <a:bodyPr wrap="none">
            <a:spAutoFit/>
          </a:bodyPr>
          <a:lstStyle/>
          <a:p>
            <a:r>
              <a:rPr lang="en-GB" sz="1050" b="1" dirty="0">
                <a:solidFill>
                  <a:schemeClr val="bg2">
                    <a:lumMod val="10000"/>
                  </a:schemeClr>
                </a:solidFill>
              </a:rPr>
              <a:t>Adult</a:t>
            </a:r>
          </a:p>
        </p:txBody>
      </p:sp>
      <p:sp>
        <p:nvSpPr>
          <p:cNvPr id="43" name="Right Arrow 42"/>
          <p:cNvSpPr/>
          <p:nvPr/>
        </p:nvSpPr>
        <p:spPr>
          <a:xfrm>
            <a:off x="2111524" y="2157195"/>
            <a:ext cx="7394426" cy="288106"/>
          </a:xfrm>
          <a:prstGeom prst="rightArrow">
            <a:avLst/>
          </a:prstGeom>
          <a:gradFill flip="none" rotWithShape="1">
            <a:gsLst>
              <a:gs pos="30000">
                <a:schemeClr val="bg1">
                  <a:lumMod val="85000"/>
                </a:schemeClr>
              </a:gs>
              <a:gs pos="64000">
                <a:srgbClr val="00B050"/>
              </a:gs>
              <a:gs pos="100000">
                <a:srgbClr val="00B0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44" name="TextBox 43"/>
          <p:cNvSpPr txBox="1"/>
          <p:nvPr/>
        </p:nvSpPr>
        <p:spPr>
          <a:xfrm>
            <a:off x="9229278" y="2445301"/>
            <a:ext cx="421010" cy="153888"/>
          </a:xfrm>
          <a:prstGeom prst="rect">
            <a:avLst/>
          </a:prstGeom>
          <a:noFill/>
        </p:spPr>
        <p:txBody>
          <a:bodyPr wrap="square" lIns="0" tIns="0" rIns="0" bIns="0" rtlCol="0">
            <a:spAutoFit/>
          </a:bodyPr>
          <a:lstStyle/>
          <a:p>
            <a:r>
              <a:rPr lang="en-GB" sz="1000" b="1" dirty="0"/>
              <a:t>High</a:t>
            </a:r>
          </a:p>
        </p:txBody>
      </p:sp>
      <p:sp>
        <p:nvSpPr>
          <p:cNvPr id="46" name="Rounded Rectangle 45"/>
          <p:cNvSpPr/>
          <p:nvPr/>
        </p:nvSpPr>
        <p:spPr>
          <a:xfrm>
            <a:off x="793304" y="271992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User Story</a:t>
            </a:r>
          </a:p>
        </p:txBody>
      </p:sp>
      <p:sp>
        <p:nvSpPr>
          <p:cNvPr id="47" name="Rounded Rectangle 46"/>
          <p:cNvSpPr/>
          <p:nvPr/>
        </p:nvSpPr>
        <p:spPr>
          <a:xfrm>
            <a:off x="793304" y="380004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Acceptance Criteria</a:t>
            </a:r>
          </a:p>
        </p:txBody>
      </p:sp>
      <p:sp>
        <p:nvSpPr>
          <p:cNvPr id="48" name="Rounded Rectangle 47"/>
          <p:cNvSpPr/>
          <p:nvPr/>
        </p:nvSpPr>
        <p:spPr>
          <a:xfrm>
            <a:off x="793304" y="488016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Acceptance Tests</a:t>
            </a:r>
          </a:p>
        </p:txBody>
      </p:sp>
      <p:sp>
        <p:nvSpPr>
          <p:cNvPr id="49" name="TextBox 48"/>
          <p:cNvSpPr txBox="1"/>
          <p:nvPr/>
        </p:nvSpPr>
        <p:spPr>
          <a:xfrm>
            <a:off x="2198201" y="2719926"/>
            <a:ext cx="1043376" cy="430887"/>
          </a:xfrm>
          <a:prstGeom prst="rect">
            <a:avLst/>
          </a:prstGeom>
          <a:noFill/>
        </p:spPr>
        <p:txBody>
          <a:bodyPr wrap="square" lIns="0" tIns="0" rIns="0" bIns="0" rtlCol="0">
            <a:spAutoFit/>
          </a:bodyPr>
          <a:lstStyle/>
          <a:p>
            <a:r>
              <a:rPr lang="en-GB" sz="1400" dirty="0"/>
              <a:t>New user story created</a:t>
            </a:r>
          </a:p>
        </p:txBody>
      </p:sp>
      <p:sp>
        <p:nvSpPr>
          <p:cNvPr id="50" name="TextBox 49"/>
          <p:cNvSpPr txBox="1"/>
          <p:nvPr/>
        </p:nvSpPr>
        <p:spPr>
          <a:xfrm>
            <a:off x="2216617" y="3812846"/>
            <a:ext cx="1529015" cy="430887"/>
          </a:xfrm>
          <a:prstGeom prst="rect">
            <a:avLst/>
          </a:prstGeom>
          <a:noFill/>
        </p:spPr>
        <p:txBody>
          <a:bodyPr wrap="square" lIns="0" tIns="0" rIns="0" bIns="0" rtlCol="0">
            <a:spAutoFit/>
          </a:bodyPr>
          <a:lstStyle/>
          <a:p>
            <a:r>
              <a:rPr lang="en-GB" sz="1400" dirty="0"/>
              <a:t>Initial acceptance criteria captured</a:t>
            </a:r>
          </a:p>
        </p:txBody>
      </p:sp>
      <p:sp>
        <p:nvSpPr>
          <p:cNvPr id="51" name="TextBox 50"/>
          <p:cNvSpPr txBox="1"/>
          <p:nvPr/>
        </p:nvSpPr>
        <p:spPr>
          <a:xfrm>
            <a:off x="2216617" y="5024762"/>
            <a:ext cx="1529015" cy="430887"/>
          </a:xfrm>
          <a:prstGeom prst="rect">
            <a:avLst/>
          </a:prstGeom>
          <a:noFill/>
        </p:spPr>
        <p:txBody>
          <a:bodyPr wrap="square" lIns="0" tIns="0" rIns="0" bIns="0" rtlCol="0">
            <a:spAutoFit/>
          </a:bodyPr>
          <a:lstStyle/>
          <a:p>
            <a:r>
              <a:rPr lang="en-GB" sz="1400" dirty="0"/>
              <a:t>Not identified at this stage</a:t>
            </a:r>
          </a:p>
        </p:txBody>
      </p:sp>
      <p:sp>
        <p:nvSpPr>
          <p:cNvPr id="52" name="TextBox 51"/>
          <p:cNvSpPr txBox="1"/>
          <p:nvPr/>
        </p:nvSpPr>
        <p:spPr>
          <a:xfrm>
            <a:off x="3782376" y="2711056"/>
            <a:ext cx="1330519" cy="430887"/>
          </a:xfrm>
          <a:prstGeom prst="rect">
            <a:avLst/>
          </a:prstGeom>
          <a:noFill/>
        </p:spPr>
        <p:txBody>
          <a:bodyPr wrap="square" lIns="0" tIns="0" rIns="0" bIns="0" rtlCol="0">
            <a:spAutoFit/>
          </a:bodyPr>
          <a:lstStyle/>
          <a:p>
            <a:r>
              <a:rPr lang="en-GB" sz="1400" dirty="0"/>
              <a:t>Review of user story, updates</a:t>
            </a:r>
          </a:p>
        </p:txBody>
      </p:sp>
      <p:sp>
        <p:nvSpPr>
          <p:cNvPr id="53" name="TextBox 52"/>
          <p:cNvSpPr txBox="1"/>
          <p:nvPr/>
        </p:nvSpPr>
        <p:spPr>
          <a:xfrm>
            <a:off x="3800793" y="3803976"/>
            <a:ext cx="1529015" cy="646331"/>
          </a:xfrm>
          <a:prstGeom prst="rect">
            <a:avLst/>
          </a:prstGeom>
          <a:noFill/>
        </p:spPr>
        <p:txBody>
          <a:bodyPr wrap="square" lIns="0" tIns="0" rIns="0" bIns="0" rtlCol="0">
            <a:spAutoFit/>
          </a:bodyPr>
          <a:lstStyle/>
          <a:p>
            <a:r>
              <a:rPr lang="en-GB" sz="1400" dirty="0"/>
              <a:t>Review of acceptance criteria, updates</a:t>
            </a:r>
          </a:p>
        </p:txBody>
      </p:sp>
      <p:sp>
        <p:nvSpPr>
          <p:cNvPr id="54" name="TextBox 53"/>
          <p:cNvSpPr txBox="1"/>
          <p:nvPr/>
        </p:nvSpPr>
        <p:spPr>
          <a:xfrm>
            <a:off x="3800793" y="5015892"/>
            <a:ext cx="1529015" cy="430887"/>
          </a:xfrm>
          <a:prstGeom prst="rect">
            <a:avLst/>
          </a:prstGeom>
          <a:noFill/>
        </p:spPr>
        <p:txBody>
          <a:bodyPr wrap="square" lIns="0" tIns="0" rIns="0" bIns="0" rtlCol="0">
            <a:spAutoFit/>
          </a:bodyPr>
          <a:lstStyle/>
          <a:p>
            <a:r>
              <a:rPr lang="en-GB" sz="1400" dirty="0"/>
              <a:t>Initial test scenarios identified</a:t>
            </a:r>
          </a:p>
        </p:txBody>
      </p:sp>
      <p:sp>
        <p:nvSpPr>
          <p:cNvPr id="55" name="TextBox 54"/>
          <p:cNvSpPr txBox="1"/>
          <p:nvPr/>
        </p:nvSpPr>
        <p:spPr>
          <a:xfrm>
            <a:off x="5582576" y="2719926"/>
            <a:ext cx="1330519" cy="430887"/>
          </a:xfrm>
          <a:prstGeom prst="rect">
            <a:avLst/>
          </a:prstGeom>
          <a:noFill/>
        </p:spPr>
        <p:txBody>
          <a:bodyPr wrap="square" lIns="0" tIns="0" rIns="0" bIns="0" rtlCol="0">
            <a:spAutoFit/>
          </a:bodyPr>
          <a:lstStyle/>
          <a:p>
            <a:r>
              <a:rPr lang="en-GB" sz="1400" dirty="0"/>
              <a:t>Refined user story, updates</a:t>
            </a:r>
          </a:p>
        </p:txBody>
      </p:sp>
      <p:sp>
        <p:nvSpPr>
          <p:cNvPr id="56" name="TextBox 55"/>
          <p:cNvSpPr txBox="1"/>
          <p:nvPr/>
        </p:nvSpPr>
        <p:spPr>
          <a:xfrm>
            <a:off x="5600993" y="3812846"/>
            <a:ext cx="1817047" cy="430887"/>
          </a:xfrm>
          <a:prstGeom prst="rect">
            <a:avLst/>
          </a:prstGeom>
          <a:noFill/>
        </p:spPr>
        <p:txBody>
          <a:bodyPr wrap="square" lIns="0" tIns="0" rIns="0" bIns="0" rtlCol="0">
            <a:spAutoFit/>
          </a:bodyPr>
          <a:lstStyle/>
          <a:p>
            <a:r>
              <a:rPr lang="en-GB" sz="1400" dirty="0"/>
              <a:t>Refined acceptance criteria, updates</a:t>
            </a:r>
          </a:p>
        </p:txBody>
      </p:sp>
      <p:sp>
        <p:nvSpPr>
          <p:cNvPr id="57" name="TextBox 56"/>
          <p:cNvSpPr txBox="1"/>
          <p:nvPr/>
        </p:nvSpPr>
        <p:spPr>
          <a:xfrm>
            <a:off x="5599533" y="5024762"/>
            <a:ext cx="1817047" cy="646331"/>
          </a:xfrm>
          <a:prstGeom prst="rect">
            <a:avLst/>
          </a:prstGeom>
          <a:noFill/>
        </p:spPr>
        <p:txBody>
          <a:bodyPr wrap="square" lIns="0" tIns="0" rIns="0" bIns="0" rtlCol="0">
            <a:spAutoFit/>
          </a:bodyPr>
          <a:lstStyle/>
          <a:p>
            <a:r>
              <a:rPr lang="en-GB" sz="1400" dirty="0"/>
              <a:t>Refined test scenarios, initial Acceptance Tests created</a:t>
            </a:r>
          </a:p>
        </p:txBody>
      </p:sp>
      <p:sp>
        <p:nvSpPr>
          <p:cNvPr id="58" name="TextBox 57"/>
          <p:cNvSpPr txBox="1"/>
          <p:nvPr/>
        </p:nvSpPr>
        <p:spPr>
          <a:xfrm>
            <a:off x="7562056" y="2703764"/>
            <a:ext cx="1691448" cy="646331"/>
          </a:xfrm>
          <a:prstGeom prst="rect">
            <a:avLst/>
          </a:prstGeom>
          <a:noFill/>
        </p:spPr>
        <p:txBody>
          <a:bodyPr wrap="square" lIns="0" tIns="0" rIns="0" bIns="0" rtlCol="0">
            <a:spAutoFit/>
          </a:bodyPr>
          <a:lstStyle/>
          <a:p>
            <a:r>
              <a:rPr lang="en-GB" sz="1400" dirty="0"/>
              <a:t>User story complete, agreed with estimate (effort)</a:t>
            </a:r>
          </a:p>
        </p:txBody>
      </p:sp>
      <p:sp>
        <p:nvSpPr>
          <p:cNvPr id="59" name="TextBox 58"/>
          <p:cNvSpPr txBox="1"/>
          <p:nvPr/>
        </p:nvSpPr>
        <p:spPr>
          <a:xfrm>
            <a:off x="7580473" y="3796684"/>
            <a:ext cx="1778289" cy="430887"/>
          </a:xfrm>
          <a:prstGeom prst="rect">
            <a:avLst/>
          </a:prstGeom>
          <a:noFill/>
        </p:spPr>
        <p:txBody>
          <a:bodyPr wrap="square" lIns="0" tIns="0" rIns="0" bIns="0" rtlCol="0">
            <a:spAutoFit/>
          </a:bodyPr>
          <a:lstStyle/>
          <a:p>
            <a:r>
              <a:rPr lang="en-GB" sz="1400" dirty="0"/>
              <a:t>Acceptance criteria complete, agreed</a:t>
            </a:r>
          </a:p>
        </p:txBody>
      </p:sp>
      <p:sp>
        <p:nvSpPr>
          <p:cNvPr id="60" name="TextBox 59"/>
          <p:cNvSpPr txBox="1"/>
          <p:nvPr/>
        </p:nvSpPr>
        <p:spPr>
          <a:xfrm>
            <a:off x="7580473" y="5008600"/>
            <a:ext cx="1997807" cy="861774"/>
          </a:xfrm>
          <a:prstGeom prst="rect">
            <a:avLst/>
          </a:prstGeom>
          <a:noFill/>
        </p:spPr>
        <p:txBody>
          <a:bodyPr wrap="square" lIns="0" tIns="0" rIns="0" bIns="0" rtlCol="0">
            <a:spAutoFit/>
          </a:bodyPr>
          <a:lstStyle/>
          <a:p>
            <a:r>
              <a:rPr lang="en-GB" sz="1400" dirty="0"/>
              <a:t>Acceptance Tests complete, agreed (further tests may be created in sprint)</a:t>
            </a:r>
          </a:p>
        </p:txBody>
      </p:sp>
      <p:pic>
        <p:nvPicPr>
          <p:cNvPr id="6148" name="Picture 4" descr="Image result for tru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7978" y="496530"/>
            <a:ext cx="1828687" cy="12983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trump teenag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3498" y="385827"/>
            <a:ext cx="1073315" cy="140907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trump chil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7859" y="481285"/>
            <a:ext cx="850730" cy="127609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trump bab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4006" y="837513"/>
            <a:ext cx="951765" cy="95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025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63875" y="1200480"/>
            <a:ext cx="11884025" cy="3798810"/>
          </a:xfrm>
        </p:spPr>
        <p:txBody>
          <a:bodyPr/>
          <a:lstStyle/>
          <a:p>
            <a:r>
              <a:rPr lang="en-US" dirty="0" smtClean="0"/>
              <a:t>Unit </a:t>
            </a:r>
            <a:r>
              <a:rPr lang="en-US" dirty="0" smtClean="0"/>
              <a:t>testing </a:t>
            </a:r>
            <a:r>
              <a:rPr lang="en-US" dirty="0" smtClean="0"/>
              <a:t>segregates </a:t>
            </a:r>
            <a:r>
              <a:rPr lang="en-US" dirty="0"/>
              <a:t>each part of the </a:t>
            </a:r>
            <a:r>
              <a:rPr lang="en-US" dirty="0" smtClean="0"/>
              <a:t>program and focuses </a:t>
            </a:r>
            <a:r>
              <a:rPr lang="en-US" dirty="0"/>
              <a:t>on </a:t>
            </a:r>
            <a:r>
              <a:rPr lang="en-US" dirty="0" smtClean="0"/>
              <a:t>testing </a:t>
            </a:r>
            <a:r>
              <a:rPr lang="en-US" dirty="0" smtClean="0"/>
              <a:t>a </a:t>
            </a:r>
            <a:r>
              <a:rPr lang="en-US" dirty="0"/>
              <a:t>small </a:t>
            </a:r>
            <a:r>
              <a:rPr lang="en-US" dirty="0" smtClean="0"/>
              <a:t>portion or individual section of </a:t>
            </a:r>
            <a:r>
              <a:rPr lang="en-US" dirty="0"/>
              <a:t>our application and verifies its behavior </a:t>
            </a:r>
            <a:r>
              <a:rPr lang="en-US" b="1" dirty="0"/>
              <a:t>independently from other parts</a:t>
            </a:r>
            <a:r>
              <a:rPr lang="en-US" dirty="0"/>
              <a:t>. </a:t>
            </a:r>
            <a:r>
              <a:rPr lang="en-US" dirty="0" smtClean="0"/>
              <a:t>Usually broken down by 3 phases: </a:t>
            </a:r>
          </a:p>
          <a:p>
            <a:pPr marL="342900" indent="-342900">
              <a:buAutoNum type="arabicParenR"/>
            </a:pPr>
            <a:r>
              <a:rPr lang="en-US" dirty="0" smtClean="0"/>
              <a:t>Initializes </a:t>
            </a:r>
            <a:r>
              <a:rPr lang="en-US" dirty="0"/>
              <a:t>a small piece of an application it wants to test </a:t>
            </a:r>
            <a:endParaRPr lang="en-US" dirty="0" smtClean="0"/>
          </a:p>
          <a:p>
            <a:pPr marL="342900" indent="-342900">
              <a:buAutoNum type="arabicParenR"/>
            </a:pPr>
            <a:r>
              <a:rPr lang="en-US" dirty="0" smtClean="0"/>
              <a:t>It </a:t>
            </a:r>
            <a:r>
              <a:rPr lang="en-US" dirty="0"/>
              <a:t>applies some stimulus to the system under test (usually by calling a method on </a:t>
            </a:r>
            <a:r>
              <a:rPr lang="en-US" dirty="0" smtClean="0"/>
              <a:t>it)</a:t>
            </a:r>
          </a:p>
          <a:p>
            <a:pPr marL="342900" indent="-342900">
              <a:buAutoNum type="arabicParenR"/>
            </a:pPr>
            <a:r>
              <a:rPr lang="en-US" dirty="0" smtClean="0"/>
              <a:t>Observes </a:t>
            </a:r>
            <a:r>
              <a:rPr lang="en-US" dirty="0"/>
              <a:t>the resulting </a:t>
            </a:r>
            <a:r>
              <a:rPr lang="en-US" dirty="0" smtClean="0"/>
              <a:t>behavior – passes or fails. </a:t>
            </a:r>
          </a:p>
          <a:p>
            <a:pPr marL="342900" indent="-342900">
              <a:buAutoNum type="arabicParenR"/>
            </a:pPr>
            <a:endParaRPr lang="en-US" dirty="0"/>
          </a:p>
          <a:p>
            <a:r>
              <a:rPr lang="en-US" dirty="0" smtClean="0"/>
              <a:t>These </a:t>
            </a:r>
            <a:r>
              <a:rPr lang="en-US" dirty="0"/>
              <a:t>three unit test phases are also known as Arrange, Act and Assert, or simply AAA</a:t>
            </a:r>
            <a:r>
              <a:rPr lang="en-US" dirty="0" smtClean="0"/>
              <a:t>.</a:t>
            </a:r>
          </a:p>
        </p:txBody>
      </p:sp>
      <p:sp>
        <p:nvSpPr>
          <p:cNvPr id="3" name="Title 2"/>
          <p:cNvSpPr>
            <a:spLocks noGrp="1"/>
          </p:cNvSpPr>
          <p:nvPr>
            <p:ph type="title"/>
          </p:nvPr>
        </p:nvSpPr>
        <p:spPr/>
        <p:txBody>
          <a:bodyPr/>
          <a:lstStyle/>
          <a:p>
            <a:r>
              <a:rPr lang="en-US" dirty="0" smtClean="0"/>
              <a:t>What is Unit Testing?</a:t>
            </a:r>
            <a:endParaRPr lang="en-US" dirty="0"/>
          </a:p>
        </p:txBody>
      </p:sp>
    </p:spTree>
    <p:extLst>
      <p:ext uri="{BB962C8B-B14F-4D97-AF65-F5344CB8AC3E}">
        <p14:creationId xmlns:p14="http://schemas.microsoft.com/office/powerpoint/2010/main" val="286840296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dirty="0"/>
              <a:t>What order do these come in?</a:t>
            </a:r>
          </a:p>
          <a:p>
            <a:pPr marL="285750" indent="-285750">
              <a:buFontTx/>
              <a:buChar char="-"/>
            </a:pPr>
            <a:r>
              <a:rPr lang="en-GB" sz="2000" dirty="0"/>
              <a:t>Story gets added to a sprint</a:t>
            </a:r>
          </a:p>
          <a:p>
            <a:pPr marL="285750" indent="-285750">
              <a:buFontTx/>
              <a:buChar char="-"/>
            </a:pPr>
            <a:r>
              <a:rPr lang="en-GB" sz="2000" dirty="0"/>
              <a:t>Developer checks their (sub-task) work against the (story) tests</a:t>
            </a:r>
          </a:p>
          <a:p>
            <a:pPr marL="285750" indent="-285750">
              <a:buFontTx/>
              <a:buChar char="-"/>
            </a:pPr>
            <a:r>
              <a:rPr lang="en-GB" sz="2000" dirty="0"/>
              <a:t>QA takes gherkin as inspiration for writing real gherkin that they commit as a real test</a:t>
            </a:r>
          </a:p>
          <a:p>
            <a:pPr marL="285750" indent="-285750">
              <a:buFontTx/>
              <a:buChar char="-"/>
            </a:pPr>
            <a:r>
              <a:rPr lang="en-GB" sz="2000" dirty="0"/>
              <a:t>Story gets matured to an 'adult‘</a:t>
            </a:r>
          </a:p>
          <a:p>
            <a:pPr marL="285750" indent="-285750">
              <a:buFontTx/>
              <a:buChar char="-"/>
            </a:pPr>
            <a:r>
              <a:rPr lang="en-GB" sz="2000" dirty="0"/>
              <a:t>Acceptance criteria gets discussed and matured</a:t>
            </a:r>
          </a:p>
          <a:p>
            <a:pPr marL="285750" indent="-285750">
              <a:buFontTx/>
              <a:buChar char="-"/>
            </a:pPr>
            <a:r>
              <a:rPr lang="en-GB" sz="2000" dirty="0"/>
              <a:t>Maybe the story gets split</a:t>
            </a:r>
          </a:p>
          <a:p>
            <a:pPr marL="285750" indent="-285750">
              <a:buFontTx/>
              <a:buChar char="-"/>
            </a:pPr>
            <a:r>
              <a:rPr lang="en-GB" sz="2000" dirty="0"/>
              <a:t>High level gherkin gets written</a:t>
            </a:r>
          </a:p>
          <a:p>
            <a:pPr marL="285750" indent="-285750">
              <a:buFontTx/>
              <a:buChar char="-"/>
            </a:pPr>
            <a:endParaRPr lang="en-GB" dirty="0"/>
          </a:p>
        </p:txBody>
      </p:sp>
      <p:sp>
        <p:nvSpPr>
          <p:cNvPr id="3" name="Title 2"/>
          <p:cNvSpPr>
            <a:spLocks noGrp="1"/>
          </p:cNvSpPr>
          <p:nvPr>
            <p:ph type="title"/>
          </p:nvPr>
        </p:nvSpPr>
        <p:spPr/>
        <p:txBody>
          <a:bodyPr/>
          <a:lstStyle/>
          <a:p>
            <a:r>
              <a:rPr lang="en-GB" dirty="0"/>
              <a:t>Test time!</a:t>
            </a:r>
          </a:p>
        </p:txBody>
      </p:sp>
    </p:spTree>
    <p:extLst>
      <p:ext uri="{BB962C8B-B14F-4D97-AF65-F5344CB8AC3E}">
        <p14:creationId xmlns:p14="http://schemas.microsoft.com/office/powerpoint/2010/main" val="19187333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b="1" dirty="0"/>
              <a:t>More focus on customer needs: </a:t>
            </a:r>
            <a:r>
              <a:rPr lang="en-US" dirty="0">
                <a:solidFill>
                  <a:srgbClr val="FF0000"/>
                </a:solidFill>
              </a:rPr>
              <a:t>Although </a:t>
            </a:r>
            <a:r>
              <a:rPr lang="en-US" dirty="0"/>
              <a:t>the user acceptance test </a:t>
            </a:r>
            <a:r>
              <a:rPr lang="en-US" strike="sngStrike" dirty="0">
                <a:solidFill>
                  <a:srgbClr val="FF0000"/>
                </a:solidFill>
              </a:rPr>
              <a:t>criteria</a:t>
            </a:r>
            <a:r>
              <a:rPr lang="en-US" dirty="0"/>
              <a:t> is taken as the basis for development, </a:t>
            </a:r>
            <a:r>
              <a:rPr lang="en-US" dirty="0">
                <a:solidFill>
                  <a:srgbClr val="FF0000"/>
                </a:solidFill>
              </a:rPr>
              <a:t>however </a:t>
            </a:r>
            <a:r>
              <a:rPr lang="en-US" dirty="0"/>
              <a:t>the customer objectives remain in focus throughout development. Developers can visualize the end result holistically which leads to better coding and unit testing. ATDD forces the developer to think from a customer perspective and focus on end user needs at all stages of development.</a:t>
            </a:r>
          </a:p>
          <a:p>
            <a:r>
              <a:rPr lang="en-US" b="1" dirty="0"/>
              <a:t>Better collaboration between stakeholders:</a:t>
            </a:r>
            <a:r>
              <a:rPr lang="en-US" dirty="0"/>
              <a:t> Collaboration starts right from the point where the user story is written down </a:t>
            </a:r>
            <a:r>
              <a:rPr lang="en-US" dirty="0">
                <a:solidFill>
                  <a:srgbClr val="FF0000"/>
                </a:solidFill>
              </a:rPr>
              <a:t>with clear acceptance criteria </a:t>
            </a:r>
            <a:r>
              <a:rPr lang="en-US" dirty="0"/>
              <a:t>and continues till the developed code meets the acceptance </a:t>
            </a:r>
            <a:r>
              <a:rPr lang="en-US" dirty="0">
                <a:solidFill>
                  <a:srgbClr val="FF0000"/>
                </a:solidFill>
              </a:rPr>
              <a:t>tests</a:t>
            </a:r>
            <a:r>
              <a:rPr lang="en-US" dirty="0"/>
              <a:t>. Product Owners, Business Analysts, Testers and Developers work together throughout development. The user story </a:t>
            </a:r>
            <a:r>
              <a:rPr lang="en-US" dirty="0">
                <a:solidFill>
                  <a:srgbClr val="FF0000"/>
                </a:solidFill>
              </a:rPr>
              <a:t>with acceptance criteria </a:t>
            </a:r>
            <a:r>
              <a:rPr lang="en-US" dirty="0"/>
              <a:t>and </a:t>
            </a:r>
            <a:r>
              <a:rPr lang="en-US" dirty="0">
                <a:solidFill>
                  <a:srgbClr val="FF0000"/>
                </a:solidFill>
              </a:rPr>
              <a:t>acceptance tests </a:t>
            </a:r>
            <a:r>
              <a:rPr lang="en-US" dirty="0"/>
              <a:t>give all members of the team a clear picture of what needs to be achieved and ensure better adherence to requirements.</a:t>
            </a:r>
          </a:p>
          <a:p>
            <a:r>
              <a:rPr lang="en-US" b="1" dirty="0"/>
              <a:t>Faster resolution of issues:</a:t>
            </a:r>
            <a:r>
              <a:rPr lang="en-US" dirty="0"/>
              <a:t> Unlike regular development cycles, in ATDD acceptance testing is not an isolated activity performed prior to roll out. It is an integral part of development and is performed multiple times to check whether the new code conforms to expectations. This helps in early identification and resolution of issues.</a:t>
            </a:r>
          </a:p>
          <a:p>
            <a:endParaRPr lang="en-US" dirty="0"/>
          </a:p>
        </p:txBody>
      </p:sp>
      <p:sp>
        <p:nvSpPr>
          <p:cNvPr id="3" name="Title 2"/>
          <p:cNvSpPr>
            <a:spLocks noGrp="1"/>
          </p:cNvSpPr>
          <p:nvPr>
            <p:ph type="title"/>
          </p:nvPr>
        </p:nvSpPr>
        <p:spPr/>
        <p:txBody>
          <a:bodyPr/>
          <a:lstStyle/>
          <a:p>
            <a:r>
              <a:rPr lang="en-US" dirty="0"/>
              <a:t>Other benefits of ATDD</a:t>
            </a:r>
          </a:p>
        </p:txBody>
      </p:sp>
    </p:spTree>
    <p:extLst>
      <p:ext uri="{BB962C8B-B14F-4D97-AF65-F5344CB8AC3E}">
        <p14:creationId xmlns:p14="http://schemas.microsoft.com/office/powerpoint/2010/main" val="77675315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46782" y="1143005"/>
            <a:ext cx="11884025" cy="4701198"/>
          </a:xfrm>
        </p:spPr>
        <p:txBody>
          <a:bodyPr/>
          <a:lstStyle/>
          <a:p>
            <a:r>
              <a:rPr lang="en-US" dirty="0" smtClean="0"/>
              <a:t>How many of you feel confident that when you change or refactor portions of existing/legacy code you are 100% confident your changes will not cause bugs?   </a:t>
            </a:r>
          </a:p>
          <a:p>
            <a:endParaRPr lang="en-US" dirty="0" smtClean="0"/>
          </a:p>
          <a:p>
            <a:r>
              <a:rPr lang="en-US" dirty="0" smtClean="0"/>
              <a:t>Some of the key benefits include: </a:t>
            </a:r>
          </a:p>
          <a:p>
            <a:pPr marL="285750" indent="-285750">
              <a:buFont typeface="Arial" panose="020B0604020202020204" pitchFamily="34" charset="0"/>
              <a:buChar char="•"/>
            </a:pPr>
            <a:r>
              <a:rPr lang="en-US" dirty="0" smtClean="0"/>
              <a:t>Captures and identifies bugs or issues early</a:t>
            </a:r>
          </a:p>
          <a:p>
            <a:pPr marL="285750" indent="-285750">
              <a:buFont typeface="Arial" panose="020B0604020202020204" pitchFamily="34" charset="0"/>
              <a:buChar char="•"/>
            </a:pPr>
            <a:r>
              <a:rPr lang="en-US" dirty="0" smtClean="0"/>
              <a:t>Improve code quality</a:t>
            </a:r>
          </a:p>
          <a:p>
            <a:pPr marL="285750" indent="-285750">
              <a:buFont typeface="Arial" panose="020B0604020202020204" pitchFamily="34" charset="0"/>
              <a:buChar char="•"/>
            </a:pPr>
            <a:r>
              <a:rPr lang="en-US" dirty="0" smtClean="0"/>
              <a:t>Makes the development process more agile</a:t>
            </a:r>
          </a:p>
          <a:p>
            <a:pPr marL="285750" indent="-285750">
              <a:buFont typeface="Arial" panose="020B0604020202020204" pitchFamily="34" charset="0"/>
              <a:buChar char="•"/>
            </a:pPr>
            <a:r>
              <a:rPr lang="en-US" dirty="0" smtClean="0"/>
              <a:t>Improve application design because code must by testable</a:t>
            </a:r>
          </a:p>
          <a:p>
            <a:pPr marL="285750" indent="-285750">
              <a:buFont typeface="Arial" panose="020B0604020202020204" pitchFamily="34" charset="0"/>
              <a:buChar char="•"/>
            </a:pPr>
            <a:r>
              <a:rPr lang="en-US" dirty="0" smtClean="0"/>
              <a:t>Facilitates changes to ensure the app still works as expected</a:t>
            </a:r>
          </a:p>
          <a:p>
            <a:pPr marL="285750" indent="-285750">
              <a:buFont typeface="Arial" panose="020B0604020202020204" pitchFamily="34" charset="0"/>
              <a:buChar char="•"/>
            </a:pPr>
            <a:r>
              <a:rPr lang="en-US" dirty="0" smtClean="0"/>
              <a:t>Build confidence about the code we’re producing</a:t>
            </a:r>
          </a:p>
          <a:p>
            <a:pPr marL="285750" indent="-285750">
              <a:buFont typeface="Arial" panose="020B0604020202020204" pitchFamily="34" charset="0"/>
              <a:buChar char="•"/>
            </a:pPr>
            <a:r>
              <a:rPr lang="en-US" dirty="0" smtClean="0"/>
              <a:t>Less bugs reduces costs</a:t>
            </a:r>
          </a:p>
          <a:p>
            <a:pPr marL="285750" indent="-285750">
              <a:buFont typeface="Arial" panose="020B0604020202020204" pitchFamily="34" charset="0"/>
              <a:buChar char="•"/>
            </a:pPr>
            <a:endParaRPr lang="en-US" dirty="0"/>
          </a:p>
          <a:p>
            <a:r>
              <a:rPr lang="en-US" dirty="0">
                <a:hlinkClick r:id="rId2"/>
              </a:rPr>
              <a:t>https://stackoverflow.com/questions/67299/is-unit-testing-worth-the-effort</a:t>
            </a:r>
            <a:endParaRPr lang="en-US" dirty="0" smtClean="0"/>
          </a:p>
        </p:txBody>
      </p:sp>
      <p:sp>
        <p:nvSpPr>
          <p:cNvPr id="3" name="Title 2"/>
          <p:cNvSpPr>
            <a:spLocks noGrp="1"/>
          </p:cNvSpPr>
          <p:nvPr>
            <p:ph type="title"/>
          </p:nvPr>
        </p:nvSpPr>
        <p:spPr/>
        <p:txBody>
          <a:bodyPr/>
          <a:lstStyle/>
          <a:p>
            <a:r>
              <a:rPr lang="en-US" dirty="0" smtClean="0"/>
              <a:t>Why should we care about unit testing? </a:t>
            </a:r>
            <a:endParaRPr lang="en-US" dirty="0"/>
          </a:p>
        </p:txBody>
      </p:sp>
    </p:spTree>
    <p:extLst>
      <p:ext uri="{BB962C8B-B14F-4D97-AF65-F5344CB8AC3E}">
        <p14:creationId xmlns:p14="http://schemas.microsoft.com/office/powerpoint/2010/main" val="414468945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64120" y="1357975"/>
            <a:ext cx="6869069" cy="4413250"/>
          </a:xfrm>
        </p:spPr>
        <p:txBody>
          <a:bodyPr/>
          <a:lstStyle/>
          <a:p>
            <a:pPr marL="342900" indent="-342900">
              <a:buFont typeface="Arial" panose="020B0604020202020204" pitchFamily="34" charset="0"/>
              <a:buChar char="•"/>
            </a:pPr>
            <a:r>
              <a:rPr lang="en-US" b="1" dirty="0" smtClean="0"/>
              <a:t>Independent </a:t>
            </a:r>
            <a:r>
              <a:rPr lang="en-US" dirty="0" smtClean="0"/>
              <a:t>– tests a single section of code such as a single class, object or component</a:t>
            </a:r>
          </a:p>
          <a:p>
            <a:pPr marL="815012" lvl="4" indent="-342900"/>
            <a:r>
              <a:rPr lang="en-US" dirty="0" smtClean="0"/>
              <a:t>Does no rely on live systems</a:t>
            </a:r>
          </a:p>
          <a:p>
            <a:pPr marL="342900" indent="-342900">
              <a:buFont typeface="Arial" panose="020B0604020202020204" pitchFamily="34" charset="0"/>
              <a:buChar char="•"/>
            </a:pPr>
            <a:r>
              <a:rPr lang="en-US" b="1" dirty="0" smtClean="0"/>
              <a:t>Readable</a:t>
            </a:r>
            <a:r>
              <a:rPr lang="en-US" dirty="0" smtClean="0"/>
              <a:t> - Descriptive names; Easy to read and understand</a:t>
            </a:r>
          </a:p>
          <a:p>
            <a:pPr marL="342900" indent="-342900">
              <a:buFont typeface="Arial" panose="020B0604020202020204" pitchFamily="34" charset="0"/>
              <a:buChar char="•"/>
            </a:pPr>
            <a:r>
              <a:rPr lang="en-US" b="1" dirty="0" smtClean="0"/>
              <a:t>Repeatable</a:t>
            </a:r>
            <a:r>
              <a:rPr lang="en-US" dirty="0" smtClean="0"/>
              <a:t> - run unit test multiple times and achieve the same results</a:t>
            </a:r>
          </a:p>
          <a:p>
            <a:pPr marL="342900" indent="-342900">
              <a:buFont typeface="Arial" panose="020B0604020202020204" pitchFamily="34" charset="0"/>
              <a:buChar char="•"/>
            </a:pPr>
            <a:r>
              <a:rPr lang="en-US" b="1" dirty="0" smtClean="0"/>
              <a:t>Well Structured </a:t>
            </a:r>
            <a:r>
              <a:rPr lang="en-US" dirty="0" smtClean="0"/>
              <a:t>– Follow the AAA pattern (Arrange, Act, Assert)</a:t>
            </a:r>
          </a:p>
          <a:p>
            <a:pPr marL="342900" indent="-342900">
              <a:buFont typeface="Arial" panose="020B0604020202020204" pitchFamily="34" charset="0"/>
              <a:buChar char="•"/>
            </a:pPr>
            <a:r>
              <a:rPr lang="en-US" b="1" dirty="0" smtClean="0"/>
              <a:t>Fast</a:t>
            </a:r>
            <a:r>
              <a:rPr lang="en-US" dirty="0" smtClean="0"/>
              <a:t> – each test shouldn’t take long to process</a:t>
            </a:r>
          </a:p>
          <a:p>
            <a:pPr marL="342900" indent="-342900">
              <a:buFont typeface="Arial" panose="020B0604020202020204" pitchFamily="34" charset="0"/>
              <a:buChar char="•"/>
            </a:pPr>
            <a:endParaRPr lang="en-US" dirty="0" smtClean="0"/>
          </a:p>
          <a:p>
            <a:r>
              <a:rPr lang="en-US" i="1" u="sng" dirty="0"/>
              <a:t>Never write unit tests </a:t>
            </a:r>
            <a:r>
              <a:rPr lang="en-US" i="1" u="sng" dirty="0" smtClean="0"/>
              <a:t>to meet code coverage requirements</a:t>
            </a:r>
            <a:r>
              <a:rPr lang="en-US" dirty="0" smtClean="0"/>
              <a:t>, write units tests to ensure you won’t break code in the future. </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3" name="Title 2"/>
          <p:cNvSpPr>
            <a:spLocks noGrp="1"/>
          </p:cNvSpPr>
          <p:nvPr>
            <p:ph type="title"/>
          </p:nvPr>
        </p:nvSpPr>
        <p:spPr/>
        <p:txBody>
          <a:bodyPr/>
          <a:lstStyle/>
          <a:p>
            <a:r>
              <a:rPr lang="en-US" dirty="0" smtClean="0"/>
              <a:t>What makes a good unit test? </a:t>
            </a:r>
            <a:endParaRPr lang="en-US" dirty="0"/>
          </a:p>
        </p:txBody>
      </p:sp>
      <p:pic>
        <p:nvPicPr>
          <p:cNvPr id="2050" name="Picture 2" descr="https://miro.medium.com/max/600/1*fCMBDvJQWR6KokIF-H7iw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609" y="1187864"/>
            <a:ext cx="4076709" cy="26158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artinfowler.com/bliki/images/unitTest/isola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6833" y="4234805"/>
            <a:ext cx="4742262" cy="13264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96742" y="5874085"/>
            <a:ext cx="7255381" cy="215444"/>
          </a:xfrm>
          <a:prstGeom prst="rect">
            <a:avLst/>
          </a:prstGeom>
          <a:noFill/>
        </p:spPr>
        <p:txBody>
          <a:bodyPr wrap="square" rtlCol="0">
            <a:spAutoFit/>
          </a:bodyPr>
          <a:lstStyle/>
          <a:p>
            <a:pPr algn="r"/>
            <a:r>
              <a:rPr lang="en-US" sz="800" dirty="0" smtClean="0"/>
              <a:t>Sources: </a:t>
            </a:r>
            <a:r>
              <a:rPr lang="en-US" sz="800" dirty="0" smtClean="0">
                <a:hlinkClick r:id="rId4"/>
              </a:rPr>
              <a:t>https</a:t>
            </a:r>
            <a:r>
              <a:rPr lang="en-US" sz="800" dirty="0">
                <a:hlinkClick r:id="rId4"/>
              </a:rPr>
              <a:t>://</a:t>
            </a:r>
            <a:r>
              <a:rPr lang="en-US" sz="800" dirty="0" smtClean="0">
                <a:hlinkClick r:id="rId4"/>
              </a:rPr>
              <a:t>martinfowler.com/bliki/UnitTest.html</a:t>
            </a:r>
            <a:r>
              <a:rPr lang="en-US" sz="800" dirty="0" smtClean="0"/>
              <a:t>, </a:t>
            </a:r>
            <a:r>
              <a:rPr lang="en-US" sz="800" dirty="0">
                <a:hlinkClick r:id="rId5"/>
              </a:rPr>
              <a:t>https://medium.com/chris-nielsen/so-whats-a-good-unit-test-look-like-71f750333ac0</a:t>
            </a:r>
            <a:r>
              <a:rPr lang="en-US" sz="800" dirty="0" smtClean="0"/>
              <a:t> </a:t>
            </a:r>
            <a:endParaRPr lang="en-US" sz="800" dirty="0"/>
          </a:p>
        </p:txBody>
      </p:sp>
    </p:spTree>
    <p:extLst>
      <p:ext uri="{BB962C8B-B14F-4D97-AF65-F5344CB8AC3E}">
        <p14:creationId xmlns:p14="http://schemas.microsoft.com/office/powerpoint/2010/main" val="127371234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73158" y="1107833"/>
            <a:ext cx="11884025" cy="4870937"/>
          </a:xfrm>
        </p:spPr>
        <p:txBody>
          <a:bodyPr/>
          <a:lstStyle/>
          <a:p>
            <a:pPr marL="285750" indent="-285750">
              <a:buFont typeface="Arial" panose="020B0604020202020204" pitchFamily="34" charset="0"/>
              <a:buChar char="•"/>
            </a:pPr>
            <a:r>
              <a:rPr lang="en-US" dirty="0" smtClean="0"/>
              <a:t>Jest is an open-source </a:t>
            </a:r>
            <a:r>
              <a:rPr lang="en-US" dirty="0" smtClean="0"/>
              <a:t>testing framework </a:t>
            </a:r>
            <a:r>
              <a:rPr lang="en-US" dirty="0" smtClean="0"/>
              <a:t>originally </a:t>
            </a:r>
            <a:r>
              <a:rPr lang="en-US" dirty="0" smtClean="0"/>
              <a:t>created by </a:t>
            </a:r>
            <a:r>
              <a:rPr lang="en-US" dirty="0" smtClean="0"/>
              <a:t>Facebook</a:t>
            </a:r>
          </a:p>
          <a:p>
            <a:pPr marL="757862" lvl="4" indent="-285750"/>
            <a:r>
              <a:rPr lang="en-US" sz="1600" dirty="0" smtClean="0"/>
              <a:t>Aspects </a:t>
            </a:r>
            <a:r>
              <a:rPr lang="en-US" sz="1600" dirty="0"/>
              <a:t>of </a:t>
            </a:r>
            <a:r>
              <a:rPr lang="en-US" sz="1600" dirty="0" smtClean="0"/>
              <a:t>Jasmine.js </a:t>
            </a:r>
            <a:r>
              <a:rPr lang="en-US" sz="1600" dirty="0"/>
              <a:t>and </a:t>
            </a:r>
            <a:r>
              <a:rPr lang="en-US" sz="1600" dirty="0" smtClean="0"/>
              <a:t>Mocha.js were originally designed </a:t>
            </a:r>
            <a:r>
              <a:rPr lang="en-US" sz="1600" dirty="0"/>
              <a:t>into the </a:t>
            </a:r>
            <a:r>
              <a:rPr lang="en-US" sz="1600" dirty="0" smtClean="0"/>
              <a:t>framework</a:t>
            </a:r>
          </a:p>
          <a:p>
            <a:pPr marL="757862" lvl="4" indent="-285750"/>
            <a:r>
              <a:rPr lang="en-US" sz="1600" dirty="0" smtClean="0"/>
              <a:t>It’s really a hybrid of many testing libraries with some </a:t>
            </a:r>
            <a:r>
              <a:rPr lang="en-US" sz="1600" dirty="0" err="1" smtClean="0"/>
              <a:t>Faceboook</a:t>
            </a:r>
            <a:r>
              <a:rPr lang="en-US" sz="1600" dirty="0" smtClean="0"/>
              <a:t> mojo added on top</a:t>
            </a:r>
            <a:endParaRPr lang="en-US" sz="16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Assortment </a:t>
            </a:r>
            <a:r>
              <a:rPr lang="en-US" dirty="0" smtClean="0"/>
              <a:t>of built-in testing options:</a:t>
            </a:r>
          </a:p>
          <a:p>
            <a:pPr marL="757862" lvl="4" indent="-285750"/>
            <a:r>
              <a:rPr lang="en-US" sz="1600" dirty="0"/>
              <a:t>Can be used for unit </a:t>
            </a:r>
            <a:r>
              <a:rPr lang="en-US" sz="1600" i="1" dirty="0"/>
              <a:t>and</a:t>
            </a:r>
            <a:r>
              <a:rPr lang="en-US" sz="1600" dirty="0"/>
              <a:t> integration </a:t>
            </a:r>
            <a:r>
              <a:rPr lang="en-US" sz="1600" dirty="0" smtClean="0"/>
              <a:t>testing</a:t>
            </a:r>
          </a:p>
          <a:p>
            <a:pPr marL="757862" lvl="4" indent="-285750"/>
            <a:r>
              <a:rPr lang="en-US" sz="1600" dirty="0" smtClean="0"/>
              <a:t>Flexible configuration options</a:t>
            </a:r>
            <a:endParaRPr lang="en-US" sz="1600" dirty="0"/>
          </a:p>
          <a:p>
            <a:pPr marL="757862" lvl="4" indent="-285750"/>
            <a:r>
              <a:rPr lang="en-US" sz="1600" dirty="0" smtClean="0"/>
              <a:t>Includes </a:t>
            </a:r>
            <a:r>
              <a:rPr lang="en-US" sz="1600" dirty="0"/>
              <a:t>mocking/spy capabilities and </a:t>
            </a:r>
            <a:r>
              <a:rPr lang="en-US" sz="1600" dirty="0" smtClean="0"/>
              <a:t>variety of options </a:t>
            </a:r>
          </a:p>
          <a:p>
            <a:pPr marL="757862" lvl="4" indent="-285750"/>
            <a:r>
              <a:rPr lang="en-US" sz="1600" dirty="0" smtClean="0"/>
              <a:t>Built-in `expect` options for test assertions</a:t>
            </a:r>
            <a:endParaRPr lang="en-US" sz="1600" dirty="0"/>
          </a:p>
          <a:p>
            <a:pPr marL="757862" lvl="4" indent="-285750"/>
            <a:r>
              <a:rPr lang="en-US" sz="1600" dirty="0"/>
              <a:t>Coverage reporting</a:t>
            </a:r>
          </a:p>
          <a:p>
            <a:pPr marL="757862" lvl="4" indent="-285750"/>
            <a:r>
              <a:rPr lang="en-US" sz="1600" dirty="0"/>
              <a:t>Snapshot testing</a:t>
            </a:r>
          </a:p>
          <a:p>
            <a:pPr marL="757862" lvl="4" indent="-285750"/>
            <a:r>
              <a:rPr lang="en-US" sz="1600" dirty="0"/>
              <a:t>Has a watch mode – will re-run tests as tests are </a:t>
            </a:r>
            <a:r>
              <a:rPr lang="en-US" sz="1600" dirty="0" smtClean="0"/>
              <a:t>updated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It’s </a:t>
            </a:r>
            <a:r>
              <a:rPr lang="en-US" dirty="0" smtClean="0"/>
              <a:t>generally pretty fast at running tests </a:t>
            </a:r>
          </a:p>
          <a:p>
            <a:pPr marL="757862" lvl="4" indent="-285750"/>
            <a:r>
              <a:rPr lang="en-US" sz="1600" dirty="0" smtClean="0"/>
              <a:t>v.23 does have some performance issues, current version installed in FC; fixed in current version v.24</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smtClean="0"/>
              <a:t>Why Jest?</a:t>
            </a:r>
            <a:endParaRPr lang="en-US" dirty="0"/>
          </a:p>
        </p:txBody>
      </p:sp>
    </p:spTree>
    <p:extLst>
      <p:ext uri="{BB962C8B-B14F-4D97-AF65-F5344CB8AC3E}">
        <p14:creationId xmlns:p14="http://schemas.microsoft.com/office/powerpoint/2010/main" val="257784282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20405" y="1052879"/>
            <a:ext cx="11884025" cy="4413250"/>
          </a:xfrm>
        </p:spPr>
        <p:txBody>
          <a:bodyPr/>
          <a:lstStyle/>
          <a:p>
            <a:r>
              <a:rPr lang="en-US" dirty="0" smtClean="0">
                <a:hlinkClick r:id="rId2"/>
              </a:rPr>
              <a:t>Jestjs.io</a:t>
            </a:r>
            <a:endParaRPr lang="en-US" dirty="0" smtClean="0"/>
          </a:p>
          <a:p>
            <a:pPr marL="285750" indent="-285750">
              <a:buFont typeface="Arial" panose="020B0604020202020204" pitchFamily="34" charset="0"/>
              <a:buChar char="•"/>
            </a:pPr>
            <a:r>
              <a:rPr lang="en-US" dirty="0" smtClean="0"/>
              <a:t>Configuration </a:t>
            </a:r>
          </a:p>
          <a:p>
            <a:pPr marL="757862" lvl="4" indent="-285750"/>
            <a:r>
              <a:rPr lang="en-US" dirty="0" smtClean="0"/>
              <a:t>Setting up jest in projects and various options</a:t>
            </a:r>
          </a:p>
          <a:p>
            <a:pPr marL="1007678" lvl="5" indent="-285750"/>
            <a:r>
              <a:rPr lang="en-US" dirty="0" err="1" smtClean="0"/>
              <a:t>collectCoverage</a:t>
            </a:r>
            <a:r>
              <a:rPr lang="en-US" dirty="0" smtClean="0"/>
              <a:t> – setting for creating coverage reports </a:t>
            </a:r>
            <a:endParaRPr lang="en-US" dirty="0"/>
          </a:p>
          <a:p>
            <a:pPr marL="1007678" lvl="5" indent="-285750"/>
            <a:r>
              <a:rPr lang="en-US" dirty="0"/>
              <a:t>v</a:t>
            </a:r>
            <a:r>
              <a:rPr lang="en-US" dirty="0" smtClean="0"/>
              <a:t>erbose - </a:t>
            </a:r>
            <a:r>
              <a:rPr lang="en-US" dirty="0"/>
              <a:t>Indicates whether each individual test should be reported during the </a:t>
            </a:r>
            <a:r>
              <a:rPr lang="en-US" dirty="0" smtClean="0"/>
              <a:t>run (useful for easily tracking down failing tests)</a:t>
            </a:r>
          </a:p>
          <a:p>
            <a:pPr marL="285750" indent="-285750">
              <a:buFont typeface="Arial" panose="020B0604020202020204" pitchFamily="34" charset="0"/>
              <a:buChar char="•"/>
            </a:pPr>
            <a:r>
              <a:rPr lang="en-US" dirty="0" smtClean="0"/>
              <a:t>Jest </a:t>
            </a:r>
            <a:r>
              <a:rPr lang="en-US" dirty="0" err="1" smtClean="0"/>
              <a:t>Cli</a:t>
            </a:r>
            <a:r>
              <a:rPr lang="en-US" dirty="0" smtClean="0"/>
              <a:t> </a:t>
            </a:r>
          </a:p>
          <a:p>
            <a:pPr marL="757862" lvl="4" indent="-285750"/>
            <a:r>
              <a:rPr lang="en-US" dirty="0" smtClean="0"/>
              <a:t>options when running jest in command line; ex. jest --watch</a:t>
            </a:r>
          </a:p>
          <a:p>
            <a:pPr marL="285750" indent="-285750">
              <a:buFont typeface="Arial" panose="020B0604020202020204" pitchFamily="34" charset="0"/>
              <a:buChar char="•"/>
            </a:pPr>
            <a:r>
              <a:rPr lang="en-US" dirty="0" err="1" smtClean="0"/>
              <a:t>Globals</a:t>
            </a:r>
            <a:r>
              <a:rPr lang="en-US" dirty="0" smtClean="0"/>
              <a:t> </a:t>
            </a:r>
          </a:p>
          <a:p>
            <a:pPr marL="757862" lvl="4" indent="-285750"/>
            <a:r>
              <a:rPr lang="en-US" dirty="0" smtClean="0"/>
              <a:t>testing methods (ex. describe(), it(), </a:t>
            </a:r>
            <a:r>
              <a:rPr lang="en-US" dirty="0" err="1"/>
              <a:t>b</a:t>
            </a:r>
            <a:r>
              <a:rPr lang="en-US" dirty="0" err="1" smtClean="0"/>
              <a:t>eforeEach</a:t>
            </a:r>
            <a:r>
              <a:rPr lang="en-US" dirty="0" smtClean="0"/>
              <a:t>(), </a:t>
            </a:r>
            <a:r>
              <a:rPr lang="en-US" dirty="0" err="1" smtClean="0"/>
              <a:t>afterEach</a:t>
            </a:r>
            <a:r>
              <a:rPr lang="en-US" dirty="0" smtClean="0"/>
              <a:t>(), etc</a:t>
            </a:r>
            <a:r>
              <a:rPr lang="en-US" dirty="0"/>
              <a:t>.</a:t>
            </a:r>
            <a:r>
              <a:rPr lang="en-US" dirty="0" smtClean="0"/>
              <a:t>)</a:t>
            </a:r>
          </a:p>
          <a:p>
            <a:pPr marL="285750" indent="-285750">
              <a:buFont typeface="Arial" panose="020B0604020202020204" pitchFamily="34" charset="0"/>
              <a:buChar char="•"/>
            </a:pPr>
            <a:r>
              <a:rPr lang="en-US" dirty="0" smtClean="0"/>
              <a:t>Jest object</a:t>
            </a:r>
          </a:p>
          <a:p>
            <a:pPr marL="757862" lvl="4" indent="-285750"/>
            <a:r>
              <a:rPr lang="en-US" dirty="0" smtClean="0"/>
              <a:t>Mocking modules </a:t>
            </a:r>
          </a:p>
          <a:p>
            <a:pPr marL="285750" indent="-285750">
              <a:buFont typeface="Arial" panose="020B0604020202020204" pitchFamily="34" charset="0"/>
              <a:buChar char="•"/>
            </a:pPr>
            <a:r>
              <a:rPr lang="en-US" dirty="0" smtClean="0"/>
              <a:t>Mock function </a:t>
            </a:r>
          </a:p>
          <a:p>
            <a:pPr marL="757862" lvl="4" indent="-285750"/>
            <a:r>
              <a:rPr lang="en-US" dirty="0" smtClean="0"/>
              <a:t>Mocking imported methods/functions</a:t>
            </a:r>
          </a:p>
          <a:p>
            <a:pPr marL="285750" indent="-285750">
              <a:buFont typeface="Arial" panose="020B0604020202020204" pitchFamily="34" charset="0"/>
              <a:buChar char="•"/>
            </a:pPr>
            <a:r>
              <a:rPr lang="en-US" dirty="0" smtClean="0"/>
              <a:t>Expect library</a:t>
            </a:r>
          </a:p>
          <a:p>
            <a:pPr marL="757862" lvl="4" indent="-285750"/>
            <a:r>
              <a:rPr lang="en-US" dirty="0"/>
              <a:t>Testing matchers (ex. .</a:t>
            </a:r>
            <a:r>
              <a:rPr lang="en-US" dirty="0" err="1"/>
              <a:t>toBe</a:t>
            </a:r>
            <a:r>
              <a:rPr lang="en-US" dirty="0"/>
              <a:t>(value), .</a:t>
            </a:r>
            <a:r>
              <a:rPr lang="en-US" dirty="0" err="1"/>
              <a:t>toHaveLength</a:t>
            </a:r>
            <a:r>
              <a:rPr lang="en-US" dirty="0"/>
              <a:t>(number))</a:t>
            </a:r>
            <a:endParaRPr lang="en-US" dirty="0" smtClean="0"/>
          </a:p>
        </p:txBody>
      </p:sp>
      <p:sp>
        <p:nvSpPr>
          <p:cNvPr id="3" name="Title 2"/>
          <p:cNvSpPr>
            <a:spLocks noGrp="1"/>
          </p:cNvSpPr>
          <p:nvPr>
            <p:ph type="title"/>
          </p:nvPr>
        </p:nvSpPr>
        <p:spPr/>
        <p:txBody>
          <a:bodyPr/>
          <a:lstStyle/>
          <a:p>
            <a:r>
              <a:rPr lang="en-US" dirty="0" smtClean="0"/>
              <a:t>Jest Docs</a:t>
            </a:r>
            <a:endParaRPr lang="en-US" dirty="0"/>
          </a:p>
        </p:txBody>
      </p:sp>
    </p:spTree>
    <p:extLst>
      <p:ext uri="{BB962C8B-B14F-4D97-AF65-F5344CB8AC3E}">
        <p14:creationId xmlns:p14="http://schemas.microsoft.com/office/powerpoint/2010/main" val="422979816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5371734" y="1753673"/>
            <a:ext cx="6594231" cy="4255395"/>
          </a:xfrm>
        </p:spPr>
        <p:txBody>
          <a:bodyPr>
            <a:normAutofit lnSpcReduction="10000"/>
          </a:bodyPr>
          <a:lstStyle/>
          <a:p>
            <a:r>
              <a:rPr lang="en-US" sz="1600" dirty="0">
                <a:solidFill>
                  <a:schemeClr val="tx1">
                    <a:lumMod val="75000"/>
                  </a:schemeClr>
                </a:solidFill>
                <a:latin typeface="Courier New" panose="02070309020205020404" pitchFamily="49" charset="0"/>
                <a:cs typeface="Courier New" panose="02070309020205020404" pitchFamily="49" charset="0"/>
              </a:rPr>
              <a:t>const { multiply } = require('./jestbasics.js</a:t>
            </a:r>
            <a:r>
              <a:rPr lang="en-US" sz="1600" dirty="0" smtClean="0">
                <a:solidFill>
                  <a:schemeClr val="tx1">
                    <a:lumMod val="75000"/>
                  </a:schemeClr>
                </a:solidFill>
                <a:latin typeface="Courier New" panose="02070309020205020404" pitchFamily="49" charset="0"/>
                <a:cs typeface="Courier New" panose="02070309020205020404" pitchFamily="49" charset="0"/>
              </a:rPr>
              <a:t>'); </a:t>
            </a:r>
          </a:p>
          <a:p>
            <a:endParaRPr lang="en-US" sz="1600" dirty="0" smtClean="0">
              <a:solidFill>
                <a:schemeClr val="tx1">
                  <a:lumMod val="75000"/>
                </a:schemeClr>
              </a:solidFill>
              <a:latin typeface="Courier New" panose="02070309020205020404" pitchFamily="49" charset="0"/>
              <a:cs typeface="Courier New" panose="02070309020205020404" pitchFamily="49" charset="0"/>
            </a:endParaRPr>
          </a:p>
          <a:p>
            <a:r>
              <a:rPr lang="en-US" sz="1600" dirty="0" smtClean="0">
                <a:solidFill>
                  <a:schemeClr val="tx1">
                    <a:lumMod val="75000"/>
                  </a:schemeClr>
                </a:solidFill>
                <a:latin typeface="Courier New" panose="02070309020205020404" pitchFamily="49" charset="0"/>
                <a:cs typeface="Courier New" panose="02070309020205020404" pitchFamily="49" charset="0"/>
              </a:rPr>
              <a:t>describe(‘What you are testing ’,  </a:t>
            </a:r>
            <a:r>
              <a:rPr lang="en-US" sz="1600" dirty="0">
                <a:solidFill>
                  <a:schemeClr val="tx1">
                    <a:lumMod val="75000"/>
                  </a:schemeClr>
                </a:solidFill>
                <a:latin typeface="Courier New" panose="02070309020205020404" pitchFamily="49" charset="0"/>
                <a:cs typeface="Courier New" panose="02070309020205020404" pitchFamily="49" charset="0"/>
              </a:rPr>
              <a:t>() =&gt; </a:t>
            </a:r>
            <a:r>
              <a:rPr lang="en-US" sz="1600" dirty="0" smtClean="0">
                <a:solidFill>
                  <a:schemeClr val="tx1">
                    <a:lumMod val="75000"/>
                  </a:schemeClr>
                </a:solidFill>
                <a:latin typeface="Courier New" panose="02070309020205020404" pitchFamily="49" charset="0"/>
                <a:cs typeface="Courier New" panose="02070309020205020404" pitchFamily="49" charset="0"/>
              </a:rPr>
              <a:t>{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it('multiply function should return result of </a:t>
            </a:r>
            <a:r>
              <a:rPr lang="en-US" sz="1600" dirty="0" smtClean="0">
                <a:solidFill>
                  <a:schemeClr val="tx1">
                    <a:lumMod val="75000"/>
                  </a:schemeClr>
                </a:solidFill>
                <a:latin typeface="Courier New" panose="02070309020205020404" pitchFamily="49" charset="0"/>
                <a:cs typeface="Courier New" panose="02070309020205020404" pitchFamily="49" charset="0"/>
              </a:rPr>
              <a:t>two</a:t>
            </a:r>
          </a:p>
          <a:p>
            <a:r>
              <a:rPr lang="en-US" sz="1600" dirty="0" smtClean="0">
                <a:solidFill>
                  <a:schemeClr val="tx1">
                    <a:lumMod val="75000"/>
                  </a:schemeClr>
                </a:solidFill>
                <a:latin typeface="Courier New" panose="02070309020205020404" pitchFamily="49" charset="0"/>
                <a:cs typeface="Courier New" panose="02070309020205020404" pitchFamily="49" charset="0"/>
              </a:rPr>
              <a:t>  multiplied </a:t>
            </a:r>
            <a:r>
              <a:rPr lang="en-US" sz="1600" dirty="0" smtClean="0">
                <a:solidFill>
                  <a:schemeClr val="tx1">
                    <a:lumMod val="75000"/>
                  </a:schemeClr>
                </a:solidFill>
                <a:latin typeface="Courier New" panose="02070309020205020404" pitchFamily="49" charset="0"/>
                <a:cs typeface="Courier New" panose="02070309020205020404" pitchFamily="49" charset="0"/>
              </a:rPr>
              <a:t>arguments', () =&gt;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  const </a:t>
            </a:r>
            <a:r>
              <a:rPr lang="en-US" sz="1600" dirty="0">
                <a:solidFill>
                  <a:schemeClr val="tx1">
                    <a:lumMod val="75000"/>
                  </a:schemeClr>
                </a:solidFill>
                <a:latin typeface="Courier New" panose="02070309020205020404" pitchFamily="49" charset="0"/>
                <a:cs typeface="Courier New" panose="02070309020205020404" pitchFamily="49" charset="0"/>
              </a:rPr>
              <a:t>multiplied = multiply(2, 3</a:t>
            </a:r>
            <a:r>
              <a:rPr lang="en-US" sz="1600" dirty="0" smtClean="0">
                <a:solidFill>
                  <a:schemeClr val="tx1">
                    <a:lumMod val="75000"/>
                  </a:schemeClr>
                </a:solidFill>
                <a:latin typeface="Courier New" panose="02070309020205020404" pitchFamily="49" charset="0"/>
                <a:cs typeface="Courier New" panose="02070309020205020404" pitchFamily="49" charset="0"/>
              </a:rPr>
              <a:t>);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  expect(multiplied</a:t>
            </a:r>
            <a:r>
              <a:rPr lang="en-US" sz="1600" dirty="0">
                <a:solidFill>
                  <a:schemeClr val="tx1">
                    <a:lumMod val="75000"/>
                  </a:schemeClr>
                </a:solidFill>
                <a:latin typeface="Courier New" panose="02070309020205020404" pitchFamily="49" charset="0"/>
                <a:cs typeface="Courier New" panose="02070309020205020404" pitchFamily="49" charset="0"/>
              </a:rPr>
              <a:t>).</a:t>
            </a:r>
            <a:r>
              <a:rPr lang="en-US" sz="1600" dirty="0" err="1">
                <a:solidFill>
                  <a:schemeClr val="tx1">
                    <a:lumMod val="75000"/>
                  </a:schemeClr>
                </a:solidFill>
                <a:latin typeface="Courier New" panose="02070309020205020404" pitchFamily="49" charset="0"/>
                <a:cs typeface="Courier New" panose="02070309020205020404" pitchFamily="49" charset="0"/>
              </a:rPr>
              <a:t>toEqual</a:t>
            </a:r>
            <a:r>
              <a:rPr lang="en-US" sz="1600" dirty="0">
                <a:solidFill>
                  <a:schemeClr val="tx1">
                    <a:lumMod val="75000"/>
                  </a:schemeClr>
                </a:solidFill>
                <a:latin typeface="Courier New" panose="02070309020205020404" pitchFamily="49" charset="0"/>
                <a:cs typeface="Courier New" panose="02070309020205020404" pitchFamily="49" charset="0"/>
              </a:rPr>
              <a:t>(6</a:t>
            </a:r>
            <a:r>
              <a:rPr lang="en-US" sz="1600" dirty="0" smtClean="0">
                <a:solidFill>
                  <a:schemeClr val="tx1">
                    <a:lumMod val="75000"/>
                  </a:schemeClr>
                </a:solidFill>
                <a:latin typeface="Courier New" panose="02070309020205020404" pitchFamily="49" charset="0"/>
                <a:cs typeface="Courier New" panose="02070309020205020404" pitchFamily="49" charset="0"/>
              </a:rPr>
              <a:t>);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  expect(multiplied).</a:t>
            </a:r>
            <a:r>
              <a:rPr lang="en-US" sz="1600" dirty="0" err="1" smtClean="0">
                <a:solidFill>
                  <a:schemeClr val="tx1">
                    <a:lumMod val="75000"/>
                  </a:schemeClr>
                </a:solidFill>
                <a:latin typeface="Courier New" panose="02070309020205020404" pitchFamily="49" charset="0"/>
                <a:cs typeface="Courier New" panose="02070309020205020404" pitchFamily="49" charset="0"/>
              </a:rPr>
              <a:t>not.toEqual</a:t>
            </a:r>
            <a:r>
              <a:rPr lang="en-US" sz="1600" dirty="0" smtClean="0">
                <a:solidFill>
                  <a:schemeClr val="tx1">
                    <a:lumMod val="75000"/>
                  </a:schemeClr>
                </a:solidFill>
                <a:latin typeface="Courier New" panose="02070309020205020404" pitchFamily="49" charset="0"/>
                <a:cs typeface="Courier New" panose="02070309020205020404" pitchFamily="49" charset="0"/>
              </a:rPr>
              <a:t>(5); </a:t>
            </a:r>
          </a:p>
          <a:p>
            <a:r>
              <a:rPr lang="en-US" sz="1600" dirty="0" smtClean="0">
                <a:solidFill>
                  <a:schemeClr val="tx1">
                    <a:lumMod val="75000"/>
                  </a:schemeClr>
                </a:solidFill>
                <a:latin typeface="Courier New" panose="02070309020205020404" pitchFamily="49" charset="0"/>
                <a:cs typeface="Courier New" panose="02070309020205020404" pitchFamily="49" charset="0"/>
              </a:rPr>
              <a:t> }); </a:t>
            </a:r>
            <a:endParaRPr lang="en-US" sz="1600" dirty="0" smtClean="0">
              <a:solidFill>
                <a:schemeClr val="tx1">
                  <a:lumMod val="75000"/>
                </a:schemeClr>
              </a:solidFill>
              <a:latin typeface="Courier New" panose="02070309020205020404" pitchFamily="49" charset="0"/>
              <a:cs typeface="Courier New" panose="02070309020205020404" pitchFamily="49" charset="0"/>
            </a:endParaRPr>
          </a:p>
          <a:p>
            <a:r>
              <a:rPr lang="en-US" sz="1600" dirty="0" smtClean="0">
                <a:solidFill>
                  <a:schemeClr val="tx1">
                    <a:lumMod val="75000"/>
                  </a:schemeClr>
                </a:solidFill>
                <a:latin typeface="Courier New" panose="02070309020205020404" pitchFamily="49" charset="0"/>
                <a:cs typeface="Courier New" panose="02070309020205020404" pitchFamily="49" charset="0"/>
              </a:rPr>
              <a:t> it(‘add…’, </a:t>
            </a:r>
            <a:r>
              <a:rPr lang="en-US" sz="1600" dirty="0" err="1" smtClean="0">
                <a:solidFill>
                  <a:schemeClr val="tx1">
                    <a:lumMod val="75000"/>
                  </a:schemeClr>
                </a:solidFill>
                <a:latin typeface="Courier New" panose="02070309020205020404" pitchFamily="49" charset="0"/>
                <a:cs typeface="Courier New" panose="02070309020205020404" pitchFamily="49" charset="0"/>
              </a:rPr>
              <a:t>cb</a:t>
            </a:r>
            <a:r>
              <a:rPr lang="en-US" sz="1600" dirty="0" smtClean="0">
                <a:solidFill>
                  <a:schemeClr val="tx1">
                    <a:lumMod val="75000"/>
                  </a:schemeClr>
                </a:solidFill>
                <a:latin typeface="Courier New" panose="02070309020205020404" pitchFamily="49" charset="0"/>
                <a:cs typeface="Courier New" panose="02070309020205020404" pitchFamily="49" charset="0"/>
              </a:rPr>
              <a:t>(() =&gt; {})); </a:t>
            </a:r>
          </a:p>
          <a:p>
            <a:r>
              <a:rPr lang="en-US" sz="1600" dirty="0">
                <a:solidFill>
                  <a:schemeClr val="tx1">
                    <a:lumMod val="75000"/>
                  </a:schemeClr>
                </a:solidFill>
                <a:latin typeface="Courier New" panose="02070309020205020404" pitchFamily="49" charset="0"/>
                <a:cs typeface="Courier New" panose="02070309020205020404" pitchFamily="49" charset="0"/>
              </a:rPr>
              <a:t> </a:t>
            </a:r>
            <a:r>
              <a:rPr lang="en-US" sz="1600" dirty="0" smtClean="0">
                <a:solidFill>
                  <a:schemeClr val="tx1">
                    <a:lumMod val="75000"/>
                  </a:schemeClr>
                </a:solidFill>
                <a:latin typeface="Courier New" panose="02070309020205020404" pitchFamily="49" charset="0"/>
                <a:cs typeface="Courier New" panose="02070309020205020404" pitchFamily="49" charset="0"/>
              </a:rPr>
              <a:t>it(‘subtract…’, </a:t>
            </a:r>
            <a:r>
              <a:rPr lang="en-US" sz="1600" dirty="0" err="1">
                <a:solidFill>
                  <a:schemeClr val="tx1">
                    <a:lumMod val="75000"/>
                  </a:schemeClr>
                </a:solidFill>
                <a:latin typeface="Courier New" panose="02070309020205020404" pitchFamily="49" charset="0"/>
                <a:cs typeface="Courier New" panose="02070309020205020404" pitchFamily="49" charset="0"/>
              </a:rPr>
              <a:t>cb</a:t>
            </a:r>
            <a:r>
              <a:rPr lang="en-US" sz="1600" dirty="0">
                <a:solidFill>
                  <a:schemeClr val="tx1">
                    <a:lumMod val="75000"/>
                  </a:schemeClr>
                </a:solidFill>
                <a:latin typeface="Courier New" panose="02070309020205020404" pitchFamily="49" charset="0"/>
                <a:cs typeface="Courier New" panose="02070309020205020404" pitchFamily="49" charset="0"/>
              </a:rPr>
              <a:t>(() =&gt; </a:t>
            </a:r>
            <a:r>
              <a:rPr lang="en-US" sz="1600" dirty="0" smtClean="0">
                <a:solidFill>
                  <a:schemeClr val="tx1">
                    <a:lumMod val="75000"/>
                  </a:schemeClr>
                </a:solidFill>
                <a:latin typeface="Courier New" panose="02070309020205020404" pitchFamily="49" charset="0"/>
                <a:cs typeface="Courier New" panose="02070309020205020404" pitchFamily="49" charset="0"/>
              </a:rPr>
              <a:t>{}));</a:t>
            </a:r>
          </a:p>
          <a:p>
            <a:r>
              <a:rPr lang="en-US" sz="1600" dirty="0" smtClean="0">
                <a:solidFill>
                  <a:schemeClr val="tx1">
                    <a:lumMod val="75000"/>
                  </a:schemeClr>
                </a:solidFill>
                <a:latin typeface="Courier New" panose="02070309020205020404" pitchFamily="49" charset="0"/>
                <a:cs typeface="Courier New" panose="02070309020205020404" pitchFamily="49" charset="0"/>
              </a:rPr>
              <a:t>});</a:t>
            </a:r>
            <a:endParaRPr lang="en-US" sz="1600" dirty="0">
              <a:solidFill>
                <a:schemeClr val="tx1">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Jest – Unit Test Suite Setup</a:t>
            </a:r>
            <a:endParaRPr lang="en-US" dirty="0"/>
          </a:p>
        </p:txBody>
      </p:sp>
      <p:sp>
        <p:nvSpPr>
          <p:cNvPr id="4" name="TextBox 3"/>
          <p:cNvSpPr txBox="1"/>
          <p:nvPr/>
        </p:nvSpPr>
        <p:spPr>
          <a:xfrm>
            <a:off x="254878" y="1773652"/>
            <a:ext cx="4887361" cy="523220"/>
          </a:xfrm>
          <a:prstGeom prst="rect">
            <a:avLst/>
          </a:prstGeom>
          <a:noFill/>
        </p:spPr>
        <p:txBody>
          <a:bodyPr wrap="square" rtlCol="0">
            <a:spAutoFit/>
          </a:bodyPr>
          <a:lstStyle/>
          <a:p>
            <a:r>
              <a:rPr lang="en-US" sz="1400" dirty="0" smtClean="0">
                <a:solidFill>
                  <a:schemeClr val="tx1">
                    <a:lumMod val="75000"/>
                  </a:schemeClr>
                </a:solidFill>
                <a:sym typeface="Wingdings" panose="05000000000000000000" pitchFamily="2" charset="2"/>
              </a:rPr>
              <a:t>Import </a:t>
            </a:r>
            <a:r>
              <a:rPr lang="en-US" sz="1400" dirty="0">
                <a:solidFill>
                  <a:schemeClr val="tx1">
                    <a:lumMod val="75000"/>
                  </a:schemeClr>
                </a:solidFill>
                <a:sym typeface="Wingdings" panose="05000000000000000000" pitchFamily="2" charset="2"/>
              </a:rPr>
              <a:t>statements </a:t>
            </a:r>
            <a:r>
              <a:rPr lang="en-US" sz="1400" dirty="0" smtClean="0">
                <a:solidFill>
                  <a:schemeClr val="tx1">
                    <a:lumMod val="75000"/>
                  </a:schemeClr>
                </a:solidFill>
                <a:sym typeface="Wingdings" panose="05000000000000000000" pitchFamily="2" charset="2"/>
              </a:rPr>
              <a:t>included </a:t>
            </a:r>
            <a:r>
              <a:rPr lang="en-US" sz="1400" dirty="0">
                <a:solidFill>
                  <a:schemeClr val="tx1">
                    <a:lumMod val="75000"/>
                  </a:schemeClr>
                </a:solidFill>
                <a:sym typeface="Wingdings" panose="05000000000000000000" pitchFamily="2" charset="2"/>
              </a:rPr>
              <a:t>section of </a:t>
            </a:r>
            <a:r>
              <a:rPr lang="en-US" sz="1400" dirty="0" smtClean="0">
                <a:solidFill>
                  <a:schemeClr val="tx1">
                    <a:lumMod val="75000"/>
                  </a:schemeClr>
                </a:solidFill>
                <a:sym typeface="Wingdings" panose="05000000000000000000" pitchFamily="2" charset="2"/>
              </a:rPr>
              <a:t>code, modules needed, @</a:t>
            </a:r>
            <a:r>
              <a:rPr lang="en-US" sz="1400" dirty="0" err="1" smtClean="0">
                <a:solidFill>
                  <a:schemeClr val="tx1">
                    <a:lumMod val="75000"/>
                  </a:schemeClr>
                </a:solidFill>
                <a:sym typeface="Wingdings" panose="05000000000000000000" pitchFamily="2" charset="2"/>
              </a:rPr>
              <a:t>vue</a:t>
            </a:r>
            <a:r>
              <a:rPr lang="en-US" sz="1400" dirty="0" smtClean="0">
                <a:solidFill>
                  <a:schemeClr val="tx1">
                    <a:lumMod val="75000"/>
                  </a:schemeClr>
                </a:solidFill>
                <a:sym typeface="Wingdings" panose="05000000000000000000" pitchFamily="2" charset="2"/>
              </a:rPr>
              <a:t>/test-</a:t>
            </a:r>
            <a:r>
              <a:rPr lang="en-US" sz="1400" dirty="0" err="1" smtClean="0">
                <a:solidFill>
                  <a:schemeClr val="tx1">
                    <a:lumMod val="75000"/>
                  </a:schemeClr>
                </a:solidFill>
                <a:sym typeface="Wingdings" panose="05000000000000000000" pitchFamily="2" charset="2"/>
              </a:rPr>
              <a:t>utils</a:t>
            </a:r>
            <a:r>
              <a:rPr lang="en-US" sz="1400" dirty="0" smtClean="0">
                <a:solidFill>
                  <a:schemeClr val="tx1">
                    <a:lumMod val="75000"/>
                  </a:schemeClr>
                </a:solidFill>
                <a:sym typeface="Wingdings" panose="05000000000000000000" pitchFamily="2" charset="2"/>
              </a:rPr>
              <a:t>, etc.</a:t>
            </a:r>
            <a:endParaRPr lang="en-US" sz="1400" dirty="0">
              <a:solidFill>
                <a:schemeClr val="tx1">
                  <a:lumMod val="75000"/>
                </a:schemeClr>
              </a:solidFill>
              <a:sym typeface="Wingdings" panose="05000000000000000000" pitchFamily="2" charset="2"/>
            </a:endParaRPr>
          </a:p>
        </p:txBody>
      </p:sp>
      <p:sp>
        <p:nvSpPr>
          <p:cNvPr id="6" name="TextBox 5"/>
          <p:cNvSpPr txBox="1"/>
          <p:nvPr/>
        </p:nvSpPr>
        <p:spPr>
          <a:xfrm>
            <a:off x="295202" y="2381137"/>
            <a:ext cx="4847037" cy="523220"/>
          </a:xfrm>
          <a:prstGeom prst="rect">
            <a:avLst/>
          </a:prstGeom>
          <a:noFill/>
        </p:spPr>
        <p:txBody>
          <a:bodyPr wrap="square" rtlCol="0">
            <a:spAutoFit/>
          </a:bodyPr>
          <a:lstStyle/>
          <a:p>
            <a:r>
              <a:rPr lang="en-US" sz="1400" dirty="0" smtClean="0">
                <a:solidFill>
                  <a:schemeClr val="tx1">
                    <a:lumMod val="75000"/>
                  </a:schemeClr>
                </a:solidFill>
                <a:sym typeface="Wingdings" panose="05000000000000000000" pitchFamily="2" charset="2"/>
              </a:rPr>
              <a:t>When </a:t>
            </a:r>
            <a:r>
              <a:rPr lang="en-US" sz="1400" dirty="0" smtClean="0">
                <a:solidFill>
                  <a:schemeClr val="tx1">
                    <a:lumMod val="75000"/>
                  </a:schemeClr>
                </a:solidFill>
                <a:sym typeface="Wingdings" panose="05000000000000000000" pitchFamily="2" charset="2"/>
              </a:rPr>
              <a:t>jest runs, will organize output of results by describe blocks; each requires a descriptor and callback</a:t>
            </a:r>
          </a:p>
        </p:txBody>
      </p:sp>
      <p:sp>
        <p:nvSpPr>
          <p:cNvPr id="7" name="TextBox 6"/>
          <p:cNvSpPr txBox="1"/>
          <p:nvPr/>
        </p:nvSpPr>
        <p:spPr>
          <a:xfrm>
            <a:off x="273724" y="3041100"/>
            <a:ext cx="5098010" cy="523220"/>
          </a:xfrm>
          <a:prstGeom prst="rect">
            <a:avLst/>
          </a:prstGeom>
          <a:noFill/>
        </p:spPr>
        <p:txBody>
          <a:bodyPr wrap="square" rtlCol="0">
            <a:spAutoFit/>
          </a:bodyPr>
          <a:lstStyle/>
          <a:p>
            <a:r>
              <a:rPr lang="en-US" sz="1400" dirty="0" smtClean="0">
                <a:solidFill>
                  <a:schemeClr val="tx1">
                    <a:lumMod val="75000"/>
                  </a:schemeClr>
                </a:solidFill>
              </a:rPr>
              <a:t>each </a:t>
            </a:r>
            <a:r>
              <a:rPr lang="en-US" sz="1400" dirty="0">
                <a:solidFill>
                  <a:schemeClr val="tx1">
                    <a:lumMod val="75000"/>
                  </a:schemeClr>
                </a:solidFill>
              </a:rPr>
              <a:t>it() (or test()) requires descriptor and callback </a:t>
            </a:r>
            <a:r>
              <a:rPr lang="en-US" sz="1400" dirty="0" smtClean="0">
                <a:solidFill>
                  <a:schemeClr val="tx1">
                    <a:lumMod val="75000"/>
                  </a:schemeClr>
                </a:solidFill>
              </a:rPr>
              <a:t>function; one assertion required</a:t>
            </a:r>
            <a:endParaRPr lang="en-US" sz="1400" dirty="0">
              <a:solidFill>
                <a:schemeClr val="tx1">
                  <a:lumMod val="75000"/>
                </a:schemeClr>
              </a:solidFill>
            </a:endParaRPr>
          </a:p>
        </p:txBody>
      </p:sp>
      <p:sp>
        <p:nvSpPr>
          <p:cNvPr id="8" name="Rectangle 7"/>
          <p:cNvSpPr/>
          <p:nvPr/>
        </p:nvSpPr>
        <p:spPr>
          <a:xfrm>
            <a:off x="295202" y="3806974"/>
            <a:ext cx="2024913" cy="307777"/>
          </a:xfrm>
          <a:prstGeom prst="rect">
            <a:avLst/>
          </a:prstGeom>
        </p:spPr>
        <p:txBody>
          <a:bodyPr wrap="none">
            <a:spAutoFit/>
          </a:bodyPr>
          <a:lstStyle/>
          <a:p>
            <a:r>
              <a:rPr lang="en-US" sz="1400" dirty="0" smtClean="0">
                <a:solidFill>
                  <a:schemeClr val="tx1">
                    <a:lumMod val="75000"/>
                  </a:schemeClr>
                </a:solidFill>
              </a:rPr>
              <a:t>Setup code </a:t>
            </a:r>
            <a:r>
              <a:rPr lang="en-US" sz="1400" dirty="0" smtClean="0">
                <a:solidFill>
                  <a:schemeClr val="tx1">
                    <a:lumMod val="75000"/>
                  </a:schemeClr>
                </a:solidFill>
              </a:rPr>
              <a:t>for </a:t>
            </a:r>
            <a:r>
              <a:rPr lang="en-US" sz="1400" dirty="0" smtClean="0">
                <a:solidFill>
                  <a:schemeClr val="tx1">
                    <a:lumMod val="75000"/>
                  </a:schemeClr>
                </a:solidFill>
              </a:rPr>
              <a:t>unit test</a:t>
            </a:r>
            <a:endParaRPr lang="en-US" sz="1400" dirty="0">
              <a:solidFill>
                <a:schemeClr val="tx1">
                  <a:lumMod val="75000"/>
                </a:schemeClr>
              </a:solidFill>
            </a:endParaRPr>
          </a:p>
        </p:txBody>
      </p:sp>
      <p:sp>
        <p:nvSpPr>
          <p:cNvPr id="9" name="Rectangle 8"/>
          <p:cNvSpPr/>
          <p:nvPr/>
        </p:nvSpPr>
        <p:spPr>
          <a:xfrm>
            <a:off x="297419" y="4259018"/>
            <a:ext cx="4573688" cy="307777"/>
          </a:xfrm>
          <a:prstGeom prst="rect">
            <a:avLst/>
          </a:prstGeom>
        </p:spPr>
        <p:txBody>
          <a:bodyPr wrap="none">
            <a:spAutoFit/>
          </a:bodyPr>
          <a:lstStyle/>
          <a:p>
            <a:r>
              <a:rPr lang="en-US" sz="1400" dirty="0" smtClean="0">
                <a:solidFill>
                  <a:schemeClr val="tx1">
                    <a:lumMod val="75000"/>
                  </a:schemeClr>
                </a:solidFill>
              </a:rPr>
              <a:t>expect </a:t>
            </a:r>
            <a:r>
              <a:rPr lang="en-US" sz="1400" dirty="0" smtClean="0">
                <a:solidFill>
                  <a:schemeClr val="tx1">
                    <a:lumMod val="75000"/>
                  </a:schemeClr>
                </a:solidFill>
              </a:rPr>
              <a:t>(whatever)   || to have a result with a matchers</a:t>
            </a:r>
            <a:endParaRPr lang="en-US" sz="1400" dirty="0">
              <a:solidFill>
                <a:schemeClr val="tx1">
                  <a:lumMod val="75000"/>
                </a:schemeClr>
              </a:solidFill>
            </a:endParaRPr>
          </a:p>
        </p:txBody>
      </p:sp>
      <p:sp>
        <p:nvSpPr>
          <p:cNvPr id="10" name="Rectangle 9"/>
          <p:cNvSpPr/>
          <p:nvPr/>
        </p:nvSpPr>
        <p:spPr>
          <a:xfrm>
            <a:off x="288627" y="4572246"/>
            <a:ext cx="4847037" cy="523220"/>
          </a:xfrm>
          <a:prstGeom prst="rect">
            <a:avLst/>
          </a:prstGeom>
        </p:spPr>
        <p:txBody>
          <a:bodyPr wrap="square">
            <a:spAutoFit/>
          </a:bodyPr>
          <a:lstStyle/>
          <a:p>
            <a:r>
              <a:rPr lang="en-US" sz="1400" dirty="0" smtClean="0">
                <a:solidFill>
                  <a:schemeClr val="tx1">
                    <a:lumMod val="75000"/>
                  </a:schemeClr>
                </a:solidFill>
              </a:rPr>
              <a:t>It’s </a:t>
            </a:r>
            <a:r>
              <a:rPr lang="en-US" sz="1400" dirty="0" smtClean="0">
                <a:solidFill>
                  <a:schemeClr val="tx1">
                    <a:lumMod val="75000"/>
                  </a:schemeClr>
                </a:solidFill>
              </a:rPr>
              <a:t>common to include positive and negative scenarios within same it callback</a:t>
            </a:r>
            <a:endParaRPr lang="en-US" sz="1400" dirty="0">
              <a:solidFill>
                <a:schemeClr val="tx1">
                  <a:lumMod val="75000"/>
                </a:schemeClr>
              </a:solidFill>
            </a:endParaRPr>
          </a:p>
        </p:txBody>
      </p:sp>
      <p:sp>
        <p:nvSpPr>
          <p:cNvPr id="11" name="TextBox 10"/>
          <p:cNvSpPr txBox="1"/>
          <p:nvPr/>
        </p:nvSpPr>
        <p:spPr>
          <a:xfrm>
            <a:off x="5714997" y="1107839"/>
            <a:ext cx="4378571" cy="338554"/>
          </a:xfrm>
          <a:prstGeom prst="rect">
            <a:avLst/>
          </a:prstGeom>
          <a:noFill/>
        </p:spPr>
        <p:txBody>
          <a:bodyPr wrap="square" rtlCol="0">
            <a:spAutoFit/>
          </a:bodyPr>
          <a:lstStyle/>
          <a:p>
            <a:r>
              <a:rPr lang="en-US" sz="1600" dirty="0" smtClean="0">
                <a:solidFill>
                  <a:schemeClr val="tx1">
                    <a:lumMod val="50000"/>
                  </a:schemeClr>
                </a:solidFill>
                <a:latin typeface="Courier New" panose="02070309020205020404" pitchFamily="49" charset="0"/>
                <a:cs typeface="Courier New" panose="02070309020205020404" pitchFamily="49" charset="0"/>
              </a:rPr>
              <a:t>__tests__/fileName.spec.js</a:t>
            </a:r>
            <a:endParaRPr lang="en-US" sz="1600" dirty="0">
              <a:solidFill>
                <a:schemeClr val="tx1">
                  <a:lumMod val="50000"/>
                </a:schemeClr>
              </a:solidFill>
              <a:latin typeface="Courier New" panose="02070309020205020404" pitchFamily="49" charset="0"/>
              <a:cs typeface="Courier New" panose="02070309020205020404" pitchFamily="49" charset="0"/>
            </a:endParaRPr>
          </a:p>
        </p:txBody>
      </p:sp>
      <p:sp>
        <p:nvSpPr>
          <p:cNvPr id="12" name="TextBox 11"/>
          <p:cNvSpPr txBox="1"/>
          <p:nvPr/>
        </p:nvSpPr>
        <p:spPr>
          <a:xfrm>
            <a:off x="295202" y="1085854"/>
            <a:ext cx="5001661" cy="523220"/>
          </a:xfrm>
          <a:prstGeom prst="rect">
            <a:avLst/>
          </a:prstGeom>
          <a:noFill/>
        </p:spPr>
        <p:txBody>
          <a:bodyPr wrap="square" rtlCol="0">
            <a:spAutoFit/>
          </a:bodyPr>
          <a:lstStyle/>
          <a:p>
            <a:r>
              <a:rPr lang="en-US" sz="1400" dirty="0" smtClean="0">
                <a:solidFill>
                  <a:schemeClr val="tx1">
                    <a:lumMod val="75000"/>
                  </a:schemeClr>
                </a:solidFill>
                <a:sym typeface="Wingdings" panose="05000000000000000000" pitchFamily="2" charset="2"/>
              </a:rPr>
              <a:t>jest </a:t>
            </a:r>
            <a:r>
              <a:rPr lang="en-US" sz="1400" dirty="0" smtClean="0">
                <a:solidFill>
                  <a:schemeClr val="tx1">
                    <a:lumMod val="75000"/>
                  </a:schemeClr>
                </a:solidFill>
                <a:sym typeface="Wingdings" panose="05000000000000000000" pitchFamily="2" charset="2"/>
              </a:rPr>
              <a:t>is auto configured to find any *.spec.js file in __tests__ folder</a:t>
            </a:r>
            <a:endParaRPr lang="en-US" sz="1400" dirty="0">
              <a:solidFill>
                <a:schemeClr val="tx1">
                  <a:lumMod val="75000"/>
                </a:schemeClr>
              </a:solidFill>
              <a:sym typeface="Wingdings" panose="05000000000000000000" pitchFamily="2" charset="2"/>
            </a:endParaRPr>
          </a:p>
        </p:txBody>
      </p:sp>
    </p:spTree>
    <p:extLst>
      <p:ext uri="{BB962C8B-B14F-4D97-AF65-F5344CB8AC3E}">
        <p14:creationId xmlns:p14="http://schemas.microsoft.com/office/powerpoint/2010/main" val="1843210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DC-490 Fitch Solutions Template_19_CTS [16x9]">
  <a:themeElements>
    <a:clrScheme name="Fitch_Solutions: New Colour Palette (Aug 2018)">
      <a:dk1>
        <a:srgbClr val="94A0A6"/>
      </a:dk1>
      <a:lt1>
        <a:sysClr val="window" lastClr="FFFFFF"/>
      </a:lt1>
      <a:dk2>
        <a:srgbClr val="2D374E"/>
      </a:dk2>
      <a:lt2>
        <a:srgbClr val="EEECE1"/>
      </a:lt2>
      <a:accent1>
        <a:srgbClr val="DBDDF3"/>
      </a:accent1>
      <a:accent2>
        <a:srgbClr val="33CCFF"/>
      </a:accent2>
      <a:accent3>
        <a:srgbClr val="2A8ABF"/>
      </a:accent3>
      <a:accent4>
        <a:srgbClr val="174174"/>
      </a:accent4>
      <a:accent5>
        <a:srgbClr val="CC0033"/>
      </a:accent5>
      <a:accent6>
        <a:srgbClr val="2D374E"/>
      </a:accent6>
      <a:hlink>
        <a:srgbClr val="2A8ABF"/>
      </a:hlink>
      <a:folHlink>
        <a:srgbClr val="174174"/>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DC-490 Fitch Solutions Template_19_CTS [16x9]</Template>
  <TotalTime>2928</TotalTime>
  <Words>2440</Words>
  <Application>Microsoft Office PowerPoint</Application>
  <PresentationFormat>Custom</PresentationFormat>
  <Paragraphs>382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DC-490 Fitch Solutions Template_19_CTS [16x9]</vt:lpstr>
      <vt:lpstr>Unit Testing Intro</vt:lpstr>
      <vt:lpstr>Agenda</vt:lpstr>
      <vt:lpstr>Installation</vt:lpstr>
      <vt:lpstr>What is Unit Testing?</vt:lpstr>
      <vt:lpstr>Why should we care about unit testing? </vt:lpstr>
      <vt:lpstr>What makes a good unit test? </vt:lpstr>
      <vt:lpstr>Why Jest?</vt:lpstr>
      <vt:lpstr>Jest Docs</vt:lpstr>
      <vt:lpstr>Jest – Unit Test Suite Setup</vt:lpstr>
      <vt:lpstr>PowerPoint Presentation</vt:lpstr>
      <vt:lpstr>Handling imports / node modules </vt:lpstr>
      <vt:lpstr>Mocked Examples – JS/Node only</vt:lpstr>
      <vt:lpstr>Testing Vue Components</vt:lpstr>
      <vt:lpstr>Mounting components</vt:lpstr>
      <vt:lpstr>Vue text examples</vt:lpstr>
      <vt:lpstr>PowerPoint Presentation</vt:lpstr>
      <vt:lpstr>Resources</vt:lpstr>
      <vt:lpstr>TDD</vt:lpstr>
      <vt:lpstr>PowerPoint Presentation</vt:lpstr>
      <vt:lpstr>What should we be testing?</vt:lpstr>
      <vt:lpstr>Testable vs Untestable Code – placeholder </vt:lpstr>
      <vt:lpstr>PowerPoint Presentation</vt:lpstr>
      <vt:lpstr>PowerPoint Presentation</vt:lpstr>
      <vt:lpstr>Be present</vt:lpstr>
      <vt:lpstr>Why ATDD</vt:lpstr>
      <vt:lpstr>Why ATDD</vt:lpstr>
      <vt:lpstr>The Vision</vt:lpstr>
      <vt:lpstr>What do scrum teams do?</vt:lpstr>
      <vt:lpstr>How do we know what’s of value?</vt:lpstr>
      <vt:lpstr>What do QAs do?</vt:lpstr>
      <vt:lpstr>What do QAs do?</vt:lpstr>
      <vt:lpstr>How are QAs going to get us there?</vt:lpstr>
      <vt:lpstr>High Level Flow</vt:lpstr>
      <vt:lpstr>High level flow</vt:lpstr>
      <vt:lpstr>Understanding the Differences (User Story &amp; Acceptance Criteria)</vt:lpstr>
      <vt:lpstr>Understanding the Differences (Test Scenarios &amp; Acceptance Tests)</vt:lpstr>
      <vt:lpstr>User Story &amp; Acceptance Criteria (template)</vt:lpstr>
      <vt:lpstr>Acceptance Test (template)</vt:lpstr>
      <vt:lpstr>Story Maturity</vt:lpstr>
      <vt:lpstr>Test time!</vt:lpstr>
      <vt:lpstr>Other benefits of ATDD</vt:lpstr>
    </vt:vector>
  </TitlesOfParts>
  <Company>FitchRatings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Instructions For Use</dc:title>
  <dc:creator>Guillot, Matteo</dc:creator>
  <cp:lastModifiedBy>mcano</cp:lastModifiedBy>
  <cp:revision>125</cp:revision>
  <dcterms:created xsi:type="dcterms:W3CDTF">2018-09-21T13:34:25Z</dcterms:created>
  <dcterms:modified xsi:type="dcterms:W3CDTF">2019-07-18T01:49:12Z</dcterms:modified>
</cp:coreProperties>
</file>