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7" r:id="rId2"/>
    <p:sldId id="338" r:id="rId3"/>
    <p:sldId id="337" r:id="rId4"/>
    <p:sldId id="339" r:id="rId5"/>
    <p:sldId id="360" r:id="rId6"/>
    <p:sldId id="341" r:id="rId7"/>
    <p:sldId id="343" r:id="rId8"/>
    <p:sldId id="344" r:id="rId9"/>
    <p:sldId id="351" r:id="rId10"/>
    <p:sldId id="368" r:id="rId11"/>
    <p:sldId id="361" r:id="rId12"/>
    <p:sldId id="364" r:id="rId13"/>
    <p:sldId id="371" r:id="rId14"/>
    <p:sldId id="358" r:id="rId15"/>
    <p:sldId id="365" r:id="rId16"/>
    <p:sldId id="367" r:id="rId17"/>
    <p:sldId id="356" r:id="rId18"/>
    <p:sldId id="370" r:id="rId19"/>
    <p:sldId id="369" r:id="rId20"/>
    <p:sldId id="322" r:id="rId21"/>
  </p:sldIdLst>
  <p:sldSz cx="12195175" cy="6859588"/>
  <p:notesSz cx="6858000" cy="9144000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">
          <p15:clr>
            <a:srgbClr val="A4A3A4"/>
          </p15:clr>
        </p15:guide>
        <p15:guide id="2" orient="horz" pos="402">
          <p15:clr>
            <a:srgbClr val="A4A3A4"/>
          </p15:clr>
        </p15:guide>
        <p15:guide id="3" orient="horz" pos="3692">
          <p15:clr>
            <a:srgbClr val="A4A3A4"/>
          </p15:clr>
        </p15:guide>
        <p15:guide id="4" orient="horz" pos="3580">
          <p15:clr>
            <a:srgbClr val="A4A3A4"/>
          </p15:clr>
        </p15:guide>
        <p15:guide id="5" orient="horz" pos="841">
          <p15:clr>
            <a:srgbClr val="A4A3A4"/>
          </p15:clr>
        </p15:guide>
        <p15:guide id="6" orient="horz" pos="3423">
          <p15:clr>
            <a:srgbClr val="A4A3A4"/>
          </p15:clr>
        </p15:guide>
        <p15:guide id="7" orient="horz" pos="2170">
          <p15:clr>
            <a:srgbClr val="A4A3A4"/>
          </p15:clr>
        </p15:guide>
        <p15:guide id="8" orient="horz" pos="975">
          <p15:clr>
            <a:srgbClr val="A4A3A4"/>
          </p15:clr>
        </p15:guide>
        <p15:guide id="9" orient="horz" pos="263">
          <p15:clr>
            <a:srgbClr val="A4A3A4"/>
          </p15:clr>
        </p15:guide>
        <p15:guide id="10" orient="horz" pos="3778">
          <p15:clr>
            <a:srgbClr val="A4A3A4"/>
          </p15:clr>
        </p15:guide>
        <p15:guide id="11" orient="horz" pos="1792">
          <p15:clr>
            <a:srgbClr val="A4A3A4"/>
          </p15:clr>
        </p15:guide>
        <p15:guide id="12" orient="horz" pos="2980">
          <p15:clr>
            <a:srgbClr val="A4A3A4"/>
          </p15:clr>
        </p15:guide>
        <p15:guide id="13" pos="98">
          <p15:clr>
            <a:srgbClr val="A4A3A4"/>
          </p15:clr>
        </p15:guide>
        <p15:guide id="14" pos="7590">
          <p15:clr>
            <a:srgbClr val="A4A3A4"/>
          </p15:clr>
        </p15:guide>
        <p15:guide id="15" pos="3842">
          <p15:clr>
            <a:srgbClr val="A4A3A4"/>
          </p15:clr>
        </p15:guide>
        <p15:guide id="16" pos="3795">
          <p15:clr>
            <a:srgbClr val="A4A3A4"/>
          </p15:clr>
        </p15:guide>
        <p15:guide id="17" pos="3886">
          <p15:clr>
            <a:srgbClr val="A4A3A4"/>
          </p15:clr>
        </p15:guide>
        <p15:guide id="18" pos="4336">
          <p15:clr>
            <a:srgbClr val="A4A3A4"/>
          </p15:clr>
        </p15:guide>
        <p15:guide id="19" pos="4102">
          <p15:clr>
            <a:srgbClr val="A4A3A4"/>
          </p15:clr>
        </p15:guide>
        <p15:guide id="20" pos="4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ABF"/>
    <a:srgbClr val="D1F3FF"/>
    <a:srgbClr val="F1F2F3"/>
    <a:srgbClr val="849198"/>
    <a:srgbClr val="E4E7E8"/>
    <a:srgbClr val="B8C0C4"/>
    <a:srgbClr val="94A0A6"/>
    <a:srgbClr val="FFE8E1"/>
    <a:srgbClr val="F9F9FD"/>
    <a:srgbClr val="F0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351" autoAdjust="0"/>
  </p:normalViewPr>
  <p:slideViewPr>
    <p:cSldViewPr snapToGrid="0" showGuides="1">
      <p:cViewPr varScale="1">
        <p:scale>
          <a:sx n="113" d="100"/>
          <a:sy n="113" d="100"/>
        </p:scale>
        <p:origin x="-442" y="-62"/>
      </p:cViewPr>
      <p:guideLst>
        <p:guide orient="horz" pos="99"/>
        <p:guide orient="horz" pos="402"/>
        <p:guide orient="horz" pos="3692"/>
        <p:guide orient="horz" pos="3580"/>
        <p:guide orient="horz" pos="841"/>
        <p:guide orient="horz" pos="3423"/>
        <p:guide orient="horz" pos="2170"/>
        <p:guide orient="horz" pos="975"/>
        <p:guide orient="horz" pos="263"/>
        <p:guide orient="horz" pos="3778"/>
        <p:guide orient="horz" pos="1792"/>
        <p:guide orient="horz" pos="2980"/>
        <p:guide pos="98"/>
        <p:guide pos="7590"/>
        <p:guide pos="3842"/>
        <p:guide pos="3795"/>
        <p:guide pos="3886"/>
        <p:guide pos="4336"/>
        <p:guide pos="4102"/>
        <p:guide pos="4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CF399-9508-4462-A795-CE79BA4B78DF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A8844-4495-494A-8F63-4FB86EC5B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2578-3272-43A6-B760-34BB1F24A9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14F23-9491-4F52-90E2-EAB27ADD3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3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3330" y="5305426"/>
            <a:ext cx="12208506" cy="1554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5590998"/>
            <a:ext cx="9750426" cy="436465"/>
          </a:xfrm>
        </p:spPr>
        <p:txBody>
          <a:bodyPr lIns="97200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Fitch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5574" y="6039355"/>
            <a:ext cx="9762915" cy="285246"/>
          </a:xfrm>
        </p:spPr>
        <p:txBody>
          <a:bodyPr lIns="97200" tIns="62412" bIns="62412">
            <a:noAutofit/>
          </a:bodyPr>
          <a:lstStyle>
            <a:lvl1pPr marL="0" indent="0" algn="l">
              <a:buNone/>
              <a:defRPr sz="18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2638" y="163022"/>
            <a:ext cx="11883600" cy="498313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52402" y="5465279"/>
            <a:ext cx="11877673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919" y="5849145"/>
            <a:ext cx="1699156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2" y="6395767"/>
            <a:ext cx="5143498" cy="309833"/>
          </a:xfrm>
        </p:spPr>
        <p:txBody>
          <a:bodyPr/>
          <a:lstStyle>
            <a:lvl1pPr>
              <a:defRPr sz="1600">
                <a:solidFill>
                  <a:srgbClr val="D1F3FF"/>
                </a:solidFill>
              </a:defRPr>
            </a:lvl1pPr>
            <a:lvl2pPr>
              <a:defRPr sz="2000"/>
            </a:lvl2pPr>
            <a:lvl3pPr>
              <a:defRPr sz="1000"/>
            </a:lvl3pPr>
            <a:lvl4pPr>
              <a:defRPr sz="1400"/>
            </a:lvl4pPr>
            <a:lvl5pPr>
              <a:defRPr sz="1600"/>
            </a:lvl5pPr>
            <a:lvl6pPr>
              <a:defRPr sz="1400"/>
            </a:lvl6pPr>
          </a:lstStyle>
          <a:p>
            <a:pPr lvl="0"/>
            <a:r>
              <a:rPr lang="en-US" sz="1400" dirty="0"/>
              <a:t>Date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764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Digi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28700" y="2928824"/>
            <a:ext cx="4773155" cy="1486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solidFill>
            <a:schemeClr val="bg1"/>
          </a:solidFill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>
                <a:solidFill>
                  <a:schemeClr val="bg1"/>
                </a:solidFill>
              </a:defRPr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(Digital)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2896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508125" y="157368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1508125" y="191452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1508125" y="3069113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1508125" y="3409950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1508125" y="456453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1508125" y="490537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6781800" y="157368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6781800" y="191452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0" y="3069113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6781800" y="3409950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6781800" y="456453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6781800" y="490537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1121855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1121855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 userDrawn="1"/>
        </p:nvSpPr>
        <p:spPr>
          <a:xfrm>
            <a:off x="1121855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 userDrawn="1"/>
        </p:nvSpPr>
        <p:spPr>
          <a:xfrm>
            <a:off x="6409402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 userDrawn="1"/>
        </p:nvSpPr>
        <p:spPr>
          <a:xfrm>
            <a:off x="6409402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 userDrawn="1"/>
        </p:nvSpPr>
        <p:spPr>
          <a:xfrm>
            <a:off x="6409402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(Point)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1226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1135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35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053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1053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135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1135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11053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1053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Example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4377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Column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007535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Pie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10990291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8175656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Bar 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22141742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49122" y="3035302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40" hasCustomPrompt="1"/>
          </p:nvPr>
        </p:nvSpPr>
        <p:spPr>
          <a:xfrm>
            <a:off x="149122" y="5207795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Chart &amp; Text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3141469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155575" y="1571625"/>
            <a:ext cx="11884025" cy="44053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Table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6828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251575" y="1555750"/>
            <a:ext cx="3259138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Details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688253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177328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688253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177328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198091" y="2228850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9198091" y="2554288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9198091" y="4103688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98091" y="4429126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Map Example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4130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5575" y="1571625"/>
            <a:ext cx="7858800" cy="440753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lorem. Nam </a:t>
            </a:r>
            <a:r>
              <a:rPr lang="en-US" dirty="0" err="1"/>
              <a:t>fermentu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858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with Image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16900" y="168275"/>
            <a:ext cx="3822700" cy="5762625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1833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6862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World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5054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r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76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Country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444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/>
          <p:cNvSpPr>
            <a:spLocks noGrp="1"/>
          </p:cNvSpPr>
          <p:nvPr>
            <p:ph type="pic" sz="quarter" idx="12"/>
          </p:nvPr>
        </p:nvSpPr>
        <p:spPr>
          <a:xfrm>
            <a:off x="7389813" y="1571625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Line 53"/>
          <p:cNvSpPr>
            <a:spLocks noChangeShapeType="1"/>
          </p:cNvSpPr>
          <p:nvPr userDrawn="1"/>
        </p:nvSpPr>
        <p:spPr bwMode="gray">
          <a:xfrm flipH="1">
            <a:off x="6017420" y="1950733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A032BDD-E6FE-4A1E-9741-60886BDBCC86}"/>
              </a:ext>
            </a:extLst>
          </p:cNvPr>
          <p:cNvCxnSpPr/>
          <p:nvPr/>
        </p:nvCxnSpPr>
        <p:spPr>
          <a:xfrm flipV="1">
            <a:off x="6006242" y="1502544"/>
            <a:ext cx="0" cy="4445255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6718399" y="1635887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8215313" y="1568450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13"/>
          </p:nvPr>
        </p:nvSpPr>
        <p:spPr>
          <a:xfrm>
            <a:off x="7389813" y="3228193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5" name="Line 53"/>
          <p:cNvSpPr>
            <a:spLocks noChangeShapeType="1"/>
          </p:cNvSpPr>
          <p:nvPr userDrawn="1"/>
        </p:nvSpPr>
        <p:spPr bwMode="gray">
          <a:xfrm flipH="1">
            <a:off x="6017420" y="3607301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66" name="Text Placeholder 58"/>
          <p:cNvSpPr>
            <a:spLocks noGrp="1"/>
          </p:cNvSpPr>
          <p:nvPr>
            <p:ph type="body" sz="quarter" idx="14" hasCustomPrompt="1"/>
          </p:nvPr>
        </p:nvSpPr>
        <p:spPr>
          <a:xfrm>
            <a:off x="6718399" y="3292455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8215313" y="3225018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16"/>
          </p:nvPr>
        </p:nvSpPr>
        <p:spPr>
          <a:xfrm>
            <a:off x="7389813" y="4861258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9" name="Line 53"/>
          <p:cNvSpPr>
            <a:spLocks noChangeShapeType="1"/>
          </p:cNvSpPr>
          <p:nvPr userDrawn="1"/>
        </p:nvSpPr>
        <p:spPr bwMode="gray">
          <a:xfrm flipH="1">
            <a:off x="6017420" y="5240366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0" name="Text Placeholder 58"/>
          <p:cNvSpPr>
            <a:spLocks noGrp="1"/>
          </p:cNvSpPr>
          <p:nvPr>
            <p:ph type="body" sz="quarter" idx="17" hasCustomPrompt="1"/>
          </p:nvPr>
        </p:nvSpPr>
        <p:spPr>
          <a:xfrm>
            <a:off x="6718399" y="4925520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71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8215313" y="4858083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2" name="Picture Placeholder 62"/>
          <p:cNvSpPr>
            <a:spLocks noGrp="1"/>
          </p:cNvSpPr>
          <p:nvPr>
            <p:ph type="pic" sz="quarter" idx="19"/>
          </p:nvPr>
        </p:nvSpPr>
        <p:spPr>
          <a:xfrm>
            <a:off x="3859557" y="2400520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3" name="Line 53"/>
          <p:cNvSpPr>
            <a:spLocks noChangeShapeType="1"/>
          </p:cNvSpPr>
          <p:nvPr userDrawn="1"/>
        </p:nvSpPr>
        <p:spPr bwMode="gray">
          <a:xfrm flipH="1">
            <a:off x="4637512" y="2779628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4" name="Text Placeholder 5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612" y="2464782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75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1324637" y="2397345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6" name="Picture Placeholder 62"/>
          <p:cNvSpPr>
            <a:spLocks noGrp="1"/>
          </p:cNvSpPr>
          <p:nvPr>
            <p:ph type="pic" sz="quarter" idx="22"/>
          </p:nvPr>
        </p:nvSpPr>
        <p:spPr>
          <a:xfrm>
            <a:off x="3859557" y="4036486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7" name="Line 53"/>
          <p:cNvSpPr>
            <a:spLocks noChangeShapeType="1"/>
          </p:cNvSpPr>
          <p:nvPr userDrawn="1"/>
        </p:nvSpPr>
        <p:spPr bwMode="gray">
          <a:xfrm flipH="1">
            <a:off x="4637512" y="4415594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8" name="Text Placeholder 58"/>
          <p:cNvSpPr>
            <a:spLocks noGrp="1"/>
          </p:cNvSpPr>
          <p:nvPr>
            <p:ph type="body" sz="quarter" idx="23" hasCustomPrompt="1"/>
          </p:nvPr>
        </p:nvSpPr>
        <p:spPr>
          <a:xfrm>
            <a:off x="4675612" y="4100748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79" name="Text Placeholder 60"/>
          <p:cNvSpPr>
            <a:spLocks noGrp="1"/>
          </p:cNvSpPr>
          <p:nvPr>
            <p:ph type="body" sz="quarter" idx="24" hasCustomPrompt="1"/>
          </p:nvPr>
        </p:nvSpPr>
        <p:spPr>
          <a:xfrm>
            <a:off x="1324637" y="4033311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/>
        </p:nvSpPr>
        <p:spPr>
          <a:xfrm>
            <a:off x="5916242" y="1873096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2689628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3506160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4322692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5139225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2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Timeline (Vertical)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6372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3"/>
          <p:cNvSpPr>
            <a:spLocks noChangeShapeType="1"/>
          </p:cNvSpPr>
          <p:nvPr userDrawn="1"/>
        </p:nvSpPr>
        <p:spPr bwMode="gray">
          <a:xfrm>
            <a:off x="8755144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15" name="Line 53"/>
          <p:cNvSpPr>
            <a:spLocks noChangeShapeType="1"/>
          </p:cNvSpPr>
          <p:nvPr userDrawn="1"/>
        </p:nvSpPr>
        <p:spPr bwMode="gray">
          <a:xfrm>
            <a:off x="10499732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A032BDD-E6FE-4A1E-9741-60886BDBCC86}"/>
              </a:ext>
            </a:extLst>
          </p:cNvPr>
          <p:cNvCxnSpPr/>
          <p:nvPr/>
        </p:nvCxnSpPr>
        <p:spPr>
          <a:xfrm>
            <a:off x="1291923" y="3780863"/>
            <a:ext cx="9913879" cy="0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oval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FC25BAC-207E-4BD9-B71D-67244181E8A7}"/>
              </a:ext>
            </a:extLst>
          </p:cNvPr>
          <p:cNvSpPr/>
          <p:nvPr/>
        </p:nvSpPr>
        <p:spPr>
          <a:xfrm>
            <a:off x="1596796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ECEA8AF-DB7B-44B5-A5A9-05718517D3A8}"/>
              </a:ext>
            </a:extLst>
          </p:cNvPr>
          <p:cNvSpPr/>
          <p:nvPr/>
        </p:nvSpPr>
        <p:spPr>
          <a:xfrm>
            <a:off x="3341383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6041FD2-302D-4528-B197-4818DC231D79}"/>
              </a:ext>
            </a:extLst>
          </p:cNvPr>
          <p:cNvSpPr/>
          <p:nvPr/>
        </p:nvSpPr>
        <p:spPr>
          <a:xfrm>
            <a:off x="5085970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918B22A-8AD3-4D04-AFDE-7B146EE2D7C3}"/>
              </a:ext>
            </a:extLst>
          </p:cNvPr>
          <p:cNvSpPr/>
          <p:nvPr/>
        </p:nvSpPr>
        <p:spPr>
          <a:xfrm>
            <a:off x="6830557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2F3EF3-5D54-43B3-8D77-B49AA8FBB079}"/>
              </a:ext>
            </a:extLst>
          </p:cNvPr>
          <p:cNvSpPr/>
          <p:nvPr/>
        </p:nvSpPr>
        <p:spPr>
          <a:xfrm>
            <a:off x="8575144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AEBB2BB8-86E4-4CA5-9D29-9AA8E28C552B}"/>
              </a:ext>
            </a:extLst>
          </p:cNvPr>
          <p:cNvSpPr/>
          <p:nvPr/>
        </p:nvSpPr>
        <p:spPr>
          <a:xfrm>
            <a:off x="10319732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9954831" y="2786931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45" name="Text Placeholder 58"/>
          <p:cNvSpPr>
            <a:spLocks noGrp="1"/>
          </p:cNvSpPr>
          <p:nvPr>
            <p:ph type="body" sz="quarter" idx="40" hasCustomPrompt="1"/>
          </p:nvPr>
        </p:nvSpPr>
        <p:spPr>
          <a:xfrm>
            <a:off x="8708213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47" name="Line 53"/>
          <p:cNvSpPr>
            <a:spLocks noChangeShapeType="1"/>
          </p:cNvSpPr>
          <p:nvPr userDrawn="1"/>
        </p:nvSpPr>
        <p:spPr bwMode="gray">
          <a:xfrm>
            <a:off x="7011215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42" hasCustomPrompt="1"/>
          </p:nvPr>
        </p:nvSpPr>
        <p:spPr>
          <a:xfrm>
            <a:off x="6466314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50" name="Line 53"/>
          <p:cNvSpPr>
            <a:spLocks noChangeShapeType="1"/>
          </p:cNvSpPr>
          <p:nvPr userDrawn="1"/>
        </p:nvSpPr>
        <p:spPr bwMode="gray">
          <a:xfrm>
            <a:off x="3522084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1" name="Text Placeholder 58"/>
          <p:cNvSpPr>
            <a:spLocks noGrp="1"/>
          </p:cNvSpPr>
          <p:nvPr>
            <p:ph type="body" sz="quarter" idx="44" hasCustomPrompt="1"/>
          </p:nvPr>
        </p:nvSpPr>
        <p:spPr>
          <a:xfrm>
            <a:off x="2977183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52" name="Text Placeholder 60"/>
          <p:cNvSpPr>
            <a:spLocks noGrp="1"/>
          </p:cNvSpPr>
          <p:nvPr>
            <p:ph type="body" sz="quarter" idx="45" hasCustomPrompt="1"/>
          </p:nvPr>
        </p:nvSpPr>
        <p:spPr>
          <a:xfrm>
            <a:off x="1596796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3" name="Line 53"/>
          <p:cNvSpPr>
            <a:spLocks noChangeShapeType="1"/>
          </p:cNvSpPr>
          <p:nvPr userDrawn="1"/>
        </p:nvSpPr>
        <p:spPr bwMode="gray">
          <a:xfrm>
            <a:off x="5265970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4" name="Text Placeholder 58"/>
          <p:cNvSpPr>
            <a:spLocks noGrp="1"/>
          </p:cNvSpPr>
          <p:nvPr>
            <p:ph type="body" sz="quarter" idx="46" hasCustomPrompt="1"/>
          </p:nvPr>
        </p:nvSpPr>
        <p:spPr>
          <a:xfrm>
            <a:off x="5219039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56" name="Line 53"/>
          <p:cNvSpPr>
            <a:spLocks noChangeShapeType="1"/>
          </p:cNvSpPr>
          <p:nvPr userDrawn="1"/>
        </p:nvSpPr>
        <p:spPr bwMode="gray">
          <a:xfrm>
            <a:off x="1758447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7" name="Text Placeholder 58"/>
          <p:cNvSpPr>
            <a:spLocks noGrp="1"/>
          </p:cNvSpPr>
          <p:nvPr>
            <p:ph type="body" sz="quarter" idx="48" hasCustomPrompt="1"/>
          </p:nvPr>
        </p:nvSpPr>
        <p:spPr>
          <a:xfrm>
            <a:off x="1711516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2013</a:t>
            </a:r>
            <a:endParaRPr lang="en-GB" dirty="0"/>
          </a:p>
        </p:txBody>
      </p:sp>
      <p:sp>
        <p:nvSpPr>
          <p:cNvPr id="58" name="Text Placeholder 60"/>
          <p:cNvSpPr>
            <a:spLocks noGrp="1"/>
          </p:cNvSpPr>
          <p:nvPr>
            <p:ph type="body" sz="quarter" idx="49" hasCustomPrompt="1"/>
          </p:nvPr>
        </p:nvSpPr>
        <p:spPr>
          <a:xfrm>
            <a:off x="1711516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Timeline (Horizontal)</a:t>
            </a:r>
            <a:endParaRPr lang="en-GB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60"/>
          <p:cNvSpPr>
            <a:spLocks noGrp="1"/>
          </p:cNvSpPr>
          <p:nvPr>
            <p:ph type="body" sz="quarter" idx="50" hasCustomPrompt="1"/>
          </p:nvPr>
        </p:nvSpPr>
        <p:spPr>
          <a:xfrm>
            <a:off x="5085970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1" name="Text Placeholder 60"/>
          <p:cNvSpPr>
            <a:spLocks noGrp="1"/>
          </p:cNvSpPr>
          <p:nvPr>
            <p:ph type="body" sz="quarter" idx="51" hasCustomPrompt="1"/>
          </p:nvPr>
        </p:nvSpPr>
        <p:spPr>
          <a:xfrm>
            <a:off x="8556789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Text Placeholder 60"/>
          <p:cNvSpPr>
            <a:spLocks noGrp="1"/>
          </p:cNvSpPr>
          <p:nvPr>
            <p:ph type="body" sz="quarter" idx="52" hasCustomPrompt="1"/>
          </p:nvPr>
        </p:nvSpPr>
        <p:spPr>
          <a:xfrm>
            <a:off x="5200690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3" name="Text Placeholder 60"/>
          <p:cNvSpPr>
            <a:spLocks noGrp="1"/>
          </p:cNvSpPr>
          <p:nvPr>
            <p:ph type="body" sz="quarter" idx="53" hasCustomPrompt="1"/>
          </p:nvPr>
        </p:nvSpPr>
        <p:spPr>
          <a:xfrm>
            <a:off x="8727965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07729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Layou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549934" y="1575067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40306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549934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8398" y="1575690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547942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0728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161980" y="3712741"/>
            <a:ext cx="4071548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4549282" y="3712741"/>
            <a:ext cx="407146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547942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5266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Layout with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613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81937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9309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81937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81937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4" name="Picture Placeholder 7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19309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7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9309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637428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559530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7637428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43" hasCustomPrompt="1"/>
          </p:nvPr>
        </p:nvSpPr>
        <p:spPr>
          <a:xfrm>
            <a:off x="7637428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Picture Placeholder 7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6559530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31" name="Picture Placeholder 7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559530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616338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6571829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616338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571829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06637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Title Only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464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4"/>
            <a:ext cx="7451725" cy="44137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452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Overlay Statistics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 preferRelativeResize="0"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6444" y="197554"/>
            <a:ext cx="3819600" cy="57816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 flipH="1">
            <a:off x="8524875" y="509099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515349" y="1123949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515349" y="590549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8524875" y="2014424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515349" y="265747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515349" y="212407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8524875" y="354794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15349" y="420052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15349" y="366712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33979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2598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27431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83065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0" name="Picture Placeholder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137899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9137899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2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68331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23965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4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178799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0922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2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155575" y="1571625"/>
            <a:ext cx="11883600" cy="64689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 2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216919" y="2409024"/>
            <a:ext cx="3760912" cy="459589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42" hasCustomPrompt="1"/>
          </p:nvPr>
        </p:nvSpPr>
        <p:spPr>
          <a:xfrm>
            <a:off x="155575" y="2408032"/>
            <a:ext cx="3760912" cy="460581"/>
          </a:xfrm>
        </p:spPr>
        <p:txBody>
          <a:bodyPr tIns="0" bIns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tabLst>
                <a:tab pos="3492500" algn="r"/>
              </a:tabLst>
              <a:defRPr/>
            </a:lvl2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8278263" y="2409024"/>
            <a:ext cx="3760912" cy="459590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44" hasCustomPrompt="1"/>
          </p:nvPr>
        </p:nvSpPr>
        <p:spPr>
          <a:xfrm>
            <a:off x="4216919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45" hasCustomPrompt="1"/>
          </p:nvPr>
        </p:nvSpPr>
        <p:spPr>
          <a:xfrm>
            <a:off x="8278263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97426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68183" y="156437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78907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426364" y="156459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37088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568183" y="2455446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378907" y="24559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426364" y="24556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237088" y="24561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568183" y="334651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78907" y="334704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426364" y="334673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237088" y="334726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568183" y="423758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378907" y="423811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6426364" y="423780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237088" y="423833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68183" y="512864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2378907" y="51291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6426364" y="51288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7088" y="51293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903965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Agenda/Content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702868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68" y="177801"/>
            <a:ext cx="11884231" cy="2171699"/>
          </a:xfrm>
          <a:prstGeom prst="rect">
            <a:avLst/>
          </a:prstGeom>
        </p:spPr>
      </p:pic>
      <p:sp>
        <p:nvSpPr>
          <p:cNvPr id="15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578101"/>
            <a:ext cx="5868988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2578101"/>
            <a:ext cx="5870150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4935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Third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112678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524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32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2100"/>
            <a:ext cx="11881092" cy="820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Contacts</a:t>
            </a:r>
            <a:endParaRPr lang="en-GB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3179318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6206151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92329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56" hasCustomPrompt="1"/>
          </p:nvPr>
        </p:nvSpPr>
        <p:spPr>
          <a:xfrm>
            <a:off x="1524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57" hasCustomPrompt="1"/>
          </p:nvPr>
        </p:nvSpPr>
        <p:spPr>
          <a:xfrm>
            <a:off x="3179318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206151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59" hasCustomPrompt="1"/>
          </p:nvPr>
        </p:nvSpPr>
        <p:spPr>
          <a:xfrm>
            <a:off x="92329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5574" y="5778938"/>
            <a:ext cx="11883600" cy="198000"/>
          </a:xfrm>
          <a:prstGeom prst="rect">
            <a:avLst/>
          </a:prstGeom>
        </p:spPr>
        <p:txBody>
          <a:bodyPr vert="horz" lIns="96019" tIns="0" rIns="96019" bIns="0" rtlCol="0" anchor="b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/>
            <a:r>
              <a:rPr lang="en-US" dirty="0"/>
              <a:t>Copyright © 2018 Fitch Solutions, Inc., Fitch Ratings, Inc., Fitch Solutions Group, Inc. and their subsidiaries.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56691" y="5778938"/>
            <a:ext cx="982910" cy="2308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 algn="r"/>
            <a:r>
              <a:rPr lang="en-GB" sz="600" dirty="0"/>
              <a:t>V.20 – Sep 2018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08365" y="2543414"/>
            <a:ext cx="2121689" cy="877092"/>
            <a:chOff x="139785" y="2320521"/>
            <a:chExt cx="2121689" cy="877092"/>
          </a:xfrm>
        </p:grpSpPr>
        <p:pic>
          <p:nvPicPr>
            <p:cNvPr id="24" name="Picture Placeholder 2141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785" y="2320521"/>
              <a:ext cx="877091" cy="877091"/>
            </a:xfrm>
            <a:prstGeom prst="rect">
              <a:avLst/>
            </a:prstGeom>
          </p:spPr>
        </p:pic>
        <p:pic>
          <p:nvPicPr>
            <p:cNvPr id="25" name="Picture Placeholder 214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84383" y="2320521"/>
              <a:ext cx="877091" cy="87709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 userDrawn="1"/>
          </p:nvCxnSpPr>
          <p:spPr>
            <a:xfrm flipV="1">
              <a:off x="1182852" y="2320521"/>
              <a:ext cx="0" cy="877092"/>
            </a:xfrm>
            <a:prstGeom prst="line">
              <a:avLst/>
            </a:prstGeom>
            <a:ln w="3175">
              <a:solidFill>
                <a:srgbClr val="33CC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075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5"/>
            <a:ext cx="11884025" cy="441325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Layout – One Column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960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76794"/>
            <a:ext cx="5868988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1576794"/>
            <a:ext cx="5870150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Text Layout – Two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529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3" y="1557338"/>
            <a:ext cx="7142400" cy="4428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5999"/>
            <a:ext cx="4255200" cy="4968875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71424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Split Page</a:t>
            </a:r>
            <a:endParaRPr lang="en-GB" dirty="0"/>
          </a:p>
        </p:txBody>
      </p:sp>
      <p:sp>
        <p:nvSpPr>
          <p:cNvPr id="5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lIns="180000" tIns="108000" rIns="180000" bIns="36000"/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solidFill>
                  <a:schemeClr val="accent3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16156896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5181600"/>
            <a:ext cx="12195174" cy="1677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37141" y="5464781"/>
            <a:ext cx="1156715" cy="11566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4800" dirty="0">
                <a:solidFill>
                  <a:schemeClr val="accent2"/>
                </a:solidFill>
              </a:defRPr>
            </a:lvl1pPr>
            <a:lvl9pPr>
              <a:defRPr sz="4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pic>
        <p:nvPicPr>
          <p:cNvPr id="7" name="Picture 4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1270" y="5772924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85925" y="5313547"/>
            <a:ext cx="10353675" cy="1406726"/>
          </a:xfrm>
          <a:noFill/>
        </p:spPr>
        <p:txBody>
          <a:bodyPr lIns="360000" rIns="240048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New Section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1" y="-11112"/>
            <a:ext cx="12195175" cy="6870700"/>
          </a:xfrm>
          <a:custGeom>
            <a:avLst/>
            <a:gdLst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1445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1445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53261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53261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55660 w 12195175"/>
              <a:gd name="connsiteY5" fmla="*/ 52626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55660 w 12195175"/>
              <a:gd name="connsiteY9" fmla="*/ 52626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95278"/>
              <a:gd name="connsiteX1" fmla="*/ 12195175 w 12195175"/>
              <a:gd name="connsiteY1" fmla="*/ 0 h 6895278"/>
              <a:gd name="connsiteX2" fmla="*/ 12195175 w 12195175"/>
              <a:gd name="connsiteY2" fmla="*/ 6870700 h 6895278"/>
              <a:gd name="connsiteX3" fmla="*/ 0 w 12195175"/>
              <a:gd name="connsiteY3" fmla="*/ 6870700 h 6895278"/>
              <a:gd name="connsiteX4" fmla="*/ 0 w 12195175"/>
              <a:gd name="connsiteY4" fmla="*/ 0 h 6895278"/>
              <a:gd name="connsiteX5" fmla="*/ 150800 w 12195175"/>
              <a:gd name="connsiteY5" fmla="*/ 5315515 h 6895278"/>
              <a:gd name="connsiteX6" fmla="*/ 44135 w 12195175"/>
              <a:gd name="connsiteY6" fmla="*/ 6895278 h 6895278"/>
              <a:gd name="connsiteX7" fmla="*/ 12050615 w 12195175"/>
              <a:gd name="connsiteY7" fmla="*/ 6726140 h 6895278"/>
              <a:gd name="connsiteX8" fmla="*/ 12050615 w 12195175"/>
              <a:gd name="connsiteY8" fmla="*/ 144560 h 6895278"/>
              <a:gd name="connsiteX9" fmla="*/ 150800 w 12195175"/>
              <a:gd name="connsiteY9" fmla="*/ 5315515 h 6895278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112795 w 12195175"/>
              <a:gd name="connsiteY7" fmla="*/ 678831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46957 w 12195175"/>
              <a:gd name="connsiteY8" fmla="*/ 318402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2 w 12195175"/>
              <a:gd name="connsiteY8" fmla="*/ 531640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4 w 12195175"/>
              <a:gd name="connsiteY8" fmla="*/ 532372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10380 w 12195175"/>
              <a:gd name="connsiteY8" fmla="*/ 5243252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7929 w 12195175"/>
              <a:gd name="connsiteY8" fmla="*/ 526154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13539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5175" h="6870700">
                <a:moveTo>
                  <a:pt x="0" y="0"/>
                </a:moveTo>
                <a:lnTo>
                  <a:pt x="12195175" y="0"/>
                </a:lnTo>
                <a:lnTo>
                  <a:pt x="12195175" y="6870700"/>
                </a:lnTo>
                <a:lnTo>
                  <a:pt x="0" y="6870700"/>
                </a:lnTo>
                <a:lnTo>
                  <a:pt x="0" y="0"/>
                </a:lnTo>
                <a:close/>
                <a:moveTo>
                  <a:pt x="150800" y="5315515"/>
                </a:moveTo>
                <a:lnTo>
                  <a:pt x="149846" y="6713539"/>
                </a:lnTo>
                <a:lnTo>
                  <a:pt x="12039643" y="6711509"/>
                </a:lnTo>
                <a:cubicBezTo>
                  <a:pt x="12043300" y="4522526"/>
                  <a:pt x="12035984" y="7505387"/>
                  <a:pt x="12039641" y="5316404"/>
                </a:cubicBezTo>
                <a:lnTo>
                  <a:pt x="150800" y="5315515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502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5335" y="1152526"/>
            <a:ext cx="11784505" cy="4778374"/>
            <a:chOff x="205335" y="1152526"/>
            <a:chExt cx="11784505" cy="4778374"/>
          </a:xfrm>
        </p:grpSpPr>
        <p:sp>
          <p:nvSpPr>
            <p:cNvPr id="4" name="Rectangle 3"/>
            <p:cNvSpPr/>
            <p:nvPr/>
          </p:nvSpPr>
          <p:spPr>
            <a:xfrm>
              <a:off x="205335" y="1152526"/>
              <a:ext cx="11784505" cy="47783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P:\CREATIVE\A C T I V E\DC-490 FS_Powerpoint Template\Images\bubbles3_oppacity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550" y="1643063"/>
              <a:ext cx="2401888" cy="379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9989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055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330" y="6090272"/>
            <a:ext cx="12208506" cy="769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414348" y="6374902"/>
            <a:ext cx="29160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300" dirty="0">
                <a:solidFill>
                  <a:schemeClr val="bg1"/>
                </a:solidFill>
              </a:rPr>
              <a:t>fitchsolutions.com   |   fitchconnect.com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88" y="415925"/>
            <a:ext cx="8074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23" y="1557339"/>
            <a:ext cx="11883600" cy="4419600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/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Standfirst</a:t>
            </a:r>
            <a:endParaRPr lang="en-US" dirty="0"/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Level 3: Body text</a:t>
            </a:r>
          </a:p>
          <a:p>
            <a:pPr lvl="3"/>
            <a:r>
              <a:rPr lang="en-US" dirty="0"/>
              <a:t>Level 4: Main bullet</a:t>
            </a:r>
          </a:p>
          <a:p>
            <a:pPr lvl="4"/>
            <a:r>
              <a:rPr lang="en-US" dirty="0"/>
              <a:t>Level 5: Sub-bullet</a:t>
            </a:r>
          </a:p>
          <a:p>
            <a:pPr lvl="5"/>
            <a:r>
              <a:rPr lang="en-US" dirty="0"/>
              <a:t>Level 6: Minor sub-bullet one</a:t>
            </a:r>
          </a:p>
          <a:p>
            <a:pPr lvl="6"/>
            <a:r>
              <a:rPr lang="en-US" dirty="0"/>
              <a:t>Level 7: Minor sub-bullet two</a:t>
            </a:r>
          </a:p>
          <a:p>
            <a:pPr lvl="7"/>
            <a:r>
              <a:rPr lang="en-US" dirty="0"/>
              <a:t>Level 8: Minor sub-bullet three</a:t>
            </a:r>
          </a:p>
          <a:p>
            <a:pPr lvl="8"/>
            <a:r>
              <a:rPr lang="en-US" dirty="0"/>
              <a:t>Level 9: Numbered main bullet</a:t>
            </a:r>
          </a:p>
        </p:txBody>
      </p:sp>
      <p:sp>
        <p:nvSpPr>
          <p:cNvPr id="10" name="ctsSlideNumber"/>
          <p:cNvSpPr txBox="1">
            <a:spLocks/>
          </p:cNvSpPr>
          <p:nvPr/>
        </p:nvSpPr>
        <p:spPr bwMode="gray">
          <a:xfrm>
            <a:off x="11582400" y="629492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fld id="{9BD6FA6A-A86D-4D06-AFF9-1E656D8048A1}" type="slidenum">
              <a:rPr lang="en-GB" smtClean="0">
                <a:solidFill>
                  <a:schemeClr val="bg1"/>
                </a:solidFill>
              </a:rPr>
              <a:pPr lvl="0" algn="ctr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:\CREATIVE\T E M P L A T E S\Logos\Fitch Solutions 2018\White\Logo_Fitch Solutions_white tints.png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00" y="6211387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/>
          <p:nvPr/>
        </p:nvCxnSpPr>
        <p:spPr>
          <a:xfrm flipH="1">
            <a:off x="1552576" y="6474929"/>
            <a:ext cx="67817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687" r:id="rId3"/>
    <p:sldLayoutId id="2147483739" r:id="rId4"/>
    <p:sldLayoutId id="2147483667" r:id="rId5"/>
    <p:sldLayoutId id="2147483743" r:id="rId6"/>
    <p:sldLayoutId id="2147483660" r:id="rId7"/>
    <p:sldLayoutId id="2147483768" r:id="rId8"/>
    <p:sldLayoutId id="2147483714" r:id="rId9"/>
    <p:sldLayoutId id="2147483748" r:id="rId10"/>
    <p:sldLayoutId id="2147483749" r:id="rId11"/>
    <p:sldLayoutId id="2147483654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29" r:id="rId29"/>
    <p:sldLayoutId id="2147483767" r:id="rId30"/>
    <p:sldLayoutId id="2147483670" r:id="rId31"/>
  </p:sldLayoutIdLst>
  <p:transition spd="slow">
    <p:wipe/>
  </p:transition>
  <p:txStyles>
    <p:titleStyle>
      <a:lvl1pPr algn="l" defTabSz="1219444" rtl="0" eaLnBrk="1" latinLnBrk="0" hangingPunct="1">
        <a:spcBef>
          <a:spcPct val="0"/>
        </a:spcBef>
        <a:buNone/>
        <a:defRPr lang="en-GB" sz="3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444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sz="1800" b="0" kern="1200" baseline="0">
          <a:solidFill>
            <a:srgbClr val="94A0A6"/>
          </a:solidFill>
          <a:latin typeface="+mn-lt"/>
          <a:ea typeface="+mn-ea"/>
          <a:cs typeface="+mn-cs"/>
        </a:defRPr>
      </a:lvl1pPr>
      <a:lvl2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tabLst/>
        <a:defRPr sz="1400" b="0" kern="1200">
          <a:solidFill>
            <a:srgbClr val="94A0A6"/>
          </a:solidFill>
          <a:latin typeface="+mn-lt"/>
          <a:ea typeface="+mn-ea"/>
          <a:cs typeface="+mn-cs"/>
        </a:defRPr>
      </a:lvl3pPr>
      <a:lvl4pPr marL="238125" indent="-238125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50000"/>
        <a:buFont typeface="Arial" panose="020B0604020202020204" pitchFamily="34" charset="0"/>
        <a:buChar char="•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4pPr>
      <a:lvl5pPr marL="472112" indent="-232880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20000"/>
        <a:buFont typeface="Arial" panose="020B0604020202020204" pitchFamily="34" charset="0"/>
        <a:buChar char="–"/>
        <a:defRPr sz="1400" kern="1200">
          <a:solidFill>
            <a:srgbClr val="94A0A6"/>
          </a:solidFill>
          <a:latin typeface="+mn-lt"/>
          <a:ea typeface="+mn-ea"/>
          <a:cs typeface="+mn-cs"/>
        </a:defRPr>
      </a:lvl5pPr>
      <a:lvl6pPr marL="721928" indent="-24134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•"/>
        <a:defRPr sz="1200" kern="1200">
          <a:solidFill>
            <a:srgbClr val="94A0A6"/>
          </a:solidFill>
          <a:latin typeface="+mn-lt"/>
          <a:ea typeface="+mn-ea"/>
          <a:cs typeface="+mn-cs"/>
        </a:defRPr>
      </a:lvl6pPr>
      <a:lvl7pPr marL="954808" indent="-23499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–"/>
        <a:defRPr sz="1200" kern="1200">
          <a:solidFill>
            <a:srgbClr val="94A0A6"/>
          </a:solidFill>
          <a:latin typeface="+mn-lt"/>
          <a:ea typeface="+mn-ea"/>
          <a:cs typeface="+mn-cs"/>
        </a:defRPr>
      </a:lvl7pPr>
      <a:lvl8pPr marL="1138238" indent="-171450" algn="l" defTabSz="1219444" rtl="0" eaLnBrk="1" latinLnBrk="0" hangingPunct="1">
        <a:spcBef>
          <a:spcPts val="0"/>
        </a:spcBef>
        <a:buClr>
          <a:srgbClr val="AEB4B8"/>
        </a:buClr>
        <a:buSzPct val="120000"/>
        <a:buFont typeface="Arial" panose="020B0604020202020204" pitchFamily="34" charset="0"/>
        <a:buChar char="»"/>
        <a:defRPr sz="1200" kern="1200" baseline="0">
          <a:solidFill>
            <a:srgbClr val="94A0A6"/>
          </a:solidFill>
          <a:latin typeface="+mn-lt"/>
          <a:ea typeface="+mn-ea"/>
          <a:cs typeface="+mn-cs"/>
        </a:defRPr>
      </a:lvl8pPr>
      <a:lvl9pPr marL="252413" indent="-252413" algn="l" defTabSz="1219444" rtl="0" eaLnBrk="1" latinLnBrk="0" hangingPunct="1">
        <a:spcBef>
          <a:spcPts val="400"/>
        </a:spcBef>
        <a:buClr>
          <a:schemeClr val="accent2"/>
        </a:buClr>
        <a:buFont typeface="+mj-lt"/>
        <a:buAutoNum type="arabicPeriod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rapuntist/jesttutoria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7299/is-unit-testing-worth-the-effor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chris-nielsen/so-whats-a-good-unit-test-look-like-71f750333ac0" TargetMode="External"/><Relationship Id="rId4" Type="http://schemas.openxmlformats.org/officeDocument/2006/relationships/hyperlink" Target="https://martinfowler.com/bliki/UnitTes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June 4, 2019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8" b="8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983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Go to example1/__tests__/jestbasics.spec.js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the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You have 10 minutes.</a:t>
            </a:r>
          </a:p>
          <a:p>
            <a:endParaRPr lang="en-US" dirty="0" smtClean="0"/>
          </a:p>
          <a:p>
            <a:r>
              <a:rPr lang="en-US" dirty="0" smtClean="0"/>
              <a:t>It’s ok if you don’t finish.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76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82134236"/>
              </p:ext>
            </p:extLst>
          </p:nvPr>
        </p:nvGraphicFramePr>
        <p:xfrm>
          <a:off x="338135" y="1333499"/>
          <a:ext cx="11177901" cy="1784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84838">
                <a:tc>
                  <a:txBody>
                    <a:bodyPr/>
                    <a:lstStyle/>
                    <a:p>
                      <a:r>
                        <a:rPr lang="en-US" sz="1600" dirty="0"/>
                        <a:t>If unit tests should be focused on a specific section of code, how do we handle imports and dependencies?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require('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function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getNews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()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‘endpoint to news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api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return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axios.get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}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imports / node modules </a:t>
            </a:r>
          </a:p>
        </p:txBody>
      </p:sp>
      <p:graphicFrame>
        <p:nvGraphicFramePr>
          <p:cNvPr id="8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41259"/>
              </p:ext>
            </p:extLst>
          </p:nvPr>
        </p:nvGraphicFramePr>
        <p:xfrm>
          <a:off x="314683" y="3059732"/>
          <a:ext cx="11177901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3738"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</a:t>
                      </a:r>
                      <a:r>
                        <a:rPr lang="en-US" sz="1600" baseline="0" dirty="0" smtClean="0"/>
                        <a:t> we write unit tests, we can simulate behaviors within the application with mocks</a:t>
                      </a:r>
                      <a:r>
                        <a:rPr lang="en-US" sz="1600" dirty="0" smtClean="0"/>
                        <a:t>.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4A0A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4A0A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jest.mock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');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test('should fetch news', () =&gt;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news = [{headline: ‘Summer is here’}];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{data: news };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axios.get.mockResolvedValue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return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getNews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().then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data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expect(data).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toEqual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);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mock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 </a:t>
                      </a:r>
                      <a:r>
                        <a:rPr lang="en-US" sz="11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 = stub ||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green = assertion</a:t>
                      </a:r>
                      <a:endParaRPr lang="en-US" sz="11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3026" y="3758101"/>
            <a:ext cx="5065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94A0A6"/>
                </a:solidFill>
              </a:rPr>
              <a:t>In this example, </a:t>
            </a:r>
            <a:r>
              <a:rPr lang="en-US" sz="1600" dirty="0" err="1" smtClean="0">
                <a:solidFill>
                  <a:srgbClr val="94A0A6"/>
                </a:solidFill>
              </a:rPr>
              <a:t>axios.get</a:t>
            </a:r>
            <a:r>
              <a:rPr lang="en-US" sz="1600" dirty="0" smtClean="0">
                <a:solidFill>
                  <a:srgbClr val="94A0A6"/>
                </a:solidFill>
              </a:rPr>
              <a:t> </a:t>
            </a:r>
            <a:r>
              <a:rPr lang="en-US" sz="1600" dirty="0">
                <a:solidFill>
                  <a:srgbClr val="94A0A6"/>
                </a:solidFill>
              </a:rPr>
              <a:t>needs to be mocked to avoid making a live request</a:t>
            </a:r>
            <a:r>
              <a:rPr lang="en-US" sz="1600" dirty="0" smtClean="0">
                <a:solidFill>
                  <a:srgbClr val="94A0A6"/>
                </a:solidFill>
              </a:rPr>
              <a:t>. In addition, we create a stubbed response object to use in the mocked implementation.</a:t>
            </a:r>
            <a:endParaRPr lang="en-US" sz="1600" dirty="0">
              <a:solidFill>
                <a:srgbClr val="94A0A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026" y="4971114"/>
            <a:ext cx="5065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 err="1" smtClean="0">
                <a:solidFill>
                  <a:srgbClr val="94A0A6"/>
                </a:solidFill>
              </a:rPr>
              <a:t>Jest.mock</a:t>
            </a:r>
            <a:r>
              <a:rPr lang="en-US" sz="1600" dirty="0" smtClean="0">
                <a:solidFill>
                  <a:srgbClr val="94A0A6"/>
                </a:solidFill>
              </a:rPr>
              <a:t>(whatever) is hoisted above all imports.</a:t>
            </a:r>
            <a:endParaRPr lang="en-US" sz="1600" dirty="0">
              <a:solidFill>
                <a:srgbClr val="94A0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7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146782" y="1299074"/>
            <a:ext cx="11884025" cy="441325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testing a section of code in isolation and making </a:t>
            </a:r>
            <a:r>
              <a:rPr lang="en-US" dirty="0" smtClean="0"/>
              <a:t>the </a:t>
            </a:r>
            <a:r>
              <a:rPr lang="en-US" dirty="0"/>
              <a:t>outcome predictable </a:t>
            </a:r>
            <a:r>
              <a:rPr lang="en-US" dirty="0" smtClean="0"/>
              <a:t>is a requirement and best practice, then we need to simulate behavior that mimics live systems and/or other dependencies. Doing so makes tests independent, repeatable and predictable.</a:t>
            </a:r>
          </a:p>
          <a:p>
            <a:endParaRPr lang="en-US" dirty="0" smtClean="0"/>
          </a:p>
          <a:p>
            <a:r>
              <a:rPr lang="en-US" dirty="0" smtClean="0"/>
              <a:t>Tests that rely on live systems are integration tests, not unit tests.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why mock?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addition to offering a mixture of ways to mock, Jest also offers the ability to spy.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Mock vs. Spy - A mock creates modified implementation for a method, class, node module, etc. A spy doesn’t change implementation, instead a jest wrapper is applied for jest to recognize and track usage.</a:t>
            </a:r>
          </a:p>
          <a:p>
            <a:endParaRPr lang="en-US" dirty="0" smtClean="0"/>
          </a:p>
          <a:p>
            <a:r>
              <a:rPr lang="en-US" dirty="0" smtClean="0"/>
              <a:t>Jest </a:t>
            </a:r>
            <a:r>
              <a:rPr lang="en-US" dirty="0"/>
              <a:t>offers multiple ways to </a:t>
            </a:r>
            <a:r>
              <a:rPr lang="en-US" dirty="0" smtClean="0"/>
              <a:t>mock/spy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Methods/functions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Manual </a:t>
            </a:r>
            <a:r>
              <a:rPr lang="en-US" dirty="0" smtClean="0"/>
              <a:t>mocking</a:t>
            </a:r>
          </a:p>
          <a:p>
            <a:pPr marL="523875" lvl="3" indent="-285750">
              <a:buFontTx/>
              <a:buChar char="-"/>
            </a:pPr>
            <a:r>
              <a:rPr lang="en-US" dirty="0" smtClean="0"/>
              <a:t>Using </a:t>
            </a:r>
            <a:r>
              <a:rPr lang="en-US" dirty="0" err="1" smtClean="0"/>
              <a:t>jest.mock</a:t>
            </a:r>
            <a:r>
              <a:rPr lang="en-US" dirty="0" smtClean="0"/>
              <a:t>() to simulate module factory </a:t>
            </a:r>
            <a:r>
              <a:rPr lang="en-US" dirty="0" err="1" smtClean="0"/>
              <a:t>param</a:t>
            </a:r>
            <a:r>
              <a:rPr lang="en-US" dirty="0" smtClean="0"/>
              <a:t> within a test suite</a:t>
            </a:r>
          </a:p>
          <a:p>
            <a:pPr marL="523875" lvl="3" indent="-285750">
              <a:buFontTx/>
              <a:buChar char="-"/>
            </a:pPr>
            <a:r>
              <a:rPr lang="en-US" dirty="0" smtClean="0"/>
              <a:t>Creating mock and storing mocks in __mocks__ folder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ES6 classes – mock or spy on class methods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Timers – time methods like </a:t>
            </a:r>
            <a:r>
              <a:rPr lang="en-US" dirty="0" err="1" smtClean="0"/>
              <a:t>setTimeout</a:t>
            </a:r>
            <a:r>
              <a:rPr lang="en-US" dirty="0" smtClean="0"/>
              <a:t> and</a:t>
            </a:r>
            <a:r>
              <a:rPr lang="en-US" dirty="0"/>
              <a:t> </a:t>
            </a:r>
            <a:r>
              <a:rPr lang="en-US" dirty="0" err="1" smtClean="0"/>
              <a:t>setInterval</a:t>
            </a:r>
            <a:r>
              <a:rPr lang="en-US" dirty="0" smtClean="0"/>
              <a:t> always needed a mocked implementation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Automatic mocking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Spy on methods – doesn’t change existing function, instead a jest spy observes usage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and Spying with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Lets look at </a:t>
            </a:r>
            <a:r>
              <a:rPr lang="en-US" sz="3200" dirty="0" smtClean="0">
                <a:solidFill>
                  <a:schemeClr val="bg1"/>
                </a:solidFill>
              </a:rPr>
              <a:t>examples with mocks: 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- Admin Hub – Services/User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repo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25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Go to example2/__tests__/parseNewsspec.js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practice write a mock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‘</a:t>
            </a:r>
            <a:r>
              <a:rPr lang="en-US" dirty="0" err="1" smtClean="0"/>
              <a:t>todo</a:t>
            </a:r>
            <a:r>
              <a:rPr lang="en-US" dirty="0" smtClean="0"/>
              <a:t>’ with a test. </a:t>
            </a:r>
          </a:p>
          <a:p>
            <a:endParaRPr lang="en-US" dirty="0" smtClean="0"/>
          </a:p>
          <a:p>
            <a:r>
              <a:rPr lang="en-US" dirty="0" smtClean="0"/>
              <a:t>You have 10 minutes.</a:t>
            </a:r>
          </a:p>
          <a:p>
            <a:endParaRPr lang="en-US" dirty="0" smtClean="0"/>
          </a:p>
          <a:p>
            <a:r>
              <a:rPr lang="en-US" dirty="0" smtClean="0"/>
              <a:t>It’s ok if you don’t finish.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7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Vue</a:t>
            </a:r>
            <a:r>
              <a:rPr lang="en-US" dirty="0" smtClean="0"/>
              <a:t> components requires a combination of at least two testing libraries. </a:t>
            </a:r>
            <a:r>
              <a:rPr lang="en-US" dirty="0" err="1" smtClean="0"/>
              <a:t>Vue</a:t>
            </a:r>
            <a:r>
              <a:rPr lang="en-US" dirty="0" smtClean="0"/>
              <a:t> has test utility library (@</a:t>
            </a:r>
            <a:r>
              <a:rPr lang="en-US" dirty="0" err="1" smtClean="0"/>
              <a:t>vue</a:t>
            </a:r>
            <a:r>
              <a:rPr lang="en-US" dirty="0" smtClean="0"/>
              <a:t>/test-</a:t>
            </a:r>
            <a:r>
              <a:rPr lang="en-US" dirty="0" err="1" smtClean="0"/>
              <a:t>utils</a:t>
            </a:r>
            <a:r>
              <a:rPr lang="en-US" dirty="0" smtClean="0"/>
              <a:t>)  that we can use in combination with Jest. </a:t>
            </a:r>
            <a:r>
              <a:rPr lang="en-US" dirty="0"/>
              <a:t>As a result, setting up a </a:t>
            </a:r>
            <a:r>
              <a:rPr lang="en-US" dirty="0" err="1"/>
              <a:t>Vue</a:t>
            </a:r>
            <a:r>
              <a:rPr lang="en-US" dirty="0"/>
              <a:t> component for a unit test is a little more complicated. </a:t>
            </a:r>
          </a:p>
          <a:p>
            <a:endParaRPr lang="en-US" dirty="0"/>
          </a:p>
          <a:p>
            <a:r>
              <a:rPr lang="en-US" dirty="0" smtClean="0"/>
              <a:t>What @</a:t>
            </a:r>
            <a:r>
              <a:rPr lang="en-US" dirty="0" err="1" smtClean="0"/>
              <a:t>vue</a:t>
            </a:r>
            <a:r>
              <a:rPr lang="en-US" dirty="0" smtClean="0"/>
              <a:t>/test-</a:t>
            </a:r>
            <a:r>
              <a:rPr lang="en-US" dirty="0" err="1" smtClean="0"/>
              <a:t>utils</a:t>
            </a:r>
            <a:r>
              <a:rPr lang="en-US" dirty="0" smtClean="0"/>
              <a:t>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a wrapper when we load or mount a component, which then makes it easier to break down and find different aspects of the </a:t>
            </a:r>
            <a:r>
              <a:rPr lang="en-US" dirty="0" err="1" smtClean="0"/>
              <a:t>Vue</a:t>
            </a:r>
            <a:r>
              <a:rPr lang="en-US" dirty="0" smtClean="0"/>
              <a:t> component with wrapper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Mounting the component allows us to load a separate </a:t>
            </a:r>
            <a:r>
              <a:rPr lang="en-US" dirty="0" err="1"/>
              <a:t>V</a:t>
            </a:r>
            <a:r>
              <a:rPr lang="en-US" dirty="0" err="1" smtClean="0"/>
              <a:t>ue</a:t>
            </a:r>
            <a:r>
              <a:rPr lang="en-US" dirty="0" smtClean="0"/>
              <a:t> instance</a:t>
            </a:r>
            <a:r>
              <a:rPr lang="en-US" dirty="0"/>
              <a:t> with ‘</a:t>
            </a:r>
            <a:r>
              <a:rPr lang="en-US" dirty="0" err="1"/>
              <a:t>createLocalVue</a:t>
            </a:r>
            <a:r>
              <a:rPr lang="en-US" dirty="0" smtClean="0"/>
              <a:t>’, </a:t>
            </a:r>
            <a:r>
              <a:rPr lang="en-US" dirty="0"/>
              <a:t>register libraries like </a:t>
            </a:r>
            <a:r>
              <a:rPr lang="en-US" dirty="0" err="1"/>
              <a:t>Vuex</a:t>
            </a:r>
            <a:r>
              <a:rPr lang="en-US" dirty="0"/>
              <a:t> to the local </a:t>
            </a:r>
            <a:r>
              <a:rPr lang="en-US" dirty="0" err="1"/>
              <a:t>Vue</a:t>
            </a:r>
            <a:r>
              <a:rPr lang="en-US" dirty="0"/>
              <a:t> instance, </a:t>
            </a:r>
            <a:r>
              <a:rPr lang="en-US" dirty="0" smtClean="0"/>
              <a:t>mock methods, load stubbed data, stub child components, trigger events, and much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“wrapped component” also makes it possible to test JavaScript, HTML and CSS within a </a:t>
            </a:r>
            <a:r>
              <a:rPr lang="en-US" dirty="0" err="1" smtClean="0"/>
              <a:t>Vue</a:t>
            </a:r>
            <a:r>
              <a:rPr lang="en-US" dirty="0" smtClean="0"/>
              <a:t> component.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5" y="1213503"/>
            <a:ext cx="5253913" cy="4755291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mounting options:  mount vs. </a:t>
            </a:r>
            <a:r>
              <a:rPr lang="en-US" dirty="0" err="1"/>
              <a:t>shallowMount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mount</a:t>
            </a:r>
            <a:r>
              <a:rPr lang="en-US" dirty="0"/>
              <a:t> – wraps and loads parent and child components</a:t>
            </a:r>
          </a:p>
          <a:p>
            <a:pPr marL="757862" lvl="4" indent="-285750"/>
            <a:r>
              <a:rPr lang="en-US" dirty="0"/>
              <a:t>Use when needing to testing output of parent AND child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shallowMount</a:t>
            </a:r>
            <a:r>
              <a:rPr lang="en-US" dirty="0"/>
              <a:t> – wraps and loads parent component, but will stub child components </a:t>
            </a:r>
          </a:p>
          <a:p>
            <a:pPr marL="757862" lvl="4" indent="-285750"/>
            <a:r>
              <a:rPr lang="en-US" dirty="0"/>
              <a:t>Use when tests are isolated to parent or component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Options </a:t>
            </a:r>
            <a:r>
              <a:rPr lang="en-US" dirty="0"/>
              <a:t>– mounting options can be used with either mounting option to load data, store, props, mock methods, 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802594" y="1076770"/>
            <a:ext cx="6236581" cy="489202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shallowMount, createLocalVue } from '@vue/test-utils';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Tiles from '../Tiles.vue';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Vuex from 'vuex';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mockAppsArr from '../__mocks__/mockAppsArr.js';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localVue = createLocalVue();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localVue.use(Vuex);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describe('Tiles.vue',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store;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cmp;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store = new Vuex.Store({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apps: mockAppsArr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shallowMount( Tiles, { localVue, store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it('Check recently viewed added apps array on load',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cmp.vm.apps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toHaveLength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378617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Lets look at </a:t>
            </a:r>
            <a:r>
              <a:rPr lang="en-US" sz="3200" dirty="0" smtClean="0">
                <a:solidFill>
                  <a:schemeClr val="bg1"/>
                </a:solidFill>
              </a:rPr>
              <a:t>examples: 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AdminHub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–  </a:t>
            </a:r>
            <a:r>
              <a:rPr lang="en-US" sz="3200" dirty="0" err="1" smtClean="0">
                <a:solidFill>
                  <a:schemeClr val="bg1"/>
                </a:solidFill>
              </a:rPr>
              <a:t>Tiles.vue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245193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60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1:  Unit Testing and Jest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basics </a:t>
            </a:r>
            <a:r>
              <a:rPr lang="en-US" dirty="0" smtClean="0"/>
              <a:t>with </a:t>
            </a:r>
            <a:r>
              <a:rPr lang="en-US" dirty="0"/>
              <a:t>J</a:t>
            </a:r>
            <a:r>
              <a:rPr lang="en-US" dirty="0" smtClean="0"/>
              <a:t>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Mocking and stubbing overview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Mocking </a:t>
            </a:r>
            <a:r>
              <a:rPr lang="en-US" dirty="0" smtClean="0"/>
              <a:t>examples </a:t>
            </a:r>
            <a:r>
              <a:rPr lang="en-US" smtClean="0"/>
              <a:t>with Jest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Exercises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b="1" dirty="0"/>
              <a:t>Part 2: </a:t>
            </a:r>
            <a:r>
              <a:rPr lang="en-US" b="1" dirty="0" err="1"/>
              <a:t>Vue</a:t>
            </a:r>
            <a:r>
              <a:rPr lang="en-US" b="1" dirty="0"/>
              <a:t> testing </a:t>
            </a:r>
            <a:r>
              <a:rPr lang="en-US" b="1" dirty="0" smtClean="0"/>
              <a:t>with </a:t>
            </a:r>
            <a:r>
              <a:rPr lang="en-US" b="1" dirty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vue</a:t>
            </a:r>
            <a:r>
              <a:rPr lang="en-US" dirty="0"/>
              <a:t>/test-</a:t>
            </a:r>
            <a:r>
              <a:rPr lang="en-US" dirty="0" err="1"/>
              <a:t>utils</a:t>
            </a:r>
            <a:r>
              <a:rPr lang="en-US" dirty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component testing basics – mounting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Wrapper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testing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22040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4" y="1307507"/>
            <a:ext cx="11884025" cy="4677368"/>
          </a:xfrm>
        </p:spPr>
        <p:txBody>
          <a:bodyPr/>
          <a:lstStyle/>
          <a:p>
            <a:r>
              <a:rPr lang="en-GB" dirty="0"/>
              <a:t>Before we get started </a:t>
            </a:r>
          </a:p>
          <a:p>
            <a:r>
              <a:rPr lang="en-GB" dirty="0"/>
              <a:t>1) Install Jest globally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jest –global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2) Clone repo and run </a:t>
            </a:r>
            <a:r>
              <a:rPr lang="en-GB" dirty="0" err="1"/>
              <a:t>npm</a:t>
            </a:r>
            <a:r>
              <a:rPr lang="en-GB" dirty="0"/>
              <a:t> install</a:t>
            </a:r>
          </a:p>
          <a:p>
            <a:r>
              <a:rPr lang="en-US" dirty="0">
                <a:hlinkClick r:id="rId2"/>
              </a:rPr>
              <a:t>https://github.com/Contrapuntist/jesttutorial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85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70FE32D-55EB-3F46-A319-A07CED6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 to TDD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37506-5E95-3A45-B75E-53F10C92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48" y="1128988"/>
            <a:ext cx="6761890" cy="49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2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3875" y="1200480"/>
            <a:ext cx="11884025" cy="2606590"/>
          </a:xfrm>
        </p:spPr>
        <p:txBody>
          <a:bodyPr/>
          <a:lstStyle/>
          <a:p>
            <a:r>
              <a:rPr lang="en-US" dirty="0"/>
              <a:t>Unit testing segregates each part of the program and focuses on testing a small portion or individual section of our application and verifies its behavior </a:t>
            </a:r>
            <a:r>
              <a:rPr lang="en-US" b="1" dirty="0"/>
              <a:t>independently from other parts</a:t>
            </a:r>
            <a:r>
              <a:rPr lang="en-US" dirty="0"/>
              <a:t>. Usually broken down by 3 phases: </a:t>
            </a:r>
          </a:p>
          <a:p>
            <a:pPr marL="342900" indent="-342900">
              <a:buAutoNum type="arabicParenR"/>
            </a:pPr>
            <a:r>
              <a:rPr lang="en-US" dirty="0"/>
              <a:t>Initializes a small piece of an application it wants to test </a:t>
            </a:r>
          </a:p>
          <a:p>
            <a:pPr marL="342900" indent="-342900">
              <a:buAutoNum type="arabicParenR"/>
            </a:pPr>
            <a:r>
              <a:rPr lang="en-US" dirty="0"/>
              <a:t>It applies some stimulus to the system under test (usually by calling a method on it)</a:t>
            </a:r>
          </a:p>
          <a:p>
            <a:pPr marL="342900" indent="-342900">
              <a:buAutoNum type="arabicParenR"/>
            </a:pPr>
            <a:r>
              <a:rPr lang="en-US" dirty="0"/>
              <a:t>Observes the resulting behavior – passes or fails.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These three unit test phases are also known as Arrange, Act and Assert, or simply AAA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" y="4141177"/>
            <a:ext cx="11579469" cy="1138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What constitutes a “unit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”?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In 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an object-oriented language a unit can range from a single method to an entire class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--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Martin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Fowler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02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46782" y="1143005"/>
            <a:ext cx="11884025" cy="4701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of you feel confident that when you change or refactor portions of existing/legacy code you are 100% confident your changes will not cause bugs?   </a:t>
            </a:r>
          </a:p>
          <a:p>
            <a:endParaRPr lang="en-US" dirty="0"/>
          </a:p>
          <a:p>
            <a:r>
              <a:rPr lang="en-US" dirty="0"/>
              <a:t>Some of the key benefits include: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Testing gives us more confidence that our code is correct </a:t>
            </a:r>
            <a:r>
              <a:rPr lang="en-US" dirty="0" smtClean="0"/>
              <a:t>thereby increasing </a:t>
            </a:r>
            <a:r>
              <a:rPr lang="en-US" dirty="0"/>
              <a:t>code </a:t>
            </a:r>
            <a:r>
              <a:rPr lang="en-US" dirty="0" smtClean="0"/>
              <a:t>quality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Improve application design because code must by written in a manner that’s testable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Facilitates changes to ensure we are not breaking existing code as we add new functionality and/or refactor legacy code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Captures </a:t>
            </a:r>
            <a:r>
              <a:rPr lang="en-US" dirty="0"/>
              <a:t>and identifies bugs or issues early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become part of </a:t>
            </a:r>
            <a:r>
              <a:rPr lang="en-US" dirty="0" smtClean="0"/>
              <a:t>documentation 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Cost saving </a:t>
            </a:r>
            <a:r>
              <a:rPr lang="en-US" dirty="0"/>
              <a:t>in development and </a:t>
            </a:r>
            <a:r>
              <a:rPr lang="en-US" dirty="0" smtClean="0"/>
              <a:t>maintenance </a:t>
            </a:r>
            <a:r>
              <a:rPr lang="en-US" dirty="0"/>
              <a:t>due to </a:t>
            </a:r>
            <a:r>
              <a:rPr lang="en-US" dirty="0" smtClean="0"/>
              <a:t>reduction of bugs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only the code that is needed for the test to pass </a:t>
            </a:r>
            <a:r>
              <a:rPr lang="en-US" dirty="0" smtClean="0"/>
              <a:t>(TDD)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the development process more </a:t>
            </a:r>
            <a:r>
              <a:rPr lang="en-US" dirty="0" smtClean="0"/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https://stackoverflow.com/questions/67299/is-unit-testing-worth-the-effort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 about unit testing? </a:t>
            </a:r>
          </a:p>
        </p:txBody>
      </p:sp>
    </p:spTree>
    <p:extLst>
      <p:ext uri="{BB962C8B-B14F-4D97-AF65-F5344CB8AC3E}">
        <p14:creationId xmlns:p14="http://schemas.microsoft.com/office/powerpoint/2010/main" val="4144689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4120" y="1357975"/>
            <a:ext cx="6869069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</a:t>
            </a:r>
            <a:r>
              <a:rPr lang="en-US" dirty="0"/>
              <a:t>– tests a single section of code such as a single class, object or component</a:t>
            </a:r>
          </a:p>
          <a:p>
            <a:pPr marL="815012" lvl="4" indent="-342900"/>
            <a:r>
              <a:rPr lang="en-US" dirty="0"/>
              <a:t>Does no rely on live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Readable</a:t>
            </a:r>
            <a:r>
              <a:rPr lang="en-US" dirty="0"/>
              <a:t> - Descriptive names; Easy to read and understand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Repeatable</a:t>
            </a:r>
            <a:r>
              <a:rPr lang="en-US" dirty="0"/>
              <a:t> - run unit test multiple times and achieve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Well Structured </a:t>
            </a:r>
            <a:r>
              <a:rPr lang="en-US" dirty="0"/>
              <a:t>– Follow the AAA pattern (Arrange, Act, Assert)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Fast</a:t>
            </a:r>
            <a:r>
              <a:rPr lang="en-US" dirty="0"/>
              <a:t> – each </a:t>
            </a:r>
            <a:r>
              <a:rPr lang="en-US" dirty="0" smtClean="0"/>
              <a:t>unit test </a:t>
            </a:r>
            <a:r>
              <a:rPr lang="en-US" dirty="0"/>
              <a:t>shouldn’t take long to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u="sng" dirty="0">
                <a:solidFill>
                  <a:schemeClr val="tx1">
                    <a:lumMod val="75000"/>
                  </a:schemeClr>
                </a:solidFill>
              </a:rPr>
              <a:t>Never write unit tests to meet code coverage requirements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write units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tests that make sense, evaluates functionality and important aspects of the application, and reduce bugs in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future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unit test? </a:t>
            </a:r>
          </a:p>
        </p:txBody>
      </p:sp>
      <p:pic>
        <p:nvPicPr>
          <p:cNvPr id="2050" name="Picture 2" descr="https://miro.medium.com/max/600/1*fCMBDvJQWR6KokIF-H7i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9" y="1187864"/>
            <a:ext cx="4076709" cy="26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artinfowler.com/bliki/images/unitTest/isol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33" y="4234805"/>
            <a:ext cx="4742262" cy="13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6742" y="5874085"/>
            <a:ext cx="7255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Sources: </a:t>
            </a:r>
            <a:r>
              <a:rPr lang="en-US" sz="800" dirty="0">
                <a:hlinkClick r:id="rId4"/>
              </a:rPr>
              <a:t>https://martinfowler.com/bliki/UnitTest.html</a:t>
            </a:r>
            <a:r>
              <a:rPr lang="en-US" sz="800" dirty="0"/>
              <a:t>, </a:t>
            </a:r>
            <a:r>
              <a:rPr lang="en-US" sz="800" dirty="0">
                <a:hlinkClick r:id="rId5"/>
              </a:rPr>
              <a:t>https://medium.com/chris-nielsen/so-whats-a-good-unit-test-look-like-71f750333ac0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712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73158" y="1107833"/>
            <a:ext cx="11884025" cy="492369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is an open-source testing framework originally created by Facebook</a:t>
            </a:r>
          </a:p>
          <a:p>
            <a:pPr marL="757862" lvl="4" indent="-285750"/>
            <a:r>
              <a:rPr lang="en-US" sz="1600" dirty="0"/>
              <a:t>Aspects of Jasmine.js and Mocha.js were originally designed into the framework</a:t>
            </a:r>
          </a:p>
          <a:p>
            <a:pPr marL="757862" lvl="4" indent="-285750"/>
            <a:r>
              <a:rPr lang="en-US" sz="1600" dirty="0"/>
              <a:t>It’s really a hybrid of many testing libraries with some </a:t>
            </a:r>
            <a:r>
              <a:rPr lang="en-US" sz="1600" dirty="0" err="1"/>
              <a:t>Faceboook</a:t>
            </a:r>
            <a:r>
              <a:rPr lang="en-US" sz="1600" dirty="0"/>
              <a:t> mojo added on </a:t>
            </a:r>
            <a:r>
              <a:rPr lang="en-US" sz="1600" dirty="0" smtClean="0"/>
              <a:t>top</a:t>
            </a:r>
          </a:p>
          <a:p>
            <a:pPr marL="757862" lvl="4" indent="-285750"/>
            <a:r>
              <a:rPr lang="en-US" sz="1600" dirty="0" smtClean="0"/>
              <a:t>It’s well documented: </a:t>
            </a:r>
            <a:r>
              <a:rPr lang="en-US" sz="1600" dirty="0" smtClean="0">
                <a:hlinkClick r:id="rId2"/>
              </a:rPr>
              <a:t>Jestjs.io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Assortment of built-in testing options:</a:t>
            </a:r>
          </a:p>
          <a:p>
            <a:pPr marL="757862" lvl="4" indent="-285750"/>
            <a:r>
              <a:rPr lang="en-US" sz="1600" dirty="0"/>
              <a:t>Can be used for unit </a:t>
            </a:r>
            <a:r>
              <a:rPr lang="en-US" sz="1600" i="1" dirty="0"/>
              <a:t>and</a:t>
            </a:r>
            <a:r>
              <a:rPr lang="en-US" sz="1600" dirty="0"/>
              <a:t> integration testing</a:t>
            </a:r>
          </a:p>
          <a:p>
            <a:pPr marL="757862" lvl="4" indent="-285750"/>
            <a:r>
              <a:rPr lang="en-US" sz="1600" dirty="0"/>
              <a:t>Flexible configuration options</a:t>
            </a:r>
          </a:p>
          <a:p>
            <a:pPr marL="757862" lvl="4" indent="-285750"/>
            <a:r>
              <a:rPr lang="en-US" sz="1600" dirty="0"/>
              <a:t>Includes mocking/spy capabilities and variety of options </a:t>
            </a:r>
          </a:p>
          <a:p>
            <a:pPr marL="757862" lvl="4" indent="-285750"/>
            <a:r>
              <a:rPr lang="en-US" sz="1600" dirty="0"/>
              <a:t>Built-in `expect` options for test assertions</a:t>
            </a:r>
          </a:p>
          <a:p>
            <a:pPr marL="757862" lvl="4" indent="-285750"/>
            <a:r>
              <a:rPr lang="en-US" sz="1600" dirty="0"/>
              <a:t>Coverage reporting</a:t>
            </a:r>
          </a:p>
          <a:p>
            <a:pPr marL="757862" lvl="4" indent="-285750"/>
            <a:r>
              <a:rPr lang="en-US" sz="1600" dirty="0"/>
              <a:t>Snapshot testing</a:t>
            </a:r>
          </a:p>
          <a:p>
            <a:pPr marL="757862" lvl="4" indent="-285750"/>
            <a:r>
              <a:rPr lang="en-US" sz="1600" dirty="0"/>
              <a:t>Has a watch mode – will re-run tests as tests are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generally pretty fast at running tests </a:t>
            </a:r>
          </a:p>
          <a:p>
            <a:pPr marL="757862" lvl="4" indent="-285750"/>
            <a:r>
              <a:rPr lang="en-US" sz="1600" dirty="0"/>
              <a:t>v.23 does have some </a:t>
            </a:r>
            <a:r>
              <a:rPr lang="en-US" sz="1600" dirty="0" smtClean="0"/>
              <a:t>known performance </a:t>
            </a:r>
            <a:r>
              <a:rPr lang="en-US" sz="1600" dirty="0"/>
              <a:t>issues, current version installed in FC; fixed in current version v.24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Jest?</a:t>
            </a:r>
          </a:p>
        </p:txBody>
      </p:sp>
    </p:spTree>
    <p:extLst>
      <p:ext uri="{BB962C8B-B14F-4D97-AF65-F5344CB8AC3E}">
        <p14:creationId xmlns:p14="http://schemas.microsoft.com/office/powerpoint/2010/main" val="2577842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5371734" y="1753673"/>
            <a:ext cx="6594231" cy="4255395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{ multiply } = require('./jestbasics.js'); </a:t>
            </a:r>
          </a:p>
          <a:p>
            <a:endParaRPr lang="en-US" sz="16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describe(‘What you are testing ’,  () =&gt; {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it('multiply function should return result of two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multiplied arguments', () =&gt; {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 multiplied = multiply(2, 3); 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expect(multiplied).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(6); </a:t>
            </a:r>
          </a:p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not.toEqual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it(‘add…’,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it(‘subtract…’,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– Unit Test Suite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878" y="1773652"/>
            <a:ext cx="488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Import statements included section of code, modules needed, @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vue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/test-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utils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02" y="2381137"/>
            <a:ext cx="484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When jest runs, will organize output of results by describe blocks; each requires a descriptor and callback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724" y="3041100"/>
            <a:ext cx="509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each it() (or test()) requires descriptor and callback function; one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test is required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202" y="3698338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Setup code for unit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19" y="4050799"/>
            <a:ext cx="4573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expect (whatever)   || to have a result with a matchers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627" y="4364027"/>
            <a:ext cx="4847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It’s common to include positive and negative scenarios within same it callback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1734" y="1107839"/>
            <a:ext cx="437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__tests__/fileName.spec.js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02" y="1085854"/>
            <a:ext cx="50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jest is auto configured to find any *.spec.js file in __tests__ folder</a:t>
            </a:r>
          </a:p>
        </p:txBody>
      </p:sp>
    </p:spTree>
    <p:extLst>
      <p:ext uri="{BB962C8B-B14F-4D97-AF65-F5344CB8AC3E}">
        <p14:creationId xmlns:p14="http://schemas.microsoft.com/office/powerpoint/2010/main" val="1843210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Time for examples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662349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DC-490 Fitch Solutions Template_19_CTS [16x9]">
  <a:themeElements>
    <a:clrScheme name="Fitch_Solutions: New Colour Palette (Aug 2018)">
      <a:dk1>
        <a:srgbClr val="94A0A6"/>
      </a:dk1>
      <a:lt1>
        <a:sysClr val="window" lastClr="FFFFFF"/>
      </a:lt1>
      <a:dk2>
        <a:srgbClr val="2D374E"/>
      </a:dk2>
      <a:lt2>
        <a:srgbClr val="EEECE1"/>
      </a:lt2>
      <a:accent1>
        <a:srgbClr val="DBDDF3"/>
      </a:accent1>
      <a:accent2>
        <a:srgbClr val="33CCFF"/>
      </a:accent2>
      <a:accent3>
        <a:srgbClr val="2A8ABF"/>
      </a:accent3>
      <a:accent4>
        <a:srgbClr val="174174"/>
      </a:accent4>
      <a:accent5>
        <a:srgbClr val="CC0033"/>
      </a:accent5>
      <a:accent6>
        <a:srgbClr val="2D374E"/>
      </a:accent6>
      <a:hlink>
        <a:srgbClr val="2A8ABF"/>
      </a:hlink>
      <a:folHlink>
        <a:srgbClr val="174174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DC-490 Fitch Solutions Template_19_CTS [16x9]</Template>
  <TotalTime>4271</TotalTime>
  <Words>1389</Words>
  <Application>Microsoft Office PowerPoint</Application>
  <PresentationFormat>Custom</PresentationFormat>
  <Paragraphs>206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DC-490 Fitch Solutions Template_19_CTS [16x9]</vt:lpstr>
      <vt:lpstr>Unit Testing Intro</vt:lpstr>
      <vt:lpstr>Agenda</vt:lpstr>
      <vt:lpstr>Roadmap to TDD</vt:lpstr>
      <vt:lpstr>What is Unit Testing?</vt:lpstr>
      <vt:lpstr>Why should we care about unit testing? </vt:lpstr>
      <vt:lpstr>What makes a good unit test? </vt:lpstr>
      <vt:lpstr>Why Jest?</vt:lpstr>
      <vt:lpstr>Jest – Unit Test Suite Setup</vt:lpstr>
      <vt:lpstr>PowerPoint Presentation</vt:lpstr>
      <vt:lpstr>Your turn </vt:lpstr>
      <vt:lpstr>Handling imports / node modules </vt:lpstr>
      <vt:lpstr>Ok, but why mock?</vt:lpstr>
      <vt:lpstr>Mocking and Spying with Jest</vt:lpstr>
      <vt:lpstr>PowerPoint Presentation</vt:lpstr>
      <vt:lpstr>Your turn </vt:lpstr>
      <vt:lpstr>Testing Vue Components</vt:lpstr>
      <vt:lpstr>Mounting components</vt:lpstr>
      <vt:lpstr>PowerPoint Presentation</vt:lpstr>
      <vt:lpstr>PowerPoint Presentation</vt:lpstr>
      <vt:lpstr>Installation</vt:lpstr>
    </vt:vector>
  </TitlesOfParts>
  <Company>FitchRatings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Presentation: Instructions For Use</dc:title>
  <dc:creator>Guillot, Matteo</dc:creator>
  <cp:lastModifiedBy>mcano</cp:lastModifiedBy>
  <cp:revision>221</cp:revision>
  <dcterms:created xsi:type="dcterms:W3CDTF">2018-09-21T13:34:25Z</dcterms:created>
  <dcterms:modified xsi:type="dcterms:W3CDTF">2019-07-24T15:38:35Z</dcterms:modified>
</cp:coreProperties>
</file>