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7" r:id="rId2"/>
    <p:sldId id="338" r:id="rId3"/>
    <p:sldId id="337" r:id="rId4"/>
    <p:sldId id="339" r:id="rId5"/>
    <p:sldId id="360" r:id="rId6"/>
    <p:sldId id="341" r:id="rId7"/>
    <p:sldId id="343" r:id="rId8"/>
    <p:sldId id="344" r:id="rId9"/>
    <p:sldId id="351" r:id="rId10"/>
    <p:sldId id="368" r:id="rId11"/>
    <p:sldId id="361" r:id="rId12"/>
    <p:sldId id="364" r:id="rId13"/>
    <p:sldId id="371" r:id="rId14"/>
    <p:sldId id="358" r:id="rId15"/>
    <p:sldId id="365" r:id="rId16"/>
    <p:sldId id="367" r:id="rId17"/>
    <p:sldId id="356" r:id="rId18"/>
    <p:sldId id="370" r:id="rId19"/>
    <p:sldId id="369" r:id="rId20"/>
    <p:sldId id="322" r:id="rId21"/>
  </p:sldIdLst>
  <p:sldSz cx="12195175" cy="6859588"/>
  <p:notesSz cx="6858000" cy="9144000"/>
  <p:defaultTextStyle>
    <a:defPPr>
      <a:defRPr lang="en-US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9">
          <p15:clr>
            <a:srgbClr val="A4A3A4"/>
          </p15:clr>
        </p15:guide>
        <p15:guide id="2" orient="horz" pos="402">
          <p15:clr>
            <a:srgbClr val="A4A3A4"/>
          </p15:clr>
        </p15:guide>
        <p15:guide id="3" orient="horz" pos="3692">
          <p15:clr>
            <a:srgbClr val="A4A3A4"/>
          </p15:clr>
        </p15:guide>
        <p15:guide id="4" orient="horz" pos="3580">
          <p15:clr>
            <a:srgbClr val="A4A3A4"/>
          </p15:clr>
        </p15:guide>
        <p15:guide id="5" orient="horz" pos="841">
          <p15:clr>
            <a:srgbClr val="A4A3A4"/>
          </p15:clr>
        </p15:guide>
        <p15:guide id="6" orient="horz" pos="3423">
          <p15:clr>
            <a:srgbClr val="A4A3A4"/>
          </p15:clr>
        </p15:guide>
        <p15:guide id="7" orient="horz" pos="2170">
          <p15:clr>
            <a:srgbClr val="A4A3A4"/>
          </p15:clr>
        </p15:guide>
        <p15:guide id="8" orient="horz" pos="975">
          <p15:clr>
            <a:srgbClr val="A4A3A4"/>
          </p15:clr>
        </p15:guide>
        <p15:guide id="9" orient="horz" pos="263">
          <p15:clr>
            <a:srgbClr val="A4A3A4"/>
          </p15:clr>
        </p15:guide>
        <p15:guide id="10" orient="horz" pos="3778">
          <p15:clr>
            <a:srgbClr val="A4A3A4"/>
          </p15:clr>
        </p15:guide>
        <p15:guide id="11" orient="horz" pos="1792">
          <p15:clr>
            <a:srgbClr val="A4A3A4"/>
          </p15:clr>
        </p15:guide>
        <p15:guide id="12" orient="horz" pos="2980">
          <p15:clr>
            <a:srgbClr val="A4A3A4"/>
          </p15:clr>
        </p15:guide>
        <p15:guide id="13" pos="98">
          <p15:clr>
            <a:srgbClr val="A4A3A4"/>
          </p15:clr>
        </p15:guide>
        <p15:guide id="14" pos="7590">
          <p15:clr>
            <a:srgbClr val="A4A3A4"/>
          </p15:clr>
        </p15:guide>
        <p15:guide id="15" pos="3842">
          <p15:clr>
            <a:srgbClr val="A4A3A4"/>
          </p15:clr>
        </p15:guide>
        <p15:guide id="16" pos="3795">
          <p15:clr>
            <a:srgbClr val="A4A3A4"/>
          </p15:clr>
        </p15:guide>
        <p15:guide id="17" pos="3886">
          <p15:clr>
            <a:srgbClr val="A4A3A4"/>
          </p15:clr>
        </p15:guide>
        <p15:guide id="18" pos="4336">
          <p15:clr>
            <a:srgbClr val="A4A3A4"/>
          </p15:clr>
        </p15:guide>
        <p15:guide id="19" pos="4102">
          <p15:clr>
            <a:srgbClr val="A4A3A4"/>
          </p15:clr>
        </p15:guide>
        <p15:guide id="20" pos="467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8ABF"/>
    <a:srgbClr val="D1F3FF"/>
    <a:srgbClr val="F1F2F3"/>
    <a:srgbClr val="849198"/>
    <a:srgbClr val="E4E7E8"/>
    <a:srgbClr val="B8C0C4"/>
    <a:srgbClr val="94A0A6"/>
    <a:srgbClr val="FFE8E1"/>
    <a:srgbClr val="F9F9FD"/>
    <a:srgbClr val="F0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351" autoAdjust="0"/>
  </p:normalViewPr>
  <p:slideViewPr>
    <p:cSldViewPr snapToGrid="0" showGuides="1">
      <p:cViewPr varScale="1">
        <p:scale>
          <a:sx n="113" d="100"/>
          <a:sy n="113" d="100"/>
        </p:scale>
        <p:origin x="-442" y="-62"/>
      </p:cViewPr>
      <p:guideLst>
        <p:guide orient="horz" pos="99"/>
        <p:guide orient="horz" pos="402"/>
        <p:guide orient="horz" pos="3692"/>
        <p:guide orient="horz" pos="3580"/>
        <p:guide orient="horz" pos="841"/>
        <p:guide orient="horz" pos="3423"/>
        <p:guide orient="horz" pos="2170"/>
        <p:guide orient="horz" pos="975"/>
        <p:guide orient="horz" pos="263"/>
        <p:guide orient="horz" pos="3778"/>
        <p:guide orient="horz" pos="1792"/>
        <p:guide orient="horz" pos="2980"/>
        <p:guide pos="98"/>
        <p:guide pos="7590"/>
        <p:guide pos="3842"/>
        <p:guide pos="3795"/>
        <p:guide pos="3886"/>
        <p:guide pos="4336"/>
        <p:guide pos="4102"/>
        <p:guide pos="46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CF399-9508-4462-A795-CE79BA4B78DF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A8844-4495-494A-8F63-4FB86EC5B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07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A2578-3272-43A6-B760-34BB1F24A9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14F23-9491-4F52-90E2-EAB27ADD3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23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14F23-9491-4F52-90E2-EAB27ADD33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17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3330" y="5305426"/>
            <a:ext cx="12208506" cy="1554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5590998"/>
            <a:ext cx="9750426" cy="436465"/>
          </a:xfrm>
        </p:spPr>
        <p:txBody>
          <a:bodyPr lIns="97200">
            <a:no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Fitch Solutions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5574" y="6039355"/>
            <a:ext cx="9762915" cy="285246"/>
          </a:xfrm>
        </p:spPr>
        <p:txBody>
          <a:bodyPr lIns="97200" tIns="62412" bIns="62412">
            <a:noAutofit/>
          </a:bodyPr>
          <a:lstStyle>
            <a:lvl1pPr marL="0" indent="0" algn="l">
              <a:buNone/>
              <a:defRPr sz="18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52638" y="163022"/>
            <a:ext cx="11883600" cy="498313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52402" y="5465279"/>
            <a:ext cx="11877673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:\CREATIVE\T E M P L A T E S\Logos\Fitch Solutions 2018\White\Logo_Fitch Solutions_white tint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0919" y="5849145"/>
            <a:ext cx="1699156" cy="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2" y="6395767"/>
            <a:ext cx="5143498" cy="309833"/>
          </a:xfrm>
        </p:spPr>
        <p:txBody>
          <a:bodyPr/>
          <a:lstStyle>
            <a:lvl1pPr>
              <a:defRPr sz="1600">
                <a:solidFill>
                  <a:srgbClr val="D1F3FF"/>
                </a:solidFill>
              </a:defRPr>
            </a:lvl1pPr>
            <a:lvl2pPr>
              <a:defRPr sz="2000"/>
            </a:lvl2pPr>
            <a:lvl3pPr>
              <a:defRPr sz="1000"/>
            </a:lvl3pPr>
            <a:lvl4pPr>
              <a:defRPr sz="1400"/>
            </a:lvl4pPr>
            <a:lvl5pPr>
              <a:defRPr sz="1600"/>
            </a:lvl5pPr>
            <a:lvl6pPr>
              <a:defRPr sz="1400"/>
            </a:lvl6pPr>
          </a:lstStyle>
          <a:p>
            <a:pPr lvl="0"/>
            <a:r>
              <a:rPr lang="en-US" sz="1400" dirty="0"/>
              <a:t>Date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764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Bullet Layout (Digi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028700" y="2928824"/>
            <a:ext cx="4773155" cy="14862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01855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one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 flipH="1">
            <a:off x="6409402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6409402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1121855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flipH="1">
            <a:off x="1121855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140905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44" hasCustomPrompt="1"/>
          </p:nvPr>
        </p:nvSpPr>
        <p:spPr>
          <a:xfrm>
            <a:off x="1140905" y="3059960"/>
            <a:ext cx="964800" cy="964800"/>
          </a:xfrm>
          <a:prstGeom prst="ellipse">
            <a:avLst/>
          </a:prstGeom>
          <a:solidFill>
            <a:schemeClr val="bg1"/>
          </a:solidFill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45" hasCustomPrompt="1"/>
          </p:nvPr>
        </p:nvSpPr>
        <p:spPr>
          <a:xfrm>
            <a:off x="1140905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46" hasCustomPrompt="1"/>
          </p:nvPr>
        </p:nvSpPr>
        <p:spPr>
          <a:xfrm>
            <a:off x="6409402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47" hasCustomPrompt="1"/>
          </p:nvPr>
        </p:nvSpPr>
        <p:spPr>
          <a:xfrm>
            <a:off x="6409402" y="3059960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48" hasCustomPrompt="1"/>
          </p:nvPr>
        </p:nvSpPr>
        <p:spPr>
          <a:xfrm>
            <a:off x="6409402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49" hasCustomPrompt="1"/>
          </p:nvPr>
        </p:nvSpPr>
        <p:spPr>
          <a:xfrm>
            <a:off x="2201855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50" hasCustomPrompt="1"/>
          </p:nvPr>
        </p:nvSpPr>
        <p:spPr>
          <a:xfrm>
            <a:off x="2201855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baseline="0"/>
            </a:lvl3pPr>
          </a:lstStyle>
          <a:p>
            <a:pPr lvl="0"/>
            <a:r>
              <a:rPr lang="en-US" dirty="0"/>
              <a:t>Section two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51" hasCustomPrompt="1"/>
          </p:nvPr>
        </p:nvSpPr>
        <p:spPr>
          <a:xfrm>
            <a:off x="2201855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>
                <a:solidFill>
                  <a:schemeClr val="bg1"/>
                </a:solidFill>
              </a:defRPr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2" hasCustomPrompt="1"/>
          </p:nvPr>
        </p:nvSpPr>
        <p:spPr>
          <a:xfrm>
            <a:off x="2201855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three</a:t>
            </a: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53" hasCustomPrompt="1"/>
          </p:nvPr>
        </p:nvSpPr>
        <p:spPr>
          <a:xfrm>
            <a:off x="2201855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54" hasCustomPrompt="1"/>
          </p:nvPr>
        </p:nvSpPr>
        <p:spPr>
          <a:xfrm>
            <a:off x="7489402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four</a:t>
            </a:r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55" hasCustomPrompt="1"/>
          </p:nvPr>
        </p:nvSpPr>
        <p:spPr>
          <a:xfrm>
            <a:off x="7489402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56" hasCustomPrompt="1"/>
          </p:nvPr>
        </p:nvSpPr>
        <p:spPr>
          <a:xfrm>
            <a:off x="7489402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five</a:t>
            </a:r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7489402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7489402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six</a:t>
            </a:r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7489402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All Bullet Layout (Digital)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62896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Bullet Layout (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508125" y="1573688"/>
            <a:ext cx="429373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one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 flipH="1">
            <a:off x="6409402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6409402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1121855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flipH="1">
            <a:off x="1121855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8"/>
          <p:cNvSpPr>
            <a:spLocks noGrp="1"/>
          </p:cNvSpPr>
          <p:nvPr>
            <p:ph type="body" sz="quarter" idx="49" hasCustomPrompt="1"/>
          </p:nvPr>
        </p:nvSpPr>
        <p:spPr>
          <a:xfrm>
            <a:off x="1508125" y="1914525"/>
            <a:ext cx="429373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50" hasCustomPrompt="1"/>
          </p:nvPr>
        </p:nvSpPr>
        <p:spPr>
          <a:xfrm>
            <a:off x="1508125" y="3069113"/>
            <a:ext cx="429373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lvl="0"/>
            <a:r>
              <a:rPr lang="en-US" dirty="0"/>
              <a:t>Section two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51" hasCustomPrompt="1"/>
          </p:nvPr>
        </p:nvSpPr>
        <p:spPr>
          <a:xfrm>
            <a:off x="1508125" y="3409950"/>
            <a:ext cx="429373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2" hasCustomPrompt="1"/>
          </p:nvPr>
        </p:nvSpPr>
        <p:spPr>
          <a:xfrm>
            <a:off x="1508125" y="4564538"/>
            <a:ext cx="429373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three</a:t>
            </a: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53" hasCustomPrompt="1"/>
          </p:nvPr>
        </p:nvSpPr>
        <p:spPr>
          <a:xfrm>
            <a:off x="1508125" y="4905375"/>
            <a:ext cx="429373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54" hasCustomPrompt="1"/>
          </p:nvPr>
        </p:nvSpPr>
        <p:spPr>
          <a:xfrm>
            <a:off x="6781800" y="1573688"/>
            <a:ext cx="4307602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four</a:t>
            </a:r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55" hasCustomPrompt="1"/>
          </p:nvPr>
        </p:nvSpPr>
        <p:spPr>
          <a:xfrm>
            <a:off x="6781800" y="1914525"/>
            <a:ext cx="4307602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56" hasCustomPrompt="1"/>
          </p:nvPr>
        </p:nvSpPr>
        <p:spPr>
          <a:xfrm>
            <a:off x="6781800" y="3069113"/>
            <a:ext cx="4307602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five</a:t>
            </a:r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6781800" y="3409950"/>
            <a:ext cx="4307602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6781800" y="4564538"/>
            <a:ext cx="4307602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six</a:t>
            </a:r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6781800" y="4905375"/>
            <a:ext cx="4307602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2" name="Oval 1"/>
          <p:cNvSpPr/>
          <p:nvPr userDrawn="1"/>
        </p:nvSpPr>
        <p:spPr>
          <a:xfrm>
            <a:off x="1121855" y="160408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 userDrawn="1"/>
        </p:nvSpPr>
        <p:spPr>
          <a:xfrm>
            <a:off x="1121855" y="3099514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 userDrawn="1"/>
        </p:nvSpPr>
        <p:spPr>
          <a:xfrm>
            <a:off x="1121855" y="459493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 userDrawn="1"/>
        </p:nvSpPr>
        <p:spPr>
          <a:xfrm>
            <a:off x="6409402" y="160408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 userDrawn="1"/>
        </p:nvSpPr>
        <p:spPr>
          <a:xfrm>
            <a:off x="6409402" y="3099514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 userDrawn="1"/>
        </p:nvSpPr>
        <p:spPr>
          <a:xfrm>
            <a:off x="6409402" y="459493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All Bullet Layout (Point)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912262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="" xmlns:a16="http://schemas.microsoft.com/office/drawing/2014/main" id="{E1AEEF35-7430-4190-B1E4-D2447633D2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1135" y="2349306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72A9D36E-978C-40A9-B7B6-1D3B41514D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1135" y="2708795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">
            <a:extLst>
              <a:ext uri="{FF2B5EF4-FFF2-40B4-BE49-F238E27FC236}">
                <a16:creationId xmlns="" xmlns:a16="http://schemas.microsoft.com/office/drawing/2014/main" id="{E1AEEF35-7430-4190-B1E4-D2447633D2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1053" y="2349306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72A9D36E-978C-40A9-B7B6-1D3B41514D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11053" y="2708795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">
            <a:extLst>
              <a:ext uri="{FF2B5EF4-FFF2-40B4-BE49-F238E27FC236}">
                <a16:creationId xmlns="" xmlns:a16="http://schemas.microsoft.com/office/drawing/2014/main" id="{E1AEEF35-7430-4190-B1E4-D2447633D2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31135" y="3935933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72A9D36E-978C-40A9-B7B6-1D3B41514D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31135" y="4295422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">
            <a:extLst>
              <a:ext uri="{FF2B5EF4-FFF2-40B4-BE49-F238E27FC236}">
                <a16:creationId xmlns="" xmlns:a16="http://schemas.microsoft.com/office/drawing/2014/main" id="{E1AEEF35-7430-4190-B1E4-D2447633D2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11053" y="3935933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72A9D36E-978C-40A9-B7B6-1D3B41514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11053" y="4295422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Example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043770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4520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Column Chart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007535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800" b="0" kern="1200" baseline="0" dirty="0">
                <a:solidFill>
                  <a:srgbClr val="94A0A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4520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Pie Chart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109902912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xy scatter)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800" b="0" kern="1200" baseline="0" dirty="0">
                <a:solidFill>
                  <a:srgbClr val="94A0A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1424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Graph (</a:t>
            </a:r>
            <a:r>
              <a:rPr lang="en-US" dirty="0" err="1"/>
              <a:t>xy</a:t>
            </a:r>
            <a:r>
              <a:rPr lang="en-US" dirty="0"/>
              <a:t> scatter)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98175656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Graph (xy scatter)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1424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Bar Graph (</a:t>
            </a:r>
            <a:r>
              <a:rPr lang="en-US" dirty="0" err="1"/>
              <a:t>xy</a:t>
            </a:r>
            <a:r>
              <a:rPr lang="en-US" dirty="0"/>
              <a:t> scatter)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22141742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1424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149122" y="3035302"/>
            <a:ext cx="7142400" cy="452436"/>
          </a:xfrm>
          <a:prstGeom prst="rect">
            <a:avLst/>
          </a:prstGeo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Click to edit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40" hasCustomPrompt="1"/>
          </p:nvPr>
        </p:nvSpPr>
        <p:spPr>
          <a:xfrm>
            <a:off x="149122" y="5207795"/>
            <a:ext cx="7142400" cy="452436"/>
          </a:xfrm>
          <a:prstGeom prst="rect">
            <a:avLst/>
          </a:prstGeo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Click to edit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Chart &amp; Text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431414690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>
          <a:xfrm>
            <a:off x="155575" y="1571625"/>
            <a:ext cx="11884025" cy="440531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icon to add table</a:t>
            </a:r>
            <a:endParaRPr lang="en-GB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Table</a:t>
            </a:r>
            <a:endParaRPr lang="en-GB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68286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11884025" cy="196170"/>
          </a:xfrm>
        </p:spPr>
        <p:txBody>
          <a:bodyPr vert="horz" lIns="96019" tIns="0" rIns="96019" bIns="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/>
            <a:r>
              <a:rPr lang="en-US" dirty="0"/>
              <a:t>Source: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6251575" y="1555750"/>
            <a:ext cx="3259138" cy="3143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Details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688253" y="2676525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177328" y="2676525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6688253" y="4565650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177328" y="4565650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9198091" y="2228850"/>
            <a:ext cx="2836862" cy="3143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9198091" y="2554288"/>
            <a:ext cx="2836862" cy="90170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GB" sz="1200" dirty="0"/>
            </a:lvl3pPr>
          </a:lstStyle>
          <a:p>
            <a:pPr lvl="2"/>
            <a:r>
              <a:rPr lang="it-IT" dirty="0"/>
              <a:t>Mauris at diam ac felis fringilla sollicitudin </a:t>
            </a:r>
            <a:r>
              <a:rPr lang="fr-FR" dirty="0" err="1"/>
              <a:t>luctus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suscipit</a:t>
            </a:r>
            <a:r>
              <a:rPr lang="fr-FR" dirty="0"/>
              <a:t> </a:t>
            </a:r>
            <a:r>
              <a:rPr lang="fr-FR" dirty="0" err="1"/>
              <a:t>blandit</a:t>
            </a:r>
            <a:endParaRPr lang="en-GB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9198091" y="4103688"/>
            <a:ext cx="2836862" cy="3143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</a:t>
            </a:r>
            <a:endParaRPr lang="en-GB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9198091" y="4429126"/>
            <a:ext cx="2836862" cy="90170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GB" sz="1200" dirty="0"/>
            </a:lvl3pPr>
          </a:lstStyle>
          <a:p>
            <a:pPr lvl="2"/>
            <a:r>
              <a:rPr lang="it-IT" dirty="0"/>
              <a:t>Mauris at diam ac felis fringilla sollicitudin </a:t>
            </a:r>
            <a:r>
              <a:rPr lang="fr-FR" dirty="0" err="1"/>
              <a:t>luctus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suscipit</a:t>
            </a:r>
            <a:r>
              <a:rPr lang="fr-FR" dirty="0"/>
              <a:t> </a:t>
            </a:r>
            <a:r>
              <a:rPr lang="fr-FR" dirty="0" err="1"/>
              <a:t>blandit</a:t>
            </a:r>
            <a:endParaRPr lang="en-GB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Map Example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4130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5575" y="1571625"/>
            <a:ext cx="7858800" cy="440753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lorem. Nam </a:t>
            </a:r>
            <a:r>
              <a:rPr lang="en-US" dirty="0" err="1"/>
              <a:t>fermentu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8588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Text with Image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216900" y="168275"/>
            <a:ext cx="3822700" cy="5762625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418338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11884025" cy="196170"/>
          </a:xfrm>
        </p:spPr>
        <p:txBody>
          <a:bodyPr vert="horz" lIns="96019" tIns="0" rIns="96019" bIns="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/>
            <a:r>
              <a:rPr lang="en-US" dirty="0"/>
              <a:t>Source: </a:t>
            </a:r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64834"/>
            <a:ext cx="3608388" cy="4106862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World Map</a:t>
            </a:r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50549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ntry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11884025" cy="196170"/>
          </a:xfrm>
        </p:spPr>
        <p:txBody>
          <a:bodyPr vert="horz" lIns="96019" tIns="0" rIns="96019" bIns="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/>
            <a:r>
              <a:rPr lang="en-US" dirty="0"/>
              <a:t>Source: </a:t>
            </a:r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64834"/>
            <a:ext cx="3608388" cy="41076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Country Map</a:t>
            </a:r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44484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icture Placeholder 62"/>
          <p:cNvSpPr>
            <a:spLocks noGrp="1"/>
          </p:cNvSpPr>
          <p:nvPr>
            <p:ph type="pic" sz="quarter" idx="12"/>
          </p:nvPr>
        </p:nvSpPr>
        <p:spPr>
          <a:xfrm>
            <a:off x="7389813" y="1571625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Line 53"/>
          <p:cNvSpPr>
            <a:spLocks noChangeShapeType="1"/>
          </p:cNvSpPr>
          <p:nvPr userDrawn="1"/>
        </p:nvSpPr>
        <p:spPr bwMode="gray">
          <a:xfrm flipH="1">
            <a:off x="6017420" y="1950733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2A032BDD-E6FE-4A1E-9741-60886BDBCC86}"/>
              </a:ext>
            </a:extLst>
          </p:cNvPr>
          <p:cNvCxnSpPr/>
          <p:nvPr/>
        </p:nvCxnSpPr>
        <p:spPr>
          <a:xfrm flipV="1">
            <a:off x="6006242" y="1502544"/>
            <a:ext cx="0" cy="4445255"/>
          </a:xfrm>
          <a:prstGeom prst="line">
            <a:avLst/>
          </a:prstGeom>
          <a:solidFill>
            <a:schemeClr val="accent1"/>
          </a:solidFill>
          <a:ln w="28575" cap="flat">
            <a:solidFill>
              <a:srgbClr val="DBDDF3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 Placeholder 58"/>
          <p:cNvSpPr>
            <a:spLocks noGrp="1"/>
          </p:cNvSpPr>
          <p:nvPr>
            <p:ph type="body" sz="quarter" idx="10" hasCustomPrompt="1"/>
          </p:nvPr>
        </p:nvSpPr>
        <p:spPr>
          <a:xfrm>
            <a:off x="6718399" y="1635887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2018</a:t>
            </a:r>
            <a:endParaRPr lang="en-GB" dirty="0"/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8215313" y="1568450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13"/>
          </p:nvPr>
        </p:nvSpPr>
        <p:spPr>
          <a:xfrm>
            <a:off x="7389813" y="3228193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5" name="Line 53"/>
          <p:cNvSpPr>
            <a:spLocks noChangeShapeType="1"/>
          </p:cNvSpPr>
          <p:nvPr userDrawn="1"/>
        </p:nvSpPr>
        <p:spPr bwMode="gray">
          <a:xfrm flipH="1">
            <a:off x="6017420" y="3607301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66" name="Text Placeholder 58"/>
          <p:cNvSpPr>
            <a:spLocks noGrp="1"/>
          </p:cNvSpPr>
          <p:nvPr>
            <p:ph type="body" sz="quarter" idx="14" hasCustomPrompt="1"/>
          </p:nvPr>
        </p:nvSpPr>
        <p:spPr>
          <a:xfrm>
            <a:off x="6718399" y="3292455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2016</a:t>
            </a:r>
            <a:endParaRPr lang="en-GB" dirty="0"/>
          </a:p>
        </p:txBody>
      </p:sp>
      <p:sp>
        <p:nvSpPr>
          <p:cNvPr id="67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8215313" y="3225018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16"/>
          </p:nvPr>
        </p:nvSpPr>
        <p:spPr>
          <a:xfrm>
            <a:off x="7389813" y="4861258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9" name="Line 53"/>
          <p:cNvSpPr>
            <a:spLocks noChangeShapeType="1"/>
          </p:cNvSpPr>
          <p:nvPr userDrawn="1"/>
        </p:nvSpPr>
        <p:spPr bwMode="gray">
          <a:xfrm flipH="1">
            <a:off x="6017420" y="5240366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70" name="Text Placeholder 58"/>
          <p:cNvSpPr>
            <a:spLocks noGrp="1"/>
          </p:cNvSpPr>
          <p:nvPr>
            <p:ph type="body" sz="quarter" idx="17" hasCustomPrompt="1"/>
          </p:nvPr>
        </p:nvSpPr>
        <p:spPr>
          <a:xfrm>
            <a:off x="6718399" y="4925520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2014</a:t>
            </a:r>
            <a:endParaRPr lang="en-GB" dirty="0"/>
          </a:p>
        </p:txBody>
      </p:sp>
      <p:sp>
        <p:nvSpPr>
          <p:cNvPr id="71" name="Text Placeholder 60"/>
          <p:cNvSpPr>
            <a:spLocks noGrp="1"/>
          </p:cNvSpPr>
          <p:nvPr>
            <p:ph type="body" sz="quarter" idx="18" hasCustomPrompt="1"/>
          </p:nvPr>
        </p:nvSpPr>
        <p:spPr>
          <a:xfrm>
            <a:off x="8215313" y="4858083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72" name="Picture Placeholder 62"/>
          <p:cNvSpPr>
            <a:spLocks noGrp="1"/>
          </p:cNvSpPr>
          <p:nvPr>
            <p:ph type="pic" sz="quarter" idx="19"/>
          </p:nvPr>
        </p:nvSpPr>
        <p:spPr>
          <a:xfrm>
            <a:off x="3859557" y="2400520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3" name="Line 53"/>
          <p:cNvSpPr>
            <a:spLocks noChangeShapeType="1"/>
          </p:cNvSpPr>
          <p:nvPr userDrawn="1"/>
        </p:nvSpPr>
        <p:spPr bwMode="gray">
          <a:xfrm flipH="1">
            <a:off x="4637512" y="2779628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74" name="Text Placeholder 5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612" y="2464782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2017</a:t>
            </a:r>
            <a:endParaRPr lang="en-GB" dirty="0"/>
          </a:p>
        </p:txBody>
      </p:sp>
      <p:sp>
        <p:nvSpPr>
          <p:cNvPr id="75" name="Text Placeholder 60"/>
          <p:cNvSpPr>
            <a:spLocks noGrp="1"/>
          </p:cNvSpPr>
          <p:nvPr>
            <p:ph type="body" sz="quarter" idx="21" hasCustomPrompt="1"/>
          </p:nvPr>
        </p:nvSpPr>
        <p:spPr>
          <a:xfrm>
            <a:off x="1324637" y="2397345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76" name="Picture Placeholder 62"/>
          <p:cNvSpPr>
            <a:spLocks noGrp="1"/>
          </p:cNvSpPr>
          <p:nvPr>
            <p:ph type="pic" sz="quarter" idx="22"/>
          </p:nvPr>
        </p:nvSpPr>
        <p:spPr>
          <a:xfrm>
            <a:off x="3859557" y="4036486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7" name="Line 53"/>
          <p:cNvSpPr>
            <a:spLocks noChangeShapeType="1"/>
          </p:cNvSpPr>
          <p:nvPr userDrawn="1"/>
        </p:nvSpPr>
        <p:spPr bwMode="gray">
          <a:xfrm flipH="1">
            <a:off x="4637512" y="4415594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78" name="Text Placeholder 58"/>
          <p:cNvSpPr>
            <a:spLocks noGrp="1"/>
          </p:cNvSpPr>
          <p:nvPr>
            <p:ph type="body" sz="quarter" idx="23" hasCustomPrompt="1"/>
          </p:nvPr>
        </p:nvSpPr>
        <p:spPr>
          <a:xfrm>
            <a:off x="4675612" y="4100748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2015</a:t>
            </a:r>
            <a:endParaRPr lang="en-GB" dirty="0"/>
          </a:p>
        </p:txBody>
      </p:sp>
      <p:sp>
        <p:nvSpPr>
          <p:cNvPr id="79" name="Text Placeholder 60"/>
          <p:cNvSpPr>
            <a:spLocks noGrp="1"/>
          </p:cNvSpPr>
          <p:nvPr>
            <p:ph type="body" sz="quarter" idx="24" hasCustomPrompt="1"/>
          </p:nvPr>
        </p:nvSpPr>
        <p:spPr>
          <a:xfrm>
            <a:off x="1324637" y="4033311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85722348-DF80-4DCF-A5FF-C530FF3D3A43}"/>
              </a:ext>
            </a:extLst>
          </p:cNvPr>
          <p:cNvSpPr/>
          <p:nvPr/>
        </p:nvSpPr>
        <p:spPr>
          <a:xfrm>
            <a:off x="5916242" y="1873096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85722348-DF80-4DCF-A5FF-C530FF3D3A43}"/>
              </a:ext>
            </a:extLst>
          </p:cNvPr>
          <p:cNvSpPr/>
          <p:nvPr userDrawn="1"/>
        </p:nvSpPr>
        <p:spPr>
          <a:xfrm>
            <a:off x="5916242" y="2689628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85722348-DF80-4DCF-A5FF-C530FF3D3A43}"/>
              </a:ext>
            </a:extLst>
          </p:cNvPr>
          <p:cNvSpPr/>
          <p:nvPr userDrawn="1"/>
        </p:nvSpPr>
        <p:spPr>
          <a:xfrm>
            <a:off x="5916242" y="3506160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85722348-DF80-4DCF-A5FF-C530FF3D3A43}"/>
              </a:ext>
            </a:extLst>
          </p:cNvPr>
          <p:cNvSpPr/>
          <p:nvPr userDrawn="1"/>
        </p:nvSpPr>
        <p:spPr>
          <a:xfrm>
            <a:off x="5916242" y="4322692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85722348-DF80-4DCF-A5FF-C530FF3D3A43}"/>
              </a:ext>
            </a:extLst>
          </p:cNvPr>
          <p:cNvSpPr/>
          <p:nvPr userDrawn="1"/>
        </p:nvSpPr>
        <p:spPr>
          <a:xfrm>
            <a:off x="5916242" y="5139225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2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Timeline (Vertical)</a:t>
            </a:r>
            <a:endParaRPr lang="en-GB" dirty="0"/>
          </a:p>
        </p:txBody>
      </p:sp>
      <p:cxnSp>
        <p:nvCxnSpPr>
          <p:cNvPr id="30" name="Straight Connector 2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63729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3"/>
          <p:cNvSpPr>
            <a:spLocks noChangeShapeType="1"/>
          </p:cNvSpPr>
          <p:nvPr userDrawn="1"/>
        </p:nvSpPr>
        <p:spPr bwMode="gray">
          <a:xfrm>
            <a:off x="8755144" y="3957238"/>
            <a:ext cx="0" cy="50400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15" name="Line 53"/>
          <p:cNvSpPr>
            <a:spLocks noChangeShapeType="1"/>
          </p:cNvSpPr>
          <p:nvPr userDrawn="1"/>
        </p:nvSpPr>
        <p:spPr bwMode="gray">
          <a:xfrm>
            <a:off x="10499732" y="3148297"/>
            <a:ext cx="0" cy="463602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2A032BDD-E6FE-4A1E-9741-60886BDBCC86}"/>
              </a:ext>
            </a:extLst>
          </p:cNvPr>
          <p:cNvCxnSpPr/>
          <p:nvPr/>
        </p:nvCxnSpPr>
        <p:spPr>
          <a:xfrm>
            <a:off x="1291923" y="3780863"/>
            <a:ext cx="9913879" cy="0"/>
          </a:xfrm>
          <a:prstGeom prst="line">
            <a:avLst/>
          </a:prstGeom>
          <a:solidFill>
            <a:schemeClr val="accent1"/>
          </a:solidFill>
          <a:ln w="28575" cap="flat">
            <a:solidFill>
              <a:srgbClr val="DBDDF3"/>
            </a:solidFill>
            <a:prstDash val="solid"/>
            <a:miter lim="400000"/>
            <a:headEnd type="oval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3FC25BAC-207E-4BD9-B71D-67244181E8A7}"/>
              </a:ext>
            </a:extLst>
          </p:cNvPr>
          <p:cNvSpPr/>
          <p:nvPr/>
        </p:nvSpPr>
        <p:spPr>
          <a:xfrm>
            <a:off x="1596796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6ECEA8AF-DB7B-44B5-A5A9-05718517D3A8}"/>
              </a:ext>
            </a:extLst>
          </p:cNvPr>
          <p:cNvSpPr/>
          <p:nvPr/>
        </p:nvSpPr>
        <p:spPr>
          <a:xfrm>
            <a:off x="3341383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76041FD2-302D-4528-B197-4818DC231D79}"/>
              </a:ext>
            </a:extLst>
          </p:cNvPr>
          <p:cNvSpPr/>
          <p:nvPr/>
        </p:nvSpPr>
        <p:spPr>
          <a:xfrm>
            <a:off x="5085970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4918B22A-8AD3-4D04-AFDE-7B146EE2D7C3}"/>
              </a:ext>
            </a:extLst>
          </p:cNvPr>
          <p:cNvSpPr/>
          <p:nvPr/>
        </p:nvSpPr>
        <p:spPr>
          <a:xfrm>
            <a:off x="6830557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C02F3EF3-5D54-43B3-8D77-B49AA8FBB079}"/>
              </a:ext>
            </a:extLst>
          </p:cNvPr>
          <p:cNvSpPr/>
          <p:nvPr/>
        </p:nvSpPr>
        <p:spPr>
          <a:xfrm>
            <a:off x="8575144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AEBB2BB8-86E4-4CA5-9D29-9AA8E28C552B}"/>
              </a:ext>
            </a:extLst>
          </p:cNvPr>
          <p:cNvSpPr/>
          <p:nvPr/>
        </p:nvSpPr>
        <p:spPr>
          <a:xfrm>
            <a:off x="10319732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10" hasCustomPrompt="1"/>
          </p:nvPr>
        </p:nvSpPr>
        <p:spPr>
          <a:xfrm>
            <a:off x="9954831" y="2786931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2018</a:t>
            </a:r>
            <a:endParaRPr lang="en-GB" dirty="0"/>
          </a:p>
        </p:txBody>
      </p:sp>
      <p:sp>
        <p:nvSpPr>
          <p:cNvPr id="45" name="Text Placeholder 58"/>
          <p:cNvSpPr>
            <a:spLocks noGrp="1"/>
          </p:cNvSpPr>
          <p:nvPr>
            <p:ph type="body" sz="quarter" idx="40" hasCustomPrompt="1"/>
          </p:nvPr>
        </p:nvSpPr>
        <p:spPr>
          <a:xfrm>
            <a:off x="8708213" y="4565486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2017</a:t>
            </a:r>
            <a:endParaRPr lang="en-GB" dirty="0"/>
          </a:p>
        </p:txBody>
      </p:sp>
      <p:sp>
        <p:nvSpPr>
          <p:cNvPr id="47" name="Line 53"/>
          <p:cNvSpPr>
            <a:spLocks noChangeShapeType="1"/>
          </p:cNvSpPr>
          <p:nvPr userDrawn="1"/>
        </p:nvSpPr>
        <p:spPr bwMode="gray">
          <a:xfrm>
            <a:off x="7011215" y="3148297"/>
            <a:ext cx="0" cy="463602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42" hasCustomPrompt="1"/>
          </p:nvPr>
        </p:nvSpPr>
        <p:spPr>
          <a:xfrm>
            <a:off x="6466314" y="2797990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2016</a:t>
            </a:r>
            <a:endParaRPr lang="en-GB" dirty="0"/>
          </a:p>
        </p:txBody>
      </p:sp>
      <p:sp>
        <p:nvSpPr>
          <p:cNvPr id="50" name="Line 53"/>
          <p:cNvSpPr>
            <a:spLocks noChangeShapeType="1"/>
          </p:cNvSpPr>
          <p:nvPr userDrawn="1"/>
        </p:nvSpPr>
        <p:spPr bwMode="gray">
          <a:xfrm>
            <a:off x="3522084" y="3148297"/>
            <a:ext cx="0" cy="463602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51" name="Text Placeholder 58"/>
          <p:cNvSpPr>
            <a:spLocks noGrp="1"/>
          </p:cNvSpPr>
          <p:nvPr>
            <p:ph type="body" sz="quarter" idx="44" hasCustomPrompt="1"/>
          </p:nvPr>
        </p:nvSpPr>
        <p:spPr>
          <a:xfrm>
            <a:off x="2977183" y="2797990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2014</a:t>
            </a:r>
            <a:endParaRPr lang="en-GB" dirty="0"/>
          </a:p>
        </p:txBody>
      </p:sp>
      <p:sp>
        <p:nvSpPr>
          <p:cNvPr id="52" name="Text Placeholder 60"/>
          <p:cNvSpPr>
            <a:spLocks noGrp="1"/>
          </p:cNvSpPr>
          <p:nvPr>
            <p:ph type="body" sz="quarter" idx="45" hasCustomPrompt="1"/>
          </p:nvPr>
        </p:nvSpPr>
        <p:spPr>
          <a:xfrm>
            <a:off x="1596796" y="1978025"/>
            <a:ext cx="1942943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53" name="Line 53"/>
          <p:cNvSpPr>
            <a:spLocks noChangeShapeType="1"/>
          </p:cNvSpPr>
          <p:nvPr userDrawn="1"/>
        </p:nvSpPr>
        <p:spPr bwMode="gray">
          <a:xfrm>
            <a:off x="5265970" y="3957238"/>
            <a:ext cx="0" cy="50400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54" name="Text Placeholder 58"/>
          <p:cNvSpPr>
            <a:spLocks noGrp="1"/>
          </p:cNvSpPr>
          <p:nvPr>
            <p:ph type="body" sz="quarter" idx="46" hasCustomPrompt="1"/>
          </p:nvPr>
        </p:nvSpPr>
        <p:spPr>
          <a:xfrm>
            <a:off x="5219039" y="4565486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2015</a:t>
            </a:r>
            <a:endParaRPr lang="en-GB" dirty="0"/>
          </a:p>
        </p:txBody>
      </p:sp>
      <p:sp>
        <p:nvSpPr>
          <p:cNvPr id="56" name="Line 53"/>
          <p:cNvSpPr>
            <a:spLocks noChangeShapeType="1"/>
          </p:cNvSpPr>
          <p:nvPr userDrawn="1"/>
        </p:nvSpPr>
        <p:spPr bwMode="gray">
          <a:xfrm>
            <a:off x="1758447" y="3957238"/>
            <a:ext cx="0" cy="50400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57" name="Text Placeholder 58"/>
          <p:cNvSpPr>
            <a:spLocks noGrp="1"/>
          </p:cNvSpPr>
          <p:nvPr>
            <p:ph type="body" sz="quarter" idx="48" hasCustomPrompt="1"/>
          </p:nvPr>
        </p:nvSpPr>
        <p:spPr>
          <a:xfrm>
            <a:off x="1711516" y="4565486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2013</a:t>
            </a:r>
            <a:endParaRPr lang="en-GB" dirty="0"/>
          </a:p>
        </p:txBody>
      </p:sp>
      <p:sp>
        <p:nvSpPr>
          <p:cNvPr id="58" name="Text Placeholder 60"/>
          <p:cNvSpPr>
            <a:spLocks noGrp="1"/>
          </p:cNvSpPr>
          <p:nvPr>
            <p:ph type="body" sz="quarter" idx="49" hasCustomPrompt="1"/>
          </p:nvPr>
        </p:nvSpPr>
        <p:spPr>
          <a:xfrm>
            <a:off x="1711516" y="4869471"/>
            <a:ext cx="1989867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Timeline (Horizontal)</a:t>
            </a:r>
            <a:endParaRPr lang="en-GB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60"/>
          <p:cNvSpPr>
            <a:spLocks noGrp="1"/>
          </p:cNvSpPr>
          <p:nvPr>
            <p:ph type="body" sz="quarter" idx="50" hasCustomPrompt="1"/>
          </p:nvPr>
        </p:nvSpPr>
        <p:spPr>
          <a:xfrm>
            <a:off x="5085970" y="1978025"/>
            <a:ext cx="1942943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1" name="Text Placeholder 60"/>
          <p:cNvSpPr>
            <a:spLocks noGrp="1"/>
          </p:cNvSpPr>
          <p:nvPr>
            <p:ph type="body" sz="quarter" idx="51" hasCustomPrompt="1"/>
          </p:nvPr>
        </p:nvSpPr>
        <p:spPr>
          <a:xfrm>
            <a:off x="8556789" y="1978025"/>
            <a:ext cx="1942943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2" name="Text Placeholder 60"/>
          <p:cNvSpPr>
            <a:spLocks noGrp="1"/>
          </p:cNvSpPr>
          <p:nvPr>
            <p:ph type="body" sz="quarter" idx="52" hasCustomPrompt="1"/>
          </p:nvPr>
        </p:nvSpPr>
        <p:spPr>
          <a:xfrm>
            <a:off x="5200690" y="4869471"/>
            <a:ext cx="1989867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3" name="Text Placeholder 60"/>
          <p:cNvSpPr>
            <a:spLocks noGrp="1"/>
          </p:cNvSpPr>
          <p:nvPr>
            <p:ph type="body" sz="quarter" idx="53" hasCustomPrompt="1"/>
          </p:nvPr>
        </p:nvSpPr>
        <p:spPr>
          <a:xfrm>
            <a:off x="8727965" y="4869471"/>
            <a:ext cx="1989867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077298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cked Layou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4549934" y="1575067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140306" y="3870415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549934" y="3870415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8" name="Picture Placeholder 2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58398" y="1575690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547942" y="3870415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60728" y="1575067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 flipH="1">
            <a:off x="161980" y="3712741"/>
            <a:ext cx="4071548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4549282" y="3712741"/>
            <a:ext cx="407146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5547942" y="1575067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75266" y="3870415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Stacked Layout with Icons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76135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cke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681937" y="1573688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9309" y="157368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81937" y="3059960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81937" y="4546232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4" name="Picture Placeholder 7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619309" y="4546232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7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619309" y="305892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40" hasCustomPrompt="1"/>
          </p:nvPr>
        </p:nvSpPr>
        <p:spPr>
          <a:xfrm>
            <a:off x="7637428" y="1573688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6559530" y="157368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42" hasCustomPrompt="1"/>
          </p:nvPr>
        </p:nvSpPr>
        <p:spPr>
          <a:xfrm>
            <a:off x="7637428" y="3059960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43" hasCustomPrompt="1"/>
          </p:nvPr>
        </p:nvSpPr>
        <p:spPr>
          <a:xfrm>
            <a:off x="7637428" y="4546232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30" name="Picture Placeholder 7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6559530" y="4546232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31" name="Picture Placeholder 7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6559530" y="305892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616338" y="2928824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6571829" y="2928824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616338" y="4415096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>
            <a:off x="6571829" y="4415096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Stacked Icons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066375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Title Only</a:t>
            </a:r>
            <a:endParaRPr lang="en-GB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1464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lay 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4" y="1571624"/>
            <a:ext cx="7451725" cy="441371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452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Overlay Statistics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 preferRelativeResize="0"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16444" y="197554"/>
            <a:ext cx="3819600" cy="57816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 userDrawn="1"/>
        </p:nvCxnSpPr>
        <p:spPr>
          <a:xfrm flipH="1">
            <a:off x="8524875" y="5090999"/>
            <a:ext cx="32961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515349" y="1123949"/>
            <a:ext cx="3286125" cy="76200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Suspendisse tempus a risus quis pulvinar eleifend consectetur ipsum ac pellentesque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515349" y="590549"/>
            <a:ext cx="3086101" cy="485775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GB" sz="2800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####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8524875" y="2014424"/>
            <a:ext cx="32961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515349" y="2657474"/>
            <a:ext cx="3286125" cy="76200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Suspendisse tempus a risus quis pulvinar eleifend consectetur ipsum ac pellentesque</a:t>
            </a:r>
            <a:endParaRPr lang="en-GB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8515349" y="2124074"/>
            <a:ext cx="3086101" cy="485775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GB" sz="2800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####</a:t>
            </a:r>
            <a:endParaRPr lang="en-GB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8524875" y="3547949"/>
            <a:ext cx="32961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15349" y="4200524"/>
            <a:ext cx="3286125" cy="76200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Suspendisse tempus a risus quis pulvinar eleifend consectetur ipsum ac pellentesque</a:t>
            </a:r>
            <a:endParaRPr lang="en-GB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15349" y="3667124"/>
            <a:ext cx="3086101" cy="485775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GB" sz="2800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####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633979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72598" y="1560988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227431" y="1560988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183065" y="1560988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40" name="Picture Placeholder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137899" y="1560988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9137899" y="3462224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42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268331" y="3462224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43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3223965" y="3462224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44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178799" y="3462224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Tiles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90922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2914650"/>
            <a:ext cx="3760912" cy="30702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</a:t>
            </a:r>
          </a:p>
        </p:txBody>
      </p:sp>
      <p:sp>
        <p:nvSpPr>
          <p:cNvPr id="12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155575" y="1571625"/>
            <a:ext cx="11883600" cy="646898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Tiles 2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4216919" y="2409024"/>
            <a:ext cx="3760912" cy="459589"/>
          </a:xfrm>
        </p:spPr>
        <p:txBody>
          <a:bodyPr vert="horz" lIns="96019" tIns="0" rIns="96019" bIns="0" rtlCol="0" anchor="b" anchorCtr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>
                <a:solidFill>
                  <a:schemeClr val="accent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GB" dirty="0" smtClean="0"/>
            </a:lvl8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42" hasCustomPrompt="1"/>
          </p:nvPr>
        </p:nvSpPr>
        <p:spPr>
          <a:xfrm>
            <a:off x="155575" y="2408032"/>
            <a:ext cx="3760912" cy="460581"/>
          </a:xfrm>
        </p:spPr>
        <p:txBody>
          <a:bodyPr tIns="0" bIns="0" anchor="b" anchorCtr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tabLst>
                <a:tab pos="3492500" algn="r"/>
              </a:tabLst>
              <a:defRPr/>
            </a:lvl2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8278263" y="2409024"/>
            <a:ext cx="3760912" cy="459590"/>
          </a:xfrm>
        </p:spPr>
        <p:txBody>
          <a:bodyPr vert="horz" lIns="96019" tIns="0" rIns="96019" bIns="0" rtlCol="0" anchor="b" anchorCtr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>
                <a:solidFill>
                  <a:schemeClr val="accent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GB" dirty="0" smtClean="0"/>
            </a:lvl8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44" hasCustomPrompt="1"/>
          </p:nvPr>
        </p:nvSpPr>
        <p:spPr>
          <a:xfrm>
            <a:off x="4216919" y="2914650"/>
            <a:ext cx="3760912" cy="30702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</a:t>
            </a:r>
          </a:p>
        </p:txBody>
      </p:sp>
      <p:sp>
        <p:nvSpPr>
          <p:cNvPr id="15" name="Text Placeholder 35"/>
          <p:cNvSpPr>
            <a:spLocks noGrp="1"/>
          </p:cNvSpPr>
          <p:nvPr>
            <p:ph type="body" sz="quarter" idx="45" hasCustomPrompt="1"/>
          </p:nvPr>
        </p:nvSpPr>
        <p:spPr>
          <a:xfrm>
            <a:off x="8278263" y="2914650"/>
            <a:ext cx="3760912" cy="30702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97426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568183" y="1564379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24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78907" y="1565129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426364" y="1564599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237088" y="1565129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568183" y="2455446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2378907" y="245597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6426364" y="2455667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7237088" y="245619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1568183" y="3346513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2378907" y="3347043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426364" y="3346733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237088" y="3347263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568183" y="4237580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2378907" y="4238111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6426364" y="4237800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7237088" y="4238331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1568183" y="5128647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2378907" y="512917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31" hasCustomPrompt="1"/>
          </p:nvPr>
        </p:nvSpPr>
        <p:spPr>
          <a:xfrm>
            <a:off x="6426364" y="5128867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237088" y="512939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3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8353"/>
            <a:ext cx="11903965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Agenda/Content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702868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368" y="177801"/>
            <a:ext cx="11884231" cy="2171699"/>
          </a:xfrm>
          <a:prstGeom prst="rect">
            <a:avLst/>
          </a:prstGeom>
        </p:spPr>
      </p:pic>
      <p:sp>
        <p:nvSpPr>
          <p:cNvPr id="15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2578101"/>
            <a:ext cx="5868988" cy="3398838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6169025" y="2578101"/>
            <a:ext cx="5870150" cy="3398838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8353"/>
            <a:ext cx="114935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One Third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112678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52485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32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62100"/>
            <a:ext cx="11881092" cy="820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Contacts</a:t>
            </a:r>
            <a:endParaRPr lang="en-GB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3179318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4" hasCustomPrompt="1"/>
          </p:nvPr>
        </p:nvSpPr>
        <p:spPr>
          <a:xfrm>
            <a:off x="6206151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5" hasCustomPrompt="1"/>
          </p:nvPr>
        </p:nvSpPr>
        <p:spPr>
          <a:xfrm>
            <a:off x="9232985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56" hasCustomPrompt="1"/>
          </p:nvPr>
        </p:nvSpPr>
        <p:spPr>
          <a:xfrm>
            <a:off x="152485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57" hasCustomPrompt="1"/>
          </p:nvPr>
        </p:nvSpPr>
        <p:spPr>
          <a:xfrm>
            <a:off x="3179318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58" hasCustomPrompt="1"/>
          </p:nvPr>
        </p:nvSpPr>
        <p:spPr>
          <a:xfrm>
            <a:off x="6206151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59" hasCustomPrompt="1"/>
          </p:nvPr>
        </p:nvSpPr>
        <p:spPr>
          <a:xfrm>
            <a:off x="9232985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55574" y="5778938"/>
            <a:ext cx="11883600" cy="198000"/>
          </a:xfrm>
          <a:prstGeom prst="rect">
            <a:avLst/>
          </a:prstGeom>
        </p:spPr>
        <p:txBody>
          <a:bodyPr vert="horz" lIns="96019" tIns="0" rIns="96019" bIns="0" rtlCol="0" anchor="b">
            <a:noAutofit/>
          </a:bodyPr>
          <a:lstStyle>
            <a:lvl1pPr marR="0" lvl="0" indent="0" fontAlgn="auto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900" b="0" baseline="0">
                <a:solidFill>
                  <a:srgbClr val="94A0A6"/>
                </a:solidFill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tabLst/>
              <a:defRPr sz="1400" b="0">
                <a:solidFill>
                  <a:srgbClr val="94A0A6"/>
                </a:solidFill>
              </a:defRPr>
            </a:lvl3pPr>
            <a:lvl4pPr marL="239232" indent="-239232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400" baseline="0">
                <a:solidFill>
                  <a:srgbClr val="94A0A6"/>
                </a:solidFill>
              </a:defRPr>
            </a:lvl4pPr>
            <a:lvl5pPr marL="472112" indent="-23288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–"/>
              <a:defRPr sz="1400">
                <a:solidFill>
                  <a:srgbClr val="94A0A6"/>
                </a:solidFill>
              </a:defRPr>
            </a:lvl5pPr>
            <a:lvl6pPr marL="721928" indent="-24134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•"/>
              <a:defRPr sz="1200">
                <a:solidFill>
                  <a:srgbClr val="94A0A6"/>
                </a:solidFill>
              </a:defRPr>
            </a:lvl6pPr>
            <a:lvl7pPr marL="954808" indent="-23499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–"/>
              <a:defRPr sz="1200">
                <a:solidFill>
                  <a:srgbClr val="94A0A6"/>
                </a:solidFill>
              </a:defRPr>
            </a:lvl7pPr>
            <a:lvl8pPr marL="1138238" indent="-171450">
              <a:spcBef>
                <a:spcPts val="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»"/>
              <a:defRPr sz="1200" baseline="0">
                <a:solidFill>
                  <a:srgbClr val="94A0A6"/>
                </a:solidFill>
              </a:defRPr>
            </a:lvl8pPr>
            <a:lvl9pPr marL="252413" indent="-252413">
              <a:spcBef>
                <a:spcPts val="400"/>
              </a:spcBef>
              <a:buClr>
                <a:schemeClr val="accent2"/>
              </a:buClr>
              <a:buFont typeface="+mj-lt"/>
              <a:buAutoNum type="arabicPeriod"/>
              <a:defRPr sz="1400" baseline="0">
                <a:solidFill>
                  <a:srgbClr val="94A0A6"/>
                </a:solidFill>
              </a:defRPr>
            </a:lvl9pPr>
          </a:lstStyle>
          <a:p>
            <a:pPr lvl="0"/>
            <a:r>
              <a:rPr lang="en-US" dirty="0"/>
              <a:t>Copyright © 2018 Fitch Solutions, Inc., Fitch Ratings, Inc., Fitch Solutions Group, Inc. and their subsidiaries.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56691" y="5778938"/>
            <a:ext cx="982910" cy="23083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900" b="0" baseline="0">
                <a:solidFill>
                  <a:srgbClr val="94A0A6"/>
                </a:solidFill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tabLst/>
              <a:defRPr sz="1400" b="0">
                <a:solidFill>
                  <a:srgbClr val="94A0A6"/>
                </a:solidFill>
              </a:defRPr>
            </a:lvl3pPr>
            <a:lvl4pPr marL="239232" indent="-239232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400" baseline="0">
                <a:solidFill>
                  <a:srgbClr val="94A0A6"/>
                </a:solidFill>
              </a:defRPr>
            </a:lvl4pPr>
            <a:lvl5pPr marL="472112" indent="-23288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–"/>
              <a:defRPr sz="1400">
                <a:solidFill>
                  <a:srgbClr val="94A0A6"/>
                </a:solidFill>
              </a:defRPr>
            </a:lvl5pPr>
            <a:lvl6pPr marL="721928" indent="-24134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•"/>
              <a:defRPr sz="1200">
                <a:solidFill>
                  <a:srgbClr val="94A0A6"/>
                </a:solidFill>
              </a:defRPr>
            </a:lvl6pPr>
            <a:lvl7pPr marL="954808" indent="-23499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–"/>
              <a:defRPr sz="1200">
                <a:solidFill>
                  <a:srgbClr val="94A0A6"/>
                </a:solidFill>
              </a:defRPr>
            </a:lvl7pPr>
            <a:lvl8pPr marL="1138238" indent="-171450">
              <a:spcBef>
                <a:spcPts val="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»"/>
              <a:defRPr sz="1200" baseline="0">
                <a:solidFill>
                  <a:srgbClr val="94A0A6"/>
                </a:solidFill>
              </a:defRPr>
            </a:lvl8pPr>
            <a:lvl9pPr marL="252413" indent="-252413">
              <a:spcBef>
                <a:spcPts val="400"/>
              </a:spcBef>
              <a:buClr>
                <a:schemeClr val="accent2"/>
              </a:buClr>
              <a:buFont typeface="+mj-lt"/>
              <a:buAutoNum type="arabicPeriod"/>
              <a:defRPr sz="1400" baseline="0">
                <a:solidFill>
                  <a:srgbClr val="94A0A6"/>
                </a:solidFill>
              </a:defRPr>
            </a:lvl9pPr>
          </a:lstStyle>
          <a:p>
            <a:pPr lvl="0" algn="r"/>
            <a:r>
              <a:rPr lang="en-GB" sz="600" dirty="0"/>
              <a:t>V.20 – Sep 2018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08365" y="2543414"/>
            <a:ext cx="2121689" cy="877092"/>
            <a:chOff x="139785" y="2320521"/>
            <a:chExt cx="2121689" cy="877092"/>
          </a:xfrm>
        </p:grpSpPr>
        <p:pic>
          <p:nvPicPr>
            <p:cNvPr id="24" name="Picture Placeholder 2141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9785" y="2320521"/>
              <a:ext cx="877091" cy="877091"/>
            </a:xfrm>
            <a:prstGeom prst="rect">
              <a:avLst/>
            </a:prstGeom>
          </p:spPr>
        </p:pic>
        <p:pic>
          <p:nvPicPr>
            <p:cNvPr id="25" name="Picture Placeholder 2142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84383" y="2320521"/>
              <a:ext cx="877091" cy="877091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 userDrawn="1"/>
          </p:nvCxnSpPr>
          <p:spPr>
            <a:xfrm flipV="1">
              <a:off x="1182852" y="2320521"/>
              <a:ext cx="0" cy="877092"/>
            </a:xfrm>
            <a:prstGeom prst="line">
              <a:avLst/>
            </a:prstGeom>
            <a:ln w="3175">
              <a:solidFill>
                <a:srgbClr val="33CC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950752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–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4" y="1571625"/>
            <a:ext cx="11884025" cy="441325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Text Layout – One Column</a:t>
            </a:r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9607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–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76794"/>
            <a:ext cx="5868988" cy="4392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6169025" y="1576794"/>
            <a:ext cx="5870150" cy="4392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Text Layout – Two Columns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25290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3" y="1557338"/>
            <a:ext cx="7142400" cy="4428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5999"/>
            <a:ext cx="4255200" cy="4968875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71424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Split Page</a:t>
            </a:r>
            <a:endParaRPr lang="en-GB" dirty="0"/>
          </a:p>
        </p:txBody>
      </p:sp>
      <p:sp>
        <p:nvSpPr>
          <p:cNvPr id="5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lIns="180000" tIns="108000" rIns="180000" bIns="36000"/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>
                <a:solidFill>
                  <a:schemeClr val="accent3"/>
                </a:solidFill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16156896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5181600"/>
            <a:ext cx="12195174" cy="16779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37141" y="5464781"/>
            <a:ext cx="1156715" cy="11566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4800" dirty="0">
                <a:solidFill>
                  <a:schemeClr val="accent2"/>
                </a:solidFill>
              </a:defRPr>
            </a:lvl1pPr>
            <a:lvl9pPr>
              <a:defRPr sz="4800" b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pic>
        <p:nvPicPr>
          <p:cNvPr id="7" name="Picture 4" descr="P:\CREATIVE\T E M P L A T E S\Logos\Fitch Solutions 2018\White\Logo_Fitch Solutions_white tint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71270" y="5772924"/>
            <a:ext cx="1231784" cy="52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685925" y="5313547"/>
            <a:ext cx="10353675" cy="1406726"/>
          </a:xfrm>
          <a:noFill/>
        </p:spPr>
        <p:txBody>
          <a:bodyPr lIns="360000" rIns="240048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bg1"/>
                </a:solidFill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New Section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-1" y="-11112"/>
            <a:ext cx="12195175" cy="6870700"/>
          </a:xfrm>
          <a:custGeom>
            <a:avLst/>
            <a:gdLst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44560 w 12195175"/>
              <a:gd name="connsiteY5" fmla="*/ 144560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44560 w 12195175"/>
              <a:gd name="connsiteY9" fmla="*/ 144560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44560 w 12195175"/>
              <a:gd name="connsiteY5" fmla="*/ 5326160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44560 w 12195175"/>
              <a:gd name="connsiteY9" fmla="*/ 5326160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55660 w 12195175"/>
              <a:gd name="connsiteY5" fmla="*/ 5262660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55660 w 12195175"/>
              <a:gd name="connsiteY9" fmla="*/ 5262660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95278"/>
              <a:gd name="connsiteX1" fmla="*/ 12195175 w 12195175"/>
              <a:gd name="connsiteY1" fmla="*/ 0 h 6895278"/>
              <a:gd name="connsiteX2" fmla="*/ 12195175 w 12195175"/>
              <a:gd name="connsiteY2" fmla="*/ 6870700 h 6895278"/>
              <a:gd name="connsiteX3" fmla="*/ 0 w 12195175"/>
              <a:gd name="connsiteY3" fmla="*/ 6870700 h 6895278"/>
              <a:gd name="connsiteX4" fmla="*/ 0 w 12195175"/>
              <a:gd name="connsiteY4" fmla="*/ 0 h 6895278"/>
              <a:gd name="connsiteX5" fmla="*/ 150800 w 12195175"/>
              <a:gd name="connsiteY5" fmla="*/ 5315515 h 6895278"/>
              <a:gd name="connsiteX6" fmla="*/ 44135 w 12195175"/>
              <a:gd name="connsiteY6" fmla="*/ 6895278 h 6895278"/>
              <a:gd name="connsiteX7" fmla="*/ 12050615 w 12195175"/>
              <a:gd name="connsiteY7" fmla="*/ 6726140 h 6895278"/>
              <a:gd name="connsiteX8" fmla="*/ 12050615 w 12195175"/>
              <a:gd name="connsiteY8" fmla="*/ 144560 h 6895278"/>
              <a:gd name="connsiteX9" fmla="*/ 150800 w 12195175"/>
              <a:gd name="connsiteY9" fmla="*/ 5315515 h 6895278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112795 w 12195175"/>
              <a:gd name="connsiteY7" fmla="*/ 6788319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46957 w 12195175"/>
              <a:gd name="connsiteY8" fmla="*/ 3184025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39642 w 12195175"/>
              <a:gd name="connsiteY8" fmla="*/ 5316405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50614 w 12195175"/>
              <a:gd name="connsiteY8" fmla="*/ 532372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10380 w 12195175"/>
              <a:gd name="connsiteY8" fmla="*/ 5243252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57929 w 12195175"/>
              <a:gd name="connsiteY8" fmla="*/ 526154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39641 w 12195175"/>
              <a:gd name="connsiteY8" fmla="*/ 5316404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13539 h 6870700"/>
              <a:gd name="connsiteX7" fmla="*/ 12039643 w 12195175"/>
              <a:gd name="connsiteY7" fmla="*/ 6711509 h 6870700"/>
              <a:gd name="connsiteX8" fmla="*/ 12039641 w 12195175"/>
              <a:gd name="connsiteY8" fmla="*/ 5316404 h 6870700"/>
              <a:gd name="connsiteX9" fmla="*/ 150800 w 12195175"/>
              <a:gd name="connsiteY9" fmla="*/ 5315515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5175" h="6870700">
                <a:moveTo>
                  <a:pt x="0" y="0"/>
                </a:moveTo>
                <a:lnTo>
                  <a:pt x="12195175" y="0"/>
                </a:lnTo>
                <a:lnTo>
                  <a:pt x="12195175" y="6870700"/>
                </a:lnTo>
                <a:lnTo>
                  <a:pt x="0" y="6870700"/>
                </a:lnTo>
                <a:lnTo>
                  <a:pt x="0" y="0"/>
                </a:lnTo>
                <a:close/>
                <a:moveTo>
                  <a:pt x="150800" y="5315515"/>
                </a:moveTo>
                <a:lnTo>
                  <a:pt x="149846" y="6713539"/>
                </a:lnTo>
                <a:lnTo>
                  <a:pt x="12039643" y="6711509"/>
                </a:lnTo>
                <a:cubicBezTo>
                  <a:pt x="12043300" y="4522526"/>
                  <a:pt x="12035984" y="7505387"/>
                  <a:pt x="12039641" y="5316404"/>
                </a:cubicBezTo>
                <a:lnTo>
                  <a:pt x="150800" y="5315515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/>
            </a:lvl1pPr>
          </a:lstStyle>
          <a:p>
            <a:pPr lvl="0"/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9502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5335" y="1152526"/>
            <a:ext cx="11784505" cy="4778374"/>
            <a:chOff x="205335" y="1152526"/>
            <a:chExt cx="11784505" cy="4778374"/>
          </a:xfrm>
        </p:grpSpPr>
        <p:sp>
          <p:nvSpPr>
            <p:cNvPr id="4" name="Rectangle 3"/>
            <p:cNvSpPr/>
            <p:nvPr/>
          </p:nvSpPr>
          <p:spPr>
            <a:xfrm>
              <a:off x="205335" y="1152526"/>
              <a:ext cx="11784505" cy="477837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 descr="P:\CREATIVE\A C T I V E\DC-490 FS_Powerpoint Template\Images\bubbles3_oppacity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550" y="1643063"/>
              <a:ext cx="2401888" cy="379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699893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01855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one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 flipH="1">
            <a:off x="6409402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6409402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1121855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flipH="1">
            <a:off x="1121855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140905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44" hasCustomPrompt="1"/>
          </p:nvPr>
        </p:nvSpPr>
        <p:spPr>
          <a:xfrm>
            <a:off x="1140905" y="3059960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45" hasCustomPrompt="1"/>
          </p:nvPr>
        </p:nvSpPr>
        <p:spPr>
          <a:xfrm>
            <a:off x="1140905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46" hasCustomPrompt="1"/>
          </p:nvPr>
        </p:nvSpPr>
        <p:spPr>
          <a:xfrm>
            <a:off x="6409402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47" hasCustomPrompt="1"/>
          </p:nvPr>
        </p:nvSpPr>
        <p:spPr>
          <a:xfrm>
            <a:off x="6409402" y="3059960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48" hasCustomPrompt="1"/>
          </p:nvPr>
        </p:nvSpPr>
        <p:spPr>
          <a:xfrm>
            <a:off x="6409402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49" hasCustomPrompt="1"/>
          </p:nvPr>
        </p:nvSpPr>
        <p:spPr>
          <a:xfrm>
            <a:off x="2201855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50" hasCustomPrompt="1"/>
          </p:nvPr>
        </p:nvSpPr>
        <p:spPr>
          <a:xfrm>
            <a:off x="2201855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two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51" hasCustomPrompt="1"/>
          </p:nvPr>
        </p:nvSpPr>
        <p:spPr>
          <a:xfrm>
            <a:off x="2201855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2" hasCustomPrompt="1"/>
          </p:nvPr>
        </p:nvSpPr>
        <p:spPr>
          <a:xfrm>
            <a:off x="2201855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three</a:t>
            </a: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53" hasCustomPrompt="1"/>
          </p:nvPr>
        </p:nvSpPr>
        <p:spPr>
          <a:xfrm>
            <a:off x="2201855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54" hasCustomPrompt="1"/>
          </p:nvPr>
        </p:nvSpPr>
        <p:spPr>
          <a:xfrm>
            <a:off x="7489402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four</a:t>
            </a:r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55" hasCustomPrompt="1"/>
          </p:nvPr>
        </p:nvSpPr>
        <p:spPr>
          <a:xfrm>
            <a:off x="7489402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56" hasCustomPrompt="1"/>
          </p:nvPr>
        </p:nvSpPr>
        <p:spPr>
          <a:xfrm>
            <a:off x="7489402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five</a:t>
            </a:r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7489402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7489402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six</a:t>
            </a:r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7489402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All Bullet Layout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60550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330" y="6090272"/>
            <a:ext cx="12208506" cy="7693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414348" y="6374902"/>
            <a:ext cx="291600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300" dirty="0">
                <a:solidFill>
                  <a:schemeClr val="bg1"/>
                </a:solidFill>
              </a:rPr>
              <a:t>fitchsolutions.com   |   fitchconnect.com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88" y="415925"/>
            <a:ext cx="80748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123" y="1557339"/>
            <a:ext cx="11883600" cy="4419600"/>
          </a:xfrm>
          <a:prstGeom prst="rect">
            <a:avLst/>
          </a:prstGeom>
        </p:spPr>
        <p:txBody>
          <a:bodyPr vert="horz" lIns="96019" tIns="48010" rIns="96019" bIns="48010" rtlCol="0">
            <a:noAutofit/>
          </a:bodyPr>
          <a:lstStyle/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Standfirst</a:t>
            </a:r>
            <a:endParaRPr lang="en-US" dirty="0"/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Level 3: Body text</a:t>
            </a:r>
          </a:p>
          <a:p>
            <a:pPr lvl="3"/>
            <a:r>
              <a:rPr lang="en-US" dirty="0"/>
              <a:t>Level 4: Main bullet</a:t>
            </a:r>
          </a:p>
          <a:p>
            <a:pPr lvl="4"/>
            <a:r>
              <a:rPr lang="en-US" dirty="0"/>
              <a:t>Level 5: Sub-bullet</a:t>
            </a:r>
          </a:p>
          <a:p>
            <a:pPr lvl="5"/>
            <a:r>
              <a:rPr lang="en-US" dirty="0"/>
              <a:t>Level 6: Minor sub-bullet one</a:t>
            </a:r>
          </a:p>
          <a:p>
            <a:pPr lvl="6"/>
            <a:r>
              <a:rPr lang="en-US" dirty="0"/>
              <a:t>Level 7: Minor sub-bullet two</a:t>
            </a:r>
          </a:p>
          <a:p>
            <a:pPr lvl="7"/>
            <a:r>
              <a:rPr lang="en-US" dirty="0"/>
              <a:t>Level 8: Minor sub-bullet three</a:t>
            </a:r>
          </a:p>
          <a:p>
            <a:pPr lvl="8"/>
            <a:r>
              <a:rPr lang="en-US" dirty="0"/>
              <a:t>Level 9: Numbered main bullet</a:t>
            </a:r>
          </a:p>
        </p:txBody>
      </p:sp>
      <p:sp>
        <p:nvSpPr>
          <p:cNvPr id="10" name="ctsSlideNumber"/>
          <p:cNvSpPr txBox="1">
            <a:spLocks/>
          </p:cNvSpPr>
          <p:nvPr/>
        </p:nvSpPr>
        <p:spPr bwMode="gray">
          <a:xfrm>
            <a:off x="11582400" y="629492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fld id="{9BD6FA6A-A86D-4D06-AFF9-1E656D8048A1}" type="slidenum">
              <a:rPr lang="en-GB" smtClean="0">
                <a:solidFill>
                  <a:schemeClr val="bg1"/>
                </a:solidFill>
              </a:rPr>
              <a:pPr lvl="0" algn="ctr"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:\CREATIVE\T E M P L A T E S\Logos\Fitch Solutions 2018\White\Logo_Fitch Solutions_white tints.png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000" y="6211387"/>
            <a:ext cx="1231784" cy="52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/>
          <p:cNvCxnSpPr/>
          <p:nvPr/>
        </p:nvCxnSpPr>
        <p:spPr>
          <a:xfrm flipH="1">
            <a:off x="1552576" y="6474929"/>
            <a:ext cx="67817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1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0" r:id="rId2"/>
    <p:sldLayoutId id="2147483687" r:id="rId3"/>
    <p:sldLayoutId id="2147483739" r:id="rId4"/>
    <p:sldLayoutId id="2147483667" r:id="rId5"/>
    <p:sldLayoutId id="2147483743" r:id="rId6"/>
    <p:sldLayoutId id="2147483660" r:id="rId7"/>
    <p:sldLayoutId id="2147483768" r:id="rId8"/>
    <p:sldLayoutId id="2147483714" r:id="rId9"/>
    <p:sldLayoutId id="2147483748" r:id="rId10"/>
    <p:sldLayoutId id="2147483749" r:id="rId11"/>
    <p:sldLayoutId id="2147483654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7" r:id="rId20"/>
    <p:sldLayoutId id="2147483758" r:id="rId21"/>
    <p:sldLayoutId id="2147483760" r:id="rId22"/>
    <p:sldLayoutId id="2147483761" r:id="rId23"/>
    <p:sldLayoutId id="2147483762" r:id="rId24"/>
    <p:sldLayoutId id="2147483763" r:id="rId25"/>
    <p:sldLayoutId id="2147483764" r:id="rId26"/>
    <p:sldLayoutId id="2147483765" r:id="rId27"/>
    <p:sldLayoutId id="2147483766" r:id="rId28"/>
    <p:sldLayoutId id="2147483729" r:id="rId29"/>
    <p:sldLayoutId id="2147483767" r:id="rId30"/>
    <p:sldLayoutId id="2147483670" r:id="rId31"/>
  </p:sldLayoutIdLst>
  <p:transition spd="slow">
    <p:wipe/>
  </p:transition>
  <p:txStyles>
    <p:titleStyle>
      <a:lvl1pPr algn="l" defTabSz="1219444" rtl="0" eaLnBrk="1" latinLnBrk="0" hangingPunct="1">
        <a:spcBef>
          <a:spcPct val="0"/>
        </a:spcBef>
        <a:buNone/>
        <a:defRPr lang="en-GB" sz="3000" kern="1200" dirty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9444" rtl="0" eaLnBrk="1" fontAlgn="auto" latinLnBrk="0" hangingPunct="1">
        <a:lnSpc>
          <a:spcPct val="100000"/>
        </a:lnSpc>
        <a:spcBef>
          <a:spcPts val="400"/>
        </a:spcBef>
        <a:spcAft>
          <a:spcPts val="400"/>
        </a:spcAft>
        <a:buClrTx/>
        <a:buSzTx/>
        <a:buFont typeface="Arial" panose="020B0604020202020204" pitchFamily="34" charset="0"/>
        <a:buNone/>
        <a:tabLst/>
        <a:defRPr sz="1800" b="0" kern="1200" baseline="0">
          <a:solidFill>
            <a:srgbClr val="94A0A6"/>
          </a:solidFill>
          <a:latin typeface="+mn-lt"/>
          <a:ea typeface="+mn-ea"/>
          <a:cs typeface="+mn-cs"/>
        </a:defRPr>
      </a:lvl1pPr>
      <a:lvl2pPr marL="0" indent="0" algn="l" defTabSz="1219444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rgbClr val="33CCFF"/>
        </a:buClr>
        <a:buFont typeface="Arial" panose="020B0604020202020204" pitchFamily="34" charset="0"/>
        <a:buNone/>
        <a:defRPr sz="1800" b="0" kern="1200">
          <a:solidFill>
            <a:schemeClr val="accent2"/>
          </a:solidFill>
          <a:latin typeface="+mn-lt"/>
          <a:ea typeface="+mn-ea"/>
          <a:cs typeface="+mn-cs"/>
        </a:defRPr>
      </a:lvl2pPr>
      <a:lvl3pPr marL="0" indent="0" algn="l" defTabSz="1219444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rgbClr val="33CCFF"/>
        </a:buClr>
        <a:buFont typeface="Arial" panose="020B0604020202020204" pitchFamily="34" charset="0"/>
        <a:buNone/>
        <a:tabLst/>
        <a:defRPr sz="1400" b="0" kern="1200">
          <a:solidFill>
            <a:srgbClr val="94A0A6"/>
          </a:solidFill>
          <a:latin typeface="+mn-lt"/>
          <a:ea typeface="+mn-ea"/>
          <a:cs typeface="+mn-cs"/>
        </a:defRPr>
      </a:lvl3pPr>
      <a:lvl4pPr marL="238125" indent="-238125" algn="l" defTabSz="1219444" rtl="0" eaLnBrk="1" latinLnBrk="0" hangingPunct="1">
        <a:spcBef>
          <a:spcPts val="400"/>
        </a:spcBef>
        <a:spcAft>
          <a:spcPts val="0"/>
        </a:spcAft>
        <a:buClr>
          <a:schemeClr val="accent2"/>
        </a:buClr>
        <a:buSzPct val="150000"/>
        <a:buFont typeface="Arial" panose="020B0604020202020204" pitchFamily="34" charset="0"/>
        <a:buChar char="•"/>
        <a:defRPr sz="1400" kern="1200" baseline="0">
          <a:solidFill>
            <a:srgbClr val="94A0A6"/>
          </a:solidFill>
          <a:latin typeface="+mn-lt"/>
          <a:ea typeface="+mn-ea"/>
          <a:cs typeface="+mn-cs"/>
        </a:defRPr>
      </a:lvl4pPr>
      <a:lvl5pPr marL="472112" indent="-232880" algn="l" defTabSz="1219444" rtl="0" eaLnBrk="1" latinLnBrk="0" hangingPunct="1">
        <a:spcBef>
          <a:spcPts val="400"/>
        </a:spcBef>
        <a:spcAft>
          <a:spcPts val="0"/>
        </a:spcAft>
        <a:buClr>
          <a:schemeClr val="accent2"/>
        </a:buClr>
        <a:buSzPct val="120000"/>
        <a:buFont typeface="Arial" panose="020B0604020202020204" pitchFamily="34" charset="0"/>
        <a:buChar char="–"/>
        <a:defRPr sz="1400" kern="1200">
          <a:solidFill>
            <a:srgbClr val="94A0A6"/>
          </a:solidFill>
          <a:latin typeface="+mn-lt"/>
          <a:ea typeface="+mn-ea"/>
          <a:cs typeface="+mn-cs"/>
        </a:defRPr>
      </a:lvl5pPr>
      <a:lvl6pPr marL="721928" indent="-241348" algn="l" defTabSz="1219444" rtl="0" eaLnBrk="1" latinLnBrk="0" hangingPunct="1">
        <a:spcBef>
          <a:spcPts val="200"/>
        </a:spcBef>
        <a:buClr>
          <a:srgbClr val="AEB4B8"/>
        </a:buClr>
        <a:buSzPct val="120000"/>
        <a:buFont typeface="Arial" panose="020B0604020202020204" pitchFamily="34" charset="0"/>
        <a:buChar char="•"/>
        <a:defRPr sz="1200" kern="1200">
          <a:solidFill>
            <a:srgbClr val="94A0A6"/>
          </a:solidFill>
          <a:latin typeface="+mn-lt"/>
          <a:ea typeface="+mn-ea"/>
          <a:cs typeface="+mn-cs"/>
        </a:defRPr>
      </a:lvl6pPr>
      <a:lvl7pPr marL="954808" indent="-234998" algn="l" defTabSz="1219444" rtl="0" eaLnBrk="1" latinLnBrk="0" hangingPunct="1">
        <a:spcBef>
          <a:spcPts val="200"/>
        </a:spcBef>
        <a:buClr>
          <a:srgbClr val="AEB4B8"/>
        </a:buClr>
        <a:buSzPct val="120000"/>
        <a:buFont typeface="Arial" panose="020B0604020202020204" pitchFamily="34" charset="0"/>
        <a:buChar char="–"/>
        <a:defRPr sz="1200" kern="1200">
          <a:solidFill>
            <a:srgbClr val="94A0A6"/>
          </a:solidFill>
          <a:latin typeface="+mn-lt"/>
          <a:ea typeface="+mn-ea"/>
          <a:cs typeface="+mn-cs"/>
        </a:defRPr>
      </a:lvl7pPr>
      <a:lvl8pPr marL="1138238" indent="-171450" algn="l" defTabSz="1219444" rtl="0" eaLnBrk="1" latinLnBrk="0" hangingPunct="1">
        <a:spcBef>
          <a:spcPts val="0"/>
        </a:spcBef>
        <a:buClr>
          <a:srgbClr val="AEB4B8"/>
        </a:buClr>
        <a:buSzPct val="120000"/>
        <a:buFont typeface="Arial" panose="020B0604020202020204" pitchFamily="34" charset="0"/>
        <a:buChar char="»"/>
        <a:defRPr sz="1200" kern="1200" baseline="0">
          <a:solidFill>
            <a:srgbClr val="94A0A6"/>
          </a:solidFill>
          <a:latin typeface="+mn-lt"/>
          <a:ea typeface="+mn-ea"/>
          <a:cs typeface="+mn-cs"/>
        </a:defRPr>
      </a:lvl8pPr>
      <a:lvl9pPr marL="252413" indent="-252413" algn="l" defTabSz="1219444" rtl="0" eaLnBrk="1" latinLnBrk="0" hangingPunct="1">
        <a:spcBef>
          <a:spcPts val="400"/>
        </a:spcBef>
        <a:buClr>
          <a:schemeClr val="accent2"/>
        </a:buClr>
        <a:buFont typeface="+mj-lt"/>
        <a:buAutoNum type="arabicPeriod"/>
        <a:defRPr sz="1400" kern="1200" baseline="0">
          <a:solidFill>
            <a:srgbClr val="94A0A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trapuntist/jesttutoria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7299/is-unit-testing-worth-the-effort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edium.com/chris-nielsen/so-whats-a-good-unit-test-look-like-71f750333ac0" TargetMode="External"/><Relationship Id="rId4" Type="http://schemas.openxmlformats.org/officeDocument/2006/relationships/hyperlink" Target="https://martinfowler.com/bliki/UnitTest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Testing 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June </a:t>
            </a:r>
            <a:r>
              <a:rPr lang="en-GB" dirty="0" smtClean="0"/>
              <a:t>24</a:t>
            </a:r>
            <a:r>
              <a:rPr lang="en-GB" dirty="0"/>
              <a:t>, 2019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8" b="80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9833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Go to example1/__tests__/jestbasics.spec.js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 the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You have 10 minutes.</a:t>
            </a:r>
          </a:p>
          <a:p>
            <a:endParaRPr lang="en-US" dirty="0" smtClean="0"/>
          </a:p>
          <a:p>
            <a:r>
              <a:rPr lang="en-US" dirty="0" smtClean="0"/>
              <a:t>It’s ok if you don’t finish.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76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82134236"/>
              </p:ext>
            </p:extLst>
          </p:nvPr>
        </p:nvGraphicFramePr>
        <p:xfrm>
          <a:off x="338135" y="1333499"/>
          <a:ext cx="11177901" cy="1784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49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49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80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784838">
                <a:tc>
                  <a:txBody>
                    <a:bodyPr/>
                    <a:lstStyle/>
                    <a:p>
                      <a:r>
                        <a:rPr lang="en-US" sz="1600" dirty="0"/>
                        <a:t>If unit tests should be focused on a specific section of code, how do we handle imports and dependencies?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const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axios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require('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axios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function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getNews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() {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const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url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‘endpoint to news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api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’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return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axios.get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url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}</a:t>
                      </a:r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imports / node modules </a:t>
            </a:r>
          </a:p>
        </p:txBody>
      </p:sp>
      <p:graphicFrame>
        <p:nvGraphicFramePr>
          <p:cNvPr id="8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541259"/>
              </p:ext>
            </p:extLst>
          </p:nvPr>
        </p:nvGraphicFramePr>
        <p:xfrm>
          <a:off x="314683" y="3059732"/>
          <a:ext cx="11177901" cy="260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49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49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80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73738">
                <a:tc>
                  <a:txBody>
                    <a:bodyPr/>
                    <a:lstStyle/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As</a:t>
                      </a:r>
                      <a:r>
                        <a:rPr lang="en-US" sz="1600" baseline="0" dirty="0" smtClean="0"/>
                        <a:t> we write unit tests, we can simulate behaviors within the application with mocks</a:t>
                      </a:r>
                      <a:r>
                        <a:rPr lang="en-US" sz="1600" dirty="0" smtClean="0"/>
                        <a:t>. 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4A0A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4A0A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jest.mock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axios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'); 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test('should fetch news', () =&gt; {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news = [{headline: ‘Summer is here’}];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resp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{data: news };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axios.get.mockResolvedValue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resp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return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getNews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().then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data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=&gt;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expect(data).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toEqual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resp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);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 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mock 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 </a:t>
                      </a:r>
                      <a:r>
                        <a:rPr lang="en-US" sz="1100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blue = stub || 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green = assertion</a:t>
                      </a:r>
                      <a:endParaRPr lang="en-US" sz="110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33026" y="3758101"/>
            <a:ext cx="50657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dirty="0">
                <a:solidFill>
                  <a:srgbClr val="94A0A6"/>
                </a:solidFill>
              </a:rPr>
              <a:t>In this example, </a:t>
            </a:r>
            <a:r>
              <a:rPr lang="en-US" sz="1600" dirty="0" err="1" smtClean="0">
                <a:solidFill>
                  <a:srgbClr val="94A0A6"/>
                </a:solidFill>
              </a:rPr>
              <a:t>axios.get</a:t>
            </a:r>
            <a:r>
              <a:rPr lang="en-US" sz="1600" dirty="0" smtClean="0">
                <a:solidFill>
                  <a:srgbClr val="94A0A6"/>
                </a:solidFill>
              </a:rPr>
              <a:t> </a:t>
            </a:r>
            <a:r>
              <a:rPr lang="en-US" sz="1600" dirty="0">
                <a:solidFill>
                  <a:srgbClr val="94A0A6"/>
                </a:solidFill>
              </a:rPr>
              <a:t>needs to be mocked to avoid making a live request</a:t>
            </a:r>
            <a:r>
              <a:rPr lang="en-US" sz="1600" dirty="0" smtClean="0">
                <a:solidFill>
                  <a:srgbClr val="94A0A6"/>
                </a:solidFill>
              </a:rPr>
              <a:t>. In addition, we create a stubbed response object to use in the mocked implementation.</a:t>
            </a:r>
            <a:endParaRPr lang="en-US" sz="1600" dirty="0">
              <a:solidFill>
                <a:srgbClr val="94A0A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026" y="4971114"/>
            <a:ext cx="50657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dirty="0" err="1" smtClean="0">
                <a:solidFill>
                  <a:srgbClr val="94A0A6"/>
                </a:solidFill>
              </a:rPr>
              <a:t>Jest.mock</a:t>
            </a:r>
            <a:r>
              <a:rPr lang="en-US" sz="1600" dirty="0" smtClean="0">
                <a:solidFill>
                  <a:srgbClr val="94A0A6"/>
                </a:solidFill>
              </a:rPr>
              <a:t>(whatever) is hoisted above all imports.</a:t>
            </a:r>
            <a:endParaRPr lang="en-US" sz="1600" dirty="0">
              <a:solidFill>
                <a:srgbClr val="94A0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79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146782" y="1299074"/>
            <a:ext cx="11884025" cy="441325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testing a section of code in isolation and making </a:t>
            </a:r>
            <a:r>
              <a:rPr lang="en-US" dirty="0" smtClean="0"/>
              <a:t>the </a:t>
            </a:r>
            <a:r>
              <a:rPr lang="en-US" dirty="0"/>
              <a:t>outcome predictable </a:t>
            </a:r>
            <a:r>
              <a:rPr lang="en-US" dirty="0" smtClean="0"/>
              <a:t>is a requirement and best practice, then we need to simulate behavior that mimics live systems and/or other dependencies. Doing so makes tests independent, repeatable and predictable.</a:t>
            </a:r>
          </a:p>
          <a:p>
            <a:endParaRPr lang="en-US" dirty="0" smtClean="0"/>
          </a:p>
          <a:p>
            <a:r>
              <a:rPr lang="en-US" dirty="0" smtClean="0"/>
              <a:t>Tests that rely on live systems are integration tests, not unit tests.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but why mock?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78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addition to offering a mixture of ways to mock, Jest also offers the ability to spy.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Mock vs. Spy - A mock creates modified implementation for a method, class, node module, etc. A spy doesn’t change implementation, instead a jest wrapper is applied for jest to recognize and track usage.</a:t>
            </a:r>
          </a:p>
          <a:p>
            <a:endParaRPr lang="en-US" dirty="0" smtClean="0"/>
          </a:p>
          <a:p>
            <a:r>
              <a:rPr lang="en-US" dirty="0" smtClean="0"/>
              <a:t>Jest </a:t>
            </a:r>
            <a:r>
              <a:rPr lang="en-US" dirty="0"/>
              <a:t>offers multiple ways to </a:t>
            </a:r>
            <a:r>
              <a:rPr lang="en-US" dirty="0" smtClean="0"/>
              <a:t>mock/spy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Methods/functions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Manual mocking</a:t>
            </a:r>
          </a:p>
          <a:p>
            <a:pPr marL="523875" lvl="3" indent="-285750">
              <a:buFontTx/>
              <a:buChar char="-"/>
            </a:pPr>
            <a:r>
              <a:rPr lang="en-US" dirty="0" smtClean="0"/>
              <a:t>Using </a:t>
            </a:r>
            <a:r>
              <a:rPr lang="en-US" dirty="0" err="1" smtClean="0"/>
              <a:t>jest.mock</a:t>
            </a:r>
            <a:r>
              <a:rPr lang="en-US" dirty="0" smtClean="0"/>
              <a:t>() to simulate module factory </a:t>
            </a:r>
            <a:r>
              <a:rPr lang="en-US" dirty="0" err="1" smtClean="0"/>
              <a:t>param</a:t>
            </a:r>
            <a:r>
              <a:rPr lang="en-US" dirty="0" smtClean="0"/>
              <a:t> within a test suite</a:t>
            </a:r>
          </a:p>
          <a:p>
            <a:pPr marL="523875" lvl="3" indent="-285750">
              <a:buFontTx/>
              <a:buChar char="-"/>
            </a:pPr>
            <a:r>
              <a:rPr lang="en-US" dirty="0" smtClean="0"/>
              <a:t>Creating mock and storing mocks in __mocks__ folder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ES6 classes – mock or spy on class methods</a:t>
            </a:r>
          </a:p>
          <a:p>
            <a:pPr marL="285750" indent="-285750">
              <a:buFontTx/>
              <a:buChar char="-"/>
            </a:pPr>
            <a:r>
              <a:rPr lang="en-US" dirty="0"/>
              <a:t>Timers – time methods like </a:t>
            </a:r>
            <a:r>
              <a:rPr lang="en-US" dirty="0" err="1" smtClean="0"/>
              <a:t>setTimeout</a:t>
            </a:r>
            <a:r>
              <a:rPr lang="en-US" dirty="0" smtClean="0"/>
              <a:t> and</a:t>
            </a:r>
            <a:r>
              <a:rPr lang="en-US" dirty="0"/>
              <a:t> </a:t>
            </a:r>
            <a:r>
              <a:rPr lang="en-US" dirty="0" err="1" smtClean="0"/>
              <a:t>setInterval</a:t>
            </a:r>
            <a:r>
              <a:rPr lang="en-US" dirty="0" smtClean="0"/>
              <a:t> always needed a mocked implementation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Automatic mocking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Spy on methods – doesn’t change existing function, instead a jest spy observes usage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and Spying with 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34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A8ABF"/>
            </a:gs>
            <a:gs pos="48000">
              <a:srgbClr val="2A8ABF"/>
            </a:gs>
            <a:gs pos="100000">
              <a:srgbClr val="2A8ABF">
                <a:alpha val="29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432" y="1736623"/>
            <a:ext cx="87765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Lets look at </a:t>
            </a:r>
            <a:r>
              <a:rPr lang="en-US" sz="3200" dirty="0" smtClean="0">
                <a:solidFill>
                  <a:schemeClr val="bg1"/>
                </a:solidFill>
              </a:rPr>
              <a:t>examples with mocks: </a:t>
            </a:r>
          </a:p>
          <a:p>
            <a:pPr algn="ctr"/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- Admin Hub – Services/User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</a:rPr>
              <a:t>jesttutorial</a:t>
            </a:r>
            <a:r>
              <a:rPr lang="en-US" sz="3200" dirty="0" smtClean="0">
                <a:solidFill>
                  <a:schemeClr val="bg1"/>
                </a:solidFill>
              </a:rPr>
              <a:t> repo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257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Go to example2/__tests__/parseNewsspec.js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practice write a mock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‘</a:t>
            </a:r>
            <a:r>
              <a:rPr lang="en-US" dirty="0" err="1" smtClean="0"/>
              <a:t>todo</a:t>
            </a:r>
            <a:r>
              <a:rPr lang="en-US" dirty="0" smtClean="0"/>
              <a:t>’ with a test. </a:t>
            </a:r>
          </a:p>
          <a:p>
            <a:endParaRPr lang="en-US" dirty="0" smtClean="0"/>
          </a:p>
          <a:p>
            <a:r>
              <a:rPr lang="en-US" dirty="0" smtClean="0"/>
              <a:t>You have 10 minutes.</a:t>
            </a:r>
          </a:p>
          <a:p>
            <a:endParaRPr lang="en-US" dirty="0" smtClean="0"/>
          </a:p>
          <a:p>
            <a:r>
              <a:rPr lang="en-US" dirty="0" smtClean="0"/>
              <a:t>It’s ok if you don’t finish.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474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Vue</a:t>
            </a:r>
            <a:r>
              <a:rPr lang="en-US" dirty="0" smtClean="0"/>
              <a:t> components requires a combination of at least two testing libraries. </a:t>
            </a:r>
            <a:r>
              <a:rPr lang="en-US" dirty="0" err="1" smtClean="0"/>
              <a:t>Vue</a:t>
            </a:r>
            <a:r>
              <a:rPr lang="en-US" dirty="0" smtClean="0"/>
              <a:t> has test utility library (@</a:t>
            </a:r>
            <a:r>
              <a:rPr lang="en-US" dirty="0" err="1" smtClean="0"/>
              <a:t>vue</a:t>
            </a:r>
            <a:r>
              <a:rPr lang="en-US" dirty="0" smtClean="0"/>
              <a:t>/test-</a:t>
            </a:r>
            <a:r>
              <a:rPr lang="en-US" dirty="0" err="1" smtClean="0"/>
              <a:t>utils</a:t>
            </a:r>
            <a:r>
              <a:rPr lang="en-US" dirty="0" smtClean="0"/>
              <a:t>)  that we can use in combination with Jest. </a:t>
            </a:r>
            <a:r>
              <a:rPr lang="en-US" dirty="0"/>
              <a:t>As a result, setting up a </a:t>
            </a:r>
            <a:r>
              <a:rPr lang="en-US" dirty="0" err="1"/>
              <a:t>Vue</a:t>
            </a:r>
            <a:r>
              <a:rPr lang="en-US" dirty="0"/>
              <a:t> component for a unit test is a little more complicated. </a:t>
            </a:r>
          </a:p>
          <a:p>
            <a:endParaRPr lang="en-US" dirty="0"/>
          </a:p>
          <a:p>
            <a:r>
              <a:rPr lang="en-US" dirty="0" smtClean="0"/>
              <a:t>What @</a:t>
            </a:r>
            <a:r>
              <a:rPr lang="en-US" dirty="0" err="1" smtClean="0"/>
              <a:t>vue</a:t>
            </a:r>
            <a:r>
              <a:rPr lang="en-US" dirty="0" smtClean="0"/>
              <a:t>/test-</a:t>
            </a:r>
            <a:r>
              <a:rPr lang="en-US" dirty="0" err="1" smtClean="0"/>
              <a:t>utils</a:t>
            </a:r>
            <a:r>
              <a:rPr lang="en-US" dirty="0" smtClean="0"/>
              <a:t>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a wrapper when we load or mount a component, which then makes it easier to break down and find different aspects of the </a:t>
            </a:r>
            <a:r>
              <a:rPr lang="en-US" dirty="0" err="1" smtClean="0"/>
              <a:t>Vue</a:t>
            </a:r>
            <a:r>
              <a:rPr lang="en-US" dirty="0" smtClean="0"/>
              <a:t> component with wrapper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Mounting the component allows us to load a separate </a:t>
            </a:r>
            <a:r>
              <a:rPr lang="en-US" dirty="0" err="1"/>
              <a:t>V</a:t>
            </a:r>
            <a:r>
              <a:rPr lang="en-US" dirty="0" err="1" smtClean="0"/>
              <a:t>ue</a:t>
            </a:r>
            <a:r>
              <a:rPr lang="en-US" dirty="0" smtClean="0"/>
              <a:t> instance</a:t>
            </a:r>
            <a:r>
              <a:rPr lang="en-US" dirty="0"/>
              <a:t> with ‘</a:t>
            </a:r>
            <a:r>
              <a:rPr lang="en-US" dirty="0" err="1"/>
              <a:t>createLocalVue</a:t>
            </a:r>
            <a:r>
              <a:rPr lang="en-US" dirty="0" smtClean="0"/>
              <a:t>’, </a:t>
            </a:r>
            <a:r>
              <a:rPr lang="en-US" dirty="0"/>
              <a:t>register libraries like </a:t>
            </a:r>
            <a:r>
              <a:rPr lang="en-US" dirty="0" err="1"/>
              <a:t>Vuex</a:t>
            </a:r>
            <a:r>
              <a:rPr lang="en-US" dirty="0"/>
              <a:t> to the local </a:t>
            </a:r>
            <a:r>
              <a:rPr lang="en-US" dirty="0" err="1"/>
              <a:t>Vue</a:t>
            </a:r>
            <a:r>
              <a:rPr lang="en-US" dirty="0"/>
              <a:t> instance, </a:t>
            </a:r>
            <a:r>
              <a:rPr lang="en-US" dirty="0" smtClean="0"/>
              <a:t>mock methods, load stubbed data, stub child components, trigger events, and much more.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“wrapped component” also makes it possible to test JavaScript, HTML and CSS within a </a:t>
            </a:r>
            <a:r>
              <a:rPr lang="en-US" dirty="0" err="1" smtClean="0"/>
              <a:t>Vue</a:t>
            </a:r>
            <a:r>
              <a:rPr lang="en-US" dirty="0" smtClean="0"/>
              <a:t> component.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Vue</a:t>
            </a:r>
            <a:r>
              <a:rPr lang="en-US" dirty="0" smtClean="0"/>
              <a:t>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86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55575" y="1213503"/>
            <a:ext cx="5253913" cy="4755291"/>
          </a:xfrm>
        </p:spPr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mounting options:  mount vs. </a:t>
            </a:r>
            <a:r>
              <a:rPr lang="en-US" dirty="0" err="1"/>
              <a:t>shallowMount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mount</a:t>
            </a:r>
            <a:r>
              <a:rPr lang="en-US" dirty="0"/>
              <a:t> – wraps and loads parent and child components</a:t>
            </a:r>
          </a:p>
          <a:p>
            <a:pPr marL="757862" lvl="4" indent="-285750"/>
            <a:r>
              <a:rPr lang="en-US" dirty="0"/>
              <a:t>Use when needing to testing output of parent AND child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shallowMount</a:t>
            </a:r>
            <a:r>
              <a:rPr lang="en-US" dirty="0"/>
              <a:t> – wraps and loads parent component, but will stub child components </a:t>
            </a:r>
          </a:p>
          <a:p>
            <a:pPr marL="757862" lvl="4" indent="-285750"/>
            <a:r>
              <a:rPr lang="en-US" dirty="0"/>
              <a:t>Use when tests are isolated to parent or component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Options </a:t>
            </a:r>
            <a:r>
              <a:rPr lang="en-US" dirty="0"/>
              <a:t>– mounting options can be used with either mounting option to load data, store, props, mock methods, etc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5802594" y="1076770"/>
            <a:ext cx="6236581" cy="489202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shallowMount, createLocalVue } from '@vue/test-utils';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Tiles from '../Tiles.vue';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Vuex from 'vuex';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mockAppsArr from '../__mocks__/mockAppsArr.js';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localVue = createLocalVue();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localVue.use(Vuex);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describe('Tiles.vue', ()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let store;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let cmp;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store = new Vuex.Store({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state: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apps: mockAppsArr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shallowMount( Tiles, { localVue, store 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it('Check recently viewed added apps array on load', ()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US" sz="21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cmp.vm.apps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1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toHaveLength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components</a:t>
            </a:r>
          </a:p>
        </p:txBody>
      </p:sp>
    </p:spTree>
    <p:extLst>
      <p:ext uri="{BB962C8B-B14F-4D97-AF65-F5344CB8AC3E}">
        <p14:creationId xmlns:p14="http://schemas.microsoft.com/office/powerpoint/2010/main" val="3378617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A8ABF"/>
            </a:gs>
            <a:gs pos="48000">
              <a:srgbClr val="2A8ABF"/>
            </a:gs>
            <a:gs pos="100000">
              <a:srgbClr val="2A8ABF">
                <a:alpha val="29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432" y="1736623"/>
            <a:ext cx="87765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Lets look at </a:t>
            </a:r>
            <a:r>
              <a:rPr lang="en-US" sz="3200" dirty="0" smtClean="0">
                <a:solidFill>
                  <a:schemeClr val="bg1"/>
                </a:solidFill>
              </a:rPr>
              <a:t>examples: </a:t>
            </a:r>
          </a:p>
          <a:p>
            <a:pPr algn="ctr"/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</a:rPr>
              <a:t>AdminHub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–  </a:t>
            </a:r>
            <a:r>
              <a:rPr lang="en-US" sz="3200" dirty="0" err="1" smtClean="0">
                <a:solidFill>
                  <a:schemeClr val="bg1"/>
                </a:solidFill>
              </a:rPr>
              <a:t>Tiles.vue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</a:rPr>
              <a:t>jesttutorial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2245193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A8ABF"/>
            </a:gs>
            <a:gs pos="48000">
              <a:srgbClr val="2A8ABF"/>
            </a:gs>
            <a:gs pos="100000">
              <a:srgbClr val="2A8ABF">
                <a:alpha val="29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432" y="1736623"/>
            <a:ext cx="8776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Questions?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5609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Part 1:  Unit Testing and Jest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basics </a:t>
            </a:r>
            <a:r>
              <a:rPr lang="en-US" dirty="0" smtClean="0"/>
              <a:t>with </a:t>
            </a:r>
            <a:r>
              <a:rPr lang="en-US" dirty="0"/>
              <a:t>J</a:t>
            </a:r>
            <a:r>
              <a:rPr lang="en-US" dirty="0" smtClean="0"/>
              <a:t>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Mocking and stubbing overview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Mocking </a:t>
            </a:r>
            <a:r>
              <a:rPr lang="en-US" dirty="0" smtClean="0"/>
              <a:t>examples </a:t>
            </a:r>
            <a:r>
              <a:rPr lang="en-US" smtClean="0"/>
              <a:t>with Jest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Exercises 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b="1" dirty="0"/>
              <a:t>Part 2: </a:t>
            </a:r>
            <a:r>
              <a:rPr lang="en-US" b="1" dirty="0" err="1"/>
              <a:t>Vue</a:t>
            </a:r>
            <a:r>
              <a:rPr lang="en-US" b="1" dirty="0"/>
              <a:t> testing </a:t>
            </a:r>
            <a:r>
              <a:rPr lang="en-US" b="1" dirty="0" smtClean="0"/>
              <a:t>with </a:t>
            </a:r>
            <a:r>
              <a:rPr lang="en-US" b="1" dirty="0"/>
              <a:t>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vue</a:t>
            </a:r>
            <a:r>
              <a:rPr lang="en-US" dirty="0"/>
              <a:t>/test-</a:t>
            </a:r>
            <a:r>
              <a:rPr lang="en-US" dirty="0" err="1"/>
              <a:t>utils</a:t>
            </a:r>
            <a:r>
              <a:rPr lang="en-US" dirty="0"/>
              <a:t>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Vue</a:t>
            </a:r>
            <a:r>
              <a:rPr lang="en-US" dirty="0"/>
              <a:t> component testing basics – mounting options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Wrapper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Vue</a:t>
            </a:r>
            <a:r>
              <a:rPr lang="en-US" dirty="0"/>
              <a:t> testing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Exercises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22040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55574" y="1307507"/>
            <a:ext cx="11884025" cy="4677368"/>
          </a:xfrm>
        </p:spPr>
        <p:txBody>
          <a:bodyPr/>
          <a:lstStyle/>
          <a:p>
            <a:r>
              <a:rPr lang="en-GB" dirty="0"/>
              <a:t>Before we get started </a:t>
            </a:r>
          </a:p>
          <a:p>
            <a:r>
              <a:rPr lang="en-GB" dirty="0"/>
              <a:t>1) Install Jest globally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npm install jest –global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2) Clone repo and run </a:t>
            </a:r>
            <a:r>
              <a:rPr lang="en-GB" dirty="0" err="1"/>
              <a:t>npm</a:t>
            </a:r>
            <a:r>
              <a:rPr lang="en-GB" dirty="0"/>
              <a:t> install</a:t>
            </a:r>
          </a:p>
          <a:p>
            <a:r>
              <a:rPr lang="en-US" dirty="0">
                <a:hlinkClick r:id="rId2"/>
              </a:rPr>
              <a:t>https://github.com/Contrapuntist/jesttutorial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853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70FE32D-55EB-3F46-A319-A07CED6B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Roadmap to TDD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4B37506-5E95-3A45-B75E-53F10C92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48" y="1128988"/>
            <a:ext cx="6761890" cy="494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82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63875" y="1200480"/>
            <a:ext cx="11884025" cy="2606590"/>
          </a:xfrm>
        </p:spPr>
        <p:txBody>
          <a:bodyPr/>
          <a:lstStyle/>
          <a:p>
            <a:r>
              <a:rPr lang="en-US" dirty="0"/>
              <a:t>Unit testing segregates each part of the program and focuses on testing a small portion or individual section of our application and verifies its behavior </a:t>
            </a:r>
            <a:r>
              <a:rPr lang="en-US" b="1" dirty="0"/>
              <a:t>independently from other parts</a:t>
            </a:r>
            <a:r>
              <a:rPr lang="en-US" dirty="0"/>
              <a:t>. Usually broken down by 3 phases: </a:t>
            </a:r>
          </a:p>
          <a:p>
            <a:pPr marL="342900" indent="-342900">
              <a:buAutoNum type="arabicParenR"/>
            </a:pPr>
            <a:r>
              <a:rPr lang="en-US" dirty="0"/>
              <a:t>Initializes a small piece of an application it wants to test </a:t>
            </a:r>
          </a:p>
          <a:p>
            <a:pPr marL="342900" indent="-342900">
              <a:buAutoNum type="arabicParenR"/>
            </a:pPr>
            <a:r>
              <a:rPr lang="en-US" dirty="0"/>
              <a:t>It applies some stimulus to the system under test (usually by calling a method on it)</a:t>
            </a:r>
          </a:p>
          <a:p>
            <a:pPr marL="342900" indent="-342900">
              <a:buAutoNum type="arabicParenR"/>
            </a:pPr>
            <a:r>
              <a:rPr lang="en-US" dirty="0"/>
              <a:t>Observes the resulting behavior – passes or fails.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These three unit test phases are also known as Arrange, Act and Assert, or simply AAA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223" y="4141177"/>
            <a:ext cx="11579469" cy="11387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What constitutes a “unit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”?</a:t>
            </a:r>
          </a:p>
          <a:p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</a:schemeClr>
                </a:solidFill>
              </a:rPr>
              <a:t>In </a:t>
            </a:r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an object-oriented language a unit can range from a single method to an entire class</a:t>
            </a:r>
            <a:r>
              <a:rPr lang="en-US" sz="1600" i="1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algn="r"/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--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Martin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Fowler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02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46782" y="1143005"/>
            <a:ext cx="11884025" cy="47011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many of you feel confident that when you change or refactor portions of existing/legacy code you are 100% confident your changes will not cause bugs?   </a:t>
            </a:r>
          </a:p>
          <a:p>
            <a:endParaRPr lang="en-US" dirty="0"/>
          </a:p>
          <a:p>
            <a:r>
              <a:rPr lang="en-US" dirty="0"/>
              <a:t>Some of the key benefits include: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Testing gives us more confidence that our code is correct </a:t>
            </a:r>
            <a:r>
              <a:rPr lang="en-US" dirty="0" smtClean="0"/>
              <a:t>thereby increasing </a:t>
            </a:r>
            <a:r>
              <a:rPr lang="en-US" dirty="0"/>
              <a:t>code </a:t>
            </a:r>
            <a:r>
              <a:rPr lang="en-US" dirty="0" smtClean="0"/>
              <a:t>quality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Improve application design because code must by written in a manner that’s testable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Facilitates changes to ensure we are not breaking existing code as we add new functionality and/or refactor legacy code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Captures </a:t>
            </a:r>
            <a:r>
              <a:rPr lang="en-US" dirty="0"/>
              <a:t>and identifies bugs or issues early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Tests </a:t>
            </a:r>
            <a:r>
              <a:rPr lang="en-US" dirty="0"/>
              <a:t>become part of </a:t>
            </a:r>
            <a:r>
              <a:rPr lang="en-US" dirty="0" smtClean="0"/>
              <a:t>documentation </a:t>
            </a:r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Cost saving </a:t>
            </a:r>
            <a:r>
              <a:rPr lang="en-US" dirty="0"/>
              <a:t>in development and </a:t>
            </a:r>
            <a:r>
              <a:rPr lang="en-US" dirty="0" smtClean="0"/>
              <a:t>maintenance </a:t>
            </a:r>
            <a:r>
              <a:rPr lang="en-US" dirty="0"/>
              <a:t>due to </a:t>
            </a:r>
            <a:r>
              <a:rPr lang="en-US" dirty="0" smtClean="0"/>
              <a:t>reduction of bugs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Write </a:t>
            </a:r>
            <a:r>
              <a:rPr lang="en-US" dirty="0"/>
              <a:t>only the code that is needed for the test to pass </a:t>
            </a:r>
            <a:r>
              <a:rPr lang="en-US" dirty="0" smtClean="0"/>
              <a:t>(TDD)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Makes </a:t>
            </a:r>
            <a:r>
              <a:rPr lang="en-US" dirty="0"/>
              <a:t>the development process more </a:t>
            </a:r>
            <a:r>
              <a:rPr lang="en-US" dirty="0" smtClean="0"/>
              <a:t>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hlinkClick r:id="rId2"/>
              </a:rPr>
              <a:t>https://stackoverflow.com/questions/67299/is-unit-testing-worth-the-effort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 about unit testing? </a:t>
            </a:r>
          </a:p>
        </p:txBody>
      </p:sp>
    </p:spTree>
    <p:extLst>
      <p:ext uri="{BB962C8B-B14F-4D97-AF65-F5344CB8AC3E}">
        <p14:creationId xmlns:p14="http://schemas.microsoft.com/office/powerpoint/2010/main" val="41446894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64120" y="1357975"/>
            <a:ext cx="6869069" cy="44132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Independent </a:t>
            </a:r>
            <a:r>
              <a:rPr lang="en-US" dirty="0"/>
              <a:t>– tests a single section of code such as a single class, object or component</a:t>
            </a:r>
          </a:p>
          <a:p>
            <a:pPr marL="815012" lvl="4" indent="-342900"/>
            <a:r>
              <a:rPr lang="en-US" dirty="0"/>
              <a:t>Does no rely on live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Readable</a:t>
            </a:r>
            <a:r>
              <a:rPr lang="en-US" dirty="0"/>
              <a:t> - Descriptive names; Easy to read and understand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Repeatable</a:t>
            </a:r>
            <a:r>
              <a:rPr lang="en-US" dirty="0"/>
              <a:t> - run unit test multiple times and achieve the same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Well Structured </a:t>
            </a:r>
            <a:r>
              <a:rPr lang="en-US" dirty="0"/>
              <a:t>– Follow the AAA pattern (Arrange, Act, Assert)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Fast</a:t>
            </a:r>
            <a:r>
              <a:rPr lang="en-US" dirty="0"/>
              <a:t> – each </a:t>
            </a:r>
            <a:r>
              <a:rPr lang="en-US" dirty="0" smtClean="0"/>
              <a:t>unit test </a:t>
            </a:r>
            <a:r>
              <a:rPr lang="en-US" dirty="0"/>
              <a:t>shouldn’t take long to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u="sng" dirty="0">
                <a:solidFill>
                  <a:schemeClr val="tx1">
                    <a:lumMod val="75000"/>
                  </a:schemeClr>
                </a:solidFill>
              </a:rPr>
              <a:t>Never write unit tests to meet code coverage requirements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, write units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tests that make sense, evaluates functionality and important aspects of the application, and reduce bugs in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future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unit test? </a:t>
            </a:r>
          </a:p>
        </p:txBody>
      </p:sp>
      <p:pic>
        <p:nvPicPr>
          <p:cNvPr id="2050" name="Picture 2" descr="https://miro.medium.com/max/600/1*fCMBDvJQWR6KokIF-H7iw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609" y="1187864"/>
            <a:ext cx="4076709" cy="261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martinfowler.com/bliki/images/unitTest/isola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33" y="4234805"/>
            <a:ext cx="4742262" cy="13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96742" y="5874085"/>
            <a:ext cx="7255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Sources: </a:t>
            </a:r>
            <a:r>
              <a:rPr lang="en-US" sz="800" dirty="0">
                <a:hlinkClick r:id="rId4"/>
              </a:rPr>
              <a:t>https://martinfowler.com/bliki/UnitTest.html</a:t>
            </a:r>
            <a:r>
              <a:rPr lang="en-US" sz="800" dirty="0"/>
              <a:t>, </a:t>
            </a:r>
            <a:r>
              <a:rPr lang="en-US" sz="800" dirty="0">
                <a:hlinkClick r:id="rId5"/>
              </a:rPr>
              <a:t>https://medium.com/chris-nielsen/so-whats-a-good-unit-test-look-like-71f750333ac0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37123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73158" y="1107833"/>
            <a:ext cx="11884025" cy="492369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Jest is an open-source testing framework originally created by Facebook</a:t>
            </a:r>
          </a:p>
          <a:p>
            <a:pPr marL="757862" lvl="4" indent="-285750"/>
            <a:r>
              <a:rPr lang="en-US" sz="1600" dirty="0"/>
              <a:t>Aspects of Jasmine.js and Mocha.js were originally designed into the framework</a:t>
            </a:r>
          </a:p>
          <a:p>
            <a:pPr marL="757862" lvl="4" indent="-285750"/>
            <a:r>
              <a:rPr lang="en-US" sz="1600" dirty="0"/>
              <a:t>It’s really a hybrid of many testing libraries with some </a:t>
            </a:r>
            <a:r>
              <a:rPr lang="en-US" sz="1600" dirty="0" err="1"/>
              <a:t>Faceboook</a:t>
            </a:r>
            <a:r>
              <a:rPr lang="en-US" sz="1600" dirty="0"/>
              <a:t> mojo added on </a:t>
            </a:r>
            <a:r>
              <a:rPr lang="en-US" sz="1600" dirty="0" smtClean="0"/>
              <a:t>top</a:t>
            </a:r>
          </a:p>
          <a:p>
            <a:pPr marL="757862" lvl="4" indent="-285750"/>
            <a:r>
              <a:rPr lang="en-US" sz="1600" dirty="0" smtClean="0"/>
              <a:t>It’s well documented: </a:t>
            </a:r>
            <a:r>
              <a:rPr lang="en-US" sz="1600" dirty="0" smtClean="0">
                <a:hlinkClick r:id="rId2"/>
              </a:rPr>
              <a:t>Jestjs.io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Assortment of built-in testing options:</a:t>
            </a:r>
          </a:p>
          <a:p>
            <a:pPr marL="757862" lvl="4" indent="-285750"/>
            <a:r>
              <a:rPr lang="en-US" sz="1600" dirty="0"/>
              <a:t>Can be used for unit </a:t>
            </a:r>
            <a:r>
              <a:rPr lang="en-US" sz="1600" i="1" dirty="0"/>
              <a:t>and</a:t>
            </a:r>
            <a:r>
              <a:rPr lang="en-US" sz="1600" dirty="0"/>
              <a:t> integration testing</a:t>
            </a:r>
          </a:p>
          <a:p>
            <a:pPr marL="757862" lvl="4" indent="-285750"/>
            <a:r>
              <a:rPr lang="en-US" sz="1600" dirty="0"/>
              <a:t>Flexible configuration options</a:t>
            </a:r>
          </a:p>
          <a:p>
            <a:pPr marL="757862" lvl="4" indent="-285750"/>
            <a:r>
              <a:rPr lang="en-US" sz="1600" dirty="0"/>
              <a:t>Includes mocking/spy capabilities and variety of options </a:t>
            </a:r>
          </a:p>
          <a:p>
            <a:pPr marL="757862" lvl="4" indent="-285750"/>
            <a:r>
              <a:rPr lang="en-US" sz="1600" dirty="0"/>
              <a:t>Built-in `expect` options for test assertions</a:t>
            </a:r>
          </a:p>
          <a:p>
            <a:pPr marL="757862" lvl="4" indent="-285750"/>
            <a:r>
              <a:rPr lang="en-US" sz="1600" dirty="0"/>
              <a:t>Coverage reporting</a:t>
            </a:r>
          </a:p>
          <a:p>
            <a:pPr marL="757862" lvl="4" indent="-285750"/>
            <a:r>
              <a:rPr lang="en-US" sz="1600" dirty="0"/>
              <a:t>Snapshot testing</a:t>
            </a:r>
          </a:p>
          <a:p>
            <a:pPr marL="757862" lvl="4" indent="-285750"/>
            <a:r>
              <a:rPr lang="en-US" sz="1600" dirty="0"/>
              <a:t>Has a watch mode – will re-run tests as tests are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generally pretty fast at running tests </a:t>
            </a:r>
          </a:p>
          <a:p>
            <a:pPr marL="757862" lvl="4" indent="-285750"/>
            <a:r>
              <a:rPr lang="en-US" sz="1600" dirty="0"/>
              <a:t>v.23 does have some </a:t>
            </a:r>
            <a:r>
              <a:rPr lang="en-US" sz="1600" dirty="0" smtClean="0"/>
              <a:t>known performance </a:t>
            </a:r>
            <a:r>
              <a:rPr lang="en-US" sz="1600" dirty="0"/>
              <a:t>issues, current version installed in FC; fixed in current version v.24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Jest?</a:t>
            </a:r>
          </a:p>
        </p:txBody>
      </p:sp>
    </p:spTree>
    <p:extLst>
      <p:ext uri="{BB962C8B-B14F-4D97-AF65-F5344CB8AC3E}">
        <p14:creationId xmlns:p14="http://schemas.microsoft.com/office/powerpoint/2010/main" val="2577842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5371734" y="1753673"/>
            <a:ext cx="6594231" cy="4255395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{ multiply } = require('./jestbasics.js'); </a:t>
            </a:r>
          </a:p>
          <a:p>
            <a:endParaRPr lang="en-US" sz="16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describe(‘What you are testing ’,  () =&gt; {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it('multiply function should return result of two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multiplied arguments', () =&gt; {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const multiplied = multiply(2, 3);  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expect(multiplied).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(6); </a:t>
            </a:r>
          </a:p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expect(multiplied).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not.toEqual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it(‘add…’,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{}));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it(‘subtract…’,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{}));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– Unit Test Suite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878" y="1773652"/>
            <a:ext cx="4887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Import statements included section of code, modules needed, @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vue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/test-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utils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202" y="2381137"/>
            <a:ext cx="484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When jest runs, will organize output of results by describe blocks; each requires a descriptor and callback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724" y="3041100"/>
            <a:ext cx="5098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each it() (or test()) requires descriptor and callback function; one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test is required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202" y="3698338"/>
            <a:ext cx="2024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Setup code for unit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19" y="4050799"/>
            <a:ext cx="45736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expect (whatever)   || to have a result with a matchers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627" y="4364027"/>
            <a:ext cx="4847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It’s common to include positive and negative scenarios within same it callback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71734" y="1107839"/>
            <a:ext cx="437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__tests__/fileName.spec.js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02" y="1085854"/>
            <a:ext cx="500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jest is auto configured to find any *.spec.js file in __tests__ folder</a:t>
            </a:r>
          </a:p>
        </p:txBody>
      </p:sp>
    </p:spTree>
    <p:extLst>
      <p:ext uri="{BB962C8B-B14F-4D97-AF65-F5344CB8AC3E}">
        <p14:creationId xmlns:p14="http://schemas.microsoft.com/office/powerpoint/2010/main" val="1843210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A8ABF"/>
            </a:gs>
            <a:gs pos="48000">
              <a:srgbClr val="2A8ABF"/>
            </a:gs>
            <a:gs pos="100000">
              <a:srgbClr val="2A8ABF">
                <a:alpha val="29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432" y="1736623"/>
            <a:ext cx="8776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Time for examples 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jesttutorial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26623499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DC-490 Fitch Solutions Template_19_CTS [16x9]">
  <a:themeElements>
    <a:clrScheme name="Fitch_Solutions: New Colour Palette (Aug 2018)">
      <a:dk1>
        <a:srgbClr val="94A0A6"/>
      </a:dk1>
      <a:lt1>
        <a:sysClr val="window" lastClr="FFFFFF"/>
      </a:lt1>
      <a:dk2>
        <a:srgbClr val="2D374E"/>
      </a:dk2>
      <a:lt2>
        <a:srgbClr val="EEECE1"/>
      </a:lt2>
      <a:accent1>
        <a:srgbClr val="DBDDF3"/>
      </a:accent1>
      <a:accent2>
        <a:srgbClr val="33CCFF"/>
      </a:accent2>
      <a:accent3>
        <a:srgbClr val="2A8ABF"/>
      </a:accent3>
      <a:accent4>
        <a:srgbClr val="174174"/>
      </a:accent4>
      <a:accent5>
        <a:srgbClr val="CC0033"/>
      </a:accent5>
      <a:accent6>
        <a:srgbClr val="2D374E"/>
      </a:accent6>
      <a:hlink>
        <a:srgbClr val="2A8ABF"/>
      </a:hlink>
      <a:folHlink>
        <a:srgbClr val="174174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DC-490 Fitch Solutions Template_19_CTS [16x9]</Template>
  <TotalTime>4271</TotalTime>
  <Words>1390</Words>
  <Application>Microsoft Office PowerPoint</Application>
  <PresentationFormat>Custom</PresentationFormat>
  <Paragraphs>207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DC-490 Fitch Solutions Template_19_CTS [16x9]</vt:lpstr>
      <vt:lpstr>Unit Testing Intro</vt:lpstr>
      <vt:lpstr>Agenda</vt:lpstr>
      <vt:lpstr>Roadmap to TDD</vt:lpstr>
      <vt:lpstr>What is Unit Testing?</vt:lpstr>
      <vt:lpstr>Why should we care about unit testing? </vt:lpstr>
      <vt:lpstr>What makes a good unit test? </vt:lpstr>
      <vt:lpstr>Why Jest?</vt:lpstr>
      <vt:lpstr>Jest – Unit Test Suite Setup</vt:lpstr>
      <vt:lpstr>PowerPoint Presentation</vt:lpstr>
      <vt:lpstr>Your turn </vt:lpstr>
      <vt:lpstr>Handling imports / node modules </vt:lpstr>
      <vt:lpstr>Ok, but why mock?</vt:lpstr>
      <vt:lpstr>Mocking and Spying with Jest</vt:lpstr>
      <vt:lpstr>PowerPoint Presentation</vt:lpstr>
      <vt:lpstr>Your turn </vt:lpstr>
      <vt:lpstr>Testing Vue Components</vt:lpstr>
      <vt:lpstr>Mounting components</vt:lpstr>
      <vt:lpstr>PowerPoint Presentation</vt:lpstr>
      <vt:lpstr>PowerPoint Presentation</vt:lpstr>
      <vt:lpstr>Installation</vt:lpstr>
    </vt:vector>
  </TitlesOfParts>
  <Company>FitchRatings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Presentation: Instructions For Use</dc:title>
  <dc:creator>Guillot, Matteo</dc:creator>
  <cp:lastModifiedBy>mcano</cp:lastModifiedBy>
  <cp:revision>222</cp:revision>
  <dcterms:created xsi:type="dcterms:W3CDTF">2018-09-21T13:34:25Z</dcterms:created>
  <dcterms:modified xsi:type="dcterms:W3CDTF">2019-07-24T17:48:30Z</dcterms:modified>
</cp:coreProperties>
</file>