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EB8"/>
    <a:srgbClr val="5858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>
                <a:latin typeface="Paytone One" pitchFamily="2" charset="0"/>
                <a:ea typeface="Paytone One" pitchFamily="2" charset="0"/>
              </a:rPr>
              <a:t>Data </a:t>
            </a:r>
            <a:r>
              <a:rPr lang="en-US" smtClean="0">
                <a:latin typeface="Paytone One" pitchFamily="2" charset="0"/>
                <a:ea typeface="Paytone One" pitchFamily="2" charset="0"/>
              </a:rPr>
              <a:t>Sources</a:t>
            </a:r>
            <a:endParaRPr lang="en-US">
              <a:latin typeface="Paytone One" pitchFamily="2" charset="0"/>
              <a:ea typeface="Paytone One" pitchFamily="2" charset="0"/>
            </a:endParaRP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Source</c:v>
                </c:pt>
              </c:strCache>
            </c:strRef>
          </c:tx>
          <c:dLbls>
            <c:dLbl>
              <c:idx val="3"/>
              <c:layout>
                <c:manualLayout>
                  <c:x val="-0.19875850588120927"/>
                  <c:y val="1.7246426805965959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Websites</c:v>
                </c:pt>
                <c:pt idx="1">
                  <c:v>Company's historical data</c:v>
                </c:pt>
                <c:pt idx="2">
                  <c:v>Surveys</c:v>
                </c:pt>
                <c:pt idx="3">
                  <c:v>Other Sources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2</c:v>
                </c:pt>
                <c:pt idx="3">
                  <c:v>0.5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36AC-1379-4F01-9570-A3B67E8ADE5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84F8-60C9-42C8-989B-E08453BAB50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Web Scraping Scripts Generator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b="1" smtClean="0">
                <a:solidFill>
                  <a:srgbClr val="92D050"/>
                </a:solidFill>
                <a:latin typeface="Helvetica" pitchFamily="2" charset="0"/>
                <a:ea typeface="Roboto" pitchFamily="2" charset="0"/>
              </a:rPr>
              <a:t>Akhand Mishra</a:t>
            </a:r>
          </a:p>
          <a:p>
            <a:r>
              <a:rPr lang="en-US" sz="2200" b="1" smtClean="0">
                <a:solidFill>
                  <a:srgbClr val="92D050"/>
                </a:solidFill>
                <a:latin typeface="Helvetica" pitchFamily="2" charset="0"/>
                <a:ea typeface="Roboto" pitchFamily="2" charset="0"/>
              </a:rPr>
              <a:t>(15SCSE101052)</a:t>
            </a:r>
            <a:endParaRPr lang="en-US" sz="2200" b="1">
              <a:solidFill>
                <a:srgbClr val="92D050"/>
              </a:solidFill>
              <a:latin typeface="Helvetica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How to use?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GUI on load.</a:t>
            </a:r>
          </a:p>
          <a:p>
            <a:pPr>
              <a:buNone/>
            </a:pPr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</p:txBody>
      </p:sp>
      <p:pic>
        <p:nvPicPr>
          <p:cNvPr id="5" name="Picture 4" descr="UI v1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676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Enter the URL in the input box.</a:t>
            </a:r>
          </a:p>
          <a:p>
            <a:pPr>
              <a:buNone/>
            </a:pPr>
            <a:endParaRPr lang="en-US" sz="2800" b="1" smtClean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This box comes with embedded URL checker.</a:t>
            </a:r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</p:txBody>
      </p:sp>
      <p:pic>
        <p:nvPicPr>
          <p:cNvPr id="4" name="Picture 3" descr="URLInput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76600"/>
            <a:ext cx="3467584" cy="2143424"/>
          </a:xfrm>
          <a:prstGeom prst="rect">
            <a:avLst/>
          </a:prstGeom>
        </p:spPr>
      </p:pic>
      <p:pic>
        <p:nvPicPr>
          <p:cNvPr id="5" name="Picture 4" descr="URLInputBoxErro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352800"/>
            <a:ext cx="3400900" cy="20291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Web elements of the webpage will be shown on the Display Area.</a:t>
            </a:r>
          </a:p>
          <a:p>
            <a:pPr>
              <a:buNone/>
            </a:pPr>
            <a:endParaRPr lang="en-US" sz="2800" b="1" smtClean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Click on the element to generate script for it.</a:t>
            </a:r>
          </a:p>
          <a:p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The scripts will be generated in the third element, i.e. a generation area.</a:t>
            </a:r>
          </a:p>
          <a:p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The scripts generated will be in Python Language.</a:t>
            </a:r>
          </a:p>
          <a:p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User can edit the scripts via the editor.</a:t>
            </a:r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Software Perks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Cross Platform.</a:t>
            </a:r>
          </a:p>
          <a:p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Embedded Python editor.</a:t>
            </a:r>
          </a:p>
          <a:p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Buttons to select the web element.</a:t>
            </a:r>
          </a:p>
          <a:p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Mordern GUI.</a:t>
            </a:r>
          </a:p>
          <a:p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Premium plan allows user to track the website changes.</a:t>
            </a:r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Revenue Model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1" smtClean="0">
                <a:solidFill>
                  <a:srgbClr val="92D050"/>
                </a:solidFill>
                <a:latin typeface="Helvetica" pitchFamily="2" charset="0"/>
              </a:rPr>
              <a:t>Basic plan:</a:t>
            </a:r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 </a:t>
            </a:r>
          </a:p>
          <a:p>
            <a:pPr>
              <a:buNone/>
            </a:pPr>
            <a:r>
              <a:rPr lang="en-US" sz="2800" b="1">
                <a:solidFill>
                  <a:srgbClr val="92D050"/>
                </a:solidFill>
                <a:latin typeface="Helvetica" pitchFamily="2" charset="0"/>
              </a:rPr>
              <a:t>	</a:t>
            </a:r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	</a:t>
            </a:r>
            <a:r>
              <a:rPr lang="en-US" sz="2800" b="1" smtClean="0">
                <a:latin typeface="Helvetica" pitchFamily="2" charset="0"/>
              </a:rPr>
              <a:t>Basic plan is free.</a:t>
            </a:r>
          </a:p>
          <a:p>
            <a:pPr>
              <a:buNone/>
            </a:pPr>
            <a:r>
              <a:rPr lang="en-US" sz="2800" b="1">
                <a:latin typeface="Helvetica" pitchFamily="2" charset="0"/>
              </a:rPr>
              <a:t>	</a:t>
            </a:r>
            <a:r>
              <a:rPr lang="en-US" sz="2800" b="1" smtClean="0">
                <a:latin typeface="Helvetica" pitchFamily="2" charset="0"/>
              </a:rPr>
              <a:t>	Allow upto 5 scrapers per project.</a:t>
            </a:r>
          </a:p>
          <a:p>
            <a:pPr>
              <a:buNone/>
            </a:pPr>
            <a:r>
              <a:rPr lang="en-US" sz="2800" b="1">
                <a:latin typeface="Helvetica" pitchFamily="2" charset="0"/>
              </a:rPr>
              <a:t>	</a:t>
            </a:r>
            <a:r>
              <a:rPr lang="en-US" sz="2800" b="1" smtClean="0">
                <a:latin typeface="Helvetica" pitchFamily="2" charset="0"/>
              </a:rPr>
              <a:t>	No website tracking feature.</a:t>
            </a:r>
          </a:p>
          <a:p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i="1" smtClean="0">
                <a:solidFill>
                  <a:srgbClr val="92D050"/>
                </a:solidFill>
                <a:latin typeface="Helvetica" pitchFamily="2" charset="0"/>
              </a:rPr>
              <a:t>Premium plan: </a:t>
            </a:r>
          </a:p>
          <a:p>
            <a:pPr lvl="2">
              <a:buNone/>
            </a:pPr>
            <a:r>
              <a:rPr lang="en-US" sz="2800" b="1" smtClean="0">
                <a:latin typeface="Helvetica" pitchFamily="2" charset="0"/>
              </a:rPr>
              <a:t>Rs. 600 per month.</a:t>
            </a:r>
          </a:p>
          <a:p>
            <a:pPr lvl="2">
              <a:buNone/>
            </a:pPr>
            <a:r>
              <a:rPr lang="en-US" sz="2800" b="1" smtClean="0">
                <a:latin typeface="Helvetica" pitchFamily="2" charset="0"/>
              </a:rPr>
              <a:t>Unlimited scrapers.</a:t>
            </a:r>
          </a:p>
          <a:p>
            <a:pPr lvl="2">
              <a:buNone/>
            </a:pPr>
            <a:r>
              <a:rPr lang="en-US" sz="2800" b="1" smtClean="0">
                <a:latin typeface="Helvetica" pitchFamily="2" charset="0"/>
              </a:rPr>
              <a:t>Active website tracking using cloud.</a:t>
            </a:r>
            <a:endParaRPr lang="en-US" sz="2800" b="1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Other products out there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All the other softwares out there are either focused on building survey forms or providing a platform to get feedback for your project.</a:t>
            </a:r>
          </a:p>
          <a:p>
            <a:pPr lvl="1">
              <a:buFont typeface="Arial" pitchFamily="34" charset="0"/>
              <a:buChar char="•"/>
            </a:pPr>
            <a:endParaRPr lang="en-US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Some of them are: </a:t>
            </a:r>
          </a:p>
          <a:p>
            <a:pPr lvl="2">
              <a:buFont typeface="Courier New" pitchFamily="49" charset="0"/>
              <a:buChar char="o"/>
            </a:pPr>
            <a:r>
              <a:rPr lang="en-US" b="1" smtClean="0">
                <a:latin typeface="Helvetica" pitchFamily="2" charset="0"/>
              </a:rPr>
              <a:t>Device Magic</a:t>
            </a:r>
          </a:p>
          <a:p>
            <a:pPr lvl="2">
              <a:buFont typeface="Courier New" pitchFamily="49" charset="0"/>
              <a:buChar char="o"/>
            </a:pPr>
            <a:r>
              <a:rPr lang="en-US" b="1" smtClean="0">
                <a:latin typeface="Helvetica" pitchFamily="2" charset="0"/>
              </a:rPr>
              <a:t>GoFormz</a:t>
            </a:r>
          </a:p>
          <a:p>
            <a:pPr lvl="2">
              <a:buFont typeface="Courier New" pitchFamily="49" charset="0"/>
              <a:buChar char="o"/>
            </a:pPr>
            <a:r>
              <a:rPr lang="en-US" b="1" smtClean="0">
                <a:latin typeface="Helvetica" pitchFamily="2" charset="0"/>
              </a:rPr>
              <a:t>Nexticy</a:t>
            </a:r>
            <a:endParaRPr lang="en-US" b="1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What is it?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72"/>
              </a:spcBef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Roboto" pitchFamily="2" charset="0"/>
              </a:rPr>
              <a:t>A desktop application to write web scrapers.</a:t>
            </a:r>
          </a:p>
          <a:p>
            <a:pPr algn="just"/>
            <a:endParaRPr lang="en-US" sz="2800" b="1" smtClean="0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Roboto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Roboto" pitchFamily="2" charset="0"/>
              </a:rPr>
              <a:t>Takes URL as input and gives Python script as output</a:t>
            </a:r>
          </a:p>
          <a:p>
            <a:pPr algn="just"/>
            <a:endParaRPr lang="en-US" sz="2800" b="1" smtClean="0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Roboto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Roboto" pitchFamily="2" charset="0"/>
              </a:rPr>
              <a:t>Allows user to select which elements to scrape.</a:t>
            </a:r>
          </a:p>
          <a:p>
            <a:pPr algn="just">
              <a:buNone/>
            </a:pPr>
            <a:endParaRPr lang="en-US" sz="2800" b="1" smtClean="0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Roboto" pitchFamily="2" charset="0"/>
            </a:endParaRPr>
          </a:p>
          <a:p>
            <a:pPr algn="just"/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Why is it needed?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  <a:ea typeface="Paytone One" pitchFamily="2" charset="0"/>
              </a:rPr>
              <a:t>Data is gold in today’s world.</a:t>
            </a:r>
          </a:p>
          <a:p>
            <a:pPr algn="just"/>
            <a:endParaRPr lang="en-US" sz="2800" b="1" smtClean="0">
              <a:solidFill>
                <a:schemeClr val="accent6"/>
              </a:solidFill>
              <a:latin typeface="Helvetica" pitchFamily="2" charset="0"/>
              <a:ea typeface="Paytone One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  <a:ea typeface="Paytone One" pitchFamily="2" charset="0"/>
              </a:rPr>
              <a:t>The largest source of data is the Web!</a:t>
            </a:r>
          </a:p>
          <a:p>
            <a:pPr algn="just"/>
            <a:endParaRPr lang="en-US" sz="2800" b="1" smtClean="0">
              <a:solidFill>
                <a:schemeClr val="accent6"/>
              </a:solidFill>
              <a:latin typeface="Helvetica" pitchFamily="2" charset="0"/>
              <a:ea typeface="Paytone One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  <a:ea typeface="Paytone One" pitchFamily="2" charset="0"/>
              </a:rPr>
              <a:t>Scrapers make it easy to fetch data from the web.</a:t>
            </a:r>
          </a:p>
          <a:p>
            <a:pPr algn="just"/>
            <a:endParaRPr lang="en-US" sz="2800" b="1" smtClean="0">
              <a:solidFill>
                <a:schemeClr val="accent6"/>
              </a:solidFill>
              <a:latin typeface="Helvetica" pitchFamily="2" charset="0"/>
              <a:ea typeface="Paytone One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  <a:ea typeface="Paytone One" pitchFamily="2" charset="0"/>
              </a:rPr>
              <a:t>This software makes it easy to write those scrapers.</a:t>
            </a:r>
            <a:endParaRPr lang="en-US" sz="2800" b="1">
              <a:solidFill>
                <a:schemeClr val="accent6"/>
              </a:solidFill>
              <a:latin typeface="Helvetica" pitchFamily="2" charset="0"/>
              <a:ea typeface="Paytone One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An expert Data Scientist says: </a:t>
            </a:r>
          </a:p>
          <a:p>
            <a:pPr>
              <a:buNone/>
            </a:pPr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en-US" sz="2800" b="1" i="1" smtClean="0">
                <a:latin typeface="Helvetica" pitchFamily="2" charset="0"/>
              </a:rPr>
              <a:t>“ Data </a:t>
            </a:r>
            <a:r>
              <a:rPr lang="en-US" sz="2800" b="1" i="1">
                <a:latin typeface="Helvetica" pitchFamily="2" charset="0"/>
              </a:rPr>
              <a:t>Collection </a:t>
            </a:r>
            <a:r>
              <a:rPr lang="en-US" sz="2800" b="1" i="1">
                <a:latin typeface="Helvetica" pitchFamily="2" charset="0"/>
              </a:rPr>
              <a:t>is </a:t>
            </a:r>
            <a:r>
              <a:rPr lang="en-US" sz="2800" b="1" i="1" smtClean="0">
                <a:latin typeface="Helvetica" pitchFamily="2" charset="0"/>
              </a:rPr>
              <a:t>an important step </a:t>
            </a:r>
            <a:r>
              <a:rPr lang="en-US" sz="2800" b="1" i="1">
                <a:latin typeface="Helvetica" pitchFamily="2" charset="0"/>
              </a:rPr>
              <a:t>for </a:t>
            </a:r>
            <a:r>
              <a:rPr lang="en-US" sz="2800" b="1" i="1" smtClean="0">
                <a:latin typeface="Helvetica" pitchFamily="2" charset="0"/>
              </a:rPr>
              <a:t>research purposes</a:t>
            </a:r>
            <a:r>
              <a:rPr lang="en-US" sz="2800" b="1" i="1">
                <a:latin typeface="Helvetica" pitchFamily="2" charset="0"/>
              </a:rPr>
              <a:t>, it helps in understanding the </a:t>
            </a:r>
            <a:r>
              <a:rPr lang="en-US" sz="2800" b="1" i="1">
                <a:latin typeface="Helvetica" pitchFamily="2" charset="0"/>
              </a:rPr>
              <a:t>market </a:t>
            </a:r>
            <a:r>
              <a:rPr lang="en-US" sz="2800" b="1" i="1" smtClean="0">
                <a:latin typeface="Helvetica" pitchFamily="2" charset="0"/>
              </a:rPr>
              <a:t>precisely. ”</a:t>
            </a:r>
          </a:p>
          <a:p>
            <a:pPr algn="just">
              <a:buNone/>
            </a:pPr>
            <a:endParaRPr lang="en-US" sz="2800" b="1" i="1">
              <a:solidFill>
                <a:schemeClr val="accent6"/>
              </a:solidFill>
              <a:latin typeface="Helvetica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A freelance ML developer says:</a:t>
            </a:r>
          </a:p>
          <a:p>
            <a:pPr algn="just"/>
            <a:endParaRPr lang="en-US" sz="2800" b="1" i="1">
              <a:solidFill>
                <a:schemeClr val="accent6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en-US" sz="2800" b="1" i="1" smtClean="0">
                <a:latin typeface="Helvetica" pitchFamily="2" charset="0"/>
              </a:rPr>
              <a:t>“  The more the data varies, the more broader view it gives, the accurate the models get and hence we need a way to gather more data quickly. </a:t>
            </a:r>
            <a:r>
              <a:rPr lang="en-US" sz="2800" b="1" i="1" smtClean="0">
                <a:latin typeface="Helvetica" pitchFamily="2" charset="0"/>
              </a:rPr>
              <a:t>”</a:t>
            </a:r>
            <a:endParaRPr lang="en-US" sz="2800" b="1" i="1">
              <a:solidFill>
                <a:schemeClr val="accent6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Whom will it benefit?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Organisations that need to collect feedback on their product from different sources (such as Facebook, Twitter, Insta, LinkedIn).</a:t>
            </a:r>
          </a:p>
          <a:p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Freelance Developers working on projects that require scraping different websites for data.</a:t>
            </a:r>
          </a:p>
          <a:p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800" b="1" smtClean="0">
                <a:solidFill>
                  <a:srgbClr val="92D050"/>
                </a:solidFill>
                <a:latin typeface="Helvetica" pitchFamily="2" charset="0"/>
              </a:rPr>
              <a:t>Any general script writer.</a:t>
            </a:r>
            <a:endParaRPr lang="en-US" sz="2800" b="1">
              <a:solidFill>
                <a:srgbClr val="92D05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How will it benefit?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Paytone One" pitchFamily="2" charset="0"/>
              </a:rPr>
              <a:t>No need to write separate scripts for separate websites.</a:t>
            </a:r>
          </a:p>
          <a:p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Paytone One" pitchFamily="2" charset="0"/>
            </a:endParaRPr>
          </a:p>
          <a:p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Paytone One" pitchFamily="2" charset="0"/>
              </a:rPr>
              <a:t>Works even if the website fetches data dynamically on load.</a:t>
            </a:r>
          </a:p>
          <a:p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Paytone One" pitchFamily="2" charset="0"/>
            </a:endParaRPr>
          </a:p>
          <a:p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Paytone One" pitchFamily="2" charset="0"/>
              </a:rPr>
              <a:t>No knowledge of writing Python scripts required.</a:t>
            </a:r>
          </a:p>
          <a:p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Paytone One" pitchFamily="2" charset="0"/>
            </a:endParaRPr>
          </a:p>
          <a:p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  <a:ea typeface="Paytone One" pitchFamily="2" charset="0"/>
              </a:rPr>
              <a:t>Defined functions to fetch Tables, Images and static files.</a:t>
            </a:r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  <a:ea typeface="Paytone One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Key Features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Features to get all the </a:t>
            </a:r>
            <a:r>
              <a:rPr lang="en-US" sz="2800" b="1" i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Tables, Images, Links.</a:t>
            </a:r>
          </a:p>
          <a:p>
            <a:pPr algn="just"/>
            <a:endParaRPr lang="en-US" sz="2800" b="1" smtClean="0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Save tables as CSV or in form of Python lists for further ML actions.</a:t>
            </a:r>
          </a:p>
          <a:p>
            <a:pPr algn="just"/>
            <a:endParaRPr lang="en-US" sz="2800" b="1" smtClean="0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Fetch words, sentences and word frequencies.</a:t>
            </a:r>
          </a:p>
          <a:p>
            <a:pPr algn="just"/>
            <a:endParaRPr lang="en-US" sz="2800" b="1" smtClean="0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Fetch only some specific element of the webpage.</a:t>
            </a:r>
          </a:p>
          <a:p>
            <a:pPr algn="just"/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itchFamily="2" charset="0"/>
              </a:rPr>
              <a:t>Track any chanes on the website, get notified via Mail.</a:t>
            </a:r>
            <a:endParaRPr lang="en-US" sz="2800" b="1">
              <a:solidFill>
                <a:schemeClr val="accent1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aytone One" pitchFamily="2" charset="0"/>
                <a:ea typeface="Paytone One" pitchFamily="2" charset="0"/>
              </a:rPr>
              <a:t>Prerequisites</a:t>
            </a:r>
            <a:endParaRPr lang="en-US">
              <a:latin typeface="Paytone One" pitchFamily="2" charset="0"/>
              <a:ea typeface="Paytone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0"/>
            <a:ext cx="8229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smtClean="0">
                <a:solidFill>
                  <a:schemeClr val="accent6"/>
                </a:solidFill>
                <a:latin typeface="Helvetica" pitchFamily="2" charset="0"/>
              </a:rPr>
              <a:t>Basic HTML knowledge</a:t>
            </a:r>
            <a:endParaRPr lang="en-US" sz="2800" b="1">
              <a:solidFill>
                <a:schemeClr val="accent6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454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Web Scraping Scripts Generator</vt:lpstr>
      <vt:lpstr>What is it?</vt:lpstr>
      <vt:lpstr>Why is it needed?</vt:lpstr>
      <vt:lpstr>Slide 4</vt:lpstr>
      <vt:lpstr>Slide 5</vt:lpstr>
      <vt:lpstr>Whom will it benefit?</vt:lpstr>
      <vt:lpstr>How will it benefit?</vt:lpstr>
      <vt:lpstr>Key Features</vt:lpstr>
      <vt:lpstr>Prerequisites</vt:lpstr>
      <vt:lpstr>How to use?</vt:lpstr>
      <vt:lpstr>Slide 11</vt:lpstr>
      <vt:lpstr>Slide 12</vt:lpstr>
      <vt:lpstr>Software Perks</vt:lpstr>
      <vt:lpstr>Revenue Model</vt:lpstr>
      <vt:lpstr>Other products out there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Scripts Generator</dc:title>
  <dc:creator>User</dc:creator>
  <cp:lastModifiedBy>User</cp:lastModifiedBy>
  <cp:revision>11</cp:revision>
  <dcterms:created xsi:type="dcterms:W3CDTF">2018-10-09T04:05:33Z</dcterms:created>
  <dcterms:modified xsi:type="dcterms:W3CDTF">2018-10-09T11:16:29Z</dcterms:modified>
</cp:coreProperties>
</file>