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8CC0E-788F-4588-A97C-6BCC08D5D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5B9B25-C863-4153-810D-CC6AC54C7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AEE8A-0B36-4518-970C-5D96C85B7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531D-F6E5-4002-846D-9330B91BFD2E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832FD-36CD-49C8-BCD6-82C5D6114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9DDF4-1112-4874-9777-079DB8465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055C-9753-4868-927B-692F23D104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4603219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EA1B-49E9-453C-A688-844E25DB3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1DE0DB-2EDF-4C22-AF98-21613974B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AE454-67FB-4DED-B2BD-C426C35A8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531D-F6E5-4002-846D-9330B91BFD2E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D851F-168C-491D-B041-A648E1206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238D2-6B2F-4DA4-9EEB-EF3D72C5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055C-9753-4868-927B-692F23D104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886881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C37013-0372-4ED3-88D2-9C8A51AB9D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F1327-96BD-4598-87A3-B8A3FBBDD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14AE7-D9B8-4381-A683-71477DAD3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531D-F6E5-4002-846D-9330B91BFD2E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B6BA0-7BF7-44E3-8C12-B2C129DCE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53208-35A4-451B-85BB-4052B5FA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055C-9753-4868-927B-692F23D104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0669037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D891-4D15-49E7-8F47-3DA7466D2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8929B-52B8-41FC-B611-9BAC23DDF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79F01-CE70-425A-9042-C729F55B5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531D-F6E5-4002-846D-9330B91BFD2E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68CBB-67CA-4E5A-BDBD-3B43759BB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F160E-3BE3-4474-8E64-05C071738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055C-9753-4868-927B-692F23D104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509919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F20D1-D6D4-474B-8A7D-D9F3CF8F7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29B4B-4676-49C5-923E-C6A0C3463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A9C98-0080-40A4-9875-81DAB0961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531D-F6E5-4002-846D-9330B91BFD2E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A9A2E-B4EA-48AB-A8DA-0027E956F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C1725-E62B-4AAA-8220-686047DE3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055C-9753-4868-927B-692F23D104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017732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23DFF-6C14-4EE4-8002-68833B472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28D49-33A2-45B7-B732-FCE9B53C0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51550-1794-4019-B837-F3162D939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52240-37E7-4C49-92A3-DBA3530C1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531D-F6E5-4002-846D-9330B91BFD2E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CDF90-1C5F-426C-8DBD-CC8E135BA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B5B3F-BF01-4EE4-8B25-A12B3A8CD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055C-9753-4868-927B-692F23D104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192853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34C1E-8FFB-4ACF-918C-792B543CD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2702C-E0EF-4E36-A6A4-B08676708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0A9881-8063-4875-BA70-5B5C0BE7B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3F625-4987-439F-9E70-9B61DC206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611319-B854-46E3-B984-0BAEE3667D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6D07EF-676B-4776-9C33-635E74B7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531D-F6E5-4002-846D-9330B91BFD2E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F5EF99-D958-4911-B325-7587FB234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038152-39F2-4A2D-9A84-C2C127186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055C-9753-4868-927B-692F23D104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4890523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3CEDD-14AF-4572-9E24-60A804E2B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8FA00D-DAC5-44AE-A142-DE0975648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531D-F6E5-4002-846D-9330B91BFD2E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10616-0E11-4DDD-A6EE-574B2DD3A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CB89F4-917A-41C1-8448-B705A3155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055C-9753-4868-927B-692F23D104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8160511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40B0F5-7B7F-4D4F-A0A9-78FE37187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531D-F6E5-4002-846D-9330B91BFD2E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8EEF53-4832-4DF4-A13B-7BE7FAA06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50E4D-9E83-48C5-885A-456628366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055C-9753-4868-927B-692F23D104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363064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FD901-6707-425E-A792-5E1EFAE90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72314-D7CA-48AC-8309-FC05655FD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5512F6-BA75-4BD0-A874-FD8388E92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CB95B-24E5-40CF-BA51-2C9517614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531D-F6E5-4002-846D-9330B91BFD2E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568D6-91EF-42B6-A20D-06BEEF3A6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FBFB2-9628-41E6-ABA9-65C7BA9DF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055C-9753-4868-927B-692F23D104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767047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D4DC1-944F-4550-84C2-B3D5CB223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D0EC5E-EBCC-409F-953F-6FB9CFCBB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21AB8-601C-4439-BAEE-99C5DEA59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45C02E-BD64-4078-AA3F-7C933CCA6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531D-F6E5-4002-846D-9330B91BFD2E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50C0D-5EDC-4373-8679-D122B1C80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EA041-15BE-41D2-8E09-787079DFA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055C-9753-4868-927B-692F23D104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074926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B04D21-B9DA-4139-ABE5-58249A62E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2AC06-A1D9-42ED-8E76-9B04789A4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8CB5C-917B-4333-BA24-A85CB0E63B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3531D-F6E5-4002-846D-9330B91BFD2E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C8999-2B1F-4182-BC61-6305144DF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80A20-D9AA-4B02-B092-F6A98E13AE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7055C-9753-4868-927B-692F23D104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635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BE1A6-173B-482E-AD94-E391F0A7C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8183" y="1122363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RodchenkoCTT" pitchFamily="2" charset="0"/>
              </a:rPr>
              <a:t>Brief history of Russian </a:t>
            </a:r>
            <a:r>
              <a:rPr lang="en-US">
                <a:solidFill>
                  <a:srgbClr val="FFFF00"/>
                </a:solidFill>
                <a:latin typeface="RodchenkoCTT" pitchFamily="2" charset="0"/>
              </a:rPr>
              <a:t>(Soviet) </a:t>
            </a:r>
            <a:r>
              <a:rPr lang="en-US" dirty="0">
                <a:solidFill>
                  <a:srgbClr val="FFFF00"/>
                </a:solidFill>
                <a:latin typeface="RodchenkoCTT" pitchFamily="2" charset="0"/>
              </a:rPr>
              <a:t>computers</a:t>
            </a:r>
            <a:endParaRPr lang="ru-RU" dirty="0">
              <a:solidFill>
                <a:srgbClr val="FFFF00"/>
              </a:solidFill>
              <a:latin typeface="RodchenkoCTT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8ED3A-2A37-4E28-AE32-41DE9DDB1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57181" y="3895653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RodchenkoCTT" pitchFamily="2" charset="0"/>
              </a:rPr>
              <a:t>In Soviet Russia, Internet has a human addiction</a:t>
            </a:r>
            <a:endParaRPr lang="ru-RU" dirty="0">
              <a:solidFill>
                <a:srgbClr val="FFFF00"/>
              </a:solidFill>
              <a:latin typeface="RodchenkoCT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259281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A94AD-DB84-4584-B660-98CCF06F4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70-s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9876-AEC5-47DC-9E2F-CC97F0112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583" y="1834014"/>
            <a:ext cx="5294153" cy="4351338"/>
          </a:xfrm>
        </p:spPr>
        <p:txBody>
          <a:bodyPr/>
          <a:lstStyle/>
          <a:p>
            <a:r>
              <a:rPr lang="en-US" dirty="0"/>
              <a:t>RIP Russian computer science, It’s gone forever</a:t>
            </a:r>
          </a:p>
          <a:p>
            <a:r>
              <a:rPr lang="en-US" dirty="0"/>
              <a:t>Importing IBMs and making their compatibles (ES EVM)</a:t>
            </a:r>
          </a:p>
          <a:p>
            <a:r>
              <a:rPr lang="en-US" dirty="0"/>
              <a:t>Programming languages: ALGOL, COBOL, FORTRAN</a:t>
            </a:r>
          </a:p>
          <a:p>
            <a:r>
              <a:rPr lang="en-US" dirty="0"/>
              <a:t>At least Elbrus supercomputers were made</a:t>
            </a:r>
            <a:endParaRPr lang="ru-RU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EAA7BEC-6198-496F-A124-F24E9F814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61699"/>
            <a:ext cx="5463841" cy="5347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FDCBE8-0F7A-40EB-857A-3AD1C3C82107}"/>
              </a:ext>
            </a:extLst>
          </p:cNvPr>
          <p:cNvSpPr txBox="1"/>
          <p:nvPr/>
        </p:nvSpPr>
        <p:spPr>
          <a:xfrm>
            <a:off x="7905130" y="6035675"/>
            <a:ext cx="2664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ES EVM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53572277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81982-39DD-4546-98D8-5DE17B91A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80-s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D97ED-DDC5-4B4A-A174-D76671E9E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638" y="1468719"/>
            <a:ext cx="5554212" cy="4351338"/>
          </a:xfrm>
        </p:spPr>
        <p:txBody>
          <a:bodyPr/>
          <a:lstStyle/>
          <a:p>
            <a:r>
              <a:rPr lang="en-US" dirty="0"/>
              <a:t>The struggle continues</a:t>
            </a:r>
          </a:p>
          <a:p>
            <a:r>
              <a:rPr lang="en-US" dirty="0"/>
              <a:t>Amount of PCs = 200’000</a:t>
            </a:r>
          </a:p>
          <a:p>
            <a:r>
              <a:rPr lang="en-US" dirty="0"/>
              <a:t>Amount of programmers = 300’000</a:t>
            </a:r>
          </a:p>
          <a:p>
            <a:r>
              <a:rPr lang="en-US" dirty="0"/>
              <a:t>Western software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41C5F70-F0D8-4E99-99CC-C0EEA801F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38" y="3429000"/>
            <a:ext cx="4941505" cy="329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543FC4-836F-4748-B924-81BEB88417E1}"/>
              </a:ext>
            </a:extLst>
          </p:cNvPr>
          <p:cNvSpPr txBox="1"/>
          <p:nvPr/>
        </p:nvSpPr>
        <p:spPr>
          <a:xfrm>
            <a:off x="5733571" y="5527125"/>
            <a:ext cx="39560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Micro-80, first do-it-yourself home computer, </a:t>
            </a:r>
            <a:r>
              <a:rPr lang="en-US" sz="2400" dirty="0" err="1"/>
              <a:t>cpu</a:t>
            </a:r>
            <a:r>
              <a:rPr lang="en-US" sz="2400" dirty="0"/>
              <a:t> is a 8080 clone</a:t>
            </a:r>
            <a:endParaRPr lang="ru-RU" sz="2400" dirty="0"/>
          </a:p>
        </p:txBody>
      </p:sp>
      <p:pic>
        <p:nvPicPr>
          <p:cNvPr id="1028" name="Picture 4" descr="Image result for радио 86рк">
            <a:extLst>
              <a:ext uri="{FF2B5EF4-FFF2-40B4-BE49-F238E27FC236}">
                <a16:creationId xmlns:a16="http://schemas.microsoft.com/office/drawing/2014/main" id="{59F824F5-5A10-4C12-A32C-377282208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423" y="496288"/>
            <a:ext cx="4581939" cy="458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Стрелка: влево 5">
            <a:extLst>
              <a:ext uri="{FF2B5EF4-FFF2-40B4-BE49-F238E27FC236}">
                <a16:creationId xmlns:a16="http://schemas.microsoft.com/office/drawing/2014/main" id="{6503777B-6455-4B56-B882-F7AB080F4755}"/>
              </a:ext>
            </a:extLst>
          </p:cNvPr>
          <p:cNvSpPr/>
          <p:nvPr/>
        </p:nvSpPr>
        <p:spPr>
          <a:xfrm>
            <a:off x="5384504" y="5994767"/>
            <a:ext cx="286022" cy="193181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1D992F-5CDA-4E24-A9FB-B7CEEC60BA28}"/>
              </a:ext>
            </a:extLst>
          </p:cNvPr>
          <p:cNvSpPr txBox="1"/>
          <p:nvPr/>
        </p:nvSpPr>
        <p:spPr>
          <a:xfrm>
            <a:off x="5378620" y="1090523"/>
            <a:ext cx="2027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Radio 86RK – a successor to Mirco-80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46691192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650D97-6C3F-4353-8E05-6D1C110F9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Perestroika time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B876D8-B922-454E-B01E-0D7B12D84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869" y="1690688"/>
            <a:ext cx="5244547" cy="4351338"/>
          </a:xfrm>
        </p:spPr>
        <p:txBody>
          <a:bodyPr/>
          <a:lstStyle/>
          <a:p>
            <a:r>
              <a:rPr lang="en-US" dirty="0"/>
              <a:t>All computers are basically clones of western machines</a:t>
            </a:r>
          </a:p>
          <a:p>
            <a:r>
              <a:rPr lang="en-US" dirty="0"/>
              <a:t>All of them have poor reliability</a:t>
            </a:r>
          </a:p>
          <a:p>
            <a:endParaRPr lang="ru-RU" dirty="0"/>
          </a:p>
        </p:txBody>
      </p:sp>
      <p:pic>
        <p:nvPicPr>
          <p:cNvPr id="2050" name="Picture 2" descr="Image result for электроника бк">
            <a:extLst>
              <a:ext uri="{FF2B5EF4-FFF2-40B4-BE49-F238E27FC236}">
                <a16:creationId xmlns:a16="http://schemas.microsoft.com/office/drawing/2014/main" id="{5BF22045-D5B2-4BDA-9B8C-81C4C5AFB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69" y="3340303"/>
            <a:ext cx="4631634" cy="351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925028-F2FE-4264-A4E3-3AA9D9282A73}"/>
              </a:ext>
            </a:extLst>
          </p:cNvPr>
          <p:cNvSpPr txBox="1"/>
          <p:nvPr/>
        </p:nvSpPr>
        <p:spPr>
          <a:xfrm>
            <a:off x="4979503" y="4373681"/>
            <a:ext cx="22528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Electronica BK 0010-01 the only “official” PC for home usage</a:t>
            </a:r>
            <a:endParaRPr lang="ru-RU" sz="2400" dirty="0"/>
          </a:p>
        </p:txBody>
      </p:sp>
      <p:pic>
        <p:nvPicPr>
          <p:cNvPr id="2052" name="Picture 4" descr="Image result for ЭВМ агат">
            <a:extLst>
              <a:ext uri="{FF2B5EF4-FFF2-40B4-BE49-F238E27FC236}">
                <a16:creationId xmlns:a16="http://schemas.microsoft.com/office/drawing/2014/main" id="{5B4D128B-3D26-4385-A93D-9E1F59F56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215" y="450849"/>
            <a:ext cx="4458791" cy="604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A4A408-A024-4535-B73B-FA78B1ACA0F0}"/>
              </a:ext>
            </a:extLst>
          </p:cNvPr>
          <p:cNvSpPr txBox="1"/>
          <p:nvPr/>
        </p:nvSpPr>
        <p:spPr>
          <a:xfrm>
            <a:off x="5592416" y="874643"/>
            <a:ext cx="1779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Agat</a:t>
            </a:r>
            <a:r>
              <a:rPr lang="en-US" sz="2000" dirty="0"/>
              <a:t> – Apple II Clone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523179229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6C641F-2BA9-4DBE-869F-F199DBF9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Perestroika time</a:t>
            </a:r>
            <a:endParaRPr lang="ru-RU" dirty="0"/>
          </a:p>
        </p:txBody>
      </p:sp>
      <p:pic>
        <p:nvPicPr>
          <p:cNvPr id="3074" name="Picture 2" descr="Image result for эвм поиск">
            <a:extLst>
              <a:ext uri="{FF2B5EF4-FFF2-40B4-BE49-F238E27FC236}">
                <a16:creationId xmlns:a16="http://schemas.microsoft.com/office/drawing/2014/main" id="{B0C9AECA-EA47-43DD-9B7F-204C5B961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216" y="855628"/>
            <a:ext cx="6096000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8901BC-9497-462E-9763-2CB150BD1B3C}"/>
              </a:ext>
            </a:extLst>
          </p:cNvPr>
          <p:cNvSpPr txBox="1"/>
          <p:nvPr/>
        </p:nvSpPr>
        <p:spPr>
          <a:xfrm>
            <a:off x="6241773" y="5846544"/>
            <a:ext cx="5406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/>
              <a:t>Poisk</a:t>
            </a:r>
            <a:r>
              <a:rPr lang="en-US" sz="3600" dirty="0"/>
              <a:t> – IBM compatible</a:t>
            </a:r>
            <a:endParaRPr lang="ru-RU" sz="3600" dirty="0"/>
          </a:p>
        </p:txBody>
      </p:sp>
      <p:pic>
        <p:nvPicPr>
          <p:cNvPr id="3076" name="Picture 4" descr="Vector-06C">
            <a:extLst>
              <a:ext uri="{FF2B5EF4-FFF2-40B4-BE49-F238E27FC236}">
                <a16:creationId xmlns:a16="http://schemas.microsoft.com/office/drawing/2014/main" id="{AB8184EF-AD8D-4DAC-BAF9-0532E4CDA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84" y="2398971"/>
            <a:ext cx="5578261" cy="291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80F69E-4CE4-4AC2-9771-ACBB6371879C}"/>
              </a:ext>
            </a:extLst>
          </p:cNvPr>
          <p:cNvSpPr txBox="1"/>
          <p:nvPr/>
        </p:nvSpPr>
        <p:spPr>
          <a:xfrm>
            <a:off x="284470" y="5699601"/>
            <a:ext cx="5406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Vector 06-c had great graphic possibilities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387205235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8FED7D-7331-4CE3-BD3A-7389CFA3B5A4}"/>
              </a:ext>
            </a:extLst>
          </p:cNvPr>
          <p:cNvSpPr txBox="1"/>
          <p:nvPr/>
        </p:nvSpPr>
        <p:spPr>
          <a:xfrm>
            <a:off x="516194" y="1905506"/>
            <a:ext cx="49554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That’s it, comrades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2273638467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8D2EC-2EE7-4B64-A293-5A48E4F13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RodchenkoCTT" pitchFamily="2" charset="0"/>
              </a:rPr>
              <a:t>Early Soviet Union comrades</a:t>
            </a:r>
            <a:endParaRPr lang="ru-RU" dirty="0">
              <a:solidFill>
                <a:srgbClr val="FFFF00"/>
              </a:solidFill>
              <a:latin typeface="RodchenkoCTT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BFBAE-E53F-429A-A97E-A12C9495C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329" y="1653342"/>
            <a:ext cx="5567853" cy="4999128"/>
          </a:xfrm>
        </p:spPr>
        <p:txBody>
          <a:bodyPr>
            <a:normAutofit lnSpcReduction="10000"/>
          </a:bodyPr>
          <a:lstStyle/>
          <a:p>
            <a:pPr>
              <a:buClr>
                <a:srgbClr val="FFFF00"/>
              </a:buClr>
            </a:pPr>
            <a:r>
              <a:rPr lang="en-US" dirty="0">
                <a:solidFill>
                  <a:srgbClr val="FFFF00"/>
                </a:solidFill>
                <a:latin typeface="RodchenkoCTT" pitchFamily="2" charset="0"/>
              </a:rPr>
              <a:t>The first analog computer was made in 1936</a:t>
            </a:r>
          </a:p>
          <a:p>
            <a:pPr>
              <a:buClr>
                <a:srgbClr val="FFFF00"/>
              </a:buClr>
            </a:pPr>
            <a:r>
              <a:rPr lang="en-US" dirty="0">
                <a:solidFill>
                  <a:srgbClr val="FFFF00"/>
                </a:solidFill>
                <a:latin typeface="RodchenkoCTT" pitchFamily="2" charset="0"/>
              </a:rPr>
              <a:t>It was the first computer in the world used to solve partial differential equations</a:t>
            </a:r>
          </a:p>
          <a:p>
            <a:pPr>
              <a:buClr>
                <a:srgbClr val="FFFF00"/>
              </a:buClr>
            </a:pPr>
            <a:r>
              <a:rPr lang="en-US" dirty="0">
                <a:solidFill>
                  <a:srgbClr val="FFFF00"/>
                </a:solidFill>
                <a:latin typeface="RodchenkoCTT" pitchFamily="2" charset="0"/>
              </a:rPr>
              <a:t>Water level in different chambers resembled stored numbers</a:t>
            </a:r>
          </a:p>
          <a:p>
            <a:pPr>
              <a:buClr>
                <a:srgbClr val="FFFF00"/>
              </a:buClr>
            </a:pPr>
            <a:r>
              <a:rPr lang="en-US" dirty="0">
                <a:solidFill>
                  <a:srgbClr val="FFFF00"/>
                </a:solidFill>
                <a:latin typeface="RodchenkoCTT" pitchFamily="2" charset="0"/>
              </a:rPr>
              <a:t>Water flow between them represented mathematical operations</a:t>
            </a:r>
          </a:p>
          <a:p>
            <a:pPr>
              <a:buClr>
                <a:srgbClr val="FFFF00"/>
              </a:buClr>
            </a:pPr>
            <a:r>
              <a:rPr lang="en-US" dirty="0">
                <a:solidFill>
                  <a:srgbClr val="FFFF00"/>
                </a:solidFill>
                <a:latin typeface="RodchenkoCTT" pitchFamily="2" charset="0"/>
              </a:rPr>
              <a:t>In 40-s it was improved for solving various problems</a:t>
            </a:r>
          </a:p>
          <a:p>
            <a:pPr marL="0" indent="0">
              <a:buNone/>
            </a:pPr>
            <a:endParaRPr lang="ru-RU" dirty="0">
              <a:solidFill>
                <a:srgbClr val="FFFF00"/>
              </a:solidFill>
              <a:latin typeface="RodchenkoCTT" pitchFamily="2" charset="0"/>
            </a:endParaRPr>
          </a:p>
        </p:txBody>
      </p:sp>
      <p:pic>
        <p:nvPicPr>
          <p:cNvPr id="1026" name="Picture 2" descr="Image result for гидравлический интегратор">
            <a:extLst>
              <a:ext uri="{FF2B5EF4-FFF2-40B4-BE49-F238E27FC236}">
                <a16:creationId xmlns:a16="http://schemas.microsoft.com/office/drawing/2014/main" id="{A831D929-72A6-4FB1-9FB6-81CEFD749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01415"/>
            <a:ext cx="5891528" cy="441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E2CA09-D687-4966-BE9E-1FA28D8EEBDB}"/>
              </a:ext>
            </a:extLst>
          </p:cNvPr>
          <p:cNvSpPr txBox="1"/>
          <p:nvPr/>
        </p:nvSpPr>
        <p:spPr>
          <a:xfrm>
            <a:off x="7669763" y="6046237"/>
            <a:ext cx="2808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FFFF00"/>
                </a:solidFill>
                <a:latin typeface="+mj-lt"/>
              </a:rPr>
              <a:t>Water </a:t>
            </a:r>
            <a:r>
              <a:rPr lang="en-US" sz="2800" dirty="0">
                <a:solidFill>
                  <a:srgbClr val="FFFF00"/>
                </a:solidFill>
                <a:latin typeface="+mj-lt"/>
              </a:rPr>
              <a:t>Integrator</a:t>
            </a:r>
            <a:endParaRPr lang="ru-RU" sz="2800" dirty="0">
              <a:solidFill>
                <a:srgbClr val="FFFF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64279377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2D3BA-4605-4FB4-9198-72A09CBE8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Post World War II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A7864DF-510B-4E06-9649-2627FAB77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182" y="1825625"/>
            <a:ext cx="4959275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Digital computers development had begun after WWII</a:t>
            </a:r>
          </a:p>
          <a:p>
            <a:r>
              <a:rPr lang="en-US" dirty="0"/>
              <a:t>The first universally programmable computer was created</a:t>
            </a:r>
          </a:p>
          <a:p>
            <a:r>
              <a:rPr lang="en-US" dirty="0"/>
              <a:t>Small Electronic Calculating Machine</a:t>
            </a:r>
          </a:p>
          <a:p>
            <a:r>
              <a:rPr lang="en-US" dirty="0"/>
              <a:t>Could perform ~3000 operations per minute</a:t>
            </a:r>
          </a:p>
          <a:p>
            <a:r>
              <a:rPr lang="en-US" dirty="0"/>
              <a:t>Occupied 60 m^2</a:t>
            </a:r>
            <a:endParaRPr lang="ru-RU" dirty="0"/>
          </a:p>
          <a:p>
            <a:r>
              <a:rPr lang="en-US" dirty="0"/>
              <a:t>~50 Flops</a:t>
            </a:r>
          </a:p>
          <a:p>
            <a:endParaRPr lang="ru-RU" dirty="0"/>
          </a:p>
        </p:txBody>
      </p:sp>
      <p:pic>
        <p:nvPicPr>
          <p:cNvPr id="1026" name="Picture 2" descr="Image result for МЭСМ">
            <a:extLst>
              <a:ext uri="{FF2B5EF4-FFF2-40B4-BE49-F238E27FC236}">
                <a16:creationId xmlns:a16="http://schemas.microsoft.com/office/drawing/2014/main" id="{EE54D6EE-1D28-40B6-8007-F4DBBEE74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342" y="1690688"/>
            <a:ext cx="6331476" cy="410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ADB4CB-F4A5-4DC7-8584-63D025B80951}"/>
              </a:ext>
            </a:extLst>
          </p:cNvPr>
          <p:cNvSpPr txBox="1"/>
          <p:nvPr/>
        </p:nvSpPr>
        <p:spPr>
          <a:xfrm>
            <a:off x="7499759" y="6023294"/>
            <a:ext cx="2978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MESM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54988217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0D427-36AF-4CC0-99AC-B80835B62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World War II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59C80-30D5-4062-B765-6084E9C2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138" y="1690688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first large-scale computer was built – BESM-1, only one was ever built though in 1952</a:t>
            </a:r>
          </a:p>
          <a:p>
            <a:r>
              <a:rPr lang="en-US" dirty="0"/>
              <a:t>It was the fastest computer in Europe: 8-10 </a:t>
            </a:r>
            <a:r>
              <a:rPr lang="en-US" dirty="0" err="1"/>
              <a:t>kFlops</a:t>
            </a:r>
            <a:endParaRPr lang="en-US" dirty="0"/>
          </a:p>
          <a:p>
            <a:r>
              <a:rPr lang="en-US" dirty="0"/>
              <a:t>Could represent numbers in the range of 10^-9 to 10^10</a:t>
            </a:r>
          </a:p>
          <a:p>
            <a:r>
              <a:rPr lang="en-US" dirty="0"/>
              <a:t>RAM – 1024 words on ferrite cores (~5kb)</a:t>
            </a:r>
          </a:p>
          <a:p>
            <a:r>
              <a:rPr lang="en-US" dirty="0"/>
              <a:t>External storage ~16kb</a:t>
            </a:r>
          </a:p>
        </p:txBody>
      </p:sp>
      <p:pic>
        <p:nvPicPr>
          <p:cNvPr id="2050" name="Picture 2" descr="Image result for бэсм 1">
            <a:extLst>
              <a:ext uri="{FF2B5EF4-FFF2-40B4-BE49-F238E27FC236}">
                <a16:creationId xmlns:a16="http://schemas.microsoft.com/office/drawing/2014/main" id="{25D63219-2C80-4E7A-992F-9BE2CCD01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869" y="1791356"/>
            <a:ext cx="6338993" cy="386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2CA95B-34EB-41AD-B91D-BBF7675D1A0B}"/>
              </a:ext>
            </a:extLst>
          </p:cNvPr>
          <p:cNvSpPr txBox="1"/>
          <p:nvPr/>
        </p:nvSpPr>
        <p:spPr>
          <a:xfrm>
            <a:off x="7415868" y="5872294"/>
            <a:ext cx="3036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BESM-1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608904346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0D781-05D9-4CF0-986B-7EE5AE59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Soviet officials attitude to computer science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18850-259C-4CF6-897D-C76EB000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Comrade Stalin  considered the computer to be an evil product of capitalism (and he is right </a:t>
            </a:r>
            <a:r>
              <a:rPr lang="en-US" dirty="0" err="1"/>
              <a:t>tbh</a:t>
            </a:r>
            <a:r>
              <a:rPr lang="en-US" dirty="0"/>
              <a:t>)</a:t>
            </a:r>
          </a:p>
          <a:p>
            <a:r>
              <a:rPr lang="en-US" dirty="0"/>
              <a:t>Soviet officials were skeptical or even hostile</a:t>
            </a:r>
          </a:p>
          <a:p>
            <a:r>
              <a:rPr lang="en-US" dirty="0"/>
              <a:t>Cybernetics is a capitalist attempt to undermine workers’ rights</a:t>
            </a:r>
          </a:p>
          <a:p>
            <a:endParaRPr lang="ru-RU" dirty="0"/>
          </a:p>
        </p:txBody>
      </p:sp>
      <p:pic>
        <p:nvPicPr>
          <p:cNvPr id="3074" name="Picture 2" descr="Image result for stalin glowing eyes">
            <a:extLst>
              <a:ext uri="{FF2B5EF4-FFF2-40B4-BE49-F238E27FC236}">
                <a16:creationId xmlns:a16="http://schemas.microsoft.com/office/drawing/2014/main" id="{781B8090-5806-41EC-8F2C-C998428D0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377" y="1825625"/>
            <a:ext cx="4601668" cy="460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9666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DD6F4-9836-4458-BD7A-25806E6E3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Post-Stalin era</a:t>
            </a:r>
            <a:endParaRPr lang="ru-RU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44B9998-3A9B-4A48-AA36-F2A82EFB2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836" y="1476463"/>
            <a:ext cx="6159414" cy="321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576E61B3-40C4-4956-8BAE-E4CE7A3B3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0" y="1476462"/>
            <a:ext cx="5711236" cy="321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F6A1C3-1EE6-4AF2-A165-08E98D9E9C73}"/>
              </a:ext>
            </a:extLst>
          </p:cNvPr>
          <p:cNvSpPr txBox="1"/>
          <p:nvPr/>
        </p:nvSpPr>
        <p:spPr>
          <a:xfrm>
            <a:off x="1627464" y="4798503"/>
            <a:ext cx="2676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~70% of computers were of this type at that time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8C8300-1B31-43BC-8B02-D404056EB646}"/>
              </a:ext>
            </a:extLst>
          </p:cNvPr>
          <p:cNvSpPr txBox="1"/>
          <p:nvPr/>
        </p:nvSpPr>
        <p:spPr>
          <a:xfrm>
            <a:off x="7888448" y="4798503"/>
            <a:ext cx="2676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~10 </a:t>
            </a:r>
            <a:r>
              <a:rPr lang="en-US" dirty="0" err="1"/>
              <a:t>kFlops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7796971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C6ECF-F135-4761-9FEB-FC1FCBBAD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Post-Stalin Era</a:t>
            </a:r>
            <a:endParaRPr lang="ru-RU" dirty="0"/>
          </a:p>
        </p:txBody>
      </p:sp>
      <p:pic>
        <p:nvPicPr>
          <p:cNvPr id="5122" name="Picture 2" descr="Image result for стрела эвм">
            <a:extLst>
              <a:ext uri="{FF2B5EF4-FFF2-40B4-BE49-F238E27FC236}">
                <a16:creationId xmlns:a16="http://schemas.microsoft.com/office/drawing/2014/main" id="{93817801-F661-448A-8E83-BA6AEFF63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42" y="1325476"/>
            <a:ext cx="5513494" cy="388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1636CA-DD58-4CDF-A174-087B76296B9B}"/>
              </a:ext>
            </a:extLst>
          </p:cNvPr>
          <p:cNvSpPr txBox="1"/>
          <p:nvPr/>
        </p:nvSpPr>
        <p:spPr>
          <a:xfrm>
            <a:off x="109412" y="5292546"/>
            <a:ext cx="5771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Strela</a:t>
            </a:r>
            <a:r>
              <a:rPr lang="en-US" dirty="0"/>
              <a:t> Computer was made in 1953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to calculate Gagarin’s flight, Sputnik’s launch and Tu-104 aerodynamics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Was the most powerful machine for a couple of years</a:t>
            </a:r>
            <a:endParaRPr lang="ru-RU" dirty="0"/>
          </a:p>
        </p:txBody>
      </p:sp>
      <p:pic>
        <p:nvPicPr>
          <p:cNvPr id="5126" name="Picture 6" descr="Image result for эвм сетунь">
            <a:extLst>
              <a:ext uri="{FF2B5EF4-FFF2-40B4-BE49-F238E27FC236}">
                <a16:creationId xmlns:a16="http://schemas.microsoft.com/office/drawing/2014/main" id="{E1C986B3-D4DA-4B90-86D1-A89255F27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25476"/>
            <a:ext cx="5942772" cy="388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062CF8-4960-435D-92F6-2E46ED3DC1FD}"/>
              </a:ext>
            </a:extLst>
          </p:cNvPr>
          <p:cNvSpPr txBox="1"/>
          <p:nvPr/>
        </p:nvSpPr>
        <p:spPr>
          <a:xfrm>
            <a:off x="6181574" y="5431045"/>
            <a:ext cx="57716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Setun</a:t>
            </a:r>
            <a:r>
              <a:rPr lang="en-US" sz="2000" dirty="0"/>
              <a:t> Computer was made in 1959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used not binary but ternary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Only 46 were built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800012604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430C1-520F-4C97-83EE-568E15AEC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Khrushchev Thaw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48F8D9-9D2D-4336-947A-B2A9B0549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640" y="1834014"/>
            <a:ext cx="5629012" cy="4351338"/>
          </a:xfrm>
        </p:spPr>
        <p:txBody>
          <a:bodyPr/>
          <a:lstStyle/>
          <a:p>
            <a:r>
              <a:rPr lang="en-US" dirty="0"/>
              <a:t>Was developed in 1960-s</a:t>
            </a:r>
            <a:endParaRPr lang="ru-RU" dirty="0"/>
          </a:p>
          <a:p>
            <a:r>
              <a:rPr lang="en-US" dirty="0"/>
              <a:t>Stands for Machine for Engineering Calculations</a:t>
            </a:r>
          </a:p>
          <a:p>
            <a:r>
              <a:rPr lang="en-US" dirty="0"/>
              <a:t>Provided as a small-scale computer</a:t>
            </a:r>
          </a:p>
          <a:p>
            <a:r>
              <a:rPr lang="en-US" dirty="0"/>
              <a:t>Had it’s own programming language </a:t>
            </a:r>
            <a:r>
              <a:rPr lang="en-US" dirty="0" err="1"/>
              <a:t>Almir</a:t>
            </a:r>
            <a:r>
              <a:rPr lang="en-US" dirty="0"/>
              <a:t> (</a:t>
            </a:r>
            <a:r>
              <a:rPr lang="en-US" dirty="0" err="1"/>
              <a:t>russkiy</a:t>
            </a:r>
            <a:r>
              <a:rPr lang="en-US" dirty="0"/>
              <a:t> ALGOL)</a:t>
            </a:r>
          </a:p>
          <a:p>
            <a:r>
              <a:rPr lang="en-US" dirty="0"/>
              <a:t>~50 </a:t>
            </a:r>
            <a:r>
              <a:rPr lang="en-US" dirty="0" err="1"/>
              <a:t>kFLops</a:t>
            </a:r>
            <a:endParaRPr lang="ru-RU" dirty="0"/>
          </a:p>
        </p:txBody>
      </p:sp>
      <p:pic>
        <p:nvPicPr>
          <p:cNvPr id="6148" name="Picture 4" descr="Советские компьютеры МИР-1, МИР-2 и МИР-3 Технологии, Компьютер, СССР, Мир-1, Мир-2, Мир-3, Старое железо">
            <a:extLst>
              <a:ext uri="{FF2B5EF4-FFF2-40B4-BE49-F238E27FC236}">
                <a16:creationId xmlns:a16="http://schemas.microsoft.com/office/drawing/2014/main" id="{C1FBC020-4E77-4850-81FB-6BBEADA0E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22414"/>
            <a:ext cx="5768360" cy="3566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9BFC1C-FBE7-44FF-9B0A-2B9D4025027F}"/>
              </a:ext>
            </a:extLst>
          </p:cNvPr>
          <p:cNvSpPr txBox="1"/>
          <p:nvPr/>
        </p:nvSpPr>
        <p:spPr>
          <a:xfrm>
            <a:off x="6870583" y="5847127"/>
            <a:ext cx="4605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MIR-1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22131652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1DB49-2740-4F38-BF7B-85C65E63E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Khrushchev Thaw</a:t>
            </a:r>
            <a:endParaRPr lang="ru-RU" dirty="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7458CEBB-FF30-4EF6-93F7-A0C193609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686" y="1690688"/>
            <a:ext cx="5660199" cy="377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DFF5EB-2417-4793-98D0-9DC596B121ED}"/>
              </a:ext>
            </a:extLst>
          </p:cNvPr>
          <p:cNvSpPr txBox="1"/>
          <p:nvPr/>
        </p:nvSpPr>
        <p:spPr>
          <a:xfrm>
            <a:off x="6403686" y="5603844"/>
            <a:ext cx="56601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transistor-based soviet computer of second generation– BESM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0,5 </a:t>
            </a:r>
            <a:r>
              <a:rPr lang="en-US" dirty="0" err="1"/>
              <a:t>Mflops</a:t>
            </a:r>
            <a:r>
              <a:rPr lang="en-US" dirty="0"/>
              <a:t>, CPU clock = 9MHz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RAM – 192 KB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174" name="Picture 6" descr="Image result for минск 2 эвм">
            <a:extLst>
              <a:ext uri="{FF2B5EF4-FFF2-40B4-BE49-F238E27FC236}">
                <a16:creationId xmlns:a16="http://schemas.microsoft.com/office/drawing/2014/main" id="{D992913A-90AD-45B4-942F-2B479F96D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78" y="1690688"/>
            <a:ext cx="5898922" cy="3775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E39C69-6090-4868-9030-BA1CBEFD01DF}"/>
              </a:ext>
            </a:extLst>
          </p:cNvPr>
          <p:cNvSpPr txBox="1"/>
          <p:nvPr/>
        </p:nvSpPr>
        <p:spPr>
          <a:xfrm>
            <a:off x="316439" y="5629012"/>
            <a:ext cx="5660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Minsk 2 – the first transistor-based soviet computer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called the first soviet personal computer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 </a:t>
            </a:r>
            <a:r>
              <a:rPr lang="en-US" dirty="0" err="1"/>
              <a:t>kFlops</a:t>
            </a:r>
            <a:r>
              <a:rPr lang="en-US" dirty="0"/>
              <a:t>, CPU clock = 7 </a:t>
            </a:r>
            <a:r>
              <a:rPr lang="en-US" dirty="0" err="1"/>
              <a:t>HHz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About 1000 units were produced</a:t>
            </a:r>
          </a:p>
        </p:txBody>
      </p:sp>
    </p:spTree>
    <p:extLst>
      <p:ext uri="{BB962C8B-B14F-4D97-AF65-F5344CB8AC3E}">
        <p14:creationId xmlns:p14="http://schemas.microsoft.com/office/powerpoint/2010/main" val="3451270181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Custom 1">
      <a:dk1>
        <a:srgbClr val="FFFF00"/>
      </a:dk1>
      <a:lt1>
        <a:srgbClr val="FFFF00"/>
      </a:lt1>
      <a:dk2>
        <a:srgbClr val="FFFF00"/>
      </a:dk2>
      <a:lt2>
        <a:srgbClr val="FFFF00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RodchenkoCTT"/>
        <a:ea typeface=""/>
        <a:cs typeface=""/>
      </a:majorFont>
      <a:minorFont>
        <a:latin typeface="RodchenkoCT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477</Words>
  <Application>Microsoft Office PowerPoint</Application>
  <PresentationFormat>Широкоэкранный</PresentationFormat>
  <Paragraphs>77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Arial</vt:lpstr>
      <vt:lpstr>RodchenkoCTT</vt:lpstr>
      <vt:lpstr>Office Theme</vt:lpstr>
      <vt:lpstr>Brief history of Russian (Soviet) computers</vt:lpstr>
      <vt:lpstr>Early Soviet Union comrades</vt:lpstr>
      <vt:lpstr>Post World War II</vt:lpstr>
      <vt:lpstr>Post World War II</vt:lpstr>
      <vt:lpstr>Soviet officials attitude to computer science</vt:lpstr>
      <vt:lpstr>Post-Stalin era</vt:lpstr>
      <vt:lpstr>Post-Stalin Era</vt:lpstr>
      <vt:lpstr> Khrushchev Thaw</vt:lpstr>
      <vt:lpstr> Khrushchev Thaw</vt:lpstr>
      <vt:lpstr>70-s</vt:lpstr>
      <vt:lpstr>Early 80-s</vt:lpstr>
      <vt:lpstr>Perestroika time</vt:lpstr>
      <vt:lpstr>Perestroika time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Тимофей Мячиков</dc:creator>
  <cp:lastModifiedBy>Тимофей Мячиков</cp:lastModifiedBy>
  <cp:revision>149</cp:revision>
  <dcterms:created xsi:type="dcterms:W3CDTF">2019-12-24T17:01:32Z</dcterms:created>
  <dcterms:modified xsi:type="dcterms:W3CDTF">2019-12-25T08:35:44Z</dcterms:modified>
</cp:coreProperties>
</file>