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0d39450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0d39450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0d39450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0d39450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252c73e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252c73e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252c73e4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252c73e4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18d0a68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18d0a68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252c73e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252c73e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Gaslighter V1 Engine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Designer: Karl Kanmaz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Engineer: Joe Wilson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 V1 Ideal System Specs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5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Chamber Pressure = 150 psi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Throat Diameter = 1.33 in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Bulk Chamber Temp = 1937 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L* = 30 in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MR = 1.6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 Ratio = 2.25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 flow = 1.68 lbm/s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Max Thrust = 267.2 lbs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650" y="445025"/>
            <a:ext cx="2454657" cy="40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513" y="2374451"/>
            <a:ext cx="1370325" cy="19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77675" y="82150"/>
            <a:ext cx="158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600" y="1017725"/>
            <a:ext cx="6350001" cy="36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9225" y="215125"/>
            <a:ext cx="1313000" cy="18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7392575" y="3633750"/>
            <a:ext cx="18489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Clamp Plate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Material: Mild Steel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241875" y="4487700"/>
            <a:ext cx="18489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Throat-Nozzle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Material:</a:t>
            </a:r>
            <a:r>
              <a:rPr lang="en">
                <a:solidFill>
                  <a:schemeClr val="dk2"/>
                </a:solidFill>
              </a:rPr>
              <a:t> 360 Brass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202600" y="606200"/>
            <a:ext cx="23694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Injector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Material: 6061 Aluminum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572000" y="505288"/>
            <a:ext cx="20808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Chamber</a:t>
            </a:r>
            <a:br>
              <a:rPr b="1"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Material: 6061 T6 Tube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Adjustable  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75" name="Google Shape;75;p15"/>
          <p:cNvCxnSpPr/>
          <p:nvPr/>
        </p:nvCxnSpPr>
        <p:spPr>
          <a:xfrm flipH="1">
            <a:off x="2392650" y="1161100"/>
            <a:ext cx="5850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 flipH="1">
            <a:off x="4516575" y="1262000"/>
            <a:ext cx="3705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 rot="10800000">
            <a:off x="7261700" y="3078150"/>
            <a:ext cx="387900" cy="5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flipH="1" rot="10800000">
            <a:off x="5529375" y="4233150"/>
            <a:ext cx="6951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 txBox="1"/>
          <p:nvPr/>
        </p:nvSpPr>
        <p:spPr>
          <a:xfrm>
            <a:off x="2272050" y="4389450"/>
            <a:ext cx="18489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Graphite Gasket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80" name="Google Shape;80;p15"/>
          <p:cNvCxnSpPr/>
          <p:nvPr/>
        </p:nvCxnSpPr>
        <p:spPr>
          <a:xfrm flipH="1" rot="10800000">
            <a:off x="3821475" y="4006500"/>
            <a:ext cx="19680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/>
          <p:nvPr/>
        </p:nvCxnSpPr>
        <p:spPr>
          <a:xfrm rot="10800000">
            <a:off x="2447550" y="4039725"/>
            <a:ext cx="1386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Pressure Ladder </a:t>
            </a:r>
            <a:endParaRPr/>
          </a:p>
        </p:txBody>
      </p:sp>
      <p:grpSp>
        <p:nvGrpSpPr>
          <p:cNvPr id="87" name="Google Shape;87;p16"/>
          <p:cNvGrpSpPr/>
          <p:nvPr/>
        </p:nvGrpSpPr>
        <p:grpSpPr>
          <a:xfrm>
            <a:off x="2292575" y="3023250"/>
            <a:ext cx="4497000" cy="945000"/>
            <a:chOff x="1440075" y="2708750"/>
            <a:chExt cx="4497000" cy="945000"/>
          </a:xfrm>
        </p:grpSpPr>
        <p:sp>
          <p:nvSpPr>
            <p:cNvPr id="88" name="Google Shape;88;p16"/>
            <p:cNvSpPr/>
            <p:nvPr/>
          </p:nvSpPr>
          <p:spPr>
            <a:xfrm>
              <a:off x="1440075" y="2857400"/>
              <a:ext cx="510300" cy="45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1950375" y="2708750"/>
              <a:ext cx="432900" cy="342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2383275" y="2857400"/>
              <a:ext cx="2304900" cy="45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 rot="-5400000">
              <a:off x="4972425" y="2696600"/>
              <a:ext cx="33900" cy="60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 rot="-5400000">
              <a:off x="4972425" y="2477900"/>
              <a:ext cx="33900" cy="60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290575" y="2708750"/>
              <a:ext cx="646500" cy="342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5397375" y="3051350"/>
              <a:ext cx="432900" cy="602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1523300" y="1332013"/>
            <a:ext cx="5496675" cy="2818188"/>
            <a:chOff x="670800" y="1014375"/>
            <a:chExt cx="5496675" cy="2818188"/>
          </a:xfrm>
        </p:grpSpPr>
        <p:sp>
          <p:nvSpPr>
            <p:cNvPr id="96" name="Google Shape;96;p16"/>
            <p:cNvSpPr/>
            <p:nvPr/>
          </p:nvSpPr>
          <p:spPr>
            <a:xfrm>
              <a:off x="670800" y="1014375"/>
              <a:ext cx="911100" cy="1749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Fuel Tank</a:t>
              </a:r>
              <a:r>
                <a:rPr lang="en"/>
                <a:t>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187 psi</a:t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440075" y="2857400"/>
              <a:ext cx="510300" cy="45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1950375" y="2708750"/>
              <a:ext cx="432900" cy="342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F-V-052</a:t>
              </a:r>
              <a:endParaRPr sz="700"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2383275" y="2857400"/>
              <a:ext cx="2304900" cy="45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 rot="-5400000">
              <a:off x="4972425" y="2696600"/>
              <a:ext cx="33900" cy="60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 rot="-5400000">
              <a:off x="4972425" y="2477900"/>
              <a:ext cx="33900" cy="60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5290575" y="2708763"/>
              <a:ext cx="876900" cy="342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Injector</a:t>
              </a:r>
              <a:endParaRPr b="1"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5356575" y="3051363"/>
              <a:ext cx="744900" cy="7812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Chamber </a:t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150 psi</a:t>
              </a:r>
              <a:endParaRPr sz="800"/>
            </a:p>
          </p:txBody>
        </p:sp>
      </p:grpSp>
      <p:sp>
        <p:nvSpPr>
          <p:cNvPr id="104" name="Google Shape;104;p16"/>
          <p:cNvSpPr/>
          <p:nvPr/>
        </p:nvSpPr>
        <p:spPr>
          <a:xfrm>
            <a:off x="1778825" y="3086025"/>
            <a:ext cx="516000" cy="3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Sump</a:t>
            </a:r>
            <a:endParaRPr sz="800"/>
          </a:p>
        </p:txBody>
      </p:sp>
      <p:cxnSp>
        <p:nvCxnSpPr>
          <p:cNvPr id="105" name="Google Shape;105;p16"/>
          <p:cNvCxnSpPr/>
          <p:nvPr/>
        </p:nvCxnSpPr>
        <p:spPr>
          <a:xfrm rot="10800000">
            <a:off x="4255600" y="3272050"/>
            <a:ext cx="72300" cy="3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6"/>
          <p:cNvCxnSpPr/>
          <p:nvPr/>
        </p:nvCxnSpPr>
        <p:spPr>
          <a:xfrm>
            <a:off x="4536550" y="1625675"/>
            <a:ext cx="1201200" cy="14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 txBox="1"/>
          <p:nvPr/>
        </p:nvSpPr>
        <p:spPr>
          <a:xfrm>
            <a:off x="3783600" y="3584650"/>
            <a:ext cx="2494800" cy="1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Outlet Pipe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Dp = 2.6 psi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 = 184.3 psi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Length = 4.9 ft </a:t>
            </a:r>
            <a:endParaRPr sz="19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⌀ </a:t>
            </a:r>
            <a:r>
              <a:rPr lang="en">
                <a:solidFill>
                  <a:schemeClr val="dk2"/>
                </a:solidFill>
              </a:rPr>
              <a:t>0.44”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Relative Roughness= 0.0015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212100" y="1182650"/>
            <a:ext cx="2159100" cy="1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Branch Pipe 2X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Dp = 2.2 psi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 = 182.1 psi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Length = 10”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⌀ </a:t>
            </a:r>
            <a:r>
              <a:rPr lang="en">
                <a:solidFill>
                  <a:schemeClr val="dk2"/>
                </a:solidFill>
              </a:rPr>
              <a:t>0.375”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Roughness = …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908425" y="3736575"/>
            <a:ext cx="12069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Sump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Dp = 0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 = 187 psi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⌀ </a:t>
            </a:r>
            <a:r>
              <a:rPr lang="en">
                <a:solidFill>
                  <a:schemeClr val="dk2"/>
                </a:solidFill>
              </a:rPr>
              <a:t>0.5”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Cd = 0.65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737675" y="119825"/>
            <a:ext cx="3224700" cy="2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Mdot_fuel = </a:t>
            </a:r>
            <a:r>
              <a:rPr b="1" lang="en" sz="1600">
                <a:solidFill>
                  <a:schemeClr val="dk1"/>
                </a:solidFill>
              </a:rPr>
              <a:t>0.65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2"/>
                </a:solidFill>
              </a:rPr>
              <a:t>lbm/s (0.29 kg/s)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V_tank = 0.011 m^3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Ullage % = 10%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Mass_fuel_max = 8 kg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2"/>
                </a:solidFill>
              </a:rPr>
              <a:t>Max Burn Time =</a:t>
            </a:r>
            <a:r>
              <a:rPr lang="en" sz="1800" u="sng">
                <a:solidFill>
                  <a:schemeClr val="dk2"/>
                </a:solidFill>
              </a:rPr>
              <a:t> 28 s </a:t>
            </a:r>
            <a:endParaRPr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11" name="Google Shape;111;p16"/>
          <p:cNvCxnSpPr>
            <a:endCxn id="104" idx="2"/>
          </p:cNvCxnSpPr>
          <p:nvPr/>
        </p:nvCxnSpPr>
        <p:spPr>
          <a:xfrm flipH="1" rot="10800000">
            <a:off x="1291925" y="3395625"/>
            <a:ext cx="744900" cy="4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 txBox="1"/>
          <p:nvPr/>
        </p:nvSpPr>
        <p:spPr>
          <a:xfrm>
            <a:off x="2294725" y="3641675"/>
            <a:ext cx="15162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Ball Valve - 052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Dp =  0.2 psi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 = 186.8 psi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Cv = 11.7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7241725" y="2088750"/>
            <a:ext cx="17205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Injector Orifice 2X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Dp =  31.3 psi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 = 150 psi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⌀ 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0.155”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 rot="10800000">
            <a:off x="3149313" y="3405375"/>
            <a:ext cx="72300" cy="3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45025"/>
            <a:ext cx="367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- Cell Threads 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152475"/>
            <a:ext cx="42603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2X ¼” - 28 Thread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Length = 0.5”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-25000" lang="en"/>
              <a:t>thread</a:t>
            </a:r>
            <a:r>
              <a:rPr lang="en"/>
              <a:t> = PI*d</a:t>
            </a:r>
            <a:r>
              <a:rPr baseline="-25000" lang="en"/>
              <a:t>m</a:t>
            </a:r>
            <a:r>
              <a:rPr lang="en"/>
              <a:t>*L</a:t>
            </a:r>
            <a:r>
              <a:rPr baseline="-25000" lang="en"/>
              <a:t>e</a:t>
            </a:r>
            <a:r>
              <a:rPr lang="en"/>
              <a:t> / 3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su</a:t>
            </a:r>
            <a:r>
              <a:rPr lang="en"/>
              <a:t> = 30 ksi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FOS = 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allowed</a:t>
            </a:r>
            <a:r>
              <a:rPr lang="en"/>
              <a:t> = </a:t>
            </a:r>
            <a:r>
              <a:rPr lang="en">
                <a:solidFill>
                  <a:srgbClr val="6AA84F"/>
                </a:solidFill>
              </a:rPr>
              <a:t>2000 </a:t>
            </a:r>
            <a:r>
              <a:rPr lang="en"/>
              <a:t>lbf (per thread)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Aluminum threads may wear after many uses, be prepared to insert helicoil replacement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3175"/>
            <a:ext cx="4211049" cy="30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150" y="3307625"/>
            <a:ext cx="3073908" cy="16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Chamber Pressure Stress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02425" y="1209175"/>
            <a:ext cx="37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Hoop Stress = Pr/t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 (150 psi) * (1.75”) / (0.25”)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 1050 psi [7 MPa]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FOS_ult = 2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Temp should be limited to approx. 400 Celsius ( 752 F)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427" y="1152487"/>
            <a:ext cx="4696701" cy="3265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8"/>
          <p:cNvCxnSpPr/>
          <p:nvPr/>
        </p:nvCxnSpPr>
        <p:spPr>
          <a:xfrm flipH="1" rot="10800000">
            <a:off x="5049900" y="3744675"/>
            <a:ext cx="27957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