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307" r:id="rId4"/>
    <p:sldId id="306" r:id="rId5"/>
    <p:sldId id="305" r:id="rId6"/>
    <p:sldId id="30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C8D"/>
    <a:srgbClr val="3D3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4892" autoAdjust="0"/>
  </p:normalViewPr>
  <p:slideViewPr>
    <p:cSldViewPr>
      <p:cViewPr>
        <p:scale>
          <a:sx n="88" d="100"/>
          <a:sy n="88" d="100"/>
        </p:scale>
        <p:origin x="-1458" y="7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13F702-81DC-480A-8CB9-07DE38AA09C8}" type="datetimeFigureOut">
              <a:rPr lang="en-US" smtClean="0"/>
              <a:t>1/12/2016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C50A6-5BFD-4317-88B0-499F8B224625}" type="slidenum">
              <a:rPr lang="en-US" smtClean="0"/>
              <a:t>‹#›</a:t>
            </a:fld>
            <a:endParaRPr lang="en-US" dirty="0"/>
          </a:p>
        </p:txBody>
      </p:sp>
    </p:spTree>
    <p:extLst>
      <p:ext uri="{BB962C8B-B14F-4D97-AF65-F5344CB8AC3E}">
        <p14:creationId xmlns:p14="http://schemas.microsoft.com/office/powerpoint/2010/main" val="23746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indent="-285750">
              <a:buFont typeface="Wingdings" panose="05000000000000000000" pitchFamily="2" charset="2"/>
              <a:buChar char="Ø"/>
            </a:pPr>
            <a:endParaRPr lang="en-US" sz="1600" dirty="0" smtClean="0">
              <a:solidFill>
                <a:srgbClr val="333C8D"/>
              </a:solidFill>
            </a:endParaRPr>
          </a:p>
          <a:p>
            <a:r>
              <a:rPr lang="en-US" sz="1200" b="1" i="0" u="none" strike="noStrike" kern="1200" baseline="0" dirty="0" err="1" smtClean="0">
                <a:solidFill>
                  <a:schemeClr val="tx1"/>
                </a:solidFill>
                <a:latin typeface="+mn-lt"/>
                <a:ea typeface="+mn-ea"/>
                <a:cs typeface="+mn-cs"/>
              </a:rPr>
              <a:t>Ambari</a:t>
            </a:r>
            <a:r>
              <a:rPr lang="en-US" sz="1200" b="1" i="0" u="none" strike="noStrike" kern="1200" baseline="0" dirty="0" smtClean="0">
                <a:solidFill>
                  <a:schemeClr val="tx1"/>
                </a:solidFill>
                <a:latin typeface="+mn-lt"/>
                <a:ea typeface="+mn-ea"/>
                <a:cs typeface="+mn-cs"/>
              </a:rPr>
              <a:t> Metrics System </a:t>
            </a:r>
            <a:r>
              <a:rPr lang="en-US" sz="1200" b="0" i="0" u="none" strike="noStrike" kern="1200" baseline="0" dirty="0" smtClean="0">
                <a:solidFill>
                  <a:schemeClr val="tx1"/>
                </a:solidFill>
                <a:latin typeface="+mn-lt"/>
                <a:ea typeface="+mn-ea"/>
                <a:cs typeface="+mn-cs"/>
              </a:rPr>
              <a:t>("AMS") is a system for collecting, aggregating and serving Hadoop and system metrics in </a:t>
            </a:r>
            <a:r>
              <a:rPr lang="en-US" sz="1200" b="0" i="0" u="none" strike="noStrike" kern="1200" baseline="0" dirty="0" err="1" smtClean="0">
                <a:solidFill>
                  <a:schemeClr val="tx1"/>
                </a:solidFill>
                <a:latin typeface="+mn-lt"/>
                <a:ea typeface="+mn-ea"/>
                <a:cs typeface="+mn-cs"/>
              </a:rPr>
              <a:t>Ambari</a:t>
            </a:r>
            <a:r>
              <a:rPr lang="en-US" sz="1200" b="0" i="0" u="none" strike="noStrike" kern="1200" baseline="0" dirty="0" smtClean="0">
                <a:solidFill>
                  <a:schemeClr val="tx1"/>
                </a:solidFill>
                <a:latin typeface="+mn-lt"/>
                <a:ea typeface="+mn-ea"/>
                <a:cs typeface="+mn-cs"/>
              </a:rPr>
              <a:t>-managed clusters. AMS has three primary components: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Metrics Collector</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Metrics Monitors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Hadoop Sinks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Metrics Monitors </a:t>
            </a:r>
            <a:r>
              <a:rPr lang="en-US" sz="1200" b="0" i="0" u="none" strike="noStrike" kern="1200" baseline="0" dirty="0" smtClean="0">
                <a:solidFill>
                  <a:schemeClr val="tx1"/>
                </a:solidFill>
                <a:latin typeface="+mn-lt"/>
                <a:ea typeface="+mn-ea"/>
                <a:cs typeface="+mn-cs"/>
              </a:rPr>
              <a:t>are installed and run on each host in the cluster to collect </a:t>
            </a:r>
            <a:r>
              <a:rPr lang="en-US" sz="1200" b="0" i="0" u="none" strike="noStrike" kern="1200" baseline="0" dirty="0" err="1" smtClean="0">
                <a:solidFill>
                  <a:schemeClr val="tx1"/>
                </a:solidFill>
                <a:latin typeface="+mn-lt"/>
                <a:ea typeface="+mn-ea"/>
                <a:cs typeface="+mn-cs"/>
              </a:rPr>
              <a:t>systemlevel</a:t>
            </a:r>
            <a:r>
              <a:rPr lang="en-US" sz="1200" b="0" i="0" u="none" strike="noStrike" kern="1200" baseline="0" dirty="0" smtClean="0">
                <a:solidFill>
                  <a:schemeClr val="tx1"/>
                </a:solidFill>
                <a:latin typeface="+mn-lt"/>
                <a:ea typeface="+mn-ea"/>
                <a:cs typeface="+mn-cs"/>
              </a:rPr>
              <a:t> metrics and publish to the </a:t>
            </a:r>
            <a:r>
              <a:rPr lang="en-US" sz="1200" b="1" i="0" u="none" strike="noStrike" kern="1200" baseline="0" dirty="0" smtClean="0">
                <a:solidFill>
                  <a:schemeClr val="tx1"/>
                </a:solidFill>
                <a:latin typeface="+mn-lt"/>
                <a:ea typeface="+mn-ea"/>
                <a:cs typeface="+mn-cs"/>
              </a:rPr>
              <a:t>Metrics Collector</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Hadoop Sinks </a:t>
            </a:r>
            <a:r>
              <a:rPr lang="en-US" sz="1200" b="0" i="0" u="none" strike="noStrike" kern="1200" baseline="0" dirty="0" smtClean="0">
                <a:solidFill>
                  <a:schemeClr val="tx1"/>
                </a:solidFill>
                <a:latin typeface="+mn-lt"/>
                <a:ea typeface="+mn-ea"/>
                <a:cs typeface="+mn-cs"/>
              </a:rPr>
              <a:t>plug into the various Hadoop components to publish Hadoop metrics to the </a:t>
            </a:r>
            <a:r>
              <a:rPr lang="en-US" sz="1200" b="1" i="0" u="none" strike="noStrike" kern="1200" baseline="0" dirty="0" smtClean="0">
                <a:solidFill>
                  <a:schemeClr val="tx1"/>
                </a:solidFill>
                <a:latin typeface="+mn-lt"/>
                <a:ea typeface="+mn-ea"/>
                <a:cs typeface="+mn-cs"/>
              </a:rPr>
              <a:t>Metrics Collector</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Metrics Collector </a:t>
            </a:r>
            <a:r>
              <a:rPr lang="en-US" sz="1200" b="0" i="0" u="none" strike="noStrike" kern="1200" baseline="0" dirty="0" smtClean="0">
                <a:solidFill>
                  <a:schemeClr val="tx1"/>
                </a:solidFill>
                <a:latin typeface="+mn-lt"/>
                <a:ea typeface="+mn-ea"/>
                <a:cs typeface="+mn-cs"/>
              </a:rPr>
              <a:t>is a daemon that runs on a specific host in the cluster and receives data from the registered publishers, the </a:t>
            </a:r>
            <a:r>
              <a:rPr lang="en-US" sz="1200" b="1" i="0" u="none" strike="noStrike" kern="1200" baseline="0" dirty="0" smtClean="0">
                <a:solidFill>
                  <a:schemeClr val="tx1"/>
                </a:solidFill>
                <a:latin typeface="+mn-lt"/>
                <a:ea typeface="+mn-ea"/>
                <a:cs typeface="+mn-cs"/>
              </a:rPr>
              <a:t>Monitors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Sinks</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a:t>
            </a:fld>
            <a:endParaRPr lang="en-US" dirty="0"/>
          </a:p>
        </p:txBody>
      </p:sp>
    </p:spTree>
    <p:extLst>
      <p:ext uri="{BB962C8B-B14F-4D97-AF65-F5344CB8AC3E}">
        <p14:creationId xmlns:p14="http://schemas.microsoft.com/office/powerpoint/2010/main" val="332510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b="1" dirty="0" smtClean="0"/>
              <a:t>embedded mode</a:t>
            </a:r>
            <a:r>
              <a:rPr lang="en-US" dirty="0" smtClean="0"/>
              <a:t>, the Collector will capture and write metrics to the local file system on the host where the Collector is running. As well, all the Collector runs in a single process on that host.</a:t>
            </a:r>
          </a:p>
          <a:p>
            <a:endParaRPr lang="en-US" dirty="0" smtClean="0">
              <a:solidFill>
                <a:srgbClr val="3D328E"/>
              </a:solidFill>
            </a:endParaRPr>
          </a:p>
          <a:p>
            <a:r>
              <a:rPr lang="en-US" sz="1200" b="0" i="0" u="none" strike="noStrike" kern="1200" baseline="0" dirty="0" smtClean="0">
                <a:solidFill>
                  <a:schemeClr val="tx1"/>
                </a:solidFill>
                <a:latin typeface="+mn-lt"/>
                <a:ea typeface="+mn-ea"/>
                <a:cs typeface="+mn-cs"/>
              </a:rPr>
              <a:t>When running in </a:t>
            </a:r>
            <a:r>
              <a:rPr lang="en-US" sz="1200" b="1" i="0" u="none" strike="noStrike" kern="1200" baseline="0" dirty="0" smtClean="0">
                <a:solidFill>
                  <a:schemeClr val="tx1"/>
                </a:solidFill>
                <a:latin typeface="+mn-lt"/>
                <a:ea typeface="+mn-ea"/>
                <a:cs typeface="+mn-cs"/>
              </a:rPr>
              <a:t>embedded </a:t>
            </a:r>
            <a:r>
              <a:rPr lang="en-US" sz="1200" b="0" i="0" u="none" strike="noStrike" kern="1200" baseline="0" dirty="0" smtClean="0">
                <a:solidFill>
                  <a:schemeClr val="tx1"/>
                </a:solidFill>
                <a:latin typeface="+mn-lt"/>
                <a:ea typeface="+mn-ea"/>
                <a:cs typeface="+mn-cs"/>
              </a:rPr>
              <a:t>mode, you should confirm the "</a:t>
            </a:r>
            <a:r>
              <a:rPr lang="en-US" sz="1200" b="0" i="0" u="none" strike="noStrike" kern="1200" baseline="0" dirty="0" err="1" smtClean="0">
                <a:solidFill>
                  <a:schemeClr val="tx1"/>
                </a:solidFill>
                <a:latin typeface="+mn-lt"/>
                <a:ea typeface="+mn-ea"/>
                <a:cs typeface="+mn-cs"/>
              </a:rPr>
              <a:t>hbase.rootdir</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hbase.tmp.dir</a:t>
            </a:r>
            <a:r>
              <a:rPr lang="en-US" sz="1200" b="0" i="0" u="none" strike="noStrike" kern="1200" baseline="0" dirty="0" smtClean="0">
                <a:solidFill>
                  <a:schemeClr val="tx1"/>
                </a:solidFill>
                <a:latin typeface="+mn-lt"/>
                <a:ea typeface="+mn-ea"/>
                <a:cs typeface="+mn-cs"/>
              </a:rPr>
              <a:t>" directory configurations in </a:t>
            </a:r>
            <a:r>
              <a:rPr lang="en-US" sz="1200" b="1" i="0" u="none" strike="noStrike" kern="1200" baseline="0" dirty="0" err="1" smtClean="0">
                <a:solidFill>
                  <a:schemeClr val="tx1"/>
                </a:solidFill>
                <a:latin typeface="+mn-lt"/>
                <a:ea typeface="+mn-ea"/>
                <a:cs typeface="+mn-cs"/>
              </a:rPr>
              <a:t>Ambari</a:t>
            </a:r>
            <a:r>
              <a:rPr lang="en-US" sz="1200" b="1" i="0" u="none" strike="noStrike" kern="1200" baseline="0" dirty="0" smtClean="0">
                <a:solidFill>
                  <a:schemeClr val="tx1"/>
                </a:solidFill>
                <a:latin typeface="+mn-lt"/>
                <a:ea typeface="+mn-ea"/>
                <a:cs typeface="+mn-cs"/>
              </a:rPr>
              <a:t> Metrics &gt; </a:t>
            </a:r>
            <a:r>
              <a:rPr lang="en-US" sz="1200" b="1" i="0" u="none" strike="noStrike" kern="1200" baseline="0" dirty="0" err="1" smtClean="0">
                <a:solidFill>
                  <a:schemeClr val="tx1"/>
                </a:solidFill>
                <a:latin typeface="+mn-lt"/>
                <a:ea typeface="+mn-ea"/>
                <a:cs typeface="+mn-cs"/>
              </a:rPr>
              <a:t>Configs</a:t>
            </a:r>
            <a:r>
              <a:rPr lang="en-US" sz="1200" b="1" i="0" u="none" strike="noStrike" kern="1200" baseline="0" dirty="0" smtClean="0">
                <a:solidFill>
                  <a:schemeClr val="tx1"/>
                </a:solidFill>
                <a:latin typeface="+mn-lt"/>
                <a:ea typeface="+mn-ea"/>
                <a:cs typeface="+mn-cs"/>
              </a:rPr>
              <a:t> &gt;Advanced &gt; </a:t>
            </a:r>
            <a:r>
              <a:rPr lang="en-US" sz="1200" b="1" i="0" u="none" strike="noStrike" kern="1200" baseline="0" dirty="0" err="1" smtClean="0">
                <a:solidFill>
                  <a:schemeClr val="tx1"/>
                </a:solidFill>
                <a:latin typeface="+mn-lt"/>
                <a:ea typeface="+mn-ea"/>
                <a:cs typeface="+mn-cs"/>
              </a:rPr>
              <a:t>ams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hbase</a:t>
            </a:r>
            <a:r>
              <a:rPr lang="en-US" sz="1200" b="1" i="0" u="none" strike="noStrike" kern="1200" baseline="0" dirty="0" smtClean="0">
                <a:solidFill>
                  <a:schemeClr val="tx1"/>
                </a:solidFill>
                <a:latin typeface="+mn-lt"/>
                <a:ea typeface="+mn-ea"/>
                <a:cs typeface="+mn-cs"/>
              </a:rPr>
              <a:t>-site </a:t>
            </a:r>
            <a:r>
              <a:rPr lang="en-US" sz="1200" b="0" i="0" u="none" strike="noStrike" kern="1200" baseline="0" dirty="0" smtClean="0">
                <a:solidFill>
                  <a:schemeClr val="tx1"/>
                </a:solidFill>
                <a:latin typeface="+mn-lt"/>
                <a:ea typeface="+mn-ea"/>
                <a:cs typeface="+mn-cs"/>
              </a:rPr>
              <a:t>are using a sufficiently sized and not heavily utilized partition, such as: file:///grid/0/var/lib/ambari-metrics-collector/hbase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Collector is configured for </a:t>
            </a:r>
            <a:r>
              <a:rPr lang="en-US" sz="1200" b="1" i="0" u="none" strike="noStrike" kern="1200" baseline="0" dirty="0" smtClean="0">
                <a:solidFill>
                  <a:schemeClr val="tx1"/>
                </a:solidFill>
                <a:latin typeface="+mn-lt"/>
                <a:ea typeface="+mn-ea"/>
                <a:cs typeface="+mn-cs"/>
              </a:rPr>
              <a:t>distributed </a:t>
            </a:r>
            <a:r>
              <a:rPr lang="en-US" sz="1200" b="0" i="0" u="none" strike="noStrike" kern="1200" baseline="0" dirty="0" smtClean="0">
                <a:solidFill>
                  <a:schemeClr val="tx1"/>
                </a:solidFill>
                <a:latin typeface="+mn-lt"/>
                <a:ea typeface="+mn-ea"/>
                <a:cs typeface="+mn-cs"/>
              </a:rPr>
              <a:t>mode, the Collector writes metrics to HDFS and the components will run in distributed processes. This mode helps manage CPU and</a:t>
            </a:r>
          </a:p>
          <a:p>
            <a:r>
              <a:rPr lang="en-US" sz="1200" b="0" i="0" u="none" strike="noStrike" kern="1200" baseline="0" dirty="0" smtClean="0">
                <a:solidFill>
                  <a:schemeClr val="tx1"/>
                </a:solidFill>
                <a:latin typeface="+mn-lt"/>
                <a:ea typeface="+mn-ea"/>
                <a:cs typeface="+mn-cs"/>
              </a:rPr>
              <a:t>memory consumption.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To switch the </a:t>
            </a:r>
            <a:r>
              <a:rPr lang="en-US" sz="1200" b="1" i="0" u="none" strike="noStrike" kern="1200" baseline="0" dirty="0" smtClean="0">
                <a:solidFill>
                  <a:schemeClr val="tx1"/>
                </a:solidFill>
                <a:latin typeface="+mn-lt"/>
                <a:ea typeface="+mn-ea"/>
                <a:cs typeface="+mn-cs"/>
              </a:rPr>
              <a:t>Metrics Collector </a:t>
            </a:r>
            <a:r>
              <a:rPr lang="en-US" sz="1200" b="0" i="0" u="none" strike="noStrike" kern="1200" baseline="0" dirty="0" smtClean="0">
                <a:solidFill>
                  <a:schemeClr val="tx1"/>
                </a:solidFill>
                <a:latin typeface="+mn-lt"/>
                <a:ea typeface="+mn-ea"/>
                <a:cs typeface="+mn-cs"/>
              </a:rPr>
              <a:t>from </a:t>
            </a:r>
            <a:r>
              <a:rPr lang="en-US" sz="1200" b="1" i="0" u="none" strike="noStrike" kern="1200" baseline="0" dirty="0" smtClean="0">
                <a:solidFill>
                  <a:schemeClr val="tx1"/>
                </a:solidFill>
                <a:latin typeface="+mn-lt"/>
                <a:ea typeface="+mn-ea"/>
                <a:cs typeface="+mn-cs"/>
              </a:rPr>
              <a:t>embedded </a:t>
            </a:r>
            <a:r>
              <a:rPr lang="en-US" sz="1200" b="0" i="0" u="none" strike="noStrike" kern="1200" baseline="0" dirty="0" smtClean="0">
                <a:solidFill>
                  <a:schemeClr val="tx1"/>
                </a:solidFill>
                <a:latin typeface="+mn-lt"/>
                <a:ea typeface="+mn-ea"/>
                <a:cs typeface="+mn-cs"/>
              </a:rPr>
              <a:t>mode to </a:t>
            </a:r>
            <a:r>
              <a:rPr lang="en-US" sz="1200" b="1" i="0" u="none" strike="noStrike" kern="1200" baseline="0" dirty="0" smtClean="0">
                <a:solidFill>
                  <a:schemeClr val="tx1"/>
                </a:solidFill>
                <a:latin typeface="+mn-lt"/>
                <a:ea typeface="+mn-ea"/>
                <a:cs typeface="+mn-cs"/>
              </a:rPr>
              <a:t>distributed </a:t>
            </a:r>
            <a:r>
              <a:rPr lang="en-US" sz="1200" b="0" i="0" u="none" strike="noStrike" kern="1200" baseline="0" dirty="0" smtClean="0">
                <a:solidFill>
                  <a:schemeClr val="tx1"/>
                </a:solidFill>
                <a:latin typeface="+mn-lt"/>
                <a:ea typeface="+mn-ea"/>
                <a:cs typeface="+mn-cs"/>
              </a:rPr>
              <a:t>mode, in </a:t>
            </a:r>
            <a:r>
              <a:rPr lang="en-US" sz="1200" b="1" i="0" u="none" strike="noStrike" kern="1200" baseline="0" dirty="0" err="1" smtClean="0">
                <a:solidFill>
                  <a:schemeClr val="tx1"/>
                </a:solidFill>
                <a:latin typeface="+mn-lt"/>
                <a:ea typeface="+mn-ea"/>
                <a:cs typeface="+mn-cs"/>
              </a:rPr>
              <a:t>Ambari</a:t>
            </a:r>
            <a:r>
              <a:rPr lang="en-US" sz="1200" b="1" i="0" u="none" strike="noStrike" kern="1200" baseline="0" dirty="0" smtClean="0">
                <a:solidFill>
                  <a:schemeClr val="tx1"/>
                </a:solidFill>
                <a:latin typeface="+mn-lt"/>
                <a:ea typeface="+mn-ea"/>
                <a:cs typeface="+mn-cs"/>
              </a:rPr>
              <a:t> Web</a:t>
            </a:r>
            <a:r>
              <a:rPr lang="en-US" sz="1200" b="0" i="0" u="none" strike="noStrike" kern="1200" baseline="0" dirty="0" smtClean="0">
                <a:solidFill>
                  <a:schemeClr val="tx1"/>
                </a:solidFill>
                <a:latin typeface="+mn-lt"/>
                <a:ea typeface="+mn-ea"/>
                <a:cs typeface="+mn-cs"/>
              </a:rPr>
              <a:t>, browse to </a:t>
            </a:r>
            <a:r>
              <a:rPr lang="en-US" sz="1200" b="1" i="0" u="none" strike="noStrike" kern="1200" baseline="0" dirty="0" smtClean="0">
                <a:solidFill>
                  <a:schemeClr val="tx1"/>
                </a:solidFill>
                <a:latin typeface="+mn-lt"/>
                <a:ea typeface="+mn-ea"/>
                <a:cs typeface="+mn-cs"/>
              </a:rPr>
              <a:t>Services &gt; </a:t>
            </a:r>
            <a:r>
              <a:rPr lang="en-US" sz="1200" b="1" i="0" u="none" strike="noStrike" kern="1200" baseline="0" dirty="0" err="1" smtClean="0">
                <a:solidFill>
                  <a:schemeClr val="tx1"/>
                </a:solidFill>
                <a:latin typeface="+mn-lt"/>
                <a:ea typeface="+mn-ea"/>
                <a:cs typeface="+mn-cs"/>
              </a:rPr>
              <a:t>Ambari</a:t>
            </a:r>
            <a:r>
              <a:rPr lang="en-US" sz="1200" b="1" i="0" u="none" strike="noStrike" kern="1200" baseline="0" dirty="0" smtClean="0">
                <a:solidFill>
                  <a:schemeClr val="tx1"/>
                </a:solidFill>
                <a:latin typeface="+mn-lt"/>
                <a:ea typeface="+mn-ea"/>
                <a:cs typeface="+mn-cs"/>
              </a:rPr>
              <a:t> Metrics &gt; </a:t>
            </a:r>
            <a:r>
              <a:rPr lang="en-US" sz="1200" b="1" i="0" u="none" strike="noStrike" kern="1200" baseline="0" dirty="0" err="1" smtClean="0">
                <a:solidFill>
                  <a:schemeClr val="tx1"/>
                </a:solidFill>
                <a:latin typeface="+mn-lt"/>
                <a:ea typeface="+mn-ea"/>
                <a:cs typeface="+mn-cs"/>
              </a:rPr>
              <a:t>Configs</a:t>
            </a:r>
            <a:r>
              <a:rPr lang="en-US" sz="1200" b="0" i="0" u="none" strike="noStrike" kern="1200" baseline="0" dirty="0" smtClean="0">
                <a:solidFill>
                  <a:schemeClr val="tx1"/>
                </a:solidFill>
                <a:latin typeface="+mn-lt"/>
                <a:ea typeface="+mn-ea"/>
                <a:cs typeface="+mn-cs"/>
              </a:rPr>
              <a:t>, make the following changes, then restart the Metrics Collector.</a:t>
            </a:r>
            <a:endParaRPr lang="en-US" dirty="0" smtClean="0">
              <a:solidFill>
                <a:srgbClr val="3D328E"/>
              </a:solidFill>
            </a:endParaRP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a:t>
            </a:fld>
            <a:endParaRPr lang="en-US" dirty="0"/>
          </a:p>
        </p:txBody>
      </p:sp>
    </p:spTree>
    <p:extLst>
      <p:ext uri="{BB962C8B-B14F-4D97-AF65-F5344CB8AC3E}">
        <p14:creationId xmlns:p14="http://schemas.microsoft.com/office/powerpoint/2010/main" val="247202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a:t>
            </a:fld>
            <a:endParaRPr lang="en-US" dirty="0"/>
          </a:p>
        </p:txBody>
      </p:sp>
    </p:spTree>
    <p:extLst>
      <p:ext uri="{BB962C8B-B14F-4D97-AF65-F5344CB8AC3E}">
        <p14:creationId xmlns:p14="http://schemas.microsoft.com/office/powerpoint/2010/main" val="73926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1: If your cluster if configured for a highly-available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set the </a:t>
            </a:r>
            <a:r>
              <a:rPr lang="en-US" sz="1200" b="0" i="0" u="none" strike="noStrike" kern="1200" baseline="0" dirty="0" err="1" smtClean="0">
                <a:solidFill>
                  <a:schemeClr val="tx1"/>
                </a:solidFill>
                <a:latin typeface="+mn-lt"/>
                <a:ea typeface="+mn-ea"/>
                <a:cs typeface="+mn-cs"/>
              </a:rPr>
              <a:t>hbase.rootdir</a:t>
            </a:r>
            <a:r>
              <a:rPr lang="en-US" sz="1200" b="0" i="0" u="none" strike="noStrike" kern="1200" baseline="0" dirty="0" smtClean="0">
                <a:solidFill>
                  <a:schemeClr val="tx1"/>
                </a:solidFill>
                <a:latin typeface="+mn-lt"/>
                <a:ea typeface="+mn-ea"/>
                <a:cs typeface="+mn-cs"/>
              </a:rPr>
              <a:t> value to use the HDFS </a:t>
            </a:r>
            <a:r>
              <a:rPr lang="en-US" sz="1200" b="0" i="0" u="none" strike="noStrike" kern="1200" baseline="0" dirty="0" err="1" smtClean="0">
                <a:solidFill>
                  <a:schemeClr val="tx1"/>
                </a:solidFill>
                <a:latin typeface="+mn-lt"/>
                <a:ea typeface="+mn-ea"/>
                <a:cs typeface="+mn-cs"/>
              </a:rPr>
              <a:t>nameservice</a:t>
            </a:r>
            <a:r>
              <a:rPr lang="en-US" sz="1200" b="0" i="0" u="none" strike="noStrike" kern="1200" baseline="0" dirty="0" smtClean="0">
                <a:solidFill>
                  <a:schemeClr val="tx1"/>
                </a:solidFill>
                <a:latin typeface="+mn-lt"/>
                <a:ea typeface="+mn-ea"/>
                <a:cs typeface="+mn-cs"/>
              </a:rPr>
              <a:t>, instead of the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hostname:</a:t>
            </a:r>
          </a:p>
          <a:p>
            <a:r>
              <a:rPr lang="en-US" sz="1200" b="0" i="0" u="none" strike="noStrike" kern="1200" baseline="0" dirty="0" smtClean="0">
                <a:solidFill>
                  <a:schemeClr val="tx1"/>
                </a:solidFill>
                <a:latin typeface="+mn-lt"/>
                <a:ea typeface="+mn-ea"/>
                <a:cs typeface="+mn-cs"/>
              </a:rPr>
              <a:t>hdfs://hdfsnameservice/apps/ams/metrics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24C50A6-5BFD-4317-88B0-499F8B224625}" type="slidenum">
              <a:rPr lang="en-US" smtClean="0"/>
              <a:t>5</a:t>
            </a:fld>
            <a:endParaRPr lang="en-US" dirty="0"/>
          </a:p>
        </p:txBody>
      </p:sp>
    </p:spTree>
    <p:extLst>
      <p:ext uri="{BB962C8B-B14F-4D97-AF65-F5344CB8AC3E}">
        <p14:creationId xmlns:p14="http://schemas.microsoft.com/office/powerpoint/2010/main" val="4987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AMS provides configurable Time To Live configuration for aggregated metrics. The </a:t>
            </a:r>
            <a:r>
              <a:rPr lang="en-US" sz="1200" b="0" i="0" u="none" strike="noStrike" kern="1200" baseline="0" dirty="0" err="1" smtClean="0">
                <a:solidFill>
                  <a:schemeClr val="tx1"/>
                </a:solidFill>
                <a:latin typeface="+mn-lt"/>
                <a:ea typeface="+mn-ea"/>
                <a:cs typeface="+mn-cs"/>
              </a:rPr>
              <a:t>TTLsett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ings</a:t>
            </a:r>
            <a:r>
              <a:rPr lang="en-US" sz="1200" b="0" i="0" u="none" strike="noStrike" kern="1200" baseline="0" dirty="0" smtClean="0">
                <a:solidFill>
                  <a:schemeClr val="tx1"/>
                </a:solidFill>
                <a:latin typeface="+mn-lt"/>
                <a:ea typeface="+mn-ea"/>
                <a:cs typeface="+mn-cs"/>
              </a:rPr>
              <a:t> are available in </a:t>
            </a:r>
            <a:r>
              <a:rPr lang="en-US" sz="1200" b="0" i="0" u="none" strike="noStrike" kern="1200" baseline="0" dirty="0" err="1" smtClean="0">
                <a:solidFill>
                  <a:schemeClr val="tx1"/>
                </a:solidFill>
                <a:latin typeface="+mn-lt"/>
                <a:ea typeface="+mn-ea"/>
                <a:cs typeface="+mn-cs"/>
              </a:rPr>
              <a:t>Ambari</a:t>
            </a:r>
            <a:r>
              <a:rPr lang="en-US" sz="1200" b="0" i="0" u="none" strike="noStrike" kern="1200" baseline="0" dirty="0" smtClean="0">
                <a:solidFill>
                  <a:schemeClr val="tx1"/>
                </a:solidFill>
                <a:latin typeface="+mn-lt"/>
                <a:ea typeface="+mn-ea"/>
                <a:cs typeface="+mn-cs"/>
              </a:rPr>
              <a:t> Metrics &gt; </a:t>
            </a:r>
            <a:r>
              <a:rPr lang="en-US" sz="1200" b="0" i="0" u="none" strike="noStrike" kern="1200" baseline="0" dirty="0" err="1" smtClean="0">
                <a:solidFill>
                  <a:schemeClr val="tx1"/>
                </a:solidFill>
                <a:latin typeface="+mn-lt"/>
                <a:ea typeface="+mn-ea"/>
                <a:cs typeface="+mn-cs"/>
              </a:rPr>
              <a:t>Configs</a:t>
            </a:r>
            <a:r>
              <a:rPr lang="en-US" sz="1200" b="0" i="0" u="none" strike="noStrike" kern="1200" baseline="0" dirty="0" smtClean="0">
                <a:solidFill>
                  <a:schemeClr val="tx1"/>
                </a:solidFill>
                <a:latin typeface="+mn-lt"/>
                <a:ea typeface="+mn-ea"/>
                <a:cs typeface="+mn-cs"/>
              </a:rPr>
              <a:t> &gt; Advanced </a:t>
            </a:r>
            <a:r>
              <a:rPr lang="en-US" sz="1200" b="0" i="0" u="none" strike="noStrike" kern="1200" baseline="0" dirty="0" err="1" smtClean="0">
                <a:solidFill>
                  <a:schemeClr val="tx1"/>
                </a:solidFill>
                <a:latin typeface="+mn-lt"/>
                <a:ea typeface="+mn-ea"/>
                <a:cs typeface="+mn-cs"/>
              </a:rPr>
              <a:t>ams</a:t>
            </a:r>
            <a:r>
              <a:rPr lang="en-US" sz="1200" b="0" i="0" u="none" strike="noStrike" kern="1200" baseline="0" dirty="0" smtClean="0">
                <a:solidFill>
                  <a:schemeClr val="tx1"/>
                </a:solidFill>
                <a:latin typeface="+mn-lt"/>
                <a:ea typeface="+mn-ea"/>
                <a:cs typeface="+mn-cs"/>
              </a:rPr>
              <a:t>-site and have the</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ttl</a:t>
            </a:r>
            <a:r>
              <a:rPr lang="en-US" sz="1200" b="0" i="0" u="none" strike="noStrike" kern="1200" baseline="0" dirty="0" smtClean="0">
                <a:solidFill>
                  <a:schemeClr val="tx1"/>
                </a:solidFill>
                <a:latin typeface="+mn-lt"/>
                <a:ea typeface="+mn-ea"/>
                <a:cs typeface="+mn-cs"/>
              </a:rPr>
              <a:t>” suffix. Each property name is self explanatory and controls the amount of time to keep metrics at the specified aggregation level before they are purged. The values for these TTL’s are set in seconds. In an example where you are running a single-node sandbox and want to ensure that no values are stored for more than 7 days to save on local disk space, you would set any property ending in “.</a:t>
            </a:r>
            <a:r>
              <a:rPr lang="en-US" sz="1200" b="0" i="0" u="none" strike="noStrike" kern="1200" baseline="0" dirty="0" err="1" smtClean="0">
                <a:solidFill>
                  <a:schemeClr val="tx1"/>
                </a:solidFill>
                <a:latin typeface="+mn-lt"/>
                <a:ea typeface="+mn-ea"/>
                <a:cs typeface="+mn-cs"/>
              </a:rPr>
              <a:t>ttl</a:t>
            </a:r>
            <a:r>
              <a:rPr lang="en-US" sz="1200" b="0" i="0" u="none" strike="noStrike" kern="1200" baseline="0" dirty="0" smtClean="0">
                <a:solidFill>
                  <a:schemeClr val="tx1"/>
                </a:solidFill>
                <a:latin typeface="+mn-lt"/>
                <a:ea typeface="+mn-ea"/>
                <a:cs typeface="+mn-cs"/>
              </a:rPr>
              <a:t>” that has a value greater than 604800, 7 days in seconds, to 604800. That would ensure that properties such as </a:t>
            </a:r>
            <a:r>
              <a:rPr lang="en-US" sz="1200" b="0" i="0" u="none" strike="noStrike" kern="1200" baseline="0" dirty="0" err="1" smtClean="0">
                <a:solidFill>
                  <a:schemeClr val="tx1"/>
                </a:solidFill>
                <a:latin typeface="+mn-lt"/>
                <a:ea typeface="+mn-ea"/>
                <a:cs typeface="+mn-cs"/>
              </a:rPr>
              <a:t>timeline.metrics.cluster.aggregator.daily.ttl</a:t>
            </a:r>
            <a:r>
              <a:rPr lang="en-US" sz="1200" b="0" i="0" u="none" strike="noStrike" kern="1200" baseline="0" dirty="0" smtClean="0">
                <a:solidFill>
                  <a:schemeClr val="tx1"/>
                </a:solidFill>
                <a:latin typeface="+mn-lt"/>
                <a:ea typeface="+mn-ea"/>
                <a:cs typeface="+mn-cs"/>
              </a:rPr>
              <a:t> that controls the daily aggregation TTL, which by by default stores data for 2 years, will only store daily aggregations for 604800 seconds,</a:t>
            </a:r>
          </a:p>
          <a:p>
            <a:r>
              <a:rPr lang="en-US" sz="1200" b="0" i="0" u="none" strike="noStrike" kern="1200" baseline="0" dirty="0" smtClean="0">
                <a:solidFill>
                  <a:schemeClr val="tx1"/>
                </a:solidFill>
                <a:latin typeface="+mn-lt"/>
                <a:ea typeface="+mn-ea"/>
                <a:cs typeface="+mn-cs"/>
              </a:rPr>
              <a:t>or 7 days. Reducing the TTL values helps significantly reduce the total amount of storage used for metric storage. Those that matter most for reducing the total amount </a:t>
            </a:r>
            <a:r>
              <a:rPr lang="en-US" sz="1200" b="0" i="0" u="none" strike="noStrike" kern="1200" baseline="0" smtClean="0">
                <a:solidFill>
                  <a:schemeClr val="tx1"/>
                </a:solidFill>
                <a:latin typeface="+mn-lt"/>
                <a:ea typeface="+mn-ea"/>
                <a:cs typeface="+mn-cs"/>
              </a:rPr>
              <a:t>of disk space </a:t>
            </a:r>
            <a:r>
              <a:rPr lang="en-US" sz="1200" b="0" i="0" u="none" strike="noStrike" kern="1200" baseline="0" dirty="0" smtClean="0">
                <a:solidFill>
                  <a:schemeClr val="tx1"/>
                </a:solidFill>
                <a:latin typeface="+mn-lt"/>
                <a:ea typeface="+mn-ea"/>
                <a:cs typeface="+mn-cs"/>
              </a:rPr>
              <a:t>used for AMS are: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6</a:t>
            </a:fld>
            <a:endParaRPr lang="en-US" dirty="0"/>
          </a:p>
        </p:txBody>
      </p:sp>
    </p:spTree>
    <p:extLst>
      <p:ext uri="{BB962C8B-B14F-4D97-AF65-F5344CB8AC3E}">
        <p14:creationId xmlns:p14="http://schemas.microsoft.com/office/powerpoint/2010/main" val="193315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75FE7A-0F59-464A-92A4-686CD5508AB5}"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08391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CCE0D-13AA-4D04-8D15-26FDB7531DE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896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EAEBF-275C-466E-955C-2C8FC055FC7E}"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5842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20F7D-ADEA-481B-ADF7-8349C4EC5BB9}"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68679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EA488-04DE-4539-B4A6-ACC26C60A1EC}"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38536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55B9C5-82BA-430A-80FF-BEAFDB83EE91}"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96665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A127C-7B0C-4520-943A-2DE19258C069}" type="datetime1">
              <a:rPr lang="en-US" smtClean="0"/>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3583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D5D15-1F23-4883-A4D6-0555832B8F0C}"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0868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5F57-1B53-45CC-A7DD-377B91A8A1E7}"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69773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B075B-6244-4819-9742-68E838F58E7C}"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821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F2B41-755E-41A0-A246-1E3963121967}"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7267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C9D4A-33FD-4203-A08A-2A5CFB2CF7CC}" type="datetime1">
              <a:rPr lang="en-US" smtClean="0"/>
              <a:t>1/12/2016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093A7-3A02-4D59-820E-DD9BA9CD3F0B}" type="slidenum">
              <a:rPr lang="en-US" smtClean="0"/>
              <a:t>‹#›</a:t>
            </a:fld>
            <a:endParaRPr lang="en-US" dirty="0"/>
          </a:p>
        </p:txBody>
      </p:sp>
    </p:spTree>
    <p:extLst>
      <p:ext uri="{BB962C8B-B14F-4D97-AF65-F5344CB8AC3E}">
        <p14:creationId xmlns:p14="http://schemas.microsoft.com/office/powerpoint/2010/main" val="375033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1" y="1628800"/>
            <a:ext cx="7772400" cy="1470025"/>
          </a:xfrm>
          <a:solidFill>
            <a:srgbClr val="333C8D"/>
          </a:solidFill>
        </p:spPr>
        <p:txBody>
          <a:bodyPr>
            <a:normAutofit/>
          </a:bodyPr>
          <a:lstStyle/>
          <a:p>
            <a:r>
              <a:rPr lang="en-US" sz="4000" dirty="0" smtClean="0">
                <a:solidFill>
                  <a:schemeClr val="bg1"/>
                </a:solidFill>
              </a:rPr>
              <a:t>AMS</a:t>
            </a:r>
            <a:endParaRPr lang="en-US" sz="4000" dirty="0">
              <a:solidFill>
                <a:schemeClr val="bg1"/>
              </a:solidFil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0922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1593" y="1671638"/>
            <a:ext cx="5438679" cy="4421658"/>
          </a:xfrm>
          <a:prstGeom prst="rect">
            <a:avLst/>
          </a:prstGeom>
          <a:noFill/>
          <a:ln>
            <a:noFill/>
          </a:ln>
        </p:spPr>
      </p:pic>
    </p:spTree>
    <p:extLst>
      <p:ext uri="{BB962C8B-B14F-4D97-AF65-F5344CB8AC3E}">
        <p14:creationId xmlns:p14="http://schemas.microsoft.com/office/powerpoint/2010/main" val="709270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a:t>
            </a:r>
            <a:r>
              <a:rPr lang="en-US" b="1" dirty="0"/>
              <a:t>Metrics Collector </a:t>
            </a:r>
            <a:r>
              <a:rPr lang="en-US" dirty="0"/>
              <a:t>is built using Hadoop technologies such as </a:t>
            </a:r>
            <a:r>
              <a:rPr lang="en-US" dirty="0" err="1"/>
              <a:t>HBase</a:t>
            </a:r>
            <a:r>
              <a:rPr lang="en-US" dirty="0"/>
              <a:t>, Phoenix, and ATS.</a:t>
            </a:r>
          </a:p>
          <a:p>
            <a:r>
              <a:rPr lang="en-US" b="1" dirty="0" smtClean="0"/>
              <a:t>Embedded Mode: </a:t>
            </a:r>
            <a:r>
              <a:rPr lang="en-US" dirty="0" smtClean="0"/>
              <a:t>The </a:t>
            </a:r>
            <a:r>
              <a:rPr lang="en-US" dirty="0"/>
              <a:t>Collector can store metrics data on the local </a:t>
            </a:r>
            <a:r>
              <a:rPr lang="en-US" dirty="0" err="1" smtClean="0"/>
              <a:t>filesystem</a:t>
            </a:r>
            <a:r>
              <a:rPr lang="en-US" dirty="0" smtClean="0"/>
              <a:t>.</a:t>
            </a:r>
          </a:p>
          <a:p>
            <a:r>
              <a:rPr lang="en-US" b="1" dirty="0" smtClean="0"/>
              <a:t>Distributed Mode</a:t>
            </a:r>
            <a:r>
              <a:rPr lang="en-US" dirty="0" smtClean="0"/>
              <a:t>: Use </a:t>
            </a:r>
            <a:r>
              <a:rPr lang="en-US" dirty="0"/>
              <a:t>an external HDFS</a:t>
            </a:r>
            <a:endParaRPr lang="en-US" dirty="0" smtClean="0"/>
          </a:p>
          <a:p>
            <a:r>
              <a:rPr lang="en-US" dirty="0" smtClean="0"/>
              <a:t>By </a:t>
            </a:r>
            <a:r>
              <a:rPr lang="en-US" dirty="0"/>
              <a:t>default, the </a:t>
            </a:r>
            <a:r>
              <a:rPr lang="en-US" dirty="0" smtClean="0"/>
              <a:t>Collector runs </a:t>
            </a:r>
            <a:r>
              <a:rPr lang="en-US" dirty="0"/>
              <a:t>in </a:t>
            </a:r>
            <a:r>
              <a:rPr lang="en-US" b="1" dirty="0"/>
              <a:t>embedded mode</a:t>
            </a:r>
            <a:r>
              <a:rPr lang="en-US" dirty="0"/>
              <a:t>. </a:t>
            </a:r>
            <a:endParaRPr lang="en-US" dirty="0">
              <a:solidFill>
                <a:srgbClr val="3D328E"/>
              </a:solidFill>
            </a:endParaRPr>
          </a:p>
        </p:txBody>
      </p:sp>
      <p:sp>
        <p:nvSpPr>
          <p:cNvPr id="4" name="Title 1"/>
          <p:cNvSpPr>
            <a:spLocks noGrp="1"/>
          </p:cNvSpPr>
          <p:nvPr>
            <p:ph type="title"/>
          </p:nvPr>
        </p:nvSpPr>
        <p:spPr>
          <a:solidFill>
            <a:srgbClr val="333C8D"/>
          </a:solidFill>
        </p:spPr>
        <p:txBody>
          <a:bodyPr/>
          <a:lstStyle/>
          <a:p>
            <a:r>
              <a:rPr lang="en-US" b="1" dirty="0" smtClean="0">
                <a:solidFill>
                  <a:schemeClr val="bg1"/>
                </a:solidFill>
              </a:rPr>
              <a:t>Collector Modes</a:t>
            </a:r>
            <a:endParaRPr lang="en-US" dirty="0">
              <a:solidFill>
                <a:schemeClr val="bg1"/>
              </a:solidFill>
            </a:endParaRPr>
          </a:p>
        </p:txBody>
      </p:sp>
    </p:spTree>
    <p:extLst>
      <p:ext uri="{BB962C8B-B14F-4D97-AF65-F5344CB8AC3E}">
        <p14:creationId xmlns:p14="http://schemas.microsoft.com/office/powerpoint/2010/main" val="172634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Da</a:t>
            </a:r>
            <a:endParaRPr lang="en-US" dirty="0"/>
          </a:p>
        </p:txBody>
      </p:sp>
      <p:sp>
        <p:nvSpPr>
          <p:cNvPr id="4" name="Title 1"/>
          <p:cNvSpPr txBox="1">
            <a:spLocks/>
          </p:cNvSpPr>
          <p:nvPr/>
        </p:nvSpPr>
        <p:spPr>
          <a:xfrm>
            <a:off x="609600" y="427038"/>
            <a:ext cx="8229600" cy="1143000"/>
          </a:xfrm>
          <a:prstGeom prst="rect">
            <a:avLst/>
          </a:prstGeom>
          <a:solidFill>
            <a:srgbClr val="333C8D"/>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bg1"/>
                </a:solidFill>
              </a:rPr>
              <a:t>Config</a:t>
            </a:r>
            <a:r>
              <a:rPr lang="en-US" dirty="0" smtClean="0">
                <a:solidFill>
                  <a:schemeClr val="bg1"/>
                </a:solidFill>
              </a:rPr>
              <a:t> changes</a:t>
            </a:r>
            <a:endParaRPr lang="en-US" dirty="0">
              <a:solidFill>
                <a:schemeClr val="bg1"/>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961624"/>
            <a:ext cx="8229600" cy="180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574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US" sz="2800" dirty="0"/>
              <a:t>1. Create HDFS directory for </a:t>
            </a:r>
            <a:r>
              <a:rPr lang="en-US" sz="2800" dirty="0" err="1"/>
              <a:t>ams</a:t>
            </a:r>
            <a:r>
              <a:rPr lang="en-US" sz="2800" dirty="0"/>
              <a:t> user. For example:</a:t>
            </a:r>
          </a:p>
          <a:p>
            <a:r>
              <a:rPr lang="en-US" sz="2800" dirty="0" err="1"/>
              <a:t>su</a:t>
            </a:r>
            <a:r>
              <a:rPr lang="en-US" sz="2800" dirty="0"/>
              <a:t> - </a:t>
            </a:r>
            <a:r>
              <a:rPr lang="en-US" sz="2800" dirty="0" err="1"/>
              <a:t>hdfs</a:t>
            </a:r>
            <a:r>
              <a:rPr lang="en-US" sz="2800" dirty="0"/>
              <a:t> -c '</a:t>
            </a:r>
            <a:r>
              <a:rPr lang="en-US" sz="2800" dirty="0" err="1"/>
              <a:t>hdfs</a:t>
            </a:r>
            <a:r>
              <a:rPr lang="en-US" sz="2800" dirty="0"/>
              <a:t> </a:t>
            </a:r>
            <a:r>
              <a:rPr lang="en-US" sz="2800" dirty="0" err="1"/>
              <a:t>dfs</a:t>
            </a:r>
            <a:r>
              <a:rPr lang="en-US" sz="2800" dirty="0"/>
              <a:t> -</a:t>
            </a:r>
            <a:r>
              <a:rPr lang="en-US" sz="2800" dirty="0" err="1"/>
              <a:t>mkdir</a:t>
            </a:r>
            <a:r>
              <a:rPr lang="en-US" sz="2800" dirty="0"/>
              <a:t> -p /apps/</a:t>
            </a:r>
            <a:r>
              <a:rPr lang="en-US" sz="2800" dirty="0" err="1"/>
              <a:t>ams</a:t>
            </a:r>
            <a:r>
              <a:rPr lang="en-US" sz="2800" dirty="0"/>
              <a:t>/metrics'</a:t>
            </a:r>
          </a:p>
          <a:p>
            <a:r>
              <a:rPr lang="en-US" sz="2800" dirty="0"/>
              <a:t>2. Stop Metrics Collector.</a:t>
            </a:r>
          </a:p>
          <a:p>
            <a:r>
              <a:rPr lang="en-US" sz="2800" dirty="0"/>
              <a:t>3. Copy the metric data from the AMS local directory to an HDFS directory. This is the value of </a:t>
            </a:r>
            <a:r>
              <a:rPr lang="en-US" sz="2800" dirty="0" err="1"/>
              <a:t>hbase.rootdir</a:t>
            </a:r>
            <a:r>
              <a:rPr lang="en-US" sz="2800" dirty="0"/>
              <a:t> in Advanced </a:t>
            </a:r>
            <a:r>
              <a:rPr lang="en-US" sz="2800" dirty="0" err="1"/>
              <a:t>ams</a:t>
            </a:r>
            <a:r>
              <a:rPr lang="en-US" sz="2800" dirty="0"/>
              <a:t>-</a:t>
            </a:r>
            <a:r>
              <a:rPr lang="en-US" sz="2800" dirty="0" err="1"/>
              <a:t>hbase</a:t>
            </a:r>
            <a:r>
              <a:rPr lang="en-US" sz="2800" dirty="0"/>
              <a:t>-site used when running in embedded mode. </a:t>
            </a:r>
            <a:r>
              <a:rPr lang="en-US" sz="2800" dirty="0" smtClean="0"/>
              <a:t>For example</a:t>
            </a:r>
            <a:r>
              <a:rPr lang="en-US" sz="2800" dirty="0"/>
              <a:t>:</a:t>
            </a:r>
          </a:p>
          <a:p>
            <a:r>
              <a:rPr lang="en-US" sz="2800" dirty="0" err="1"/>
              <a:t>su</a:t>
            </a:r>
            <a:r>
              <a:rPr lang="en-US" sz="2800" dirty="0"/>
              <a:t> - </a:t>
            </a:r>
            <a:r>
              <a:rPr lang="en-US" sz="2800" dirty="0" err="1"/>
              <a:t>hdfs</a:t>
            </a:r>
            <a:r>
              <a:rPr lang="en-US" sz="2800" dirty="0"/>
              <a:t> -c '</a:t>
            </a:r>
            <a:r>
              <a:rPr lang="en-US" sz="2800" dirty="0" err="1"/>
              <a:t>hdfs</a:t>
            </a:r>
            <a:r>
              <a:rPr lang="en-US" sz="2800" dirty="0"/>
              <a:t> </a:t>
            </a:r>
            <a:r>
              <a:rPr lang="en-US" sz="2800" dirty="0" err="1"/>
              <a:t>dfs</a:t>
            </a:r>
            <a:r>
              <a:rPr lang="en-US" sz="2800" dirty="0"/>
              <a:t> -</a:t>
            </a:r>
            <a:r>
              <a:rPr lang="en-US" sz="2800" dirty="0" err="1"/>
              <a:t>copyFromLocal</a:t>
            </a:r>
            <a:r>
              <a:rPr lang="en-US" sz="2800" dirty="0"/>
              <a:t> /</a:t>
            </a:r>
            <a:r>
              <a:rPr lang="en-US" sz="2800" dirty="0" err="1"/>
              <a:t>var</a:t>
            </a:r>
            <a:r>
              <a:rPr lang="en-US" sz="2800" dirty="0"/>
              <a:t>/lib/</a:t>
            </a:r>
            <a:r>
              <a:rPr lang="en-US" sz="2800" dirty="0" err="1"/>
              <a:t>ambari-metricscollector</a:t>
            </a:r>
            <a:r>
              <a:rPr lang="en-US" sz="2800" dirty="0"/>
              <a:t>/</a:t>
            </a:r>
            <a:r>
              <a:rPr lang="en-US" sz="2800" dirty="0" err="1"/>
              <a:t>hbase</a:t>
            </a:r>
            <a:r>
              <a:rPr lang="en-US" sz="2800" dirty="0"/>
              <a:t>/* /apps/</a:t>
            </a:r>
            <a:r>
              <a:rPr lang="en-US" sz="2800" dirty="0" err="1"/>
              <a:t>ams</a:t>
            </a:r>
            <a:r>
              <a:rPr lang="en-US" sz="2800" dirty="0"/>
              <a:t>/metrics'</a:t>
            </a:r>
          </a:p>
          <a:p>
            <a:r>
              <a:rPr lang="en-US" sz="2800" dirty="0" err="1"/>
              <a:t>su</a:t>
            </a:r>
            <a:r>
              <a:rPr lang="en-US" sz="2800" dirty="0"/>
              <a:t> - </a:t>
            </a:r>
            <a:r>
              <a:rPr lang="en-US" sz="2800" dirty="0" err="1"/>
              <a:t>hdfs</a:t>
            </a:r>
            <a:r>
              <a:rPr lang="en-US" sz="2800" dirty="0"/>
              <a:t> -c '</a:t>
            </a:r>
            <a:r>
              <a:rPr lang="en-US" sz="2800" dirty="0" err="1"/>
              <a:t>hdfs</a:t>
            </a:r>
            <a:r>
              <a:rPr lang="en-US" sz="2800" dirty="0"/>
              <a:t> </a:t>
            </a:r>
            <a:r>
              <a:rPr lang="en-US" sz="2800" dirty="0" err="1"/>
              <a:t>dfs</a:t>
            </a:r>
            <a:r>
              <a:rPr lang="en-US" sz="2800" dirty="0"/>
              <a:t> -</a:t>
            </a:r>
            <a:r>
              <a:rPr lang="en-US" sz="2800" dirty="0" err="1"/>
              <a:t>chown</a:t>
            </a:r>
            <a:r>
              <a:rPr lang="en-US" sz="2800" dirty="0"/>
              <a:t> -R </a:t>
            </a:r>
            <a:r>
              <a:rPr lang="en-US" sz="2800" dirty="0" err="1"/>
              <a:t>ams:hadoop</a:t>
            </a:r>
            <a:r>
              <a:rPr lang="en-US" sz="2800" dirty="0"/>
              <a:t> /apps/</a:t>
            </a:r>
            <a:r>
              <a:rPr lang="en-US" sz="2800" dirty="0" err="1"/>
              <a:t>ams</a:t>
            </a:r>
            <a:r>
              <a:rPr lang="en-US" sz="2800" dirty="0"/>
              <a:t>/metrics'</a:t>
            </a:r>
          </a:p>
          <a:p>
            <a:r>
              <a:rPr lang="en-US" sz="2800" dirty="0"/>
              <a:t>4. Perform the configuration changes above to switch to distributed mode.</a:t>
            </a:r>
          </a:p>
          <a:p>
            <a:r>
              <a:rPr lang="en-US" sz="2800" dirty="0"/>
              <a:t>5. Start the Metrics Collector.</a:t>
            </a:r>
          </a:p>
          <a:p>
            <a:pPr marL="514350" indent="-514350">
              <a:buFont typeface="+mj-lt"/>
              <a:buAutoNum type="arabicPeriod"/>
            </a:pPr>
            <a:endParaRPr lang="en-US" sz="3000" dirty="0">
              <a:solidFill>
                <a:srgbClr val="3D328E"/>
              </a:solidFill>
            </a:endParaRPr>
          </a:p>
        </p:txBody>
      </p:sp>
      <p:sp>
        <p:nvSpPr>
          <p:cNvPr id="4" name="Title 1"/>
          <p:cNvSpPr>
            <a:spLocks noGrp="1"/>
          </p:cNvSpPr>
          <p:nvPr>
            <p:ph type="title"/>
          </p:nvPr>
        </p:nvSpPr>
        <p:spPr>
          <a:solidFill>
            <a:srgbClr val="333C8D"/>
          </a:solidFill>
        </p:spPr>
        <p:txBody>
          <a:bodyPr/>
          <a:lstStyle/>
          <a:p>
            <a:r>
              <a:rPr lang="en-US" b="1" dirty="0" smtClean="0">
                <a:solidFill>
                  <a:schemeClr val="bg1"/>
                </a:solidFill>
              </a:rPr>
              <a:t>Migrating collector modes</a:t>
            </a:r>
            <a:endParaRPr lang="en-US" dirty="0">
              <a:solidFill>
                <a:schemeClr val="bg1"/>
              </a:solidFill>
            </a:endParaRPr>
          </a:p>
        </p:txBody>
      </p:sp>
    </p:spTree>
    <p:extLst>
      <p:ext uri="{BB962C8B-B14F-4D97-AF65-F5344CB8AC3E}">
        <p14:creationId xmlns:p14="http://schemas.microsoft.com/office/powerpoint/2010/main" val="261957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Aggregated Metrics TTL Settings</a:t>
            </a:r>
            <a:endParaRPr lang="en-US" b="1" dirty="0">
              <a:solidFill>
                <a:schemeClr val="bg1"/>
              </a:solidFill>
            </a:endParaRPr>
          </a:p>
        </p:txBody>
      </p:sp>
      <p:sp>
        <p:nvSpPr>
          <p:cNvPr id="3" name="Content Placeholder 2"/>
          <p:cNvSpPr>
            <a:spLocks noGrp="1"/>
          </p:cNvSpPr>
          <p:nvPr>
            <p:ph idx="1"/>
          </p:nvPr>
        </p:nvSpPr>
        <p:spPr>
          <a:xfrm>
            <a:off x="404015" y="1671984"/>
            <a:ext cx="8363272" cy="4857403"/>
          </a:xfrm>
        </p:spPr>
        <p:txBody>
          <a:bodyPr>
            <a:normAutofit/>
          </a:bodyPr>
          <a:lstStyle/>
          <a:p>
            <a:r>
              <a:rPr lang="en-US" sz="2400" dirty="0" err="1"/>
              <a:t>Ambari</a:t>
            </a:r>
            <a:r>
              <a:rPr lang="en-US" sz="2400" dirty="0"/>
              <a:t> Metrics &gt; </a:t>
            </a:r>
            <a:r>
              <a:rPr lang="en-US" sz="2400" dirty="0" err="1"/>
              <a:t>Configs</a:t>
            </a:r>
            <a:r>
              <a:rPr lang="en-US" sz="2400" dirty="0"/>
              <a:t> &gt; Advanced </a:t>
            </a:r>
            <a:r>
              <a:rPr lang="en-US" sz="2400" dirty="0" err="1"/>
              <a:t>ams</a:t>
            </a:r>
            <a:r>
              <a:rPr lang="en-US" sz="2400" dirty="0"/>
              <a:t>-site</a:t>
            </a:r>
            <a:endParaRPr lang="en-US" sz="2400" b="1" i="1" dirty="0">
              <a:solidFill>
                <a:srgbClr val="3D328E"/>
              </a:solidFill>
            </a:endParaRPr>
          </a:p>
        </p:txBody>
      </p:sp>
    </p:spTree>
    <p:extLst>
      <p:ext uri="{BB962C8B-B14F-4D97-AF65-F5344CB8AC3E}">
        <p14:creationId xmlns:p14="http://schemas.microsoft.com/office/powerpoint/2010/main" val="1177215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687</Words>
  <Application>Microsoft Office PowerPoint</Application>
  <PresentationFormat>On-screen Show (4:3)</PresentationFormat>
  <Paragraphs>45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AMS</vt:lpstr>
      <vt:lpstr>Outline </vt:lpstr>
      <vt:lpstr>Collector Modes</vt:lpstr>
      <vt:lpstr>Add Da</vt:lpstr>
      <vt:lpstr>Migrating collector modes</vt:lpstr>
      <vt:lpstr>Aggregated Metrics TTL Settings</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dc:creator>
  <cp:lastModifiedBy>Biswal, Manoranjan(AWF)</cp:lastModifiedBy>
  <cp:revision>129</cp:revision>
  <dcterms:created xsi:type="dcterms:W3CDTF">2012-09-07T17:44:38Z</dcterms:created>
  <dcterms:modified xsi:type="dcterms:W3CDTF">2016-01-12T21:35:43Z</dcterms:modified>
</cp:coreProperties>
</file>