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08" r:id="rId3"/>
    <p:sldId id="304" r:id="rId4"/>
    <p:sldId id="309" r:id="rId5"/>
    <p:sldId id="305" r:id="rId6"/>
    <p:sldId id="259" r:id="rId7"/>
    <p:sldId id="313" r:id="rId8"/>
    <p:sldId id="307" r:id="rId9"/>
    <p:sldId id="311" r:id="rId10"/>
    <p:sldId id="312" r:id="rId11"/>
    <p:sldId id="316" r:id="rId12"/>
    <p:sldId id="310" r:id="rId13"/>
    <p:sldId id="314" r:id="rId14"/>
    <p:sldId id="31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C8D"/>
    <a:srgbClr val="3D3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09" autoAdjust="0"/>
  </p:normalViewPr>
  <p:slideViewPr>
    <p:cSldViewPr>
      <p:cViewPr>
        <p:scale>
          <a:sx n="88" d="100"/>
          <a:sy n="88" d="100"/>
        </p:scale>
        <p:origin x="-1458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3F702-81DC-480A-8CB9-07DE38AA09C8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C50A6-5BFD-4317-88B0-499F8B2246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9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diagram you see that the 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Secondary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JobTracker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running on a single machine. Usually in production clusters having more that 20-30 nodes, the daemons run on separate nodes.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C50A6-5BFD-4317-88B0-499F8B22462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43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FE7A-0F59-464A-92A4-686CD5508AB5}" type="datetime1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93A7-3A02-4D59-820E-DD9BA9CD3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1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CE0D-13AA-4D04-8D15-26FDB7531DE7}" type="datetime1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93A7-3A02-4D59-820E-DD9BA9CD3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AEBF-275C-466E-955C-2C8FC055FC7E}" type="datetime1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93A7-3A02-4D59-820E-DD9BA9CD3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6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0F7D-ADEA-481B-ADF7-8349C4EC5BB9}" type="datetime1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93A7-3A02-4D59-820E-DD9BA9CD3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9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A488-04DE-4539-B4A6-ACC26C60A1EC}" type="datetime1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93A7-3A02-4D59-820E-DD9BA9CD3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7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B9C5-82BA-430A-80FF-BEAFDB83EE91}" type="datetime1">
              <a:rPr lang="en-US" smtClean="0"/>
              <a:t>10/7/2015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93A7-3A02-4D59-820E-DD9BA9CD3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5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A127C-7B0C-4520-943A-2DE19258C069}" type="datetime1">
              <a:rPr lang="en-US" smtClean="0"/>
              <a:t>10/7/2015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93A7-3A02-4D59-820E-DD9BA9CD3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9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D15-1F23-4883-A4D6-0555832B8F0C}" type="datetime1">
              <a:rPr lang="en-US" smtClean="0"/>
              <a:t>10/7/2015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93A7-3A02-4D59-820E-DD9BA9CD3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8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5F57-1B53-45CC-A7DD-377B91A8A1E7}" type="datetime1">
              <a:rPr lang="en-US" smtClean="0"/>
              <a:t>10/7/2015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93A7-3A02-4D59-820E-DD9BA9CD3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3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B075B-6244-4819-9742-68E838F58E7C}" type="datetime1">
              <a:rPr lang="en-US" smtClean="0"/>
              <a:t>10/7/2015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93A7-3A02-4D59-820E-DD9BA9CD3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2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2B41-755E-41A0-A246-1E3963121967}" type="datetime1">
              <a:rPr lang="en-US" smtClean="0"/>
              <a:t>10/7/2015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93A7-3A02-4D59-820E-DD9BA9CD3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75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C9D4A-33FD-4203-A08A-2A5CFB2CF7CC}" type="datetime1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093A7-3A02-4D59-820E-DD9BA9CD3F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3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451" y="1628800"/>
            <a:ext cx="7772400" cy="1470025"/>
          </a:xfrm>
          <a:solidFill>
            <a:srgbClr val="333C8D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The Hadoop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3068960"/>
            <a:ext cx="7344816" cy="3024336"/>
          </a:xfrm>
        </p:spPr>
        <p:txBody>
          <a:bodyPr>
            <a:noAutofit/>
          </a:bodyPr>
          <a:lstStyle/>
          <a:p>
            <a:endParaRPr lang="en-US" sz="2000" dirty="0" smtClean="0">
              <a:solidFill>
                <a:srgbClr val="333C8D"/>
              </a:solidFill>
            </a:endParaRPr>
          </a:p>
          <a:p>
            <a:endParaRPr lang="en-US" sz="2000" b="1" dirty="0">
              <a:solidFill>
                <a:srgbClr val="333C8D"/>
              </a:solidFill>
            </a:endParaRPr>
          </a:p>
          <a:p>
            <a:endParaRPr lang="en-US" sz="2000" b="1" dirty="0" smtClean="0">
              <a:solidFill>
                <a:srgbClr val="333C8D"/>
              </a:solidFill>
            </a:endParaRPr>
          </a:p>
          <a:p>
            <a:r>
              <a:rPr lang="en-US" sz="2000" dirty="0" smtClean="0">
                <a:solidFill>
                  <a:srgbClr val="333C8D"/>
                </a:solidFill>
              </a:rPr>
              <a:t>Presented </a:t>
            </a:r>
            <a:r>
              <a:rPr lang="en-US" sz="2000" dirty="0">
                <a:solidFill>
                  <a:srgbClr val="333C8D"/>
                </a:solidFill>
              </a:rPr>
              <a:t>by </a:t>
            </a:r>
            <a:r>
              <a:rPr lang="en-US" sz="2000" dirty="0" smtClean="0">
                <a:solidFill>
                  <a:srgbClr val="333C8D"/>
                </a:solidFill>
              </a:rPr>
              <a:t> Manoranjan Biswal</a:t>
            </a:r>
            <a:endParaRPr lang="en-US" sz="2000" dirty="0">
              <a:solidFill>
                <a:srgbClr val="333C8D"/>
              </a:solidFill>
            </a:endParaRPr>
          </a:p>
          <a:p>
            <a:r>
              <a:rPr lang="en-US" sz="2000" dirty="0" smtClean="0">
                <a:solidFill>
                  <a:srgbClr val="333C8D"/>
                </a:solidFill>
              </a:rPr>
              <a:t>9/21/2015</a:t>
            </a:r>
            <a:endParaRPr lang="en-US" sz="2000" dirty="0">
              <a:solidFill>
                <a:srgbClr val="333C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92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Secondary </a:t>
            </a:r>
            <a:r>
              <a:rPr lang="en-US" b="1" dirty="0" err="1" smtClean="0"/>
              <a:t>NameNode</a:t>
            </a:r>
            <a:endParaRPr lang="en-US" b="1" dirty="0" smtClean="0"/>
          </a:p>
          <a:p>
            <a:pPr marL="0" indent="0">
              <a:buNone/>
            </a:pPr>
            <a:endParaRPr lang="en-US" sz="2800" b="1" dirty="0" smtClean="0"/>
          </a:p>
          <a:p>
            <a:pPr lvl="1"/>
            <a:r>
              <a:rPr lang="en-US" sz="2100" b="1" dirty="0" smtClean="0"/>
              <a:t>IMPORTANT</a:t>
            </a:r>
            <a:r>
              <a:rPr lang="en-US" sz="2100" dirty="0"/>
              <a:t> - The </a:t>
            </a:r>
            <a:r>
              <a:rPr lang="en-US" sz="2100" i="1" dirty="0"/>
              <a:t>Secondary </a:t>
            </a:r>
            <a:r>
              <a:rPr lang="en-US" sz="2100" i="1" dirty="0" err="1"/>
              <a:t>NameNode</a:t>
            </a:r>
            <a:r>
              <a:rPr lang="en-US" sz="2100" dirty="0"/>
              <a:t> is not a failover node for </a:t>
            </a:r>
            <a:r>
              <a:rPr lang="en-US" sz="2100" dirty="0" smtClean="0"/>
              <a:t>the </a:t>
            </a:r>
            <a:r>
              <a:rPr lang="en-US" sz="2100" i="1" dirty="0" err="1" smtClean="0"/>
              <a:t>NameNode</a:t>
            </a:r>
            <a:r>
              <a:rPr lang="en-US" sz="2100" dirty="0" smtClean="0"/>
              <a:t>.</a:t>
            </a:r>
            <a:endParaRPr lang="en-US" sz="2100" dirty="0"/>
          </a:p>
          <a:p>
            <a:pPr lvl="1"/>
            <a:r>
              <a:rPr lang="en-US" sz="2100" dirty="0"/>
              <a:t>The secondary name node is responsible for performing periodic housekeeping functions for the </a:t>
            </a:r>
            <a:r>
              <a:rPr lang="en-US" sz="2100" i="1" dirty="0" err="1"/>
              <a:t>NameNode</a:t>
            </a:r>
            <a:r>
              <a:rPr lang="en-US" sz="2100" dirty="0"/>
              <a:t>. </a:t>
            </a:r>
            <a:endParaRPr lang="en-US" sz="2100" dirty="0" smtClean="0"/>
          </a:p>
          <a:p>
            <a:pPr lvl="1"/>
            <a:r>
              <a:rPr lang="en-US" sz="2100" dirty="0" smtClean="0"/>
              <a:t>It </a:t>
            </a:r>
            <a:r>
              <a:rPr lang="en-US" sz="2100" dirty="0"/>
              <a:t>only creates checkpoints of the </a:t>
            </a:r>
            <a:r>
              <a:rPr lang="en-US" sz="2100" dirty="0" err="1"/>
              <a:t>filesystem</a:t>
            </a:r>
            <a:r>
              <a:rPr lang="en-US" sz="2100" dirty="0"/>
              <a:t> present in the </a:t>
            </a:r>
            <a:r>
              <a:rPr lang="en-US" sz="2100" i="1" dirty="0" err="1"/>
              <a:t>NameNode</a:t>
            </a:r>
            <a:r>
              <a:rPr lang="en-US" sz="2100" dirty="0" smtClean="0"/>
              <a:t>.</a:t>
            </a:r>
          </a:p>
          <a:p>
            <a:endParaRPr lang="en-US" sz="2300" dirty="0" smtClean="0"/>
          </a:p>
          <a:p>
            <a:pPr marL="0" indent="0">
              <a:buNone/>
            </a:pPr>
            <a:r>
              <a:rPr lang="en-US" b="1" dirty="0" err="1" smtClean="0"/>
              <a:t>DataNode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lvl="1" algn="just"/>
            <a:r>
              <a:rPr lang="en-US" sz="2100" dirty="0"/>
              <a:t>The </a:t>
            </a:r>
            <a:r>
              <a:rPr lang="en-US" sz="2100" i="1" dirty="0" err="1"/>
              <a:t>DataNode</a:t>
            </a:r>
            <a:r>
              <a:rPr lang="en-US" sz="2100" dirty="0"/>
              <a:t> is responsible for storing the files in HDFS. </a:t>
            </a:r>
            <a:endParaRPr lang="en-US" sz="2100" dirty="0" smtClean="0"/>
          </a:p>
          <a:p>
            <a:pPr lvl="1" algn="just"/>
            <a:r>
              <a:rPr lang="en-US" sz="2100" dirty="0" smtClean="0"/>
              <a:t>It </a:t>
            </a:r>
            <a:r>
              <a:rPr lang="en-US" sz="2100" dirty="0"/>
              <a:t>manages the file blocks within the node. </a:t>
            </a:r>
            <a:endParaRPr lang="en-US" sz="2100" dirty="0" smtClean="0"/>
          </a:p>
          <a:p>
            <a:pPr lvl="1" algn="just"/>
            <a:r>
              <a:rPr lang="en-US" sz="2100" dirty="0" smtClean="0"/>
              <a:t>It </a:t>
            </a:r>
            <a:r>
              <a:rPr lang="en-US" sz="2100" dirty="0"/>
              <a:t>sends information to the </a:t>
            </a:r>
            <a:r>
              <a:rPr lang="en-US" sz="2100" i="1" dirty="0" err="1"/>
              <a:t>NameNode</a:t>
            </a:r>
            <a:r>
              <a:rPr lang="en-US" sz="2100" dirty="0"/>
              <a:t> about the files and blocks stored in that node and responds to the </a:t>
            </a:r>
            <a:r>
              <a:rPr lang="en-US" sz="2100" i="1" dirty="0" err="1"/>
              <a:t>NameNode</a:t>
            </a:r>
            <a:r>
              <a:rPr lang="en-US" sz="2100" dirty="0"/>
              <a:t> for all </a:t>
            </a:r>
            <a:r>
              <a:rPr lang="en-US" sz="2100" dirty="0" err="1"/>
              <a:t>filesystem</a:t>
            </a:r>
            <a:r>
              <a:rPr lang="en-US" sz="2100" dirty="0"/>
              <a:t> operations.</a:t>
            </a: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Re-cap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27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1. The secondary </a:t>
            </a:r>
            <a:r>
              <a:rPr lang="en-US" dirty="0" err="1"/>
              <a:t>namenode</a:t>
            </a:r>
            <a:r>
              <a:rPr lang="en-US" dirty="0"/>
              <a:t> instructs the </a:t>
            </a:r>
            <a:r>
              <a:rPr lang="en-US" dirty="0" err="1"/>
              <a:t>namenode</a:t>
            </a:r>
            <a:r>
              <a:rPr lang="en-US" dirty="0"/>
              <a:t> to roll its </a:t>
            </a:r>
            <a:r>
              <a:rPr lang="en-US" i="1" dirty="0"/>
              <a:t>edits </a:t>
            </a:r>
            <a:r>
              <a:rPr lang="en-US" dirty="0"/>
              <a:t>file and </a:t>
            </a:r>
            <a:r>
              <a:rPr lang="en-US" dirty="0" smtClean="0"/>
              <a:t>begin writing </a:t>
            </a:r>
            <a:r>
              <a:rPr lang="en-US" dirty="0"/>
              <a:t>to </a:t>
            </a:r>
            <a:r>
              <a:rPr lang="en-US" i="1" dirty="0" err="1"/>
              <a:t>edits.new</a:t>
            </a:r>
            <a:r>
              <a:rPr lang="en-US" dirty="0"/>
              <a:t>.</a:t>
            </a:r>
          </a:p>
          <a:p>
            <a:r>
              <a:rPr lang="en-US" dirty="0"/>
              <a:t>2. The secondary </a:t>
            </a:r>
            <a:r>
              <a:rPr lang="en-US" dirty="0" err="1"/>
              <a:t>namenode</a:t>
            </a:r>
            <a:r>
              <a:rPr lang="en-US" dirty="0"/>
              <a:t> copies the </a:t>
            </a:r>
            <a:r>
              <a:rPr lang="en-US" dirty="0" err="1"/>
              <a:t>namenode’s</a:t>
            </a:r>
            <a:r>
              <a:rPr lang="en-US" dirty="0"/>
              <a:t> </a:t>
            </a:r>
            <a:r>
              <a:rPr lang="en-US" i="1" dirty="0" err="1"/>
              <a:t>fsimage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edits </a:t>
            </a:r>
            <a:r>
              <a:rPr lang="en-US" dirty="0"/>
              <a:t>files to its </a:t>
            </a:r>
            <a:r>
              <a:rPr lang="en-US" dirty="0" smtClean="0"/>
              <a:t>local checkpoint </a:t>
            </a:r>
            <a:r>
              <a:rPr lang="en-US" dirty="0"/>
              <a:t>directory.</a:t>
            </a:r>
          </a:p>
          <a:p>
            <a:r>
              <a:rPr lang="en-US" dirty="0"/>
              <a:t>3. The secondary </a:t>
            </a:r>
            <a:r>
              <a:rPr lang="en-US" dirty="0" err="1"/>
              <a:t>namenode</a:t>
            </a:r>
            <a:r>
              <a:rPr lang="en-US" dirty="0"/>
              <a:t> loads </a:t>
            </a:r>
            <a:r>
              <a:rPr lang="en-US" i="1" dirty="0" err="1"/>
              <a:t>fsimage</a:t>
            </a:r>
            <a:r>
              <a:rPr lang="en-US" dirty="0"/>
              <a:t>, replays </a:t>
            </a:r>
            <a:r>
              <a:rPr lang="en-US" i="1" dirty="0"/>
              <a:t>edits </a:t>
            </a:r>
            <a:r>
              <a:rPr lang="en-US" dirty="0"/>
              <a:t>on top of it, and writes a </a:t>
            </a:r>
            <a:r>
              <a:rPr lang="en-US" dirty="0" smtClean="0"/>
              <a:t>new, compacted </a:t>
            </a:r>
            <a:r>
              <a:rPr lang="en-US" i="1" dirty="0" err="1"/>
              <a:t>fsimage</a:t>
            </a:r>
            <a:r>
              <a:rPr lang="en-US" i="1" dirty="0"/>
              <a:t> </a:t>
            </a:r>
            <a:r>
              <a:rPr lang="en-US" dirty="0"/>
              <a:t>file to disk.</a:t>
            </a:r>
          </a:p>
          <a:p>
            <a:r>
              <a:rPr lang="en-US" dirty="0"/>
              <a:t>4. The secondary </a:t>
            </a:r>
            <a:r>
              <a:rPr lang="en-US" dirty="0" err="1"/>
              <a:t>namenode</a:t>
            </a:r>
            <a:r>
              <a:rPr lang="en-US" dirty="0"/>
              <a:t> sends the new </a:t>
            </a:r>
            <a:r>
              <a:rPr lang="en-US" i="1" dirty="0" err="1"/>
              <a:t>fsimage</a:t>
            </a:r>
            <a:r>
              <a:rPr lang="en-US" i="1" dirty="0"/>
              <a:t> </a:t>
            </a:r>
            <a:r>
              <a:rPr lang="en-US" dirty="0"/>
              <a:t>file to the </a:t>
            </a:r>
            <a:r>
              <a:rPr lang="en-US" dirty="0" err="1"/>
              <a:t>namenode</a:t>
            </a:r>
            <a:r>
              <a:rPr lang="en-US" dirty="0"/>
              <a:t>, </a:t>
            </a:r>
            <a:r>
              <a:rPr lang="en-US" dirty="0" smtClean="0"/>
              <a:t>which adopts </a:t>
            </a:r>
            <a:r>
              <a:rPr lang="en-US" dirty="0"/>
              <a:t>it.</a:t>
            </a:r>
          </a:p>
          <a:p>
            <a:r>
              <a:rPr lang="en-US" dirty="0"/>
              <a:t>5. The </a:t>
            </a:r>
            <a:r>
              <a:rPr lang="en-US" dirty="0" err="1"/>
              <a:t>namenode</a:t>
            </a:r>
            <a:r>
              <a:rPr lang="en-US" dirty="0"/>
              <a:t> renames </a:t>
            </a:r>
            <a:r>
              <a:rPr lang="en-US" i="1" dirty="0" err="1"/>
              <a:t>edits.new</a:t>
            </a:r>
            <a:r>
              <a:rPr lang="en-US" i="1" dirty="0"/>
              <a:t> </a:t>
            </a:r>
            <a:r>
              <a:rPr lang="en-US" dirty="0"/>
              <a:t>to </a:t>
            </a:r>
            <a:r>
              <a:rPr lang="en-US" i="1" dirty="0"/>
              <a:t>edits</a:t>
            </a:r>
            <a:r>
              <a:rPr lang="en-US" dirty="0"/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Re-cap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01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Hadoop</a:t>
            </a:r>
            <a:r>
              <a:rPr lang="en-US" dirty="0"/>
              <a:t> uses HDFS to store files efficiently in the cluster.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When </a:t>
            </a:r>
            <a:r>
              <a:rPr lang="en-US" dirty="0"/>
              <a:t>a file is placed in HDFS it is broken down into blocks, 64 MB block size by default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These </a:t>
            </a:r>
            <a:r>
              <a:rPr lang="en-US" dirty="0"/>
              <a:t>blocks are then replicated across the different nodes (</a:t>
            </a:r>
            <a:r>
              <a:rPr lang="en-US" i="1" dirty="0" err="1"/>
              <a:t>DataNodes</a:t>
            </a:r>
            <a:r>
              <a:rPr lang="en-US" dirty="0"/>
              <a:t>) in the cluster.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The </a:t>
            </a:r>
            <a:r>
              <a:rPr lang="en-US" dirty="0"/>
              <a:t>default replication value is 3, i.e. there will be 3 copies of the same block in the cluster.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 </a:t>
            </a:r>
            <a:r>
              <a:rPr lang="en-US" dirty="0"/>
              <a:t>Hadoop cluster can comprise of a single node (single node cluster) or thousands of nodes.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Re-cap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326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500" b="1" dirty="0"/>
              <a:t>A typical (simplified) flow in Hadoop is a follows</a:t>
            </a:r>
            <a:r>
              <a:rPr lang="en-US" sz="4500" b="1" dirty="0" smtClean="0"/>
              <a:t>:</a:t>
            </a:r>
          </a:p>
          <a:p>
            <a:pPr marL="0" indent="0">
              <a:buNone/>
            </a:pPr>
            <a:endParaRPr lang="en-US" sz="3500" dirty="0"/>
          </a:p>
          <a:p>
            <a:pPr marL="514350" indent="-514350">
              <a:buFont typeface="+mj-lt"/>
              <a:buAutoNum type="arabicPeriod"/>
            </a:pPr>
            <a:r>
              <a:rPr lang="en-US" sz="3500" dirty="0"/>
              <a:t>A Client (</a:t>
            </a:r>
            <a:r>
              <a:rPr lang="en-US" sz="3500" dirty="0" err="1"/>
              <a:t>usaually</a:t>
            </a:r>
            <a:r>
              <a:rPr lang="en-US" sz="3500" dirty="0"/>
              <a:t> a </a:t>
            </a:r>
            <a:r>
              <a:rPr lang="en-US" sz="3500" dirty="0" err="1"/>
              <a:t>MapReduce</a:t>
            </a:r>
            <a:r>
              <a:rPr lang="en-US" sz="3500" dirty="0"/>
              <a:t> program) submits a job to </a:t>
            </a:r>
            <a:r>
              <a:rPr lang="en-US" sz="3500" dirty="0" err="1"/>
              <a:t>the</a:t>
            </a:r>
            <a:r>
              <a:rPr lang="en-US" sz="3500" i="1" dirty="0" err="1"/>
              <a:t>JobTracker</a:t>
            </a:r>
            <a:r>
              <a:rPr lang="en-US" sz="35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3500" dirty="0"/>
          </a:p>
          <a:p>
            <a:pPr marL="514350" indent="-514350">
              <a:buFont typeface="+mj-lt"/>
              <a:buAutoNum type="arabicPeriod"/>
            </a:pPr>
            <a:r>
              <a:rPr lang="en-US" sz="3500" dirty="0"/>
              <a:t>The </a:t>
            </a:r>
            <a:r>
              <a:rPr lang="en-US" sz="3500" i="1" dirty="0" err="1"/>
              <a:t>JobTracker</a:t>
            </a:r>
            <a:r>
              <a:rPr lang="en-US" sz="3500" dirty="0"/>
              <a:t> get information from the </a:t>
            </a:r>
            <a:r>
              <a:rPr lang="en-US" sz="3500" i="1" dirty="0" err="1"/>
              <a:t>NameNode</a:t>
            </a:r>
            <a:r>
              <a:rPr lang="en-US" sz="3500" dirty="0"/>
              <a:t> on the location of the data within the </a:t>
            </a:r>
            <a:r>
              <a:rPr lang="en-US" sz="3500" i="1" dirty="0" err="1"/>
              <a:t>DataNodes</a:t>
            </a:r>
            <a:r>
              <a:rPr lang="en-US" sz="3500" dirty="0"/>
              <a:t>. The </a:t>
            </a:r>
            <a:r>
              <a:rPr lang="en-US" sz="3500" i="1" dirty="0" err="1"/>
              <a:t>JobTracker</a:t>
            </a:r>
            <a:r>
              <a:rPr lang="en-US" sz="3500" dirty="0"/>
              <a:t> places the client program (usually a jar file along with the configuration file) in the HDFS. Once placed, </a:t>
            </a:r>
            <a:r>
              <a:rPr lang="en-US" sz="3500" i="1" dirty="0" err="1"/>
              <a:t>JobTracker</a:t>
            </a:r>
            <a:r>
              <a:rPr lang="en-US" sz="3500" dirty="0"/>
              <a:t> tries to assign tasks to </a:t>
            </a:r>
            <a:r>
              <a:rPr lang="en-US" sz="3500" i="1" dirty="0" err="1"/>
              <a:t>TaskTrackers</a:t>
            </a:r>
            <a:r>
              <a:rPr lang="en-US" sz="3500" dirty="0"/>
              <a:t> on the </a:t>
            </a:r>
            <a:r>
              <a:rPr lang="en-US" sz="3500" dirty="0" err="1"/>
              <a:t>DataNodes</a:t>
            </a:r>
            <a:r>
              <a:rPr lang="en-US" sz="3500" dirty="0"/>
              <a:t> based on data locality</a:t>
            </a:r>
            <a:r>
              <a:rPr lang="en-US" sz="35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3500" dirty="0"/>
          </a:p>
          <a:p>
            <a:pPr marL="514350" indent="-514350">
              <a:buFont typeface="+mj-lt"/>
              <a:buAutoNum type="arabicPeriod"/>
            </a:pPr>
            <a:r>
              <a:rPr lang="en-US" sz="3500" dirty="0"/>
              <a:t>The </a:t>
            </a:r>
            <a:r>
              <a:rPr lang="en-US" sz="3500" i="1" dirty="0" err="1"/>
              <a:t>TaskTracker</a:t>
            </a:r>
            <a:r>
              <a:rPr lang="en-US" sz="3500" dirty="0"/>
              <a:t> takes care of starting the Map tasks on the </a:t>
            </a:r>
            <a:r>
              <a:rPr lang="en-US" sz="3500" i="1" dirty="0" err="1"/>
              <a:t>DataNodes</a:t>
            </a:r>
            <a:r>
              <a:rPr lang="en-US" sz="3500" dirty="0" err="1"/>
              <a:t>by</a:t>
            </a:r>
            <a:r>
              <a:rPr lang="en-US" sz="3500" dirty="0"/>
              <a:t> picking up the client program from the shared location on the HDFS</a:t>
            </a:r>
            <a:r>
              <a:rPr lang="en-US" sz="35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3500" dirty="0"/>
          </a:p>
          <a:p>
            <a:pPr marL="514350" indent="-514350">
              <a:buFont typeface="+mj-lt"/>
              <a:buAutoNum type="arabicPeriod"/>
            </a:pPr>
            <a:r>
              <a:rPr lang="en-US" sz="3500" dirty="0"/>
              <a:t>The progress of the operation is relayed back to the </a:t>
            </a:r>
            <a:r>
              <a:rPr lang="en-US" sz="3500" i="1" dirty="0" err="1"/>
              <a:t>JobTracker</a:t>
            </a:r>
            <a:r>
              <a:rPr lang="en-US" sz="3500" i="1" dirty="0"/>
              <a:t> </a:t>
            </a:r>
            <a:r>
              <a:rPr lang="en-US" sz="3500" dirty="0"/>
              <a:t>by </a:t>
            </a:r>
            <a:r>
              <a:rPr lang="en-US" sz="3500" dirty="0" err="1"/>
              <a:t>the</a:t>
            </a:r>
            <a:r>
              <a:rPr lang="en-US" sz="3500" i="1" dirty="0" err="1"/>
              <a:t>TaskTracker</a:t>
            </a:r>
            <a:r>
              <a:rPr lang="en-US" sz="35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3500" dirty="0"/>
          </a:p>
          <a:p>
            <a:pPr marL="514350" indent="-514350">
              <a:buFont typeface="+mj-lt"/>
              <a:buAutoNum type="arabicPeriod"/>
            </a:pPr>
            <a:r>
              <a:rPr lang="en-US" sz="3500" dirty="0"/>
              <a:t>On completion of the Map task an intermediate file is created on the local </a:t>
            </a:r>
            <a:r>
              <a:rPr lang="en-US" sz="3500" dirty="0" err="1"/>
              <a:t>filesystem</a:t>
            </a:r>
            <a:r>
              <a:rPr lang="en-US" sz="3500" dirty="0"/>
              <a:t> of the </a:t>
            </a:r>
            <a:r>
              <a:rPr lang="en-US" sz="3500" i="1" dirty="0" err="1"/>
              <a:t>TaskTracker</a:t>
            </a:r>
            <a:r>
              <a:rPr lang="en-US" sz="35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3500" dirty="0"/>
          </a:p>
          <a:p>
            <a:pPr marL="514350" indent="-514350">
              <a:buFont typeface="+mj-lt"/>
              <a:buAutoNum type="arabicPeriod"/>
            </a:pPr>
            <a:r>
              <a:rPr lang="en-US" sz="3500" dirty="0"/>
              <a:t>Results from Map tasks are then passed on to the Reduce task</a:t>
            </a:r>
            <a:r>
              <a:rPr lang="en-US" sz="35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3500" dirty="0"/>
          </a:p>
          <a:p>
            <a:pPr marL="514350" indent="-514350">
              <a:buFont typeface="+mj-lt"/>
              <a:buAutoNum type="arabicPeriod"/>
            </a:pPr>
            <a:r>
              <a:rPr lang="en-US" sz="3500" dirty="0"/>
              <a:t>The Reduce tasks works on all data received from map tasks and writes the final output to HDFS</a:t>
            </a:r>
            <a:r>
              <a:rPr lang="en-US" sz="35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3500" dirty="0"/>
          </a:p>
          <a:p>
            <a:pPr marL="514350" indent="-514350">
              <a:buFont typeface="+mj-lt"/>
              <a:buAutoNum type="arabicPeriod"/>
            </a:pPr>
            <a:r>
              <a:rPr lang="en-US" sz="3500" dirty="0"/>
              <a:t>After the task complete the intermediate data generated by </a:t>
            </a:r>
            <a:r>
              <a:rPr lang="en-US" sz="3500" dirty="0" err="1"/>
              <a:t>the</a:t>
            </a:r>
            <a:r>
              <a:rPr lang="en-US" sz="3500" i="1" dirty="0" err="1"/>
              <a:t>TaskTracker</a:t>
            </a:r>
            <a:r>
              <a:rPr lang="en-US" sz="3500" dirty="0"/>
              <a:t> is deleted.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Map reduce work flow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44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fs -</a:t>
            </a:r>
            <a:r>
              <a:rPr lang="en-US" dirty="0" err="1"/>
              <a:t>ls</a:t>
            </a:r>
            <a:endParaRPr lang="en-US" dirty="0"/>
          </a:p>
          <a:p>
            <a:r>
              <a:rPr lang="en-US" dirty="0" err="1"/>
              <a:t>hadoop</a:t>
            </a:r>
            <a:r>
              <a:rPr lang="en-US" dirty="0"/>
              <a:t> fs -put &lt;</a:t>
            </a:r>
            <a:r>
              <a:rPr lang="en-US" dirty="0" err="1"/>
              <a:t>path_of_local</a:t>
            </a:r>
            <a:r>
              <a:rPr lang="en-US" dirty="0"/>
              <a:t>&gt; &lt;</a:t>
            </a:r>
            <a:r>
              <a:rPr lang="en-US" dirty="0" err="1"/>
              <a:t>path_in_hdfs</a:t>
            </a:r>
            <a:r>
              <a:rPr lang="en-US" dirty="0"/>
              <a:t>&gt;</a:t>
            </a:r>
          </a:p>
          <a:p>
            <a:r>
              <a:rPr lang="en-US" dirty="0" err="1"/>
              <a:t>hadoop</a:t>
            </a:r>
            <a:r>
              <a:rPr lang="en-US" dirty="0"/>
              <a:t> fs -get &lt;</a:t>
            </a:r>
            <a:r>
              <a:rPr lang="en-US" dirty="0" err="1"/>
              <a:t>path_in_hdfs</a:t>
            </a:r>
            <a:r>
              <a:rPr lang="en-US" dirty="0"/>
              <a:t>&gt; &lt;</a:t>
            </a:r>
            <a:r>
              <a:rPr lang="en-US" dirty="0" err="1"/>
              <a:t>path_of_local</a:t>
            </a:r>
            <a:r>
              <a:rPr lang="en-US" dirty="0"/>
              <a:t>&gt;</a:t>
            </a:r>
          </a:p>
          <a:p>
            <a:r>
              <a:rPr lang="en-US" dirty="0" err="1"/>
              <a:t>hadoop</a:t>
            </a:r>
            <a:r>
              <a:rPr lang="en-US" dirty="0"/>
              <a:t> fs -cat &lt;</a:t>
            </a:r>
            <a:r>
              <a:rPr lang="en-US" dirty="0" err="1"/>
              <a:t>path_of_file_in_hdfs</a:t>
            </a:r>
            <a:r>
              <a:rPr lang="en-US" dirty="0"/>
              <a:t>&gt;</a:t>
            </a:r>
          </a:p>
          <a:p>
            <a:r>
              <a:rPr lang="en-US" dirty="0" err="1"/>
              <a:t>hadoop</a:t>
            </a:r>
            <a:r>
              <a:rPr lang="en-US" dirty="0"/>
              <a:t> fs -</a:t>
            </a:r>
            <a:r>
              <a:rPr lang="en-US" dirty="0" err="1"/>
              <a:t>rmr</a:t>
            </a:r>
            <a:r>
              <a:rPr lang="en-US" dirty="0"/>
              <a:t> &lt;</a:t>
            </a:r>
            <a:r>
              <a:rPr lang="en-US" dirty="0" err="1"/>
              <a:t>path_in_hdfs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2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Outline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015" y="1671984"/>
            <a:ext cx="8363272" cy="485740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33C8D"/>
                </a:solidFill>
              </a:rPr>
              <a:t>Architecture revisited</a:t>
            </a:r>
          </a:p>
          <a:p>
            <a:r>
              <a:rPr lang="en-US" b="1" dirty="0" smtClean="0">
                <a:solidFill>
                  <a:srgbClr val="333C8D"/>
                </a:solidFill>
              </a:rPr>
              <a:t>Map reduce</a:t>
            </a:r>
          </a:p>
          <a:p>
            <a:pPr marL="685800" lvl="1"/>
            <a:r>
              <a:rPr lang="en-US" sz="1600" dirty="0" smtClean="0">
                <a:solidFill>
                  <a:srgbClr val="333C8D"/>
                </a:solidFill>
              </a:rPr>
              <a:t>Job Tracker</a:t>
            </a:r>
            <a:endParaRPr lang="en-US" sz="1600" dirty="0">
              <a:solidFill>
                <a:srgbClr val="333C8D"/>
              </a:solidFill>
            </a:endParaRPr>
          </a:p>
          <a:p>
            <a:pPr marL="685800" lvl="1"/>
            <a:r>
              <a:rPr lang="en-US" sz="1600" dirty="0" smtClean="0">
                <a:solidFill>
                  <a:srgbClr val="333C8D"/>
                </a:solidFill>
              </a:rPr>
              <a:t>Task Tracker</a:t>
            </a:r>
            <a:endParaRPr lang="en-US" sz="1600" dirty="0">
              <a:solidFill>
                <a:srgbClr val="333C8D"/>
              </a:solidFill>
            </a:endParaRPr>
          </a:p>
          <a:p>
            <a:r>
              <a:rPr lang="en-US" b="1" dirty="0">
                <a:solidFill>
                  <a:srgbClr val="333C8D"/>
                </a:solidFill>
              </a:rPr>
              <a:t>Daemon </a:t>
            </a:r>
            <a:r>
              <a:rPr lang="en-US" b="1" dirty="0" smtClean="0">
                <a:solidFill>
                  <a:srgbClr val="333C8D"/>
                </a:solidFill>
              </a:rPr>
              <a:t>Process</a:t>
            </a:r>
            <a:endParaRPr lang="en-US" b="1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b="1" dirty="0">
                <a:solidFill>
                  <a:srgbClr val="333C8D"/>
                </a:solidFill>
              </a:rPr>
              <a:t>Re-cap</a:t>
            </a:r>
          </a:p>
        </p:txBody>
      </p:sp>
    </p:spTree>
    <p:extLst>
      <p:ext uri="{BB962C8B-B14F-4D97-AF65-F5344CB8AC3E}">
        <p14:creationId xmlns:p14="http://schemas.microsoft.com/office/powerpoint/2010/main" val="133165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276600" y="1877144"/>
            <a:ext cx="1828800" cy="762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Namenode</a:t>
            </a:r>
          </a:p>
        </p:txBody>
      </p:sp>
      <p:grpSp>
        <p:nvGrpSpPr>
          <p:cNvPr id="21510" name="Group 32"/>
          <p:cNvGrpSpPr>
            <a:grpSpLocks/>
          </p:cNvGrpSpPr>
          <p:nvPr/>
        </p:nvGrpSpPr>
        <p:grpSpPr bwMode="auto">
          <a:xfrm>
            <a:off x="152400" y="3858344"/>
            <a:ext cx="4572000" cy="1219200"/>
            <a:chOff x="457200" y="3352800"/>
            <a:chExt cx="4572000" cy="1219200"/>
          </a:xfrm>
        </p:grpSpPr>
        <p:grpSp>
          <p:nvGrpSpPr>
            <p:cNvPr id="21544" name="Group 11"/>
            <p:cNvGrpSpPr>
              <a:grpSpLocks/>
            </p:cNvGrpSpPr>
            <p:nvPr/>
          </p:nvGrpSpPr>
          <p:grpSpPr bwMode="auto">
            <a:xfrm>
              <a:off x="457200" y="3352800"/>
              <a:ext cx="1371600" cy="1219200"/>
              <a:chOff x="762000" y="3200400"/>
              <a:chExt cx="1676400" cy="14478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762000" y="3200400"/>
                <a:ext cx="1676400" cy="14478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66624" y="3428505"/>
                <a:ext cx="304623" cy="30539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066624" y="3886597"/>
                <a:ext cx="304623" cy="30351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04824" y="3581202"/>
                <a:ext cx="304623" cy="30539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21545" name="Group 22"/>
            <p:cNvGrpSpPr>
              <a:grpSpLocks/>
            </p:cNvGrpSpPr>
            <p:nvPr/>
          </p:nvGrpSpPr>
          <p:grpSpPr bwMode="auto">
            <a:xfrm>
              <a:off x="2133600" y="3352800"/>
              <a:ext cx="1371600" cy="1219200"/>
              <a:chOff x="2362200" y="3352800"/>
              <a:chExt cx="1371600" cy="12192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362200" y="3352800"/>
                <a:ext cx="1371600" cy="12192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667000" y="3581400"/>
                <a:ext cx="304800" cy="3048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67000" y="4038600"/>
                <a:ext cx="304800" cy="3048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21546" name="Group 23"/>
            <p:cNvGrpSpPr>
              <a:grpSpLocks/>
            </p:cNvGrpSpPr>
            <p:nvPr/>
          </p:nvGrpSpPr>
          <p:grpSpPr bwMode="auto">
            <a:xfrm>
              <a:off x="3733800" y="3352800"/>
              <a:ext cx="1295400" cy="1219200"/>
              <a:chOff x="4114800" y="3352800"/>
              <a:chExt cx="1295400" cy="1143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114800" y="3352800"/>
                <a:ext cx="1295400" cy="1143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72000" y="3581995"/>
                <a:ext cx="304800" cy="30360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953000" y="4038898"/>
                <a:ext cx="304800" cy="30509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grpSp>
        <p:nvGrpSpPr>
          <p:cNvPr id="21511" name="Group 24"/>
          <p:cNvGrpSpPr>
            <a:grpSpLocks/>
          </p:cNvGrpSpPr>
          <p:nvPr/>
        </p:nvGrpSpPr>
        <p:grpSpPr bwMode="auto">
          <a:xfrm>
            <a:off x="5943600" y="3782144"/>
            <a:ext cx="1371600" cy="1219200"/>
            <a:chOff x="2362200" y="3352800"/>
            <a:chExt cx="1371600" cy="1219200"/>
          </a:xfrm>
        </p:grpSpPr>
        <p:sp>
          <p:nvSpPr>
            <p:cNvPr id="26" name="Rectangle 25"/>
            <p:cNvSpPr/>
            <p:nvPr/>
          </p:nvSpPr>
          <p:spPr>
            <a:xfrm>
              <a:off x="2362200" y="3352800"/>
              <a:ext cx="1371600" cy="12192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67000" y="3581400"/>
              <a:ext cx="304800" cy="304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67000" y="4038600"/>
              <a:ext cx="304800" cy="304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7543800" y="3782144"/>
            <a:ext cx="1371600" cy="1219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848600" y="4010744"/>
            <a:ext cx="304800" cy="304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620000" y="4315544"/>
            <a:ext cx="304800" cy="304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5" name="Straight Arrow Connector 34"/>
          <p:cNvCxnSpPr>
            <a:stCxn id="20" idx="3"/>
            <a:endCxn id="27" idx="1"/>
          </p:cNvCxnSpPr>
          <p:nvPr/>
        </p:nvCxnSpPr>
        <p:spPr>
          <a:xfrm flipV="1">
            <a:off x="4191000" y="4163144"/>
            <a:ext cx="2057400" cy="101600"/>
          </a:xfrm>
          <a:prstGeom prst="straightConnector1">
            <a:avLst/>
          </a:prstGeom>
          <a:ln w="25400" cmpd="sng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6" name="TextBox 35"/>
          <p:cNvSpPr txBox="1">
            <a:spLocks noChangeArrowheads="1"/>
          </p:cNvSpPr>
          <p:nvPr/>
        </p:nvSpPr>
        <p:spPr bwMode="auto">
          <a:xfrm>
            <a:off x="4876800" y="4163144"/>
            <a:ext cx="917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200">
                <a:latin typeface="Georgia" pitchFamily="18" charset="0"/>
              </a:rPr>
              <a:t>replication</a:t>
            </a:r>
          </a:p>
        </p:txBody>
      </p:sp>
      <p:sp>
        <p:nvSpPr>
          <p:cNvPr id="40" name="Right Brace 39"/>
          <p:cNvSpPr/>
          <p:nvPr/>
        </p:nvSpPr>
        <p:spPr>
          <a:xfrm rot="5400000">
            <a:off x="2286000" y="3172544"/>
            <a:ext cx="381000" cy="44958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1" name="Right Brace 40"/>
          <p:cNvSpPr/>
          <p:nvPr/>
        </p:nvSpPr>
        <p:spPr>
          <a:xfrm rot="5400000">
            <a:off x="7277100" y="3896444"/>
            <a:ext cx="304800" cy="29718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19" name="TextBox 41"/>
          <p:cNvSpPr txBox="1">
            <a:spLocks noChangeArrowheads="1"/>
          </p:cNvSpPr>
          <p:nvPr/>
        </p:nvSpPr>
        <p:spPr bwMode="auto">
          <a:xfrm>
            <a:off x="2133600" y="5610944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Georgia" pitchFamily="18" charset="0"/>
              </a:rPr>
              <a:t>Rack1</a:t>
            </a:r>
          </a:p>
        </p:txBody>
      </p:sp>
      <p:sp>
        <p:nvSpPr>
          <p:cNvPr id="21520" name="TextBox 42"/>
          <p:cNvSpPr txBox="1">
            <a:spLocks noChangeArrowheads="1"/>
          </p:cNvSpPr>
          <p:nvPr/>
        </p:nvSpPr>
        <p:spPr bwMode="auto">
          <a:xfrm>
            <a:off x="7086600" y="5534744"/>
            <a:ext cx="819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Georgia" pitchFamily="18" charset="0"/>
              </a:rPr>
              <a:t>Rack2</a:t>
            </a:r>
          </a:p>
        </p:txBody>
      </p:sp>
      <p:sp>
        <p:nvSpPr>
          <p:cNvPr id="44" name="Oval 43"/>
          <p:cNvSpPr/>
          <p:nvPr/>
        </p:nvSpPr>
        <p:spPr>
          <a:xfrm>
            <a:off x="4267200" y="5915744"/>
            <a:ext cx="13716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46" name="Straight Arrow Connector 45"/>
          <p:cNvCxnSpPr>
            <a:stCxn id="44" idx="1"/>
            <a:endCxn id="22" idx="2"/>
          </p:cNvCxnSpPr>
          <p:nvPr/>
        </p:nvCxnSpPr>
        <p:spPr>
          <a:xfrm rot="16200000" flipV="1">
            <a:off x="3899694" y="5435525"/>
            <a:ext cx="1089025" cy="49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7"/>
            <a:endCxn id="28" idx="1"/>
          </p:cNvCxnSpPr>
          <p:nvPr/>
        </p:nvCxnSpPr>
        <p:spPr>
          <a:xfrm rot="5400000" flipH="1" flipV="1">
            <a:off x="5150644" y="4906888"/>
            <a:ext cx="1384300" cy="811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001000" y="4163144"/>
            <a:ext cx="304800" cy="304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458200" y="4391744"/>
            <a:ext cx="304800" cy="304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229600" y="3858344"/>
            <a:ext cx="304800" cy="304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27" name="TextBox 51"/>
          <p:cNvSpPr txBox="1">
            <a:spLocks noChangeArrowheads="1"/>
          </p:cNvSpPr>
          <p:nvPr/>
        </p:nvSpPr>
        <p:spPr bwMode="auto">
          <a:xfrm>
            <a:off x="7696200" y="4620344"/>
            <a:ext cx="852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Georgia" pitchFamily="18" charset="0"/>
              </a:rPr>
              <a:t>Blocks</a:t>
            </a:r>
          </a:p>
        </p:txBody>
      </p:sp>
      <p:sp>
        <p:nvSpPr>
          <p:cNvPr id="21528" name="TextBox 52"/>
          <p:cNvSpPr txBox="1">
            <a:spLocks noChangeArrowheads="1"/>
          </p:cNvSpPr>
          <p:nvPr/>
        </p:nvSpPr>
        <p:spPr bwMode="auto">
          <a:xfrm>
            <a:off x="2133600" y="3401144"/>
            <a:ext cx="1277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Georgia" pitchFamily="18" charset="0"/>
              </a:rPr>
              <a:t>Datanodes</a:t>
            </a:r>
          </a:p>
        </p:txBody>
      </p:sp>
      <p:sp>
        <p:nvSpPr>
          <p:cNvPr id="21529" name="TextBox 53"/>
          <p:cNvSpPr txBox="1">
            <a:spLocks noChangeArrowheads="1"/>
          </p:cNvSpPr>
          <p:nvPr/>
        </p:nvSpPr>
        <p:spPr bwMode="auto">
          <a:xfrm>
            <a:off x="6781800" y="3324944"/>
            <a:ext cx="1277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Georgia" pitchFamily="18" charset="0"/>
              </a:rPr>
              <a:t>Datanodes</a:t>
            </a:r>
          </a:p>
        </p:txBody>
      </p:sp>
      <p:sp>
        <p:nvSpPr>
          <p:cNvPr id="55" name="Oval 54"/>
          <p:cNvSpPr/>
          <p:nvPr/>
        </p:nvSpPr>
        <p:spPr>
          <a:xfrm>
            <a:off x="381000" y="2562944"/>
            <a:ext cx="137160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57" name="Straight Arrow Connector 56"/>
          <p:cNvCxnSpPr>
            <a:stCxn id="9" idx="0"/>
            <a:endCxn id="55" idx="4"/>
          </p:cNvCxnSpPr>
          <p:nvPr/>
        </p:nvCxnSpPr>
        <p:spPr>
          <a:xfrm rot="5400000" flipH="1" flipV="1">
            <a:off x="357981" y="3341613"/>
            <a:ext cx="877888" cy="539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2" name="TextBox 57"/>
          <p:cNvSpPr txBox="1">
            <a:spLocks noChangeArrowheads="1"/>
          </p:cNvSpPr>
          <p:nvPr/>
        </p:nvSpPr>
        <p:spPr bwMode="auto">
          <a:xfrm>
            <a:off x="4572000" y="5610944"/>
            <a:ext cx="763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Georgia" pitchFamily="18" charset="0"/>
              </a:rPr>
              <a:t>Write</a:t>
            </a:r>
          </a:p>
        </p:txBody>
      </p:sp>
      <p:sp>
        <p:nvSpPr>
          <p:cNvPr id="21533" name="TextBox 58"/>
          <p:cNvSpPr txBox="1">
            <a:spLocks noChangeArrowheads="1"/>
          </p:cNvSpPr>
          <p:nvPr/>
        </p:nvSpPr>
        <p:spPr bwMode="auto">
          <a:xfrm>
            <a:off x="762000" y="3324944"/>
            <a:ext cx="709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Georgia" pitchFamily="18" charset="0"/>
              </a:rPr>
              <a:t>Read</a:t>
            </a:r>
          </a:p>
        </p:txBody>
      </p:sp>
      <p:cxnSp>
        <p:nvCxnSpPr>
          <p:cNvPr id="61" name="Straight Arrow Connector 60"/>
          <p:cNvCxnSpPr>
            <a:stCxn id="55" idx="7"/>
            <a:endCxn id="7" idx="1"/>
          </p:cNvCxnSpPr>
          <p:nvPr/>
        </p:nvCxnSpPr>
        <p:spPr>
          <a:xfrm rot="5400000" flipH="1" flipV="1">
            <a:off x="2216944" y="1592188"/>
            <a:ext cx="393700" cy="17256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1"/>
          <p:cNvSpPr txBox="1">
            <a:spLocks noChangeArrowheads="1"/>
          </p:cNvSpPr>
          <p:nvPr/>
        </p:nvSpPr>
        <p:spPr bwMode="auto">
          <a:xfrm>
            <a:off x="1600200" y="2105744"/>
            <a:ext cx="1568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Georgia" pitchFamily="18" charset="0"/>
              </a:rPr>
              <a:t>Metadata ops</a:t>
            </a:r>
          </a:p>
        </p:txBody>
      </p:sp>
      <p:sp>
        <p:nvSpPr>
          <p:cNvPr id="65" name="Folded Corner 64"/>
          <p:cNvSpPr/>
          <p:nvPr/>
        </p:nvSpPr>
        <p:spPr>
          <a:xfrm>
            <a:off x="5410200" y="1724744"/>
            <a:ext cx="2667000" cy="68580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37" name="TextBox 65"/>
          <p:cNvSpPr txBox="1">
            <a:spLocks noChangeArrowheads="1"/>
          </p:cNvSpPr>
          <p:nvPr/>
        </p:nvSpPr>
        <p:spPr bwMode="auto">
          <a:xfrm>
            <a:off x="5486400" y="1877144"/>
            <a:ext cx="23447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>
                <a:latin typeface="Georgia" pitchFamily="18" charset="0"/>
              </a:rPr>
              <a:t>Metadata(Name, replicas..)</a:t>
            </a:r>
          </a:p>
          <a:p>
            <a:pPr eaLnBrk="1" hangingPunct="1"/>
            <a:r>
              <a:rPr lang="en-US" altLang="en-US" sz="1400">
                <a:latin typeface="Georgia" pitchFamily="18" charset="0"/>
              </a:rPr>
              <a:t>(/home/foo/data,6. ..</a:t>
            </a:r>
          </a:p>
        </p:txBody>
      </p:sp>
      <p:cxnSp>
        <p:nvCxnSpPr>
          <p:cNvPr id="68" name="Straight Arrow Connector 67"/>
          <p:cNvCxnSpPr>
            <a:stCxn id="7" idx="3"/>
            <a:endCxn id="65" idx="1"/>
          </p:cNvCxnSpPr>
          <p:nvPr/>
        </p:nvCxnSpPr>
        <p:spPr>
          <a:xfrm flipV="1">
            <a:off x="5105400" y="2067644"/>
            <a:ext cx="3048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" idx="2"/>
          </p:cNvCxnSpPr>
          <p:nvPr/>
        </p:nvCxnSpPr>
        <p:spPr>
          <a:xfrm rot="16200000" flipH="1">
            <a:off x="4572000" y="2258144"/>
            <a:ext cx="11430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40" name="TextBox 70"/>
          <p:cNvSpPr txBox="1">
            <a:spLocks noChangeArrowheads="1"/>
          </p:cNvSpPr>
          <p:nvPr/>
        </p:nvSpPr>
        <p:spPr bwMode="auto">
          <a:xfrm>
            <a:off x="5029200" y="3020144"/>
            <a:ext cx="1165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latin typeface="Georgia" pitchFamily="18" charset="0"/>
              </a:rPr>
              <a:t>Block ops</a:t>
            </a: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  <a:solidFill>
            <a:srgbClr val="333C8D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Architecture revisited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15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751013"/>
            <a:ext cx="4037012" cy="4497387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zh-CN" altLang="en-US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Map: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Accepts </a:t>
            </a:r>
            <a:r>
              <a:rPr lang="en-US" altLang="zh-CN" i="1">
                <a:ea typeface="宋体" pitchFamily="2" charset="-122"/>
              </a:rPr>
              <a:t>input</a:t>
            </a:r>
            <a:r>
              <a:rPr lang="en-US" altLang="zh-CN">
                <a:ea typeface="宋体" pitchFamily="2" charset="-122"/>
              </a:rPr>
              <a:t> key/value pair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Emits </a:t>
            </a:r>
            <a:r>
              <a:rPr lang="en-US" altLang="zh-CN" i="1">
                <a:ea typeface="宋体" pitchFamily="2" charset="-122"/>
              </a:rPr>
              <a:t>intermediate</a:t>
            </a:r>
            <a:r>
              <a:rPr lang="en-US" altLang="zh-CN">
                <a:ea typeface="宋体" pitchFamily="2" charset="-122"/>
              </a:rPr>
              <a:t> key/value pair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5025" y="1751013"/>
            <a:ext cx="4037013" cy="4497387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zh-CN" altLang="en-US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Reduce :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Accepts </a:t>
            </a:r>
            <a:r>
              <a:rPr lang="en-US" altLang="zh-CN" i="1" dirty="0">
                <a:ea typeface="宋体" pitchFamily="2" charset="-122"/>
              </a:rPr>
              <a:t>intermediate</a:t>
            </a:r>
            <a:r>
              <a:rPr lang="en-US" altLang="zh-CN" dirty="0">
                <a:ea typeface="宋体" pitchFamily="2" charset="-122"/>
              </a:rPr>
              <a:t> key/value* pair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Emits </a:t>
            </a:r>
            <a:r>
              <a:rPr lang="en-US" altLang="zh-CN" i="1" dirty="0">
                <a:ea typeface="宋体" pitchFamily="2" charset="-122"/>
              </a:rPr>
              <a:t>output</a:t>
            </a:r>
            <a:r>
              <a:rPr lang="en-US" altLang="zh-CN" dirty="0">
                <a:ea typeface="宋体" pitchFamily="2" charset="-122"/>
              </a:rPr>
              <a:t> key/value pair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81000" y="1752600"/>
            <a:ext cx="1143000" cy="1905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2209800" y="1752600"/>
            <a:ext cx="1143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2209800" y="2133600"/>
            <a:ext cx="1143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2209800" y="2514600"/>
            <a:ext cx="1143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2209800" y="3352800"/>
            <a:ext cx="1143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Line 10"/>
          <p:cNvSpPr>
            <a:spLocks noChangeShapeType="1"/>
          </p:cNvSpPr>
          <p:nvPr/>
        </p:nvSpPr>
        <p:spPr bwMode="auto">
          <a:xfrm>
            <a:off x="2776538" y="2971800"/>
            <a:ext cx="1587" cy="22860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5105400" y="1752600"/>
            <a:ext cx="1143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5105400" y="2133600"/>
            <a:ext cx="1143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Rectangle 13"/>
          <p:cNvSpPr>
            <a:spLocks noChangeArrowheads="1"/>
          </p:cNvSpPr>
          <p:nvPr/>
        </p:nvSpPr>
        <p:spPr bwMode="auto">
          <a:xfrm>
            <a:off x="5105400" y="2514600"/>
            <a:ext cx="1143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Rectangle 14"/>
          <p:cNvSpPr>
            <a:spLocks noChangeArrowheads="1"/>
          </p:cNvSpPr>
          <p:nvPr/>
        </p:nvSpPr>
        <p:spPr bwMode="auto">
          <a:xfrm>
            <a:off x="5105400" y="3352800"/>
            <a:ext cx="11430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Line 15"/>
          <p:cNvSpPr>
            <a:spLocks noChangeShapeType="1"/>
          </p:cNvSpPr>
          <p:nvPr/>
        </p:nvSpPr>
        <p:spPr bwMode="auto">
          <a:xfrm>
            <a:off x="5672138" y="2971800"/>
            <a:ext cx="1587" cy="22860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8" name="Line 16"/>
          <p:cNvSpPr>
            <a:spLocks noChangeShapeType="1"/>
          </p:cNvSpPr>
          <p:nvPr/>
        </p:nvSpPr>
        <p:spPr bwMode="auto">
          <a:xfrm>
            <a:off x="1647825" y="2590800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9" name="Line 17"/>
          <p:cNvSpPr>
            <a:spLocks noChangeShapeType="1"/>
          </p:cNvSpPr>
          <p:nvPr/>
        </p:nvSpPr>
        <p:spPr bwMode="auto">
          <a:xfrm>
            <a:off x="3429000" y="1905000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0" name="Line 18"/>
          <p:cNvSpPr>
            <a:spLocks noChangeShapeType="1"/>
          </p:cNvSpPr>
          <p:nvPr/>
        </p:nvSpPr>
        <p:spPr bwMode="auto">
          <a:xfrm>
            <a:off x="3429000" y="2286000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1" name="Line 19"/>
          <p:cNvSpPr>
            <a:spLocks noChangeShapeType="1"/>
          </p:cNvSpPr>
          <p:nvPr/>
        </p:nvSpPr>
        <p:spPr bwMode="auto">
          <a:xfrm>
            <a:off x="3429000" y="2667000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2" name="Line 20"/>
          <p:cNvSpPr>
            <a:spLocks noChangeShapeType="1"/>
          </p:cNvSpPr>
          <p:nvPr/>
        </p:nvSpPr>
        <p:spPr bwMode="auto">
          <a:xfrm>
            <a:off x="3429000" y="3505200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3" name="Line 21"/>
          <p:cNvSpPr>
            <a:spLocks noChangeShapeType="1"/>
          </p:cNvSpPr>
          <p:nvPr/>
        </p:nvSpPr>
        <p:spPr bwMode="auto">
          <a:xfrm>
            <a:off x="4572000" y="1900238"/>
            <a:ext cx="4572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4572000" y="2281238"/>
            <a:ext cx="4572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5" name="Line 23"/>
          <p:cNvSpPr>
            <a:spLocks noChangeShapeType="1"/>
          </p:cNvSpPr>
          <p:nvPr/>
        </p:nvSpPr>
        <p:spPr bwMode="auto">
          <a:xfrm>
            <a:off x="4572000" y="2662238"/>
            <a:ext cx="4572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6" name="Line 24"/>
          <p:cNvSpPr>
            <a:spLocks noChangeShapeType="1"/>
          </p:cNvSpPr>
          <p:nvPr/>
        </p:nvSpPr>
        <p:spPr bwMode="auto">
          <a:xfrm>
            <a:off x="4572000" y="3500438"/>
            <a:ext cx="4572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7" name="Line 25"/>
          <p:cNvSpPr>
            <a:spLocks noChangeShapeType="1"/>
          </p:cNvSpPr>
          <p:nvPr/>
        </p:nvSpPr>
        <p:spPr bwMode="auto">
          <a:xfrm>
            <a:off x="6324600" y="2619375"/>
            <a:ext cx="3048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8" name="Line 26"/>
          <p:cNvSpPr>
            <a:spLocks noChangeShapeType="1"/>
          </p:cNvSpPr>
          <p:nvPr/>
        </p:nvSpPr>
        <p:spPr bwMode="auto">
          <a:xfrm>
            <a:off x="7267575" y="2619375"/>
            <a:ext cx="3048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9" name="Rectangle 27"/>
          <p:cNvSpPr>
            <a:spLocks noChangeArrowheads="1"/>
          </p:cNvSpPr>
          <p:nvPr/>
        </p:nvSpPr>
        <p:spPr bwMode="auto">
          <a:xfrm>
            <a:off x="7620000" y="1752600"/>
            <a:ext cx="1143000" cy="1905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0" name="Rectangle 28"/>
          <p:cNvSpPr>
            <a:spLocks noChangeArrowheads="1"/>
          </p:cNvSpPr>
          <p:nvPr/>
        </p:nvSpPr>
        <p:spPr bwMode="auto">
          <a:xfrm>
            <a:off x="1981200" y="1524000"/>
            <a:ext cx="5410200" cy="2438400"/>
          </a:xfrm>
          <a:prstGeom prst="rect">
            <a:avLst/>
          </a:prstGeom>
          <a:solidFill>
            <a:schemeClr val="accent1">
              <a:alpha val="67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1" name="Rectangle 29"/>
          <p:cNvSpPr>
            <a:spLocks noChangeArrowheads="1"/>
          </p:cNvSpPr>
          <p:nvPr/>
        </p:nvSpPr>
        <p:spPr bwMode="auto">
          <a:xfrm>
            <a:off x="3914775" y="1752600"/>
            <a:ext cx="609600" cy="1905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2" name="Rectangle 30"/>
          <p:cNvSpPr>
            <a:spLocks noChangeArrowheads="1"/>
          </p:cNvSpPr>
          <p:nvPr/>
        </p:nvSpPr>
        <p:spPr bwMode="auto">
          <a:xfrm>
            <a:off x="6629400" y="1752600"/>
            <a:ext cx="609600" cy="1905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03" name="Text Box 31"/>
          <p:cNvSpPr txBox="1">
            <a:spLocks noChangeArrowheads="1"/>
          </p:cNvSpPr>
          <p:nvPr/>
        </p:nvSpPr>
        <p:spPr bwMode="auto">
          <a:xfrm>
            <a:off x="560388" y="2181225"/>
            <a:ext cx="7762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Very </a:t>
            </a:r>
          </a:p>
          <a:p>
            <a:pPr algn="ctr"/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big</a:t>
            </a:r>
          </a:p>
          <a:p>
            <a:pPr algn="ctr"/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data</a:t>
            </a:r>
          </a:p>
        </p:txBody>
      </p:sp>
      <p:sp>
        <p:nvSpPr>
          <p:cNvPr id="79904" name="Text Box 32"/>
          <p:cNvSpPr txBox="1">
            <a:spLocks noChangeArrowheads="1"/>
          </p:cNvSpPr>
          <p:nvPr/>
        </p:nvSpPr>
        <p:spPr bwMode="auto">
          <a:xfrm>
            <a:off x="7708900" y="2422525"/>
            <a:ext cx="90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Result</a:t>
            </a:r>
          </a:p>
        </p:txBody>
      </p:sp>
      <p:sp>
        <p:nvSpPr>
          <p:cNvPr id="79905" name="Text Box 33"/>
          <p:cNvSpPr txBox="1">
            <a:spLocks noChangeArrowheads="1"/>
          </p:cNvSpPr>
          <p:nvPr/>
        </p:nvSpPr>
        <p:spPr bwMode="auto">
          <a:xfrm>
            <a:off x="4000500" y="2133600"/>
            <a:ext cx="3952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M</a:t>
            </a:r>
          </a:p>
          <a:p>
            <a:pPr algn="ctr"/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A</a:t>
            </a:r>
          </a:p>
          <a:p>
            <a:pPr algn="ctr"/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P</a:t>
            </a:r>
          </a:p>
        </p:txBody>
      </p:sp>
      <p:sp>
        <p:nvSpPr>
          <p:cNvPr id="79906" name="Text Box 34"/>
          <p:cNvSpPr txBox="1">
            <a:spLocks noChangeArrowheads="1"/>
          </p:cNvSpPr>
          <p:nvPr/>
        </p:nvSpPr>
        <p:spPr bwMode="auto">
          <a:xfrm>
            <a:off x="6742113" y="1736725"/>
            <a:ext cx="3683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R</a:t>
            </a:r>
          </a:p>
          <a:p>
            <a:pPr algn="ctr"/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E</a:t>
            </a:r>
          </a:p>
          <a:p>
            <a:pPr algn="ctr"/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D</a:t>
            </a:r>
          </a:p>
          <a:p>
            <a:pPr algn="ctr"/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U</a:t>
            </a:r>
          </a:p>
          <a:p>
            <a:pPr algn="ctr"/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C</a:t>
            </a:r>
          </a:p>
          <a:p>
            <a:pPr algn="ctr"/>
            <a:r>
              <a:rPr lang="en-US" altLang="zh-CN" sz="2000">
                <a:solidFill>
                  <a:srgbClr val="000000"/>
                </a:solidFill>
                <a:ea typeface="宋体" pitchFamily="2" charset="-122"/>
              </a:rPr>
              <a:t>E</a:t>
            </a:r>
          </a:p>
        </p:txBody>
      </p:sp>
      <p:grpSp>
        <p:nvGrpSpPr>
          <p:cNvPr id="79907" name="Group 35"/>
          <p:cNvGrpSpPr>
            <a:grpSpLocks/>
          </p:cNvGrpSpPr>
          <p:nvPr/>
        </p:nvGrpSpPr>
        <p:grpSpPr bwMode="auto">
          <a:xfrm>
            <a:off x="4876800" y="1981200"/>
            <a:ext cx="1524000" cy="1447800"/>
            <a:chOff x="3072" y="1248"/>
            <a:chExt cx="960" cy="912"/>
          </a:xfrm>
        </p:grpSpPr>
        <p:sp>
          <p:nvSpPr>
            <p:cNvPr id="79908" name="Rectangle 36"/>
            <p:cNvSpPr>
              <a:spLocks noChangeArrowheads="1"/>
            </p:cNvSpPr>
            <p:nvPr/>
          </p:nvSpPr>
          <p:spPr bwMode="auto">
            <a:xfrm>
              <a:off x="3072" y="1248"/>
              <a:ext cx="960" cy="9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9" name="Text Box 37"/>
            <p:cNvSpPr txBox="1">
              <a:spLocks noChangeArrowheads="1"/>
            </p:cNvSpPr>
            <p:nvPr/>
          </p:nvSpPr>
          <p:spPr bwMode="auto">
            <a:xfrm>
              <a:off x="3115" y="1440"/>
              <a:ext cx="91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Partitioning</a:t>
              </a:r>
            </a:p>
            <a:p>
              <a:pPr algn="ctr"/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Function</a:t>
              </a:r>
            </a:p>
          </p:txBody>
        </p:sp>
      </p:grp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  <a:solidFill>
            <a:srgbClr val="333C8D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Map + Reduce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76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  <p:bldP spid="7987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624943" y="1827517"/>
            <a:ext cx="1828800" cy="762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Namenode</a:t>
            </a:r>
          </a:p>
        </p:txBody>
      </p:sp>
      <p:grpSp>
        <p:nvGrpSpPr>
          <p:cNvPr id="21510" name="Group 32"/>
          <p:cNvGrpSpPr>
            <a:grpSpLocks/>
          </p:cNvGrpSpPr>
          <p:nvPr/>
        </p:nvGrpSpPr>
        <p:grpSpPr bwMode="auto">
          <a:xfrm>
            <a:off x="152400" y="3858344"/>
            <a:ext cx="4572000" cy="1219200"/>
            <a:chOff x="457200" y="3352800"/>
            <a:chExt cx="4572000" cy="1219200"/>
          </a:xfrm>
        </p:grpSpPr>
        <p:grpSp>
          <p:nvGrpSpPr>
            <p:cNvPr id="21544" name="Group 11"/>
            <p:cNvGrpSpPr>
              <a:grpSpLocks/>
            </p:cNvGrpSpPr>
            <p:nvPr/>
          </p:nvGrpSpPr>
          <p:grpSpPr bwMode="auto">
            <a:xfrm>
              <a:off x="457200" y="3352800"/>
              <a:ext cx="1371600" cy="1219200"/>
              <a:chOff x="762000" y="3200400"/>
              <a:chExt cx="1676400" cy="14478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762000" y="3200400"/>
                <a:ext cx="1676400" cy="14478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66624" y="3428505"/>
                <a:ext cx="304623" cy="305395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066624" y="3886597"/>
                <a:ext cx="304623" cy="303511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04824" y="3581202"/>
                <a:ext cx="304623" cy="305395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45" name="Group 22"/>
            <p:cNvGrpSpPr>
              <a:grpSpLocks/>
            </p:cNvGrpSpPr>
            <p:nvPr/>
          </p:nvGrpSpPr>
          <p:grpSpPr bwMode="auto">
            <a:xfrm>
              <a:off x="2133600" y="3352800"/>
              <a:ext cx="1371600" cy="1219200"/>
              <a:chOff x="2362200" y="3352800"/>
              <a:chExt cx="1371600" cy="12192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362200" y="3352800"/>
                <a:ext cx="1371600" cy="12192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667000" y="3581400"/>
                <a:ext cx="304800" cy="3048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67000" y="4038600"/>
                <a:ext cx="304800" cy="3048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46" name="Group 23"/>
            <p:cNvGrpSpPr>
              <a:grpSpLocks/>
            </p:cNvGrpSpPr>
            <p:nvPr/>
          </p:nvGrpSpPr>
          <p:grpSpPr bwMode="auto">
            <a:xfrm>
              <a:off x="3733800" y="3352800"/>
              <a:ext cx="1295400" cy="1219200"/>
              <a:chOff x="4114800" y="3352800"/>
              <a:chExt cx="1295400" cy="1143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114800" y="3352800"/>
                <a:ext cx="1295400" cy="1143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72000" y="3581995"/>
                <a:ext cx="304800" cy="303609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953000" y="4038898"/>
                <a:ext cx="304800" cy="305097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511" name="Group 24"/>
          <p:cNvGrpSpPr>
            <a:grpSpLocks/>
          </p:cNvGrpSpPr>
          <p:nvPr/>
        </p:nvGrpSpPr>
        <p:grpSpPr bwMode="auto">
          <a:xfrm>
            <a:off x="5932714" y="3771032"/>
            <a:ext cx="1371600" cy="1219200"/>
            <a:chOff x="2362200" y="3352800"/>
            <a:chExt cx="1371600" cy="1219200"/>
          </a:xfrm>
        </p:grpSpPr>
        <p:sp>
          <p:nvSpPr>
            <p:cNvPr id="26" name="Rectangle 25"/>
            <p:cNvSpPr/>
            <p:nvPr/>
          </p:nvSpPr>
          <p:spPr>
            <a:xfrm>
              <a:off x="2362200" y="3352800"/>
              <a:ext cx="1371600" cy="12192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67000" y="3581400"/>
              <a:ext cx="304800" cy="3048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67000" y="4038600"/>
              <a:ext cx="304800" cy="3048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7543800" y="3782144"/>
            <a:ext cx="1371600" cy="1219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848600" y="4010744"/>
            <a:ext cx="304800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620000" y="4315544"/>
            <a:ext cx="304800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1519" name="TextBox 41"/>
          <p:cNvSpPr txBox="1">
            <a:spLocks noChangeArrowheads="1"/>
          </p:cNvSpPr>
          <p:nvPr/>
        </p:nvSpPr>
        <p:spPr bwMode="auto">
          <a:xfrm>
            <a:off x="152400" y="2976488"/>
            <a:ext cx="22177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Georgia" pitchFamily="18" charset="0"/>
              </a:rPr>
              <a:t>Rack1 / </a:t>
            </a:r>
            <a:r>
              <a:rPr lang="en-US" altLang="en-US" dirty="0" err="1" smtClean="0">
                <a:latin typeface="Georgia" pitchFamily="18" charset="0"/>
              </a:rPr>
              <a:t>Datanodes</a:t>
            </a:r>
            <a:endParaRPr lang="en-US" altLang="en-US" dirty="0">
              <a:latin typeface="Georgia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001000" y="4163144"/>
            <a:ext cx="304800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458200" y="4391744"/>
            <a:ext cx="304800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229600" y="3858344"/>
            <a:ext cx="304800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1527" name="TextBox 51"/>
          <p:cNvSpPr txBox="1">
            <a:spLocks noChangeArrowheads="1"/>
          </p:cNvSpPr>
          <p:nvPr/>
        </p:nvSpPr>
        <p:spPr bwMode="auto">
          <a:xfrm>
            <a:off x="7696200" y="4620344"/>
            <a:ext cx="9605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Georgia" pitchFamily="18" charset="0"/>
              </a:rPr>
              <a:t>Process</a:t>
            </a:r>
            <a:endParaRPr lang="en-US" altLang="en-US" dirty="0">
              <a:latin typeface="Georgia" pitchFamily="18" charset="0"/>
            </a:endParaRPr>
          </a:p>
        </p:txBody>
      </p:sp>
      <p:cxnSp>
        <p:nvCxnSpPr>
          <p:cNvPr id="68" name="Straight Arrow Connector 67"/>
          <p:cNvCxnSpPr>
            <a:stCxn id="7" idx="2"/>
          </p:cNvCxnSpPr>
          <p:nvPr/>
        </p:nvCxnSpPr>
        <p:spPr>
          <a:xfrm>
            <a:off x="4539343" y="2589517"/>
            <a:ext cx="2002971" cy="875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" idx="2"/>
          </p:cNvCxnSpPr>
          <p:nvPr/>
        </p:nvCxnSpPr>
        <p:spPr>
          <a:xfrm flipH="1">
            <a:off x="2514600" y="2589517"/>
            <a:ext cx="2024743" cy="875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  <a:solidFill>
            <a:srgbClr val="333C8D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Map Reduce 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5400000">
            <a:off x="2159494" y="1344081"/>
            <a:ext cx="405409" cy="4419602"/>
          </a:xfrm>
          <a:prstGeom prst="leftBrace">
            <a:avLst>
              <a:gd name="adj1" fmla="val 8333"/>
              <a:gd name="adj2" fmla="val 492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41"/>
          <p:cNvSpPr txBox="1">
            <a:spLocks noChangeArrowheads="1"/>
          </p:cNvSpPr>
          <p:nvPr/>
        </p:nvSpPr>
        <p:spPr bwMode="auto">
          <a:xfrm>
            <a:off x="6357257" y="3095584"/>
            <a:ext cx="22177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latin typeface="Georgia" pitchFamily="18" charset="0"/>
              </a:rPr>
              <a:t>Rack2 </a:t>
            </a:r>
            <a:r>
              <a:rPr lang="en-US" altLang="en-US" dirty="0">
                <a:latin typeface="Georgia" pitchFamily="18" charset="0"/>
              </a:rPr>
              <a:t>/ </a:t>
            </a:r>
            <a:r>
              <a:rPr lang="en-US" altLang="en-US" dirty="0" err="1" smtClean="0">
                <a:latin typeface="Georgia" pitchFamily="18" charset="0"/>
              </a:rPr>
              <a:t>Datanodes</a:t>
            </a:r>
            <a:endParaRPr lang="en-US" altLang="en-US" dirty="0">
              <a:latin typeface="Georgia" pitchFamily="18" charset="0"/>
            </a:endParaRPr>
          </a:p>
        </p:txBody>
      </p:sp>
      <p:sp>
        <p:nvSpPr>
          <p:cNvPr id="60" name="Left Brace 59"/>
          <p:cNvSpPr/>
          <p:nvPr/>
        </p:nvSpPr>
        <p:spPr>
          <a:xfrm rot="5400000">
            <a:off x="7305341" y="2064674"/>
            <a:ext cx="235883" cy="2984231"/>
          </a:xfrm>
          <a:prstGeom prst="leftBrace">
            <a:avLst>
              <a:gd name="adj1" fmla="val 8333"/>
              <a:gd name="adj2" fmla="val 503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olded Corner 65"/>
          <p:cNvSpPr/>
          <p:nvPr/>
        </p:nvSpPr>
        <p:spPr>
          <a:xfrm>
            <a:off x="5834743" y="1754807"/>
            <a:ext cx="1333500" cy="53340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7" name="TextBox 65"/>
          <p:cNvSpPr txBox="1">
            <a:spLocks noChangeArrowheads="1"/>
          </p:cNvSpPr>
          <p:nvPr/>
        </p:nvSpPr>
        <p:spPr bwMode="auto">
          <a:xfrm>
            <a:off x="5910943" y="1867619"/>
            <a:ext cx="1130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 dirty="0" smtClean="0">
                <a:latin typeface="Georgia" pitchFamily="18" charset="0"/>
              </a:rPr>
              <a:t>Job Tracker</a:t>
            </a:r>
            <a:endParaRPr lang="en-US" altLang="en-US" sz="1400" dirty="0">
              <a:latin typeface="Georgia" pitchFamily="18" charset="0"/>
            </a:endParaRPr>
          </a:p>
        </p:txBody>
      </p:sp>
      <p:cxnSp>
        <p:nvCxnSpPr>
          <p:cNvPr id="69" name="Straight Arrow Connector 68"/>
          <p:cNvCxnSpPr>
            <a:stCxn id="7" idx="3"/>
            <a:endCxn id="66" idx="1"/>
          </p:cNvCxnSpPr>
          <p:nvPr/>
        </p:nvCxnSpPr>
        <p:spPr>
          <a:xfrm flipV="1">
            <a:off x="5453743" y="2021507"/>
            <a:ext cx="381000" cy="187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05" name="Straight Arrow Connector 21504"/>
          <p:cNvCxnSpPr/>
          <p:nvPr/>
        </p:nvCxnSpPr>
        <p:spPr>
          <a:xfrm flipH="1" flipV="1">
            <a:off x="1336675" y="4544144"/>
            <a:ext cx="1101725" cy="1333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olded Corner 72"/>
          <p:cNvSpPr/>
          <p:nvPr/>
        </p:nvSpPr>
        <p:spPr>
          <a:xfrm>
            <a:off x="2438400" y="5661248"/>
            <a:ext cx="1333500" cy="53340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4" name="TextBox 65"/>
          <p:cNvSpPr txBox="1">
            <a:spLocks noChangeArrowheads="1"/>
          </p:cNvSpPr>
          <p:nvPr/>
        </p:nvSpPr>
        <p:spPr bwMode="auto">
          <a:xfrm>
            <a:off x="2514600" y="5774060"/>
            <a:ext cx="11657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 dirty="0" smtClean="0">
                <a:latin typeface="Georgia" pitchFamily="18" charset="0"/>
              </a:rPr>
              <a:t>Task tracker</a:t>
            </a:r>
            <a:endParaRPr lang="en-US" altLang="en-US" sz="14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67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Daemons Revisited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333C8D"/>
                </a:solidFill>
              </a:rPr>
              <a:t>Hadoop </a:t>
            </a:r>
            <a:r>
              <a:rPr lang="en-US" sz="2800" b="1" dirty="0">
                <a:solidFill>
                  <a:srgbClr val="333C8D"/>
                </a:solidFill>
              </a:rPr>
              <a:t>is comprised of five separate </a:t>
            </a:r>
            <a:r>
              <a:rPr lang="en-US" sz="2800" b="1" dirty="0" smtClean="0">
                <a:solidFill>
                  <a:srgbClr val="333C8D"/>
                </a:solidFill>
              </a:rPr>
              <a:t>daemons.</a:t>
            </a:r>
          </a:p>
          <a:p>
            <a:pPr marL="0" indent="0">
              <a:buNone/>
            </a:pPr>
            <a:endParaRPr lang="en-US" sz="2700" b="1" dirty="0">
              <a:solidFill>
                <a:srgbClr val="333C8D"/>
              </a:solidFill>
            </a:endParaRPr>
          </a:p>
          <a:p>
            <a:pPr marL="0" indent="0" fontAlgn="base">
              <a:buNone/>
            </a:pPr>
            <a:r>
              <a:rPr lang="en-US" sz="2700" b="1" dirty="0">
                <a:solidFill>
                  <a:srgbClr val="333C8D"/>
                </a:solidFill>
              </a:rPr>
              <a:t>Daemons run on Master nodes (3</a:t>
            </a:r>
            <a:r>
              <a:rPr lang="en-US" sz="2700" b="1" dirty="0" smtClean="0">
                <a:solidFill>
                  <a:srgbClr val="333C8D"/>
                </a:solidFill>
              </a:rPr>
              <a:t>):</a:t>
            </a:r>
          </a:p>
          <a:p>
            <a:pPr marL="0" indent="0" fontAlgn="base">
              <a:buNone/>
            </a:pPr>
            <a:endParaRPr lang="en-US" sz="2700" b="1" dirty="0">
              <a:solidFill>
                <a:srgbClr val="333C8D"/>
              </a:solidFill>
            </a:endParaRP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2400" dirty="0" err="1" smtClean="0"/>
              <a:t>NameNode</a:t>
            </a:r>
            <a:endParaRPr lang="en-US" sz="2400" dirty="0" smtClean="0"/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2400" dirty="0" smtClean="0"/>
              <a:t>Secondary </a:t>
            </a:r>
            <a:r>
              <a:rPr lang="en-US" sz="2400" dirty="0" err="1"/>
              <a:t>NameNode</a:t>
            </a:r>
            <a:r>
              <a:rPr lang="en-US" sz="2400" dirty="0"/>
              <a:t>  </a:t>
            </a:r>
            <a:r>
              <a:rPr lang="en-US" sz="2200" i="1" dirty="0" smtClean="0"/>
              <a:t>(Performs </a:t>
            </a:r>
            <a:r>
              <a:rPr lang="en-US" sz="2200" i="1" dirty="0"/>
              <a:t>housekeeping functions for the </a:t>
            </a:r>
            <a:r>
              <a:rPr lang="en-US" sz="2200" i="1" dirty="0" err="1" smtClean="0"/>
              <a:t>NameNode</a:t>
            </a:r>
            <a:r>
              <a:rPr lang="en-US" sz="2200" i="1" dirty="0" smtClean="0"/>
              <a:t>)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2400" dirty="0" err="1" smtClean="0">
                <a:solidFill>
                  <a:srgbClr val="FF0000"/>
                </a:solidFill>
              </a:rPr>
              <a:t>JobTracker</a:t>
            </a:r>
            <a:r>
              <a:rPr lang="en-US" sz="2400" dirty="0" smtClean="0">
                <a:solidFill>
                  <a:srgbClr val="FF0000"/>
                </a:solidFill>
              </a:rPr>
              <a:t>  </a:t>
            </a:r>
            <a:r>
              <a:rPr lang="en-US" sz="2200" i="1" dirty="0" smtClean="0">
                <a:solidFill>
                  <a:srgbClr val="FF0000"/>
                </a:solidFill>
              </a:rPr>
              <a:t>(Manages </a:t>
            </a:r>
            <a:r>
              <a:rPr lang="en-US" sz="2200" i="1" dirty="0" err="1">
                <a:solidFill>
                  <a:srgbClr val="FF0000"/>
                </a:solidFill>
              </a:rPr>
              <a:t>MapReduce</a:t>
            </a:r>
            <a:r>
              <a:rPr lang="en-US" sz="2200" i="1" dirty="0">
                <a:solidFill>
                  <a:srgbClr val="FF0000"/>
                </a:solidFill>
              </a:rPr>
              <a:t> jobs, distributes individual tasks to machines running the Task </a:t>
            </a:r>
            <a:r>
              <a:rPr lang="en-US" sz="2200" i="1" dirty="0" smtClean="0">
                <a:solidFill>
                  <a:srgbClr val="FF0000"/>
                </a:solidFill>
              </a:rPr>
              <a:t>Tracker)</a:t>
            </a:r>
          </a:p>
          <a:p>
            <a:pPr marL="457200" lvl="1" indent="0" fontAlgn="base">
              <a:buNone/>
            </a:pPr>
            <a:endParaRPr lang="en-US" sz="2200" i="1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en-US" sz="2700" b="1" dirty="0">
                <a:solidFill>
                  <a:srgbClr val="333C8D"/>
                </a:solidFill>
              </a:rPr>
              <a:t>Daemons run on Slave nodes (2</a:t>
            </a:r>
            <a:r>
              <a:rPr lang="en-US" sz="2700" b="1" dirty="0" smtClean="0">
                <a:solidFill>
                  <a:srgbClr val="333C8D"/>
                </a:solidFill>
              </a:rPr>
              <a:t>)</a:t>
            </a:r>
          </a:p>
          <a:p>
            <a:pPr marL="0" indent="0" fontAlgn="base">
              <a:buNone/>
            </a:pPr>
            <a:endParaRPr lang="en-US" sz="2700" b="1" dirty="0">
              <a:solidFill>
                <a:srgbClr val="333C8D"/>
              </a:solidFill>
            </a:endParaRPr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2400" dirty="0" err="1" smtClean="0"/>
              <a:t>DataNode</a:t>
            </a:r>
            <a:r>
              <a:rPr lang="en-US" sz="2400" dirty="0" smtClean="0"/>
              <a:t> (</a:t>
            </a:r>
            <a:r>
              <a:rPr lang="en-US" sz="2200" i="1" dirty="0" smtClean="0"/>
              <a:t>Stores </a:t>
            </a:r>
            <a:r>
              <a:rPr lang="en-US" sz="2200" i="1" dirty="0"/>
              <a:t>actual HDFS data </a:t>
            </a:r>
            <a:r>
              <a:rPr lang="en-US" sz="2200" i="1" dirty="0" smtClean="0"/>
              <a:t>blocks)</a:t>
            </a:r>
            <a:endParaRPr lang="en-US" sz="2400" dirty="0" smtClean="0"/>
          </a:p>
          <a:p>
            <a:pPr marL="914400" lvl="1" indent="-457200" fontAlgn="base">
              <a:buFont typeface="+mj-lt"/>
              <a:buAutoNum type="arabicPeriod"/>
            </a:pPr>
            <a:r>
              <a:rPr lang="en-US" sz="2400" dirty="0" err="1" smtClean="0">
                <a:solidFill>
                  <a:srgbClr val="FF0000"/>
                </a:solidFill>
              </a:rPr>
              <a:t>TaskTracker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200" i="1" dirty="0">
                <a:solidFill>
                  <a:srgbClr val="FF0000"/>
                </a:solidFill>
              </a:rPr>
              <a:t>(Responsible for instantiating and monitoring individual Map and Reduce tasks)</a:t>
            </a:r>
          </a:p>
          <a:p>
            <a:pPr marL="0" indent="0" fontAlgn="base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200" b="1" i="1" dirty="0" smtClean="0">
                <a:solidFill>
                  <a:srgbClr val="333C8D"/>
                </a:solidFill>
              </a:rPr>
              <a:t>Note: </a:t>
            </a:r>
            <a:r>
              <a:rPr lang="en-US" sz="2200" i="1" dirty="0"/>
              <a:t>Each of these daemon runs in its own JVM.</a:t>
            </a:r>
          </a:p>
          <a:p>
            <a:pPr marL="0" indent="0">
              <a:buNone/>
            </a:pPr>
            <a:endParaRPr lang="en-US" sz="2800" b="1" dirty="0">
              <a:solidFill>
                <a:srgbClr val="333C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9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800" b="1" dirty="0" err="1" smtClean="0"/>
              <a:t>JobTracker</a:t>
            </a:r>
            <a:endParaRPr lang="en-US" sz="3800" b="1" dirty="0" smtClean="0"/>
          </a:p>
          <a:p>
            <a:endParaRPr lang="en-US" dirty="0"/>
          </a:p>
          <a:p>
            <a:pPr marL="400050" lvl="1" indent="0">
              <a:buNone/>
            </a:pPr>
            <a:r>
              <a:rPr lang="en-US" sz="3400" i="1" dirty="0" err="1"/>
              <a:t>JobTracker</a:t>
            </a:r>
            <a:r>
              <a:rPr lang="en-US" sz="3400" dirty="0"/>
              <a:t> is responsible for taking in requests from a client and </a:t>
            </a:r>
            <a:r>
              <a:rPr lang="en-US" sz="3400" dirty="0" smtClean="0"/>
              <a:t>assigning </a:t>
            </a:r>
            <a:r>
              <a:rPr lang="en-US" sz="3400" i="1" dirty="0" err="1" smtClean="0"/>
              <a:t>TaskTrackers</a:t>
            </a:r>
            <a:r>
              <a:rPr lang="en-US" sz="3400" dirty="0"/>
              <a:t> with tasks to be performed. </a:t>
            </a:r>
            <a:endParaRPr lang="en-US" sz="3400" dirty="0" smtClean="0"/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 algn="just">
              <a:buNone/>
            </a:pPr>
            <a:r>
              <a:rPr lang="en-US" sz="2500" i="1" dirty="0" smtClean="0"/>
              <a:t>Note: The</a:t>
            </a:r>
            <a:r>
              <a:rPr lang="en-US" sz="2500" i="1" dirty="0"/>
              <a:t> </a:t>
            </a:r>
            <a:r>
              <a:rPr lang="en-US" sz="2500" i="1" dirty="0" err="1"/>
              <a:t>JobTracker</a:t>
            </a:r>
            <a:r>
              <a:rPr lang="en-US" sz="2500" i="1" dirty="0"/>
              <a:t> tries to assign tasks to the </a:t>
            </a:r>
            <a:r>
              <a:rPr lang="en-US" sz="2500" i="1" dirty="0" err="1"/>
              <a:t>TaskTracker</a:t>
            </a:r>
            <a:r>
              <a:rPr lang="en-US" sz="2500" i="1" dirty="0"/>
              <a:t> on the </a:t>
            </a:r>
            <a:r>
              <a:rPr lang="en-US" sz="2500" i="1" dirty="0" err="1"/>
              <a:t>DataNode</a:t>
            </a:r>
            <a:r>
              <a:rPr lang="en-US" sz="2500" i="1" dirty="0"/>
              <a:t> where the data is locally present (Data Locality). If that is not possible it will at least try to assign tasks to </a:t>
            </a:r>
            <a:r>
              <a:rPr lang="en-US" sz="2500" i="1" dirty="0" err="1"/>
              <a:t>TaskTrackers</a:t>
            </a:r>
            <a:r>
              <a:rPr lang="en-US" sz="2500" i="1" dirty="0"/>
              <a:t> within the same rack. If for some reason the node fails the </a:t>
            </a:r>
            <a:r>
              <a:rPr lang="en-US" sz="2500" i="1" dirty="0" err="1"/>
              <a:t>JobTracker</a:t>
            </a:r>
            <a:r>
              <a:rPr lang="en-US" sz="2500" i="1" dirty="0"/>
              <a:t> assigns the task to another </a:t>
            </a:r>
            <a:r>
              <a:rPr lang="en-US" sz="2500" i="1" dirty="0" err="1"/>
              <a:t>TaskTracker</a:t>
            </a:r>
            <a:r>
              <a:rPr lang="en-US" sz="2500" i="1" dirty="0"/>
              <a:t> where the replica of the data exists since the data blocks are replicated across the </a:t>
            </a:r>
            <a:r>
              <a:rPr lang="en-US" sz="2500" i="1" dirty="0" err="1"/>
              <a:t>DataNodes</a:t>
            </a:r>
            <a:r>
              <a:rPr lang="en-US" sz="2500" i="1" dirty="0"/>
              <a:t>. This ensures that the job does not fail even if a node fails within the cluster.</a:t>
            </a:r>
          </a:p>
          <a:p>
            <a:pPr marL="400050" lvl="1" indent="0">
              <a:buNone/>
            </a:pPr>
            <a:endParaRPr lang="en-US" dirty="0"/>
          </a:p>
          <a:p>
            <a:r>
              <a:rPr lang="en-US" sz="3800" b="1" dirty="0" err="1" smtClean="0"/>
              <a:t>TaskTracker</a:t>
            </a:r>
            <a:endParaRPr lang="en-US" sz="3800" b="1" dirty="0" smtClean="0"/>
          </a:p>
          <a:p>
            <a:endParaRPr lang="en-US" dirty="0"/>
          </a:p>
          <a:p>
            <a:pPr marL="400050" lvl="1" indent="0">
              <a:buNone/>
            </a:pPr>
            <a:r>
              <a:rPr lang="en-US" sz="3400" i="1" dirty="0" err="1"/>
              <a:t>TaskTracker</a:t>
            </a:r>
            <a:r>
              <a:rPr lang="en-US" sz="3400" dirty="0"/>
              <a:t> is a daemon that accepts tasks (</a:t>
            </a:r>
            <a:r>
              <a:rPr lang="en-US" sz="3400" dirty="0" err="1"/>
              <a:t>Map,Reduce</a:t>
            </a:r>
            <a:r>
              <a:rPr lang="en-US" sz="3400" dirty="0"/>
              <a:t> and Shuffle) from the </a:t>
            </a:r>
            <a:r>
              <a:rPr lang="en-US" sz="3400" i="1" dirty="0" err="1"/>
              <a:t>JobTracker</a:t>
            </a:r>
            <a:r>
              <a:rPr lang="en-US" sz="3400" dirty="0"/>
              <a:t>. </a:t>
            </a:r>
            <a:endParaRPr lang="en-US" sz="3400" dirty="0" smtClean="0"/>
          </a:p>
          <a:p>
            <a:pPr marL="400050" lvl="1" indent="0">
              <a:buNone/>
            </a:pPr>
            <a:endParaRPr lang="en-US" dirty="0"/>
          </a:p>
          <a:p>
            <a:pPr marL="400050" lvl="1" indent="0" algn="just">
              <a:buNone/>
            </a:pPr>
            <a:r>
              <a:rPr lang="en-US" sz="2900" i="1" dirty="0" smtClean="0"/>
              <a:t>Note: The</a:t>
            </a:r>
            <a:r>
              <a:rPr lang="en-US" sz="2900" i="1" dirty="0"/>
              <a:t> </a:t>
            </a:r>
            <a:r>
              <a:rPr lang="en-US" sz="2900" i="1" dirty="0" err="1"/>
              <a:t>TaskTracker</a:t>
            </a:r>
            <a:r>
              <a:rPr lang="en-US" sz="2900" i="1" dirty="0"/>
              <a:t> keeps sending a heart beat message to </a:t>
            </a:r>
            <a:r>
              <a:rPr lang="en-US" sz="2900" i="1" dirty="0" smtClean="0"/>
              <a:t>the </a:t>
            </a:r>
            <a:r>
              <a:rPr lang="en-US" sz="2900" i="1" dirty="0" err="1" smtClean="0"/>
              <a:t>JobTracker</a:t>
            </a:r>
            <a:r>
              <a:rPr lang="en-US" sz="2900" i="1" dirty="0"/>
              <a:t> to notify that it is alive. Along with the heartbeat it also sends the free slots available within it to process tasks. </a:t>
            </a:r>
            <a:r>
              <a:rPr lang="en-US" sz="2900" i="1" dirty="0" err="1"/>
              <a:t>TaskTracker</a:t>
            </a:r>
            <a:r>
              <a:rPr lang="en-US" sz="2900" i="1" dirty="0"/>
              <a:t> starts and monitors the Map &amp; Reduce Tasks and sends progress/status information back to </a:t>
            </a:r>
            <a:r>
              <a:rPr lang="en-US" sz="2900" i="1" dirty="0" smtClean="0"/>
              <a:t>the </a:t>
            </a:r>
            <a:r>
              <a:rPr lang="en-US" sz="2900" i="1" dirty="0" err="1" smtClean="0"/>
              <a:t>JobTracker</a:t>
            </a:r>
            <a:r>
              <a:rPr lang="en-US" sz="2900" i="1" dirty="0"/>
              <a:t>.</a:t>
            </a:r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sz="2900" i="1" dirty="0" smtClean="0">
                <a:solidFill>
                  <a:srgbClr val="FF0000"/>
                </a:solidFill>
              </a:rPr>
              <a:t>All </a:t>
            </a:r>
            <a:r>
              <a:rPr lang="en-US" sz="2900" i="1" dirty="0">
                <a:solidFill>
                  <a:srgbClr val="FF0000"/>
                </a:solidFill>
              </a:rPr>
              <a:t>the above daemons run within have their own JVMs.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Daemons ..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13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mabiswal\Desktop\HadoopCompon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8316416" cy="560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49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NameNode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NameNode</a:t>
            </a:r>
            <a:r>
              <a:rPr lang="en-US" dirty="0"/>
              <a:t> in Hadoop is the node where Hadoop stores all the location information of the files in HDFS.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holds the metadata for HDFS. Whenever a file is placed in the cluster a corresponding entry of it location is maintained by the </a:t>
            </a:r>
            <a:r>
              <a:rPr lang="en-US" dirty="0" err="1"/>
              <a:t>NameNode</a:t>
            </a:r>
            <a:r>
              <a:rPr lang="en-US" dirty="0"/>
              <a:t>. </a:t>
            </a:r>
            <a:endParaRPr lang="en-US" dirty="0" smtClean="0"/>
          </a:p>
          <a:p>
            <a:pPr lvl="1"/>
            <a:endParaRPr lang="en-US" dirty="0"/>
          </a:p>
          <a:p>
            <a:pPr marL="857250" lvl="2" indent="0">
              <a:buNone/>
            </a:pPr>
            <a:r>
              <a:rPr lang="en-US" i="1" dirty="0" smtClean="0"/>
              <a:t>So</a:t>
            </a:r>
            <a:r>
              <a:rPr lang="en-US" i="1" dirty="0"/>
              <a:t>, for the files A, B and C we would have something as follows in the </a:t>
            </a:r>
            <a:r>
              <a:rPr lang="en-US" i="1" dirty="0" err="1"/>
              <a:t>NameNode</a:t>
            </a:r>
            <a:r>
              <a:rPr lang="en-US" i="1" dirty="0" smtClean="0"/>
              <a:t>:</a:t>
            </a:r>
          </a:p>
          <a:p>
            <a:pPr lvl="1"/>
            <a:endParaRPr lang="en-US" i="1" dirty="0"/>
          </a:p>
          <a:p>
            <a:pPr lvl="2"/>
            <a:r>
              <a:rPr lang="en-US" i="1" dirty="0">
                <a:solidFill>
                  <a:srgbClr val="FF0000"/>
                </a:solidFill>
              </a:rPr>
              <a:t>File A – DataNode1, DataNode2, DataNode4</a:t>
            </a:r>
          </a:p>
          <a:p>
            <a:pPr lvl="2"/>
            <a:r>
              <a:rPr lang="en-US" i="1" dirty="0">
                <a:solidFill>
                  <a:srgbClr val="FF0000"/>
                </a:solidFill>
              </a:rPr>
              <a:t>File B – DataNode1, DataNode3, DataNode4</a:t>
            </a:r>
          </a:p>
          <a:p>
            <a:pPr lvl="2"/>
            <a:r>
              <a:rPr lang="en-US" i="1" dirty="0">
                <a:solidFill>
                  <a:srgbClr val="FF0000"/>
                </a:solidFill>
              </a:rPr>
              <a:t>File C – DataNode2, DataNode3, </a:t>
            </a:r>
            <a:r>
              <a:rPr lang="en-US" i="1" dirty="0" smtClean="0">
                <a:solidFill>
                  <a:srgbClr val="FF0000"/>
                </a:solidFill>
              </a:rPr>
              <a:t>DataNode4</a:t>
            </a:r>
          </a:p>
          <a:p>
            <a:pPr marL="857250" lvl="2" indent="0">
              <a:buNone/>
            </a:pPr>
            <a:endParaRPr lang="en-US" sz="2300" i="1" dirty="0" smtClean="0"/>
          </a:p>
          <a:p>
            <a:pPr marL="857250" lvl="2" indent="0">
              <a:buNone/>
            </a:pPr>
            <a:r>
              <a:rPr lang="en-US" sz="2300" i="1" dirty="0" smtClean="0"/>
              <a:t>This </a:t>
            </a:r>
            <a:r>
              <a:rPr lang="en-US" sz="2300" i="1" dirty="0"/>
              <a:t>information is required when retrieving data from the cluster as the data is spread across multiple machines. </a:t>
            </a:r>
            <a:r>
              <a:rPr lang="en-US" sz="2300" b="1" i="1" dirty="0"/>
              <a:t>The </a:t>
            </a:r>
            <a:r>
              <a:rPr lang="en-US" sz="2300" b="1" i="1" dirty="0" err="1"/>
              <a:t>NameNode</a:t>
            </a:r>
            <a:r>
              <a:rPr lang="en-US" sz="2300" b="1" i="1" dirty="0"/>
              <a:t> is a Single Point of Failure for the Hadoop Cluster.</a:t>
            </a:r>
            <a:endParaRPr lang="en-US" sz="2300" i="1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rgbClr val="333C8D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Re-cap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51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476</Words>
  <Application>Microsoft Office PowerPoint</Application>
  <PresentationFormat>On-screen Show (4:3)</PresentationFormat>
  <Paragraphs>166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The Hadoop</vt:lpstr>
      <vt:lpstr>Outline </vt:lpstr>
      <vt:lpstr>Architecture revisited</vt:lpstr>
      <vt:lpstr>Map + Reduce</vt:lpstr>
      <vt:lpstr>Map Reduce View</vt:lpstr>
      <vt:lpstr>Daemons Revisited</vt:lpstr>
      <vt:lpstr>Daemons ..</vt:lpstr>
      <vt:lpstr>PowerPoint Presentation</vt:lpstr>
      <vt:lpstr>Re-cap</vt:lpstr>
      <vt:lpstr>Re-cap</vt:lpstr>
      <vt:lpstr>Re-cap</vt:lpstr>
      <vt:lpstr>Re-cap</vt:lpstr>
      <vt:lpstr>Map reduce work flow</vt:lpstr>
      <vt:lpstr>PowerPoint Presentation</vt:lpstr>
    </vt:vector>
  </TitlesOfParts>
  <Company>SUNY Campus Agreement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bunny</dc:creator>
  <cp:lastModifiedBy>Biswal, Manoranjan(AWF)</cp:lastModifiedBy>
  <cp:revision>113</cp:revision>
  <dcterms:created xsi:type="dcterms:W3CDTF">2012-09-07T17:44:38Z</dcterms:created>
  <dcterms:modified xsi:type="dcterms:W3CDTF">2015-10-07T21:28:23Z</dcterms:modified>
</cp:coreProperties>
</file>