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 id="2147483648" r:id="rId5"/>
  </p:sldMasterIdLst>
  <p:notesMasterIdLst>
    <p:notesMasterId r:id="rId61"/>
  </p:notesMasterIdLst>
  <p:handoutMasterIdLst>
    <p:handoutMasterId r:id="rId62"/>
  </p:handoutMasterIdLst>
  <p:sldIdLst>
    <p:sldId id="410" r:id="rId6"/>
    <p:sldId id="383" r:id="rId7"/>
    <p:sldId id="391" r:id="rId8"/>
    <p:sldId id="411" r:id="rId9"/>
    <p:sldId id="407" r:id="rId10"/>
    <p:sldId id="413" r:id="rId11"/>
    <p:sldId id="414" r:id="rId12"/>
    <p:sldId id="415" r:id="rId13"/>
    <p:sldId id="416" r:id="rId14"/>
    <p:sldId id="417" r:id="rId15"/>
    <p:sldId id="419" r:id="rId16"/>
    <p:sldId id="421"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6" r:id="rId30"/>
    <p:sldId id="440" r:id="rId31"/>
    <p:sldId id="438" r:id="rId32"/>
    <p:sldId id="439"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 id="466" r:id="rId59"/>
    <p:sldId id="398" r:id="rId60"/>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6EA0A-B0F1-4ACB-9668-B94E065CA316}" v="754" dt="2024-09-22T23:10:33.597"/>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747" autoAdjust="0"/>
  </p:normalViewPr>
  <p:slideViewPr>
    <p:cSldViewPr snapToGrid="0">
      <p:cViewPr varScale="1">
        <p:scale>
          <a:sx n="64" d="100"/>
          <a:sy n="64" d="100"/>
        </p:scale>
        <p:origin x="97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8/10/relationships/authors" Targe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7829D4B-412A-499A-8D4F-B904ADB5D0BE}" type="datetime1">
              <a:rPr lang="fr-FR" smtClean="0"/>
              <a:t>23/09/2024</a:t>
            </a:fld>
            <a:endParaRPr lang="fr-FR" dirty="0"/>
          </a:p>
        </p:txBody>
      </p:sp>
      <p:sp>
        <p:nvSpPr>
          <p:cNvPr id="6" name="Espace réservé du numéro de diapositiv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2C230DF-5933-439D-898F-38E9AC9BA688}" type="slidenum">
              <a:rPr lang="fr-FR" smtClean="0"/>
              <a:t>‹N°›</a:t>
            </a:fld>
            <a:endParaRPr lang="fr-FR" dirty="0"/>
          </a:p>
        </p:txBody>
      </p:sp>
      <p:sp>
        <p:nvSpPr>
          <p:cNvPr id="7" name="Espace réservé du pied de page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8" name="Espace réservé de l’en-têt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CE360E1-1F2F-4ECC-8A8D-37670FD54F5F}" type="datetime1">
              <a:rPr lang="fr-FR" smtClean="0"/>
              <a:t>23/09/2024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A89C7E07-3C67-C64C-8DA0-0404F6303970}" type="slidenum">
              <a:rPr lang="fr-FR" smtClean="0"/>
              <a:t>‹N°›</a:t>
            </a:fld>
            <a:endParaRPr lang="fr-F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a:t>
            </a:fld>
            <a:endParaRPr lang="fr-F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10</a:t>
            </a:fld>
            <a:endParaRPr lang="fr-FR" dirty="0"/>
          </a:p>
        </p:txBody>
      </p:sp>
    </p:spTree>
    <p:extLst>
      <p:ext uri="{BB962C8B-B14F-4D97-AF65-F5344CB8AC3E}">
        <p14:creationId xmlns:p14="http://schemas.microsoft.com/office/powerpoint/2010/main" val="32150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11</a:t>
            </a:fld>
            <a:endParaRPr lang="fr-FR" dirty="0"/>
          </a:p>
        </p:txBody>
      </p:sp>
    </p:spTree>
    <p:extLst>
      <p:ext uri="{BB962C8B-B14F-4D97-AF65-F5344CB8AC3E}">
        <p14:creationId xmlns:p14="http://schemas.microsoft.com/office/powerpoint/2010/main" val="74645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12</a:t>
            </a:fld>
            <a:endParaRPr lang="fr-FR" dirty="0"/>
          </a:p>
        </p:txBody>
      </p:sp>
    </p:spTree>
    <p:extLst>
      <p:ext uri="{BB962C8B-B14F-4D97-AF65-F5344CB8AC3E}">
        <p14:creationId xmlns:p14="http://schemas.microsoft.com/office/powerpoint/2010/main" val="96159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25</a:t>
            </a:fld>
            <a:endParaRPr lang="fr-FR" dirty="0"/>
          </a:p>
        </p:txBody>
      </p:sp>
    </p:spTree>
    <p:extLst>
      <p:ext uri="{BB962C8B-B14F-4D97-AF65-F5344CB8AC3E}">
        <p14:creationId xmlns:p14="http://schemas.microsoft.com/office/powerpoint/2010/main" val="1908597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26</a:t>
            </a:fld>
            <a:endParaRPr lang="fr-FR" dirty="0"/>
          </a:p>
        </p:txBody>
      </p:sp>
    </p:spTree>
    <p:extLst>
      <p:ext uri="{BB962C8B-B14F-4D97-AF65-F5344CB8AC3E}">
        <p14:creationId xmlns:p14="http://schemas.microsoft.com/office/powerpoint/2010/main" val="27721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27</a:t>
            </a:fld>
            <a:endParaRPr lang="fr-FR" dirty="0"/>
          </a:p>
        </p:txBody>
      </p:sp>
    </p:spTree>
    <p:extLst>
      <p:ext uri="{BB962C8B-B14F-4D97-AF65-F5344CB8AC3E}">
        <p14:creationId xmlns:p14="http://schemas.microsoft.com/office/powerpoint/2010/main" val="1042019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28</a:t>
            </a:fld>
            <a:endParaRPr lang="fr-FR" dirty="0"/>
          </a:p>
        </p:txBody>
      </p:sp>
    </p:spTree>
    <p:extLst>
      <p:ext uri="{BB962C8B-B14F-4D97-AF65-F5344CB8AC3E}">
        <p14:creationId xmlns:p14="http://schemas.microsoft.com/office/powerpoint/2010/main" val="2730314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32</a:t>
            </a:fld>
            <a:endParaRPr lang="fr-FR" dirty="0"/>
          </a:p>
        </p:txBody>
      </p:sp>
    </p:spTree>
    <p:extLst>
      <p:ext uri="{BB962C8B-B14F-4D97-AF65-F5344CB8AC3E}">
        <p14:creationId xmlns:p14="http://schemas.microsoft.com/office/powerpoint/2010/main" val="2139056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33</a:t>
            </a:fld>
            <a:endParaRPr lang="fr-FR" dirty="0"/>
          </a:p>
        </p:txBody>
      </p:sp>
    </p:spTree>
    <p:extLst>
      <p:ext uri="{BB962C8B-B14F-4D97-AF65-F5344CB8AC3E}">
        <p14:creationId xmlns:p14="http://schemas.microsoft.com/office/powerpoint/2010/main" val="4217350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37</a:t>
            </a:fld>
            <a:endParaRPr lang="fr-FR" dirty="0"/>
          </a:p>
        </p:txBody>
      </p:sp>
    </p:spTree>
    <p:extLst>
      <p:ext uri="{BB962C8B-B14F-4D97-AF65-F5344CB8AC3E}">
        <p14:creationId xmlns:p14="http://schemas.microsoft.com/office/powerpoint/2010/main" val="2483551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a:t>
            </a:fld>
            <a:endParaRPr lang="fr-FR"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38</a:t>
            </a:fld>
            <a:endParaRPr lang="fr-FR" dirty="0"/>
          </a:p>
        </p:txBody>
      </p:sp>
    </p:spTree>
    <p:extLst>
      <p:ext uri="{BB962C8B-B14F-4D97-AF65-F5344CB8AC3E}">
        <p14:creationId xmlns:p14="http://schemas.microsoft.com/office/powerpoint/2010/main" val="899512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39</a:t>
            </a:fld>
            <a:endParaRPr lang="fr-FR" dirty="0"/>
          </a:p>
        </p:txBody>
      </p:sp>
    </p:spTree>
    <p:extLst>
      <p:ext uri="{BB962C8B-B14F-4D97-AF65-F5344CB8AC3E}">
        <p14:creationId xmlns:p14="http://schemas.microsoft.com/office/powerpoint/2010/main" val="87979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42</a:t>
            </a:fld>
            <a:endParaRPr lang="fr-FR" dirty="0"/>
          </a:p>
        </p:txBody>
      </p:sp>
    </p:spTree>
    <p:extLst>
      <p:ext uri="{BB962C8B-B14F-4D97-AF65-F5344CB8AC3E}">
        <p14:creationId xmlns:p14="http://schemas.microsoft.com/office/powerpoint/2010/main" val="296579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43</a:t>
            </a:fld>
            <a:endParaRPr lang="fr-FR" dirty="0"/>
          </a:p>
        </p:txBody>
      </p:sp>
    </p:spTree>
    <p:extLst>
      <p:ext uri="{BB962C8B-B14F-4D97-AF65-F5344CB8AC3E}">
        <p14:creationId xmlns:p14="http://schemas.microsoft.com/office/powerpoint/2010/main" val="4143794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44</a:t>
            </a:fld>
            <a:endParaRPr lang="fr-FR" dirty="0"/>
          </a:p>
        </p:txBody>
      </p:sp>
    </p:spTree>
    <p:extLst>
      <p:ext uri="{BB962C8B-B14F-4D97-AF65-F5344CB8AC3E}">
        <p14:creationId xmlns:p14="http://schemas.microsoft.com/office/powerpoint/2010/main" val="3409950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48</a:t>
            </a:fld>
            <a:endParaRPr lang="fr-FR" dirty="0"/>
          </a:p>
        </p:txBody>
      </p:sp>
    </p:spTree>
    <p:extLst>
      <p:ext uri="{BB962C8B-B14F-4D97-AF65-F5344CB8AC3E}">
        <p14:creationId xmlns:p14="http://schemas.microsoft.com/office/powerpoint/2010/main" val="1122217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49</a:t>
            </a:fld>
            <a:endParaRPr lang="fr-FR" dirty="0"/>
          </a:p>
        </p:txBody>
      </p:sp>
    </p:spTree>
    <p:extLst>
      <p:ext uri="{BB962C8B-B14F-4D97-AF65-F5344CB8AC3E}">
        <p14:creationId xmlns:p14="http://schemas.microsoft.com/office/powerpoint/2010/main" val="253247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50</a:t>
            </a:fld>
            <a:endParaRPr lang="fr-FR" dirty="0"/>
          </a:p>
        </p:txBody>
      </p:sp>
    </p:spTree>
    <p:extLst>
      <p:ext uri="{BB962C8B-B14F-4D97-AF65-F5344CB8AC3E}">
        <p14:creationId xmlns:p14="http://schemas.microsoft.com/office/powerpoint/2010/main" val="319791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52</a:t>
            </a:fld>
            <a:endParaRPr lang="fr-FR" dirty="0"/>
          </a:p>
        </p:txBody>
      </p:sp>
    </p:spTree>
    <p:extLst>
      <p:ext uri="{BB962C8B-B14F-4D97-AF65-F5344CB8AC3E}">
        <p14:creationId xmlns:p14="http://schemas.microsoft.com/office/powerpoint/2010/main" val="36297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53</a:t>
            </a:fld>
            <a:endParaRPr lang="fr-FR" dirty="0"/>
          </a:p>
        </p:txBody>
      </p:sp>
    </p:spTree>
    <p:extLst>
      <p:ext uri="{BB962C8B-B14F-4D97-AF65-F5344CB8AC3E}">
        <p14:creationId xmlns:p14="http://schemas.microsoft.com/office/powerpoint/2010/main" val="12371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a:t>
            </a:fld>
            <a:endParaRPr lang="fr-FR" dirty="0"/>
          </a:p>
        </p:txBody>
      </p:sp>
    </p:spTree>
    <p:extLst>
      <p:ext uri="{BB962C8B-B14F-4D97-AF65-F5344CB8AC3E}">
        <p14:creationId xmlns:p14="http://schemas.microsoft.com/office/powerpoint/2010/main" val="3908276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54</a:t>
            </a:fld>
            <a:endParaRPr lang="fr-FR" dirty="0"/>
          </a:p>
        </p:txBody>
      </p:sp>
    </p:spTree>
    <p:extLst>
      <p:ext uri="{BB962C8B-B14F-4D97-AF65-F5344CB8AC3E}">
        <p14:creationId xmlns:p14="http://schemas.microsoft.com/office/powerpoint/2010/main" val="2317718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55</a:t>
            </a:fld>
            <a:endParaRPr lang="fr-FR" dirty="0"/>
          </a:p>
        </p:txBody>
      </p:sp>
    </p:spTree>
    <p:extLst>
      <p:ext uri="{BB962C8B-B14F-4D97-AF65-F5344CB8AC3E}">
        <p14:creationId xmlns:p14="http://schemas.microsoft.com/office/powerpoint/2010/main" val="17659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4</a:t>
            </a:fld>
            <a:endParaRPr lang="fr-FR" dirty="0"/>
          </a:p>
        </p:txBody>
      </p:sp>
    </p:spTree>
    <p:extLst>
      <p:ext uri="{BB962C8B-B14F-4D97-AF65-F5344CB8AC3E}">
        <p14:creationId xmlns:p14="http://schemas.microsoft.com/office/powerpoint/2010/main" val="200017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a:t>
            </a:fld>
            <a:endParaRPr lang="fr-FR" dirty="0"/>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6</a:t>
            </a:fld>
            <a:endParaRPr lang="fr-FR" dirty="0"/>
          </a:p>
        </p:txBody>
      </p:sp>
    </p:spTree>
    <p:extLst>
      <p:ext uri="{BB962C8B-B14F-4D97-AF65-F5344CB8AC3E}">
        <p14:creationId xmlns:p14="http://schemas.microsoft.com/office/powerpoint/2010/main" val="7150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7</a:t>
            </a:fld>
            <a:endParaRPr lang="fr-FR" dirty="0"/>
          </a:p>
        </p:txBody>
      </p:sp>
    </p:spTree>
    <p:extLst>
      <p:ext uri="{BB962C8B-B14F-4D97-AF65-F5344CB8AC3E}">
        <p14:creationId xmlns:p14="http://schemas.microsoft.com/office/powerpoint/2010/main" val="65884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8</a:t>
            </a:fld>
            <a:endParaRPr lang="fr-FR" dirty="0"/>
          </a:p>
        </p:txBody>
      </p:sp>
    </p:spTree>
    <p:extLst>
      <p:ext uri="{BB962C8B-B14F-4D97-AF65-F5344CB8AC3E}">
        <p14:creationId xmlns:p14="http://schemas.microsoft.com/office/powerpoint/2010/main" val="2322933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9</a:t>
            </a:fld>
            <a:endParaRPr lang="fr-FR" dirty="0"/>
          </a:p>
        </p:txBody>
      </p:sp>
    </p:spTree>
    <p:extLst>
      <p:ext uri="{BB962C8B-B14F-4D97-AF65-F5344CB8AC3E}">
        <p14:creationId xmlns:p14="http://schemas.microsoft.com/office/powerpoint/2010/main" val="11796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ableau">
    <p:bg>
      <p:bgPr>
        <a:solidFill>
          <a:schemeClr val="tx1"/>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e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5" name="Forme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7" name="Forme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fr-FR" sz="2000"/>
            </a:lvl1pPr>
            <a:lvl2pPr marL="457200" indent="0">
              <a:spcBef>
                <a:spcPts val="1800"/>
              </a:spcBef>
              <a:buNone/>
              <a:defRPr lang="fr-FR" sz="2000"/>
            </a:lvl2pPr>
            <a:lvl3pPr marL="914400" indent="0">
              <a:spcBef>
                <a:spcPts val="1800"/>
              </a:spcBef>
              <a:buNone/>
              <a:defRPr lang="fr-FR" sz="2000"/>
            </a:lvl3pPr>
            <a:lvl4pPr marL="1371600" indent="0">
              <a:spcBef>
                <a:spcPts val="1800"/>
              </a:spcBef>
              <a:buNone/>
              <a:defRPr lang="fr-FR" sz="2000"/>
            </a:lvl4pPr>
            <a:lvl5pPr marL="1828800" indent="0">
              <a:spcBef>
                <a:spcPts val="1800"/>
              </a:spcBef>
              <a:buNone/>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fr-FR" sz="2000"/>
            </a:lvl1pPr>
            <a:lvl2pPr>
              <a:spcBef>
                <a:spcPts val="18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fr-FR"/>
            </a:lvl1pPr>
          </a:lstStyle>
          <a:p>
            <a:pPr rtl="0"/>
            <a:r>
              <a:rPr lang="fr-FR"/>
              <a:t>Cliquez sur l'icône pour ajouter un tableau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4" name="Connecteur droit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23/09/2024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fr-FR" sz="4400" b="1" i="0" spc="50" baseline="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fr-FR" sz="2400" b="1" i="0" kern="1200" dirty="0">
                <a:solidFill>
                  <a:schemeClr val="tx2">
                    <a:lumMod val="75000"/>
                  </a:schemeClr>
                </a:solidFill>
                <a:latin typeface="+mn-lt"/>
                <a:ea typeface="+mn-ea"/>
                <a:cs typeface="+mn-cs"/>
              </a:defRPr>
            </a:lvl1pPr>
            <a:lvl2pPr indent="-283464">
              <a:spcBef>
                <a:spcPts val="6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3" name="Espace réservé du numéro de diapositiv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42" name="Espace réservé de la date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section">
    <p:bg>
      <p:bgPr>
        <a:solidFill>
          <a:schemeClr val="accent3"/>
        </a:solidFill>
        <a:effectLst/>
      </p:bgPr>
    </p:bg>
    <p:spTree>
      <p:nvGrpSpPr>
        <p:cNvPr id="1" name=""/>
        <p:cNvGrpSpPr/>
        <p:nvPr/>
      </p:nvGrpSpPr>
      <p:grpSpPr>
        <a:xfrm>
          <a:off x="0" y="0"/>
          <a:ext cx="0" cy="0"/>
          <a:chOff x="0" y="0"/>
          <a:chExt cx="0" cy="0"/>
        </a:xfrm>
      </p:grpSpPr>
      <p:sp>
        <p:nvSpPr>
          <p:cNvPr id="4" name="Espace réservé d’imag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fr-FR" sz="2000">
                <a:solidFill>
                  <a:schemeClr val="tx1"/>
                </a:solidFill>
              </a:defRPr>
            </a:lvl1pPr>
          </a:lstStyle>
          <a:p>
            <a:pPr rtl="0"/>
            <a:r>
              <a:rPr lang="fr-FR"/>
              <a:t>Cliquez sur l'icône pour ajouter une image</a:t>
            </a:r>
          </a:p>
        </p:txBody>
      </p:sp>
      <p:sp>
        <p:nvSpPr>
          <p:cNvPr id="18" name="Titr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fr-FR" sz="6000" b="1" i="0" baseline="0">
                <a:solidFill>
                  <a:schemeClr val="tx1"/>
                </a:solidFill>
                <a:latin typeface="+mj-lt"/>
              </a:defRPr>
            </a:lvl1pPr>
          </a:lstStyle>
          <a:p>
            <a:pPr rtl="0"/>
            <a:r>
              <a:rPr lang="fr-FR"/>
              <a:t>Cliquez pour ajouter un titre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sp>
        <p:nvSpPr>
          <p:cNvPr id="6" name="Espace réservé d’image 5">
            <a:extLst>
              <a:ext uri="{FF2B5EF4-FFF2-40B4-BE49-F238E27FC236}">
                <a16:creationId xmlns:a16="http://schemas.microsoft.com/office/drawing/2014/main" id="{A9973BC6-F6E5-0B3B-C8AB-0AC4020D4E8B}"/>
              </a:ext>
            </a:extLst>
          </p:cNvPr>
          <p:cNvSpPr>
            <a:spLocks noGrp="1"/>
          </p:cNvSpPr>
          <p:nvPr>
            <p:ph type="pic" sz="quarter" idx="12" hasCustomPrompt="1"/>
          </p:nvPr>
        </p:nvSpPr>
        <p:spPr>
          <a:xfrm>
            <a:off x="0" y="-11113"/>
            <a:ext cx="5791200" cy="6880226"/>
          </a:xfrm>
        </p:spPr>
        <p:txBody>
          <a:bodyPr rtlCol="0">
            <a:normAutofit/>
          </a:bodyPr>
          <a:lstStyle>
            <a:lvl1pPr marL="0" indent="0" algn="ctr">
              <a:buNone/>
              <a:defRPr lang="fr-FR" sz="2000"/>
            </a:lvl1pPr>
          </a:lstStyle>
          <a:p>
            <a:pPr rtl="0"/>
            <a:r>
              <a:rPr lang="fr-FR" dirty="0"/>
              <a:t>Cliquez sur l’icône pour ajouter une image</a:t>
            </a:r>
          </a:p>
        </p:txBody>
      </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7" name="Connecteur droit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ésumé 2">
    <p:bg>
      <p:bgPr>
        <a:solidFill>
          <a:schemeClr val="tx1"/>
        </a:solidFill>
        <a:effectLst/>
      </p:bgPr>
    </p:bg>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e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e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fr-FR" sz="4400" b="1" i="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numéro de diapositiv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5" name="Espace réservé de la date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deux contenus 2">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9436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e automatiqu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8" name="Forme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9" name="Forme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fr-FR" sz="2000"/>
            </a:lvl1pPr>
            <a:lvl2pPr marL="914400" indent="-457200">
              <a:spcBef>
                <a:spcPts val="1800"/>
              </a:spcBef>
              <a:buFont typeface="+mj-lt"/>
              <a:buAutoNum type="alphaLcPeriod"/>
              <a:defRPr lang="fr-FR" sz="2000"/>
            </a:lvl2pPr>
            <a:lvl3pPr marL="1371600" indent="-457200">
              <a:spcBef>
                <a:spcPts val="1800"/>
              </a:spcBef>
              <a:buFont typeface="+mj-lt"/>
              <a:buAutoNum type="arabicParenR"/>
              <a:defRPr lang="fr-FR" sz="2000"/>
            </a:lvl3pPr>
            <a:lvl4pPr marL="1371600" indent="0">
              <a:spcBef>
                <a:spcPts val="1800"/>
              </a:spcBef>
              <a:buFont typeface="+mj-lt"/>
              <a:buNone/>
              <a:defRPr lang="fr-FR" sz="2000"/>
            </a:lvl4pPr>
            <a:lvl5pPr marL="2286000" indent="-457200">
              <a:spcBef>
                <a:spcPts val="1800"/>
              </a:spcBef>
              <a:buFont typeface="+mj-lt"/>
              <a:buAutoNum type="arabicPeriod"/>
              <a:defRPr lang="fr-FR" sz="2000"/>
            </a:lvl5pPr>
          </a:lstStyle>
          <a:p>
            <a:pPr lvl="0" rtl="0"/>
            <a:r>
              <a:rPr lang="fr-FR"/>
              <a:t>Cliquer pour ajouter du contenu</a:t>
            </a:r>
          </a:p>
          <a:p>
            <a:pPr lvl="1" rtl="0"/>
            <a:r>
              <a:rPr lang="fr-FR"/>
              <a:t>Deuxième niveau</a:t>
            </a:r>
          </a:p>
          <a:p>
            <a:pPr lvl="2" rtl="0"/>
            <a:r>
              <a:rPr lang="fr-FR"/>
              <a:t>Troisième niveau</a:t>
            </a:r>
          </a:p>
          <a:p>
            <a:pPr lvl="3" rtl="0"/>
            <a:endParaRPr lang="fr-FR" dirty="0"/>
          </a:p>
        </p:txBody>
      </p:sp>
      <p:sp>
        <p:nvSpPr>
          <p:cNvPr id="2" name="Espace réservé du contenu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image">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3" name="Espace réservé du contenu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ce réservé d’imag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fr-FR" sz="2000">
                <a:solidFill>
                  <a:schemeClr val="bg1"/>
                </a:solidFill>
              </a:defRPr>
            </a:lvl1pPr>
          </a:lstStyle>
          <a:p>
            <a:pPr rtl="0"/>
            <a:r>
              <a:rPr lang="fr-FR"/>
              <a:t>Cliquez sur l'icône pour ajouter une image</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fr-FR" sz="1100" b="0" i="0">
                <a:solidFill>
                  <a:schemeClr val="bg1"/>
                </a:solidFill>
                <a:latin typeface="+mn-lt"/>
              </a:defRPr>
            </a:lvl1pPr>
          </a:lstStyle>
          <a:p>
            <a:pPr rtl="0"/>
            <a:endParaRPr lang="fr-FR" dirty="0">
              <a:latin typeface="+mn-lt"/>
            </a:endParaRPr>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fr-FR" sz="1100" b="1" i="0">
                <a:solidFill>
                  <a:schemeClr val="bg1"/>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fr-FR" sz="4400" b="1" i="0" kern="1200" spc="100" baseline="0">
          <a:solidFill>
            <a:schemeClr val="bg1"/>
          </a:solidFill>
          <a:latin typeface="+mj-lt"/>
          <a:ea typeface="+mj-ea"/>
          <a:cs typeface="+mj-cs"/>
        </a:defRPr>
      </a:lvl1pPr>
      <a:lvl2pPr eaLnBrk="1" hangingPunct="1">
        <a:defRPr lang="fr-FR">
          <a:solidFill>
            <a:schemeClr val="tx2"/>
          </a:solidFill>
        </a:defRPr>
      </a:lvl2pPr>
      <a:lvl3pPr eaLnBrk="1" hangingPunct="1">
        <a:defRPr lang="fr-FR">
          <a:solidFill>
            <a:schemeClr val="tx2"/>
          </a:solidFill>
        </a:defRPr>
      </a:lvl3pPr>
      <a:lvl4pPr eaLnBrk="1" hangingPunct="1">
        <a:defRPr lang="fr-FR">
          <a:solidFill>
            <a:schemeClr val="tx2"/>
          </a:solidFill>
        </a:defRPr>
      </a:lvl4pPr>
      <a:lvl5pPr eaLnBrk="1" hangingPunct="1">
        <a:defRPr lang="fr-FR">
          <a:solidFill>
            <a:schemeClr val="tx2"/>
          </a:solidFill>
        </a:defRPr>
      </a:lvl5pPr>
      <a:lvl6pPr eaLnBrk="1" hangingPunct="1">
        <a:defRPr lang="fr-FR">
          <a:solidFill>
            <a:schemeClr val="tx2"/>
          </a:solidFill>
        </a:defRPr>
      </a:lvl6pPr>
      <a:lvl7pPr eaLnBrk="1" hangingPunct="1">
        <a:defRPr lang="fr-FR">
          <a:solidFill>
            <a:schemeClr val="tx2"/>
          </a:solidFill>
        </a:defRPr>
      </a:lvl7pPr>
      <a:lvl8pPr eaLnBrk="1" hangingPunct="1">
        <a:defRPr lang="fr-FR">
          <a:solidFill>
            <a:schemeClr val="tx2"/>
          </a:solidFill>
        </a:defRPr>
      </a:lvl8pPr>
      <a:lvl9pPr eaLnBrk="1" hangingPunct="1">
        <a:defRPr lang="fr-F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fr-F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fr-F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23/09/2024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hyperlink" Target="https://convergenceai.sharepoint.com/:b:/s/ConvergenceAI/EZx0__bcJC5JjMT7ob7l1RMBgqBeEeeUQMP4pjmqK4YqDw?e=vxdOHd"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fr-FR"/>
            </a:defPPr>
          </a:lstStyle>
          <a:p>
            <a:pPr rtl="0"/>
            <a:r>
              <a:rPr lang="fr-FR" sz="6600" dirty="0" err="1">
                <a:solidFill>
                  <a:schemeClr val="accent3">
                    <a:lumMod val="50000"/>
                  </a:schemeClr>
                </a:solidFill>
                <a:ea typeface="Source Sans Pro" panose="020B0503030403020204" pitchFamily="34" charset="0"/>
              </a:rPr>
              <a:t>Internship</a:t>
            </a:r>
            <a:r>
              <a:rPr lang="fr-FR" sz="6600" dirty="0">
                <a:solidFill>
                  <a:schemeClr val="accent3">
                    <a:lumMod val="50000"/>
                  </a:schemeClr>
                </a:solidFill>
                <a:ea typeface="Source Sans Pro" panose="020B0503030403020204" pitchFamily="34" charset="0"/>
              </a:rPr>
              <a:t> </a:t>
            </a:r>
            <a:r>
              <a:rPr lang="fr-FR" sz="6600" dirty="0" err="1">
                <a:solidFill>
                  <a:schemeClr val="accent3">
                    <a:lumMod val="50000"/>
                  </a:schemeClr>
                </a:solidFill>
                <a:ea typeface="Source Sans Pro" panose="020B0503030403020204" pitchFamily="34" charset="0"/>
              </a:rPr>
              <a:t>Presentation</a:t>
            </a:r>
            <a:endParaRPr lang="fr-FR" sz="6600" dirty="0">
              <a:solidFill>
                <a:schemeClr val="accent3">
                  <a:lumMod val="50000"/>
                </a:schemeClr>
              </a:solidFill>
              <a:ea typeface="Source Sans Pro" panose="020B0503030403020204" pitchFamily="34" charset="0"/>
            </a:endParaRPr>
          </a:p>
        </p:txBody>
      </p:sp>
      <p:sp>
        <p:nvSpPr>
          <p:cNvPr id="3" name="ZoneTexte 2">
            <a:extLst>
              <a:ext uri="{FF2B5EF4-FFF2-40B4-BE49-F238E27FC236}">
                <a16:creationId xmlns:a16="http://schemas.microsoft.com/office/drawing/2014/main" id="{FA9FAFF2-9BA3-B696-9990-BDBADB370B56}"/>
              </a:ext>
            </a:extLst>
          </p:cNvPr>
          <p:cNvSpPr txBox="1"/>
          <p:nvPr/>
        </p:nvSpPr>
        <p:spPr>
          <a:xfrm>
            <a:off x="6926431" y="4544292"/>
            <a:ext cx="3699164" cy="707886"/>
          </a:xfrm>
          <a:prstGeom prst="rect">
            <a:avLst/>
          </a:prstGeom>
          <a:noFill/>
        </p:spPr>
        <p:txBody>
          <a:bodyPr wrap="square" rtlCol="0">
            <a:spAutoFit/>
          </a:bodyPr>
          <a:lstStyle/>
          <a:p>
            <a:r>
              <a:rPr lang="fr-FR" sz="4000" b="1" dirty="0">
                <a:solidFill>
                  <a:schemeClr val="accent1">
                    <a:lumMod val="50000"/>
                  </a:schemeClr>
                </a:solidFill>
                <a:ea typeface="Source Sans Pro" panose="020B0503030403020204" pitchFamily="34" charset="0"/>
              </a:rPr>
              <a:t>Wissem Yousfi </a:t>
            </a:r>
            <a:endParaRPr lang="LID4096" sz="4000" b="1" dirty="0">
              <a:solidFill>
                <a:schemeClr val="accent1">
                  <a:lumMod val="50000"/>
                </a:schemeClr>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rtlCol="0" anchor="b">
            <a:normAutofit/>
          </a:bodyPr>
          <a:lstStyle>
            <a:defPPr>
              <a:defRPr lang="fr-FR"/>
            </a:defPPr>
          </a:lstStyle>
          <a:p>
            <a:pPr rtl="0"/>
            <a:r>
              <a:rPr lang="fr-FR" dirty="0"/>
              <a:t>III-</a:t>
            </a:r>
            <a:r>
              <a:rPr lang="fr-FR" dirty="0" err="1"/>
              <a:t>Query</a:t>
            </a:r>
            <a:r>
              <a:rPr lang="fr-FR" dirty="0"/>
              <a:t> </a:t>
            </a:r>
            <a:r>
              <a:rPr lang="fr-FR" dirty="0" err="1"/>
              <a:t>Generation</a:t>
            </a:r>
            <a:endParaRPr lang="fr-FR" dirty="0"/>
          </a:p>
        </p:txBody>
      </p:sp>
      <p:sp>
        <p:nvSpPr>
          <p:cNvPr id="4" name="Espace réservé du contenu 3">
            <a:extLst>
              <a:ext uri="{FF2B5EF4-FFF2-40B4-BE49-F238E27FC236}">
                <a16:creationId xmlns:a16="http://schemas.microsoft.com/office/drawing/2014/main" id="{07C3632C-2D2E-7026-33B8-EE42DA4BDB5C}"/>
              </a:ext>
            </a:extLst>
          </p:cNvPr>
          <p:cNvSpPr>
            <a:spLocks noGrp="1"/>
          </p:cNvSpPr>
          <p:nvPr>
            <p:ph sz="quarter" idx="14"/>
          </p:nvPr>
        </p:nvSpPr>
        <p:spPr>
          <a:xfrm>
            <a:off x="603884" y="332509"/>
            <a:ext cx="5616807" cy="4250556"/>
          </a:xfrm>
        </p:spPr>
        <p:txBody>
          <a:bodyPr rtlCol="0">
            <a:normAutofit/>
          </a:bodyPr>
          <a:lstStyle>
            <a:defPPr>
              <a:defRPr lang="fr-FR"/>
            </a:defPPr>
          </a:lstStyle>
          <a:p>
            <a:pPr marL="342900" indent="-342900" rtl="0">
              <a:buFont typeface="Arial" panose="020B0604020202020204" pitchFamily="34" charset="0"/>
              <a:buChar char="•"/>
            </a:pPr>
            <a:r>
              <a:rPr lang="en-US" sz="2200" dirty="0"/>
              <a:t>At this point, we have selected an efficient schema augmented by the relevant context, containing all the necessary information to craft a SQL query that answers the question.</a:t>
            </a:r>
          </a:p>
          <a:p>
            <a:pPr marL="342900" indent="-342900" rtl="0">
              <a:buFont typeface="Arial" panose="020B0604020202020204" pitchFamily="34" charset="0"/>
              <a:buChar char="•"/>
            </a:pPr>
            <a:r>
              <a:rPr lang="en-US" sz="2200" dirty="0">
                <a:latin typeface="+mj-lt"/>
              </a:rPr>
              <a:t>Candidate Generation: </a:t>
            </a:r>
            <a:r>
              <a:rPr lang="en-US" sz="2200" dirty="0"/>
              <a:t>Generate the candidate SQL query that answers the question. </a:t>
            </a:r>
          </a:p>
          <a:p>
            <a:pPr rtl="0"/>
            <a:endParaRPr lang="en-US" dirty="0"/>
          </a:p>
          <a:p>
            <a:pPr rtl="0"/>
            <a:endParaRPr lang="en-US" dirty="0"/>
          </a:p>
          <a:p>
            <a:pPr rtl="0"/>
            <a:endParaRPr lang="fr-FR" dirty="0"/>
          </a:p>
        </p:txBody>
      </p:sp>
      <p:sp>
        <p:nvSpPr>
          <p:cNvPr id="5" name="AutoShape 2" descr="Untitled">
            <a:extLst>
              <a:ext uri="{FF2B5EF4-FFF2-40B4-BE49-F238E27FC236}">
                <a16:creationId xmlns:a16="http://schemas.microsoft.com/office/drawing/2014/main" id="{8E99C53C-B5A1-BBBC-7937-3B2132B423FE}"/>
              </a:ext>
            </a:extLst>
          </p:cNvPr>
          <p:cNvSpPr>
            <a:spLocks noChangeAspect="1" noChangeArrowheads="1"/>
          </p:cNvSpPr>
          <p:nvPr/>
        </p:nvSpPr>
        <p:spPr bwMode="auto">
          <a:xfrm>
            <a:off x="4405745" y="3347267"/>
            <a:ext cx="748146" cy="7481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6" name="Espace réservé du contenu 5">
            <a:extLst>
              <a:ext uri="{FF2B5EF4-FFF2-40B4-BE49-F238E27FC236}">
                <a16:creationId xmlns:a16="http://schemas.microsoft.com/office/drawing/2014/main" id="{E316FB8D-F570-FDCD-4316-3200086F5E25}"/>
              </a:ext>
            </a:extLst>
          </p:cNvPr>
          <p:cNvSpPr>
            <a:spLocks noGrp="1"/>
          </p:cNvSpPr>
          <p:nvPr>
            <p:ph sz="quarter" idx="13"/>
          </p:nvPr>
        </p:nvSpPr>
        <p:spPr>
          <a:xfrm>
            <a:off x="6428509" y="584005"/>
            <a:ext cx="5458690" cy="4077712"/>
          </a:xfrm>
        </p:spPr>
        <p:txBody>
          <a:bodyPr>
            <a:normAutofit/>
          </a:bodyPr>
          <a:lstStyle/>
          <a:p>
            <a:pPr marL="342900" indent="-342900">
              <a:buFont typeface="Arial" panose="020B0604020202020204" pitchFamily="34" charset="0"/>
              <a:buChar char="•"/>
            </a:pPr>
            <a:r>
              <a:rPr lang="fr-FR" sz="2200" dirty="0" err="1">
                <a:effectLst/>
                <a:latin typeface="+mj-lt"/>
              </a:rPr>
              <a:t>Revision</a:t>
            </a:r>
            <a:r>
              <a:rPr lang="fr-FR" sz="2200" dirty="0">
                <a:effectLst/>
                <a:latin typeface="+mj-lt"/>
              </a:rPr>
              <a:t> : </a:t>
            </a:r>
            <a:r>
              <a:rPr lang="en-US" sz="2200" dirty="0">
                <a:effectLst/>
              </a:rPr>
              <a:t>In the final step of the pipeline, we aim to fix potential logical and syntactic errors in the candidate SQL query.</a:t>
            </a:r>
            <a:endParaRPr lang="fr-FR" sz="2200" dirty="0">
              <a:effectLst/>
            </a:endParaRPr>
          </a:p>
        </p:txBody>
      </p:sp>
    </p:spTree>
    <p:extLst>
      <p:ext uri="{BB962C8B-B14F-4D97-AF65-F5344CB8AC3E}">
        <p14:creationId xmlns:p14="http://schemas.microsoft.com/office/powerpoint/2010/main" val="149023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rtlCol="0" anchor="b">
            <a:normAutofit/>
          </a:bodyPr>
          <a:lstStyle>
            <a:defPPr>
              <a:defRPr lang="fr-FR"/>
            </a:defPPr>
          </a:lstStyle>
          <a:p>
            <a:pPr rtl="0"/>
            <a:r>
              <a:rPr lang="fr-FR" dirty="0"/>
              <a:t>IV-CHESS </a:t>
            </a:r>
            <a:r>
              <a:rPr lang="fr-FR" dirty="0" err="1"/>
              <a:t>Studies</a:t>
            </a:r>
            <a:endParaRPr lang="fr-FR" dirty="0"/>
          </a:p>
        </p:txBody>
      </p:sp>
      <p:pic>
        <p:nvPicPr>
          <p:cNvPr id="9" name="Image 8">
            <a:extLst>
              <a:ext uri="{FF2B5EF4-FFF2-40B4-BE49-F238E27FC236}">
                <a16:creationId xmlns:a16="http://schemas.microsoft.com/office/drawing/2014/main" id="{225F6EC1-01A7-F4B9-C95D-9D7C14114D90}"/>
              </a:ext>
            </a:extLst>
          </p:cNvPr>
          <p:cNvPicPr>
            <a:picLocks noChangeAspect="1"/>
          </p:cNvPicPr>
          <p:nvPr/>
        </p:nvPicPr>
        <p:blipFill>
          <a:blip r:embed="rId3"/>
          <a:stretch>
            <a:fillRect/>
          </a:stretch>
        </p:blipFill>
        <p:spPr>
          <a:xfrm>
            <a:off x="468147" y="498233"/>
            <a:ext cx="4439270" cy="1400370"/>
          </a:xfrm>
          <a:prstGeom prst="rect">
            <a:avLst/>
          </a:prstGeom>
        </p:spPr>
      </p:pic>
      <p:pic>
        <p:nvPicPr>
          <p:cNvPr id="11" name="Image 10">
            <a:extLst>
              <a:ext uri="{FF2B5EF4-FFF2-40B4-BE49-F238E27FC236}">
                <a16:creationId xmlns:a16="http://schemas.microsoft.com/office/drawing/2014/main" id="{38265101-74D4-111C-17A0-7FBCBC9181B8}"/>
              </a:ext>
            </a:extLst>
          </p:cNvPr>
          <p:cNvPicPr>
            <a:picLocks noChangeAspect="1"/>
          </p:cNvPicPr>
          <p:nvPr/>
        </p:nvPicPr>
        <p:blipFill>
          <a:blip r:embed="rId4"/>
          <a:stretch>
            <a:fillRect/>
          </a:stretch>
        </p:blipFill>
        <p:spPr>
          <a:xfrm>
            <a:off x="7284584" y="450045"/>
            <a:ext cx="3886742" cy="1971950"/>
          </a:xfrm>
          <a:prstGeom prst="rect">
            <a:avLst/>
          </a:prstGeom>
        </p:spPr>
      </p:pic>
      <p:pic>
        <p:nvPicPr>
          <p:cNvPr id="13" name="Image 12">
            <a:extLst>
              <a:ext uri="{FF2B5EF4-FFF2-40B4-BE49-F238E27FC236}">
                <a16:creationId xmlns:a16="http://schemas.microsoft.com/office/drawing/2014/main" id="{2662D061-4215-F343-1F49-93ED3ACA1B2C}"/>
              </a:ext>
            </a:extLst>
          </p:cNvPr>
          <p:cNvPicPr>
            <a:picLocks noChangeAspect="1"/>
          </p:cNvPicPr>
          <p:nvPr/>
        </p:nvPicPr>
        <p:blipFill>
          <a:blip r:embed="rId5"/>
          <a:stretch>
            <a:fillRect/>
          </a:stretch>
        </p:blipFill>
        <p:spPr>
          <a:xfrm>
            <a:off x="3500075" y="3425415"/>
            <a:ext cx="5191850" cy="962159"/>
          </a:xfrm>
          <a:prstGeom prst="rect">
            <a:avLst/>
          </a:prstGeom>
        </p:spPr>
      </p:pic>
      <p:sp>
        <p:nvSpPr>
          <p:cNvPr id="14" name="ZoneTexte 13">
            <a:extLst>
              <a:ext uri="{FF2B5EF4-FFF2-40B4-BE49-F238E27FC236}">
                <a16:creationId xmlns:a16="http://schemas.microsoft.com/office/drawing/2014/main" id="{46B96D93-02F6-567C-A049-0AD95BA429EB}"/>
              </a:ext>
            </a:extLst>
          </p:cNvPr>
          <p:cNvSpPr txBox="1"/>
          <p:nvPr/>
        </p:nvSpPr>
        <p:spPr>
          <a:xfrm>
            <a:off x="468147" y="1883707"/>
            <a:ext cx="4439270" cy="1169551"/>
          </a:xfrm>
          <a:prstGeom prst="rect">
            <a:avLst/>
          </a:prstGeom>
          <a:noFill/>
        </p:spPr>
        <p:txBody>
          <a:bodyPr wrap="square" rtlCol="0">
            <a:spAutoFit/>
          </a:bodyPr>
          <a:lstStyle/>
          <a:p>
            <a:r>
              <a:rPr lang="en-US" sz="1400" dirty="0">
                <a:solidFill>
                  <a:schemeClr val="accent5">
                    <a:lumMod val="75000"/>
                  </a:schemeClr>
                </a:solidFill>
              </a:rPr>
              <a:t>1) This table shows the execution accuracy (EX) of different engine setups on the subsampled development set. Each engine setup is represented as a triplet (column filtering, candidate query generation, table/column selection + revision). </a:t>
            </a:r>
            <a:endParaRPr lang="LID4096" sz="1400" dirty="0">
              <a:solidFill>
                <a:schemeClr val="accent5">
                  <a:lumMod val="75000"/>
                </a:schemeClr>
              </a:solidFill>
            </a:endParaRPr>
          </a:p>
        </p:txBody>
      </p:sp>
      <p:sp>
        <p:nvSpPr>
          <p:cNvPr id="15" name="ZoneTexte 14">
            <a:extLst>
              <a:ext uri="{FF2B5EF4-FFF2-40B4-BE49-F238E27FC236}">
                <a16:creationId xmlns:a16="http://schemas.microsoft.com/office/drawing/2014/main" id="{FE41F2B3-76B7-491F-1C01-092B29DF125E}"/>
              </a:ext>
            </a:extLst>
          </p:cNvPr>
          <p:cNvSpPr txBox="1"/>
          <p:nvPr/>
        </p:nvSpPr>
        <p:spPr>
          <a:xfrm>
            <a:off x="7284584" y="2326806"/>
            <a:ext cx="3886743" cy="738664"/>
          </a:xfrm>
          <a:prstGeom prst="rect">
            <a:avLst/>
          </a:prstGeom>
          <a:noFill/>
        </p:spPr>
        <p:txBody>
          <a:bodyPr wrap="square" rtlCol="0">
            <a:spAutoFit/>
          </a:bodyPr>
          <a:lstStyle/>
          <a:p>
            <a:r>
              <a:rPr lang="en-US" sz="1400" dirty="0">
                <a:solidFill>
                  <a:schemeClr val="accent5">
                    <a:lumMod val="75000"/>
                  </a:schemeClr>
                </a:solidFill>
              </a:rPr>
              <a:t>2) The execution accuracy (EX) of the pipeline by removing each component on the subsampled dev set.</a:t>
            </a:r>
            <a:endParaRPr lang="LID4096" sz="1400" dirty="0">
              <a:solidFill>
                <a:schemeClr val="accent5">
                  <a:lumMod val="75000"/>
                </a:schemeClr>
              </a:solidFill>
            </a:endParaRPr>
          </a:p>
        </p:txBody>
      </p:sp>
      <p:sp>
        <p:nvSpPr>
          <p:cNvPr id="16" name="ZoneTexte 15">
            <a:extLst>
              <a:ext uri="{FF2B5EF4-FFF2-40B4-BE49-F238E27FC236}">
                <a16:creationId xmlns:a16="http://schemas.microsoft.com/office/drawing/2014/main" id="{FDFF0DDA-A19C-98CD-7508-4C15630CF12D}"/>
              </a:ext>
            </a:extLst>
          </p:cNvPr>
          <p:cNvSpPr txBox="1"/>
          <p:nvPr/>
        </p:nvSpPr>
        <p:spPr>
          <a:xfrm>
            <a:off x="3500075" y="4378187"/>
            <a:ext cx="5191851" cy="738664"/>
          </a:xfrm>
          <a:prstGeom prst="rect">
            <a:avLst/>
          </a:prstGeom>
          <a:noFill/>
        </p:spPr>
        <p:txBody>
          <a:bodyPr wrap="square" rtlCol="0">
            <a:spAutoFit/>
          </a:bodyPr>
          <a:lstStyle/>
          <a:p>
            <a:r>
              <a:rPr lang="en-US" sz="1400" dirty="0">
                <a:solidFill>
                  <a:schemeClr val="accent5">
                    <a:lumMod val="75000"/>
                  </a:schemeClr>
                </a:solidFill>
              </a:rPr>
              <a:t>3) Comparing the performance of CHESS method in two different settings with naively passing all information to GPT-4 across different difficulty levels on the subsampled development set.</a:t>
            </a:r>
            <a:endParaRPr lang="LID4096" sz="1400" dirty="0">
              <a:solidFill>
                <a:schemeClr val="accent5">
                  <a:lumMod val="75000"/>
                </a:schemeClr>
              </a:solidFill>
            </a:endParaRPr>
          </a:p>
        </p:txBody>
      </p:sp>
    </p:spTree>
    <p:extLst>
      <p:ext uri="{BB962C8B-B14F-4D97-AF65-F5344CB8AC3E}">
        <p14:creationId xmlns:p14="http://schemas.microsoft.com/office/powerpoint/2010/main" val="219250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err="1"/>
              <a:t>Result</a:t>
            </a:r>
            <a:endParaRPr lang="fr-FR" dirty="0"/>
          </a:p>
        </p:txBody>
      </p:sp>
      <p:sp>
        <p:nvSpPr>
          <p:cNvPr id="7" name="Espace réservé du texte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fr-FR"/>
            </a:defPPr>
          </a:lstStyle>
          <a:p>
            <a:pPr rtl="0"/>
            <a:r>
              <a:rPr lang="fr-FR" dirty="0" err="1"/>
              <a:t>Finally</a:t>
            </a:r>
            <a:r>
              <a:rPr lang="fr-FR" dirty="0"/>
              <a:t> </a:t>
            </a:r>
            <a:r>
              <a:rPr lang="fr-FR" dirty="0" err="1"/>
              <a:t>I’ve</a:t>
            </a:r>
            <a:r>
              <a:rPr lang="fr-FR" dirty="0"/>
              <a:t> </a:t>
            </a:r>
            <a:r>
              <a:rPr lang="fr-FR" dirty="0" err="1"/>
              <a:t>implemented</a:t>
            </a:r>
            <a:r>
              <a:rPr lang="fr-FR" dirty="0"/>
              <a:t> all the modules of the CHESS pipeline </a:t>
            </a:r>
            <a:r>
              <a:rPr lang="fr-FR" dirty="0" err="1"/>
              <a:t>successfully</a:t>
            </a:r>
            <a:r>
              <a:rPr lang="fr-FR" dirty="0"/>
              <a:t>,</a:t>
            </a:r>
          </a:p>
          <a:p>
            <a:pPr rtl="0"/>
            <a:r>
              <a:rPr lang="fr-FR" dirty="0"/>
              <a:t>I run the pipeline </a:t>
            </a:r>
            <a:r>
              <a:rPr lang="fr-FR" dirty="0" err="1"/>
              <a:t>with</a:t>
            </a:r>
            <a:r>
              <a:rPr lang="fr-FR" dirty="0"/>
              <a:t> gpt-4-turbo </a:t>
            </a:r>
            <a:r>
              <a:rPr lang="fr-FR" dirty="0" err="1"/>
              <a:t>OpenAI</a:t>
            </a:r>
            <a:r>
              <a:rPr lang="fr-FR" dirty="0"/>
              <a:t> api for all modules ,</a:t>
            </a:r>
          </a:p>
          <a:p>
            <a:pPr rtl="0"/>
            <a:r>
              <a:rPr lang="fr-FR" dirty="0"/>
              <a:t>Note </a:t>
            </a:r>
            <a:r>
              <a:rPr lang="fr-FR" dirty="0" err="1"/>
              <a:t>that</a:t>
            </a:r>
            <a:r>
              <a:rPr lang="fr-FR" dirty="0"/>
              <a:t> i run the </a:t>
            </a:r>
            <a:r>
              <a:rPr lang="fr-FR" dirty="0" err="1"/>
              <a:t>result</a:t>
            </a:r>
            <a:r>
              <a:rPr lang="fr-FR" dirty="0"/>
              <a:t> </a:t>
            </a:r>
            <a:r>
              <a:rPr lang="fr-FR" dirty="0" err="1"/>
              <a:t>without</a:t>
            </a:r>
            <a:r>
              <a:rPr lang="fr-FR" dirty="0"/>
              <a:t> the </a:t>
            </a:r>
            <a:r>
              <a:rPr lang="fr-FR" dirty="0" err="1"/>
              <a:t>finetuned</a:t>
            </a:r>
            <a:r>
              <a:rPr lang="fr-FR" dirty="0"/>
              <a:t> model and </a:t>
            </a:r>
            <a:r>
              <a:rPr lang="fr-FR" dirty="0" err="1"/>
              <a:t>without</a:t>
            </a:r>
            <a:r>
              <a:rPr lang="fr-FR" dirty="0"/>
              <a:t> </a:t>
            </a:r>
            <a:r>
              <a:rPr lang="fr-FR" dirty="0" err="1"/>
              <a:t>column</a:t>
            </a:r>
            <a:r>
              <a:rPr lang="fr-FR" dirty="0"/>
              <a:t> </a:t>
            </a:r>
            <a:r>
              <a:rPr lang="fr-FR" dirty="0" err="1"/>
              <a:t>filtering</a:t>
            </a:r>
            <a:r>
              <a:rPr lang="fr-FR" dirty="0"/>
              <a:t> module  </a:t>
            </a:r>
          </a:p>
          <a:p>
            <a:pPr rtl="0"/>
            <a:r>
              <a:rPr lang="fr-FR" dirty="0" err="1"/>
              <a:t>Let’s</a:t>
            </a:r>
            <a:r>
              <a:rPr lang="fr-FR" dirty="0"/>
              <a:t> run an </a:t>
            </a:r>
            <a:r>
              <a:rPr lang="fr-FR" dirty="0" err="1"/>
              <a:t>example</a:t>
            </a:r>
            <a:r>
              <a:rPr lang="fr-FR" dirty="0"/>
              <a:t> of the pipeline :</a:t>
            </a:r>
          </a:p>
          <a:p>
            <a:pPr marL="0" indent="0" rtl="0">
              <a:buNone/>
            </a:pPr>
            <a:endParaRPr lang="fr-FR" dirty="0"/>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Tree>
    <p:extLst>
      <p:ext uri="{BB962C8B-B14F-4D97-AF65-F5344CB8AC3E}">
        <p14:creationId xmlns:p14="http://schemas.microsoft.com/office/powerpoint/2010/main" val="90492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E13D8-9167-D9C4-3A10-D87CFAE0549F}"/>
              </a:ext>
            </a:extLst>
          </p:cNvPr>
          <p:cNvSpPr/>
          <p:nvPr/>
        </p:nvSpPr>
        <p:spPr>
          <a:xfrm>
            <a:off x="235527" y="207817"/>
            <a:ext cx="5403274" cy="16348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1200" b="1" dirty="0">
                <a:latin typeface="Franklin Gothic Book" panose="020B0503020102020204" pitchFamily="34" charset="0"/>
              </a:rPr>
              <a:t>"question": </a:t>
            </a:r>
            <a:r>
              <a:rPr lang="en-US" sz="1200" dirty="0">
                <a:latin typeface="Franklin Gothic Book" panose="020B0503020102020204" pitchFamily="34" charset="0"/>
              </a:rPr>
              <a:t>"How many accounts were opened in </a:t>
            </a:r>
            <a:r>
              <a:rPr lang="en-US" sz="1200" dirty="0" err="1">
                <a:latin typeface="Franklin Gothic Book" panose="020B0503020102020204" pitchFamily="34" charset="0"/>
              </a:rPr>
              <a:t>Litomerice</a:t>
            </a:r>
            <a:r>
              <a:rPr lang="en-US" sz="1200" dirty="0">
                <a:latin typeface="Franklin Gothic Book" panose="020B0503020102020204" pitchFamily="34" charset="0"/>
              </a:rPr>
              <a:t> in 1996?"</a:t>
            </a:r>
          </a:p>
          <a:p>
            <a:pPr algn="just"/>
            <a:r>
              <a:rPr lang="en-US" sz="1200" b="1" dirty="0">
                <a:latin typeface="Franklin Gothic Book" panose="020B0503020102020204" pitchFamily="34" charset="0"/>
              </a:rPr>
              <a:t>"evidence": </a:t>
            </a:r>
            <a:r>
              <a:rPr lang="en-US" sz="1200" dirty="0">
                <a:latin typeface="Franklin Gothic Book" panose="020B0503020102020204" pitchFamily="34" charset="0"/>
              </a:rPr>
              <a:t>"A2 refers to district name; </a:t>
            </a:r>
            <a:r>
              <a:rPr lang="en-US" sz="1200" dirty="0" err="1">
                <a:latin typeface="Franklin Gothic Book" panose="020B0503020102020204" pitchFamily="34" charset="0"/>
              </a:rPr>
              <a:t>Litomerice</a:t>
            </a:r>
            <a:r>
              <a:rPr lang="en-US" sz="1200" dirty="0">
                <a:latin typeface="Franklin Gothic Book" panose="020B0503020102020204" pitchFamily="34" charset="0"/>
              </a:rPr>
              <a:t> is one of district names.“</a:t>
            </a:r>
          </a:p>
          <a:p>
            <a:pPr algn="just"/>
            <a:endParaRPr lang="en-US" sz="1200" dirty="0">
              <a:latin typeface="Franklin Gothic Book" panose="020B0503020102020204" pitchFamily="34" charset="0"/>
            </a:endParaRPr>
          </a:p>
          <a:p>
            <a:pPr algn="just"/>
            <a:r>
              <a:rPr lang="en-US" sz="1200" b="1" dirty="0">
                <a:latin typeface="Franklin Gothic Book" panose="020B0503020102020204" pitchFamily="34" charset="0"/>
              </a:rPr>
              <a:t>"SQL": </a:t>
            </a:r>
            <a:r>
              <a:rPr lang="en-US" sz="1200" dirty="0">
                <a:latin typeface="Franklin Gothic Book" panose="020B0503020102020204" pitchFamily="34" charset="0"/>
              </a:rPr>
              <a:t>"SELECT COUNT(T2.account_id) FROM district AS T1 INNER JOIN account AS T2 ON T1.district_id = T2.district_id WHERE STRFTIME('%Y', T2.date) = '1996' AND T1.A2 = '</a:t>
            </a:r>
            <a:r>
              <a:rPr lang="en-US" sz="1200" dirty="0" err="1">
                <a:latin typeface="Franklin Gothic Book" panose="020B0503020102020204" pitchFamily="34" charset="0"/>
              </a:rPr>
              <a:t>Litomerice</a:t>
            </a:r>
            <a:r>
              <a:rPr lang="en-US" sz="1200" dirty="0">
                <a:latin typeface="Franklin Gothic Book" panose="020B0503020102020204" pitchFamily="34" charset="0"/>
              </a:rPr>
              <a:t>’”,</a:t>
            </a:r>
          </a:p>
          <a:p>
            <a:pPr algn="just"/>
            <a:endParaRPr lang="en-US" sz="1200" b="1" dirty="0">
              <a:latin typeface="Franklin Gothic Book" panose="020B0503020102020204" pitchFamily="34" charset="0"/>
            </a:endParaRPr>
          </a:p>
          <a:p>
            <a:pPr algn="just"/>
            <a:r>
              <a:rPr lang="en-US" sz="1200" b="1" dirty="0">
                <a:latin typeface="Franklin Gothic Book" panose="020B0503020102020204" pitchFamily="34" charset="0"/>
              </a:rPr>
              <a:t>"difficulty": </a:t>
            </a:r>
            <a:r>
              <a:rPr lang="en-US" sz="1200" dirty="0">
                <a:latin typeface="Franklin Gothic Book" panose="020B0503020102020204" pitchFamily="34" charset="0"/>
              </a:rPr>
              <a:t>"simple"</a:t>
            </a:r>
            <a:endParaRPr lang="LID4096" sz="1200" dirty="0">
              <a:latin typeface="Franklin Gothic Book" panose="020B0503020102020204" pitchFamily="34" charset="0"/>
            </a:endParaRPr>
          </a:p>
        </p:txBody>
      </p:sp>
      <p:cxnSp>
        <p:nvCxnSpPr>
          <p:cNvPr id="8" name="Connecteur droit avec flèche 7">
            <a:extLst>
              <a:ext uri="{FF2B5EF4-FFF2-40B4-BE49-F238E27FC236}">
                <a16:creationId xmlns:a16="http://schemas.microsoft.com/office/drawing/2014/main" id="{69391B8E-790E-F828-B304-4B58D43DEB90}"/>
              </a:ext>
            </a:extLst>
          </p:cNvPr>
          <p:cNvCxnSpPr>
            <a:cxnSpLocks/>
          </p:cNvCxnSpPr>
          <p:nvPr/>
        </p:nvCxnSpPr>
        <p:spPr>
          <a:xfrm>
            <a:off x="720437" y="1842654"/>
            <a:ext cx="0" cy="665019"/>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 coins arrondis 9">
            <a:extLst>
              <a:ext uri="{FF2B5EF4-FFF2-40B4-BE49-F238E27FC236}">
                <a16:creationId xmlns:a16="http://schemas.microsoft.com/office/drawing/2014/main" id="{3C50E8FF-3F3E-A17F-4CD7-155C25350AE5}"/>
              </a:ext>
            </a:extLst>
          </p:cNvPr>
          <p:cNvSpPr/>
          <p:nvPr/>
        </p:nvSpPr>
        <p:spPr>
          <a:xfrm>
            <a:off x="235527" y="2507673"/>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Franklin Gothic Book" panose="020B0503020102020204" pitchFamily="34" charset="0"/>
              </a:rPr>
              <a:t>Keyword extraction</a:t>
            </a:r>
            <a:endParaRPr lang="LID4096" dirty="0">
              <a:latin typeface="Franklin Gothic Book" panose="020B0503020102020204" pitchFamily="34" charset="0"/>
            </a:endParaRPr>
          </a:p>
        </p:txBody>
      </p:sp>
      <p:sp>
        <p:nvSpPr>
          <p:cNvPr id="12" name="Rectangle 11">
            <a:extLst>
              <a:ext uri="{FF2B5EF4-FFF2-40B4-BE49-F238E27FC236}">
                <a16:creationId xmlns:a16="http://schemas.microsoft.com/office/drawing/2014/main" id="{E31CAEE5-4043-9167-0AD7-05F0D21A358E}"/>
              </a:ext>
            </a:extLst>
          </p:cNvPr>
          <p:cNvSpPr/>
          <p:nvPr/>
        </p:nvSpPr>
        <p:spPr>
          <a:xfrm>
            <a:off x="2438400" y="2576946"/>
            <a:ext cx="4807528" cy="526472"/>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latin typeface="Franklin Gothic Book" panose="020B0503020102020204" pitchFamily="34" charset="0"/>
              </a:rPr>
              <a:t>"accounts", "opened", "</a:t>
            </a:r>
            <a:r>
              <a:rPr lang="en-US" sz="1400" dirty="0" err="1">
                <a:latin typeface="Franklin Gothic Book" panose="020B0503020102020204" pitchFamily="34" charset="0"/>
              </a:rPr>
              <a:t>Litomerice</a:t>
            </a:r>
            <a:r>
              <a:rPr lang="en-US" sz="1400" dirty="0">
                <a:latin typeface="Franklin Gothic Book" panose="020B0503020102020204" pitchFamily="34" charset="0"/>
              </a:rPr>
              <a:t>", "1996", "district name“, "A2", "district names"</a:t>
            </a:r>
            <a:endParaRPr lang="LID4096" sz="1400" dirty="0">
              <a:latin typeface="Franklin Gothic Book" panose="020B0503020102020204" pitchFamily="34" charset="0"/>
            </a:endParaRPr>
          </a:p>
        </p:txBody>
      </p:sp>
      <p:sp>
        <p:nvSpPr>
          <p:cNvPr id="14" name="Flèche : droite 13">
            <a:extLst>
              <a:ext uri="{FF2B5EF4-FFF2-40B4-BE49-F238E27FC236}">
                <a16:creationId xmlns:a16="http://schemas.microsoft.com/office/drawing/2014/main" id="{E3D95586-EF7D-E60E-A153-4E337E8FCD1C}"/>
              </a:ext>
            </a:extLst>
          </p:cNvPr>
          <p:cNvSpPr/>
          <p:nvPr/>
        </p:nvSpPr>
        <p:spPr>
          <a:xfrm>
            <a:off x="1828794" y="2774026"/>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6" name="Connecteur droit avec flèche 15">
            <a:extLst>
              <a:ext uri="{FF2B5EF4-FFF2-40B4-BE49-F238E27FC236}">
                <a16:creationId xmlns:a16="http://schemas.microsoft.com/office/drawing/2014/main" id="{A76209C1-E8D2-2B82-19E3-227DDFDD96B8}"/>
              </a:ext>
            </a:extLst>
          </p:cNvPr>
          <p:cNvCxnSpPr>
            <a:cxnSpLocks/>
          </p:cNvCxnSpPr>
          <p:nvPr/>
        </p:nvCxnSpPr>
        <p:spPr>
          <a:xfrm>
            <a:off x="720437" y="3172692"/>
            <a:ext cx="0" cy="84824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 coins arrondis 17">
            <a:extLst>
              <a:ext uri="{FF2B5EF4-FFF2-40B4-BE49-F238E27FC236}">
                <a16:creationId xmlns:a16="http://schemas.microsoft.com/office/drawing/2014/main" id="{995A0FF6-2C63-7167-2533-16CC3934D534}"/>
              </a:ext>
            </a:extLst>
          </p:cNvPr>
          <p:cNvSpPr/>
          <p:nvPr/>
        </p:nvSpPr>
        <p:spPr>
          <a:xfrm>
            <a:off x="235527" y="4020935"/>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err="1">
                <a:latin typeface="Franklin Gothic Book" panose="020B0503020102020204" pitchFamily="34" charset="0"/>
              </a:rPr>
              <a:t>Entity</a:t>
            </a:r>
            <a:r>
              <a:rPr lang="fr-FR" dirty="0">
                <a:latin typeface="Franklin Gothic Book" panose="020B0503020102020204" pitchFamily="34" charset="0"/>
              </a:rPr>
              <a:t> </a:t>
            </a:r>
            <a:r>
              <a:rPr lang="fr-FR" dirty="0" err="1">
                <a:latin typeface="Franklin Gothic Book" panose="020B0503020102020204" pitchFamily="34" charset="0"/>
              </a:rPr>
              <a:t>retrieval</a:t>
            </a:r>
            <a:endParaRPr lang="LID4096" dirty="0">
              <a:latin typeface="Franklin Gothic Book" panose="020B0503020102020204" pitchFamily="34" charset="0"/>
            </a:endParaRPr>
          </a:p>
        </p:txBody>
      </p:sp>
      <p:sp>
        <p:nvSpPr>
          <p:cNvPr id="20" name="Flèche : droite 19">
            <a:extLst>
              <a:ext uri="{FF2B5EF4-FFF2-40B4-BE49-F238E27FC236}">
                <a16:creationId xmlns:a16="http://schemas.microsoft.com/office/drawing/2014/main" id="{3EE5C4C7-4E7D-AF23-DDD6-865A025DA84B}"/>
              </a:ext>
            </a:extLst>
          </p:cNvPr>
          <p:cNvSpPr/>
          <p:nvPr/>
        </p:nvSpPr>
        <p:spPr>
          <a:xfrm>
            <a:off x="1828794" y="4287288"/>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5457FF62-64CB-5A5D-5259-FC6B3BD95CCF}"/>
              </a:ext>
            </a:extLst>
          </p:cNvPr>
          <p:cNvSpPr/>
          <p:nvPr/>
        </p:nvSpPr>
        <p:spPr>
          <a:xfrm>
            <a:off x="2438399" y="3883946"/>
            <a:ext cx="2687782" cy="938992"/>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fr-FR" sz="1400" b="1" dirty="0" err="1">
                <a:latin typeface="Franklin Gothic Book" panose="020B0503020102020204" pitchFamily="34" charset="0"/>
              </a:rPr>
              <a:t>Similar</a:t>
            </a:r>
            <a:r>
              <a:rPr lang="fr-FR" sz="1400" b="1" dirty="0">
                <a:latin typeface="Franklin Gothic Book" panose="020B0503020102020204" pitchFamily="34" charset="0"/>
              </a:rPr>
              <a:t> </a:t>
            </a:r>
            <a:r>
              <a:rPr lang="fr-FR" sz="1400" b="1" dirty="0" err="1">
                <a:latin typeface="Franklin Gothic Book" panose="020B0503020102020204" pitchFamily="34" charset="0"/>
              </a:rPr>
              <a:t>columns</a:t>
            </a:r>
            <a:r>
              <a:rPr lang="fr-FR" sz="1400" b="1" dirty="0">
                <a:latin typeface="Franklin Gothic Book" panose="020B0503020102020204" pitchFamily="34" charset="0"/>
              </a:rPr>
              <a:t>:</a:t>
            </a:r>
          </a:p>
          <a:p>
            <a:r>
              <a:rPr lang="fr-FR" sz="1400" dirty="0">
                <a:latin typeface="Franklin Gothic Book" panose="020B0503020102020204" pitchFamily="34" charset="0"/>
              </a:rPr>
              <a:t>|-- trans: </a:t>
            </a:r>
            <a:r>
              <a:rPr lang="fr-FR" sz="1400" dirty="0" err="1">
                <a:latin typeface="Franklin Gothic Book" panose="020B0503020102020204" pitchFamily="34" charset="0"/>
              </a:rPr>
              <a:t>account</a:t>
            </a:r>
            <a:r>
              <a:rPr lang="fr-FR" sz="1400" dirty="0">
                <a:latin typeface="Franklin Gothic Book" panose="020B0503020102020204" pitchFamily="34" charset="0"/>
              </a:rPr>
              <a:t>, |-- district : A2</a:t>
            </a:r>
          </a:p>
          <a:p>
            <a:r>
              <a:rPr lang="fr-FR" sz="1400" b="1" dirty="0" err="1">
                <a:latin typeface="Franklin Gothic Book" panose="020B0503020102020204" pitchFamily="34" charset="0"/>
              </a:rPr>
              <a:t>Similar</a:t>
            </a:r>
            <a:r>
              <a:rPr lang="fr-FR" sz="1400" b="1" dirty="0">
                <a:latin typeface="Franklin Gothic Book" panose="020B0503020102020204" pitchFamily="34" charset="0"/>
              </a:rPr>
              <a:t> values:</a:t>
            </a:r>
          </a:p>
          <a:p>
            <a:r>
              <a:rPr lang="fr-FR" sz="1400" dirty="0">
                <a:latin typeface="Franklin Gothic Book" panose="020B0503020102020204" pitchFamily="34" charset="0"/>
              </a:rPr>
              <a:t>|-- district : A2 : [ "</a:t>
            </a:r>
            <a:r>
              <a:rPr lang="fr-FR" sz="1400" dirty="0" err="1">
                <a:latin typeface="Franklin Gothic Book" panose="020B0503020102020204" pitchFamily="34" charset="0"/>
              </a:rPr>
              <a:t>Litomerice</a:t>
            </a:r>
            <a:r>
              <a:rPr lang="fr-FR" sz="1400" dirty="0">
                <a:latin typeface="Franklin Gothic Book" panose="020B0503020102020204" pitchFamily="34" charset="0"/>
              </a:rPr>
              <a:t>" ]</a:t>
            </a:r>
          </a:p>
        </p:txBody>
      </p:sp>
      <p:cxnSp>
        <p:nvCxnSpPr>
          <p:cNvPr id="31" name="Connecteur droit 30">
            <a:extLst>
              <a:ext uri="{FF2B5EF4-FFF2-40B4-BE49-F238E27FC236}">
                <a16:creationId xmlns:a16="http://schemas.microsoft.com/office/drawing/2014/main" id="{910C6013-81BB-FAFD-9BDA-F680D6EFE3A9}"/>
              </a:ext>
            </a:extLst>
          </p:cNvPr>
          <p:cNvCxnSpPr>
            <a:cxnSpLocks/>
          </p:cNvCxnSpPr>
          <p:nvPr/>
        </p:nvCxnSpPr>
        <p:spPr>
          <a:xfrm>
            <a:off x="720437" y="3429000"/>
            <a:ext cx="5126181"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cteur droit avec flèche 33">
            <a:extLst>
              <a:ext uri="{FF2B5EF4-FFF2-40B4-BE49-F238E27FC236}">
                <a16:creationId xmlns:a16="http://schemas.microsoft.com/office/drawing/2014/main" id="{26D1DA35-89A9-6D83-6EB3-FD04D4040305}"/>
              </a:ext>
            </a:extLst>
          </p:cNvPr>
          <p:cNvCxnSpPr/>
          <p:nvPr/>
        </p:nvCxnSpPr>
        <p:spPr>
          <a:xfrm>
            <a:off x="5846618" y="3429000"/>
            <a:ext cx="0" cy="59193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Rectangle : coins arrondis 36">
            <a:extLst>
              <a:ext uri="{FF2B5EF4-FFF2-40B4-BE49-F238E27FC236}">
                <a16:creationId xmlns:a16="http://schemas.microsoft.com/office/drawing/2014/main" id="{77802C76-AC2A-0C1B-4E5D-AD02ADFDC110}"/>
              </a:ext>
            </a:extLst>
          </p:cNvPr>
          <p:cNvSpPr/>
          <p:nvPr/>
        </p:nvSpPr>
        <p:spPr>
          <a:xfrm>
            <a:off x="5521052" y="4020935"/>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err="1">
                <a:latin typeface="Franklin Gothic Book" panose="020B0503020102020204" pitchFamily="34" charset="0"/>
              </a:rPr>
              <a:t>Context</a:t>
            </a:r>
            <a:r>
              <a:rPr lang="fr-FR" dirty="0">
                <a:latin typeface="Franklin Gothic Book" panose="020B0503020102020204" pitchFamily="34" charset="0"/>
              </a:rPr>
              <a:t> </a:t>
            </a:r>
            <a:r>
              <a:rPr lang="fr-FR" dirty="0" err="1">
                <a:latin typeface="Franklin Gothic Book" panose="020B0503020102020204" pitchFamily="34" charset="0"/>
              </a:rPr>
              <a:t>retrieval</a:t>
            </a:r>
            <a:endParaRPr lang="LID4096" dirty="0">
              <a:latin typeface="Franklin Gothic Book" panose="020B0503020102020204" pitchFamily="34" charset="0"/>
            </a:endParaRPr>
          </a:p>
        </p:txBody>
      </p:sp>
      <p:sp>
        <p:nvSpPr>
          <p:cNvPr id="38" name="Flèche : droite 37">
            <a:extLst>
              <a:ext uri="{FF2B5EF4-FFF2-40B4-BE49-F238E27FC236}">
                <a16:creationId xmlns:a16="http://schemas.microsoft.com/office/drawing/2014/main" id="{13F50E82-5FE2-F482-2AF3-839659C2F980}"/>
              </a:ext>
            </a:extLst>
          </p:cNvPr>
          <p:cNvSpPr/>
          <p:nvPr/>
        </p:nvSpPr>
        <p:spPr>
          <a:xfrm>
            <a:off x="7114319" y="4287288"/>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9" name="Rectangle 38">
            <a:extLst>
              <a:ext uri="{FF2B5EF4-FFF2-40B4-BE49-F238E27FC236}">
                <a16:creationId xmlns:a16="http://schemas.microsoft.com/office/drawing/2014/main" id="{5BF56FB2-8D88-A3E0-68E6-D2FC0AAFFA15}"/>
              </a:ext>
            </a:extLst>
          </p:cNvPr>
          <p:cNvSpPr/>
          <p:nvPr/>
        </p:nvSpPr>
        <p:spPr>
          <a:xfrm>
            <a:off x="7737805" y="2713935"/>
            <a:ext cx="4468074" cy="3411327"/>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fr-FR" sz="1400" dirty="0">
                <a:latin typeface="Franklin Gothic Book" panose="020B0503020102020204" pitchFamily="34" charset="0"/>
              </a:rPr>
              <a:t>|-- district :</a:t>
            </a:r>
          </a:p>
          <a:p>
            <a:r>
              <a:rPr lang="fr-FR" sz="1400" dirty="0">
                <a:latin typeface="Franklin Gothic Book" panose="020B0503020102020204" pitchFamily="34" charset="0"/>
              </a:rPr>
              <a:t>  a16 :</a:t>
            </a:r>
          </a:p>
          <a:p>
            <a:r>
              <a:rPr lang="fr-FR" sz="1400" dirty="0">
                <a:latin typeface="Franklin Gothic Book" panose="020B0503020102020204" pitchFamily="34" charset="0"/>
              </a:rPr>
              <a:t>   -</a:t>
            </a:r>
            <a:r>
              <a:rPr lang="en-US" sz="1400" dirty="0">
                <a:latin typeface="Franklin Gothic Book" panose="020B0503020102020204" pitchFamily="34" charset="0"/>
              </a:rPr>
              <a:t>"</a:t>
            </a:r>
            <a:r>
              <a:rPr lang="en-US" sz="1400" dirty="0" err="1">
                <a:latin typeface="Franklin Gothic Book" panose="020B0503020102020204" pitchFamily="34" charset="0"/>
              </a:rPr>
              <a:t>column_name</a:t>
            </a:r>
            <a:r>
              <a:rPr lang="en-US" sz="1400" dirty="0">
                <a:latin typeface="Franklin Gothic Book" panose="020B0503020102020204" pitchFamily="34" charset="0"/>
              </a:rPr>
              <a:t>": "no. of committed crimes 1996"</a:t>
            </a:r>
          </a:p>
          <a:p>
            <a:r>
              <a:rPr lang="en-US" sz="1400" dirty="0">
                <a:latin typeface="Franklin Gothic Book" panose="020B0503020102020204" pitchFamily="34" charset="0"/>
              </a:rPr>
              <a:t>   -"</a:t>
            </a:r>
            <a:r>
              <a:rPr lang="en-US" sz="1400" dirty="0" err="1">
                <a:latin typeface="Franklin Gothic Book" panose="020B0503020102020204" pitchFamily="34" charset="0"/>
              </a:rPr>
              <a:t>column_description</a:t>
            </a:r>
            <a:r>
              <a:rPr lang="en-US" sz="1400" dirty="0">
                <a:latin typeface="Franklin Gothic Book" panose="020B0503020102020204" pitchFamily="34" charset="0"/>
              </a:rPr>
              <a:t>": "no. of committed crimes 1996"</a:t>
            </a:r>
          </a:p>
          <a:p>
            <a:r>
              <a:rPr lang="en-US" sz="1400" dirty="0">
                <a:latin typeface="Franklin Gothic Book" panose="020B0503020102020204" pitchFamily="34" charset="0"/>
              </a:rPr>
              <a:t>   -"</a:t>
            </a:r>
            <a:r>
              <a:rPr lang="en-US" sz="1400" dirty="0" err="1">
                <a:latin typeface="Franklin Gothic Book" panose="020B0503020102020204" pitchFamily="34" charset="0"/>
              </a:rPr>
              <a:t>value_description</a:t>
            </a:r>
            <a:r>
              <a:rPr lang="en-US" sz="1400" dirty="0">
                <a:latin typeface="Franklin Gothic Book" panose="020B0503020102020204" pitchFamily="34" charset="0"/>
              </a:rPr>
              <a:t>": "“</a:t>
            </a:r>
          </a:p>
          <a:p>
            <a:r>
              <a:rPr lang="fr-FR" sz="1400" dirty="0">
                <a:latin typeface="Franklin Gothic Book" panose="020B0503020102020204" pitchFamily="34" charset="0"/>
              </a:rPr>
              <a:t>  a2 :</a:t>
            </a:r>
          </a:p>
          <a:p>
            <a:r>
              <a:rPr lang="en-US" sz="1400" dirty="0">
                <a:latin typeface="Franklin Gothic Book" panose="020B0503020102020204" pitchFamily="34" charset="0"/>
              </a:rPr>
              <a:t>   -"</a:t>
            </a:r>
            <a:r>
              <a:rPr lang="en-US" sz="1400" dirty="0" err="1">
                <a:latin typeface="Franklin Gothic Book" panose="020B0503020102020204" pitchFamily="34" charset="0"/>
              </a:rPr>
              <a:t>column_name</a:t>
            </a:r>
            <a:r>
              <a:rPr lang="en-US" sz="1400" dirty="0">
                <a:latin typeface="Franklin Gothic Book" panose="020B0503020102020204" pitchFamily="34" charset="0"/>
              </a:rPr>
              <a:t>": “</a:t>
            </a:r>
            <a:r>
              <a:rPr lang="en-US" sz="1400" dirty="0" err="1">
                <a:latin typeface="Franklin Gothic Book" panose="020B0503020102020204" pitchFamily="34" charset="0"/>
              </a:rPr>
              <a:t>district_name</a:t>
            </a:r>
            <a:r>
              <a:rPr lang="en-US" sz="1400" dirty="0">
                <a:latin typeface="Franklin Gothic Book" panose="020B0503020102020204" pitchFamily="34" charset="0"/>
              </a:rPr>
              <a:t>"</a:t>
            </a:r>
          </a:p>
          <a:p>
            <a:r>
              <a:rPr lang="en-US" sz="1400" dirty="0">
                <a:latin typeface="Franklin Gothic Book" panose="020B0503020102020204" pitchFamily="34" charset="0"/>
              </a:rPr>
              <a:t>   -"</a:t>
            </a:r>
            <a:r>
              <a:rPr lang="en-US" sz="1400" dirty="0" err="1">
                <a:latin typeface="Franklin Gothic Book" panose="020B0503020102020204" pitchFamily="34" charset="0"/>
              </a:rPr>
              <a:t>column_description</a:t>
            </a:r>
            <a:r>
              <a:rPr lang="en-US" sz="1400" dirty="0">
                <a:latin typeface="Franklin Gothic Book" panose="020B0503020102020204" pitchFamily="34" charset="0"/>
              </a:rPr>
              <a:t>": “</a:t>
            </a:r>
            <a:r>
              <a:rPr lang="en-US" sz="1400" dirty="0" err="1">
                <a:latin typeface="Franklin Gothic Book" panose="020B0503020102020204" pitchFamily="34" charset="0"/>
              </a:rPr>
              <a:t>district_name</a:t>
            </a:r>
            <a:r>
              <a:rPr lang="en-US" sz="1400" dirty="0">
                <a:latin typeface="Franklin Gothic Book" panose="020B0503020102020204" pitchFamily="34" charset="0"/>
              </a:rPr>
              <a:t>"</a:t>
            </a:r>
          </a:p>
          <a:p>
            <a:r>
              <a:rPr lang="en-US" sz="1400" dirty="0">
                <a:latin typeface="Franklin Gothic Book" panose="020B0503020102020204" pitchFamily="34" charset="0"/>
              </a:rPr>
              <a:t>   -"</a:t>
            </a:r>
            <a:r>
              <a:rPr lang="en-US" sz="1400" dirty="0" err="1">
                <a:latin typeface="Franklin Gothic Book" panose="020B0503020102020204" pitchFamily="34" charset="0"/>
              </a:rPr>
              <a:t>value_description</a:t>
            </a:r>
            <a:r>
              <a:rPr lang="en-US" sz="1400" dirty="0">
                <a:latin typeface="Franklin Gothic Book" panose="020B0503020102020204" pitchFamily="34" charset="0"/>
              </a:rPr>
              <a:t>": "“</a:t>
            </a:r>
          </a:p>
          <a:p>
            <a:r>
              <a:rPr lang="en-US" sz="1400" dirty="0">
                <a:latin typeface="Franklin Gothic Book" panose="020B0503020102020204" pitchFamily="34" charset="0"/>
              </a:rPr>
              <a:t>|-- account : </a:t>
            </a:r>
          </a:p>
          <a:p>
            <a:r>
              <a:rPr lang="en-US" sz="1400" dirty="0">
                <a:latin typeface="Franklin Gothic Book" panose="020B0503020102020204" pitchFamily="34" charset="0"/>
              </a:rPr>
              <a:t>  date : </a:t>
            </a:r>
          </a:p>
          <a:p>
            <a:r>
              <a:rPr lang="en-US" sz="1400" dirty="0">
                <a:latin typeface="Franklin Gothic Book" panose="020B0503020102020204" pitchFamily="34" charset="0"/>
              </a:rPr>
              <a:t>   -"</a:t>
            </a:r>
            <a:r>
              <a:rPr lang="en-US" sz="1400" dirty="0" err="1">
                <a:latin typeface="Franklin Gothic Book" panose="020B0503020102020204" pitchFamily="34" charset="0"/>
              </a:rPr>
              <a:t>column_name</a:t>
            </a:r>
            <a:r>
              <a:rPr lang="en-US" sz="1400" dirty="0">
                <a:latin typeface="Franklin Gothic Book" panose="020B0503020102020204" pitchFamily="34" charset="0"/>
              </a:rPr>
              <a:t>": “date"</a:t>
            </a:r>
          </a:p>
          <a:p>
            <a:r>
              <a:rPr lang="en-US" sz="1400" dirty="0">
                <a:latin typeface="Franklin Gothic Book" panose="020B0503020102020204" pitchFamily="34" charset="0"/>
              </a:rPr>
              <a:t>   -"</a:t>
            </a:r>
            <a:r>
              <a:rPr lang="en-US" sz="1400" dirty="0" err="1">
                <a:latin typeface="Franklin Gothic Book" panose="020B0503020102020204" pitchFamily="34" charset="0"/>
              </a:rPr>
              <a:t>column_description</a:t>
            </a:r>
            <a:r>
              <a:rPr lang="en-US" sz="1400" dirty="0">
                <a:latin typeface="Franklin Gothic Book" panose="020B0503020102020204" pitchFamily="34" charset="0"/>
              </a:rPr>
              <a:t>": “the creation date of the account"</a:t>
            </a:r>
          </a:p>
          <a:p>
            <a:r>
              <a:rPr lang="en-US" sz="1400" dirty="0">
                <a:latin typeface="Franklin Gothic Book" panose="020B0503020102020204" pitchFamily="34" charset="0"/>
              </a:rPr>
              <a:t>   -"</a:t>
            </a:r>
            <a:r>
              <a:rPr lang="en-US" sz="1400" dirty="0" err="1">
                <a:latin typeface="Franklin Gothic Book" panose="020B0503020102020204" pitchFamily="34" charset="0"/>
              </a:rPr>
              <a:t>value_description</a:t>
            </a:r>
            <a:r>
              <a:rPr lang="en-US" sz="1400" dirty="0">
                <a:latin typeface="Franklin Gothic Book" panose="020B0503020102020204" pitchFamily="34" charset="0"/>
              </a:rPr>
              <a:t>": “in the form YYMMDD“</a:t>
            </a:r>
            <a:endParaRPr lang="fr-FR" sz="1400" dirty="0">
              <a:latin typeface="Franklin Gothic Book" panose="020B0503020102020204" pitchFamily="34" charset="0"/>
            </a:endParaRPr>
          </a:p>
          <a:p>
            <a:pPr algn="just"/>
            <a:endParaRPr lang="fr-FR" sz="1400" dirty="0">
              <a:latin typeface="Franklin Gothic Book" panose="020B0503020102020204" pitchFamily="34" charset="0"/>
            </a:endParaRPr>
          </a:p>
        </p:txBody>
      </p:sp>
      <p:cxnSp>
        <p:nvCxnSpPr>
          <p:cNvPr id="43" name="Connecteur droit avec flèche 42">
            <a:extLst>
              <a:ext uri="{FF2B5EF4-FFF2-40B4-BE49-F238E27FC236}">
                <a16:creationId xmlns:a16="http://schemas.microsoft.com/office/drawing/2014/main" id="{BD08E832-327E-7306-EC59-7D0835A1460D}"/>
              </a:ext>
            </a:extLst>
          </p:cNvPr>
          <p:cNvCxnSpPr>
            <a:cxnSpLocks/>
          </p:cNvCxnSpPr>
          <p:nvPr/>
        </p:nvCxnSpPr>
        <p:spPr>
          <a:xfrm>
            <a:off x="706583" y="4685954"/>
            <a:ext cx="0" cy="114681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Connecteur droit 44">
            <a:extLst>
              <a:ext uri="{FF2B5EF4-FFF2-40B4-BE49-F238E27FC236}">
                <a16:creationId xmlns:a16="http://schemas.microsoft.com/office/drawing/2014/main" id="{D09DEE0C-CC79-FD05-E923-4FD1CE604ACB}"/>
              </a:ext>
            </a:extLst>
          </p:cNvPr>
          <p:cNvCxnSpPr/>
          <p:nvPr/>
        </p:nvCxnSpPr>
        <p:spPr>
          <a:xfrm>
            <a:off x="5846618" y="4685954"/>
            <a:ext cx="0" cy="897428"/>
          </a:xfrm>
          <a:prstGeom prst="line">
            <a:avLst/>
          </a:prstGeom>
        </p:spPr>
        <p:style>
          <a:lnRef idx="2">
            <a:schemeClr val="dk1"/>
          </a:lnRef>
          <a:fillRef idx="0">
            <a:schemeClr val="dk1"/>
          </a:fillRef>
          <a:effectRef idx="1">
            <a:schemeClr val="dk1"/>
          </a:effectRef>
          <a:fontRef idx="minor">
            <a:schemeClr val="tx1"/>
          </a:fontRef>
        </p:style>
      </p:cxnSp>
      <p:cxnSp>
        <p:nvCxnSpPr>
          <p:cNvPr id="47" name="Connecteur droit 46">
            <a:extLst>
              <a:ext uri="{FF2B5EF4-FFF2-40B4-BE49-F238E27FC236}">
                <a16:creationId xmlns:a16="http://schemas.microsoft.com/office/drawing/2014/main" id="{F70F5461-3F88-D7D4-0B3B-3306E52AB767}"/>
              </a:ext>
            </a:extLst>
          </p:cNvPr>
          <p:cNvCxnSpPr/>
          <p:nvPr/>
        </p:nvCxnSpPr>
        <p:spPr>
          <a:xfrm flipH="1">
            <a:off x="720437" y="5583382"/>
            <a:ext cx="5126181" cy="0"/>
          </a:xfrm>
          <a:prstGeom prst="line">
            <a:avLst/>
          </a:prstGeom>
        </p:spPr>
        <p:style>
          <a:lnRef idx="2">
            <a:schemeClr val="dk1"/>
          </a:lnRef>
          <a:fillRef idx="0">
            <a:schemeClr val="dk1"/>
          </a:fillRef>
          <a:effectRef idx="1">
            <a:schemeClr val="dk1"/>
          </a:effectRef>
          <a:fontRef idx="minor">
            <a:schemeClr val="tx1"/>
          </a:fontRef>
        </p:style>
      </p:cxnSp>
      <p:sp>
        <p:nvSpPr>
          <p:cNvPr id="49" name="Rectangle : coins arrondis 48">
            <a:extLst>
              <a:ext uri="{FF2B5EF4-FFF2-40B4-BE49-F238E27FC236}">
                <a16:creationId xmlns:a16="http://schemas.microsoft.com/office/drawing/2014/main" id="{0C608CFE-589D-EF8D-18D7-74ED316D78B9}"/>
              </a:ext>
            </a:extLst>
          </p:cNvPr>
          <p:cNvSpPr/>
          <p:nvPr/>
        </p:nvSpPr>
        <p:spPr>
          <a:xfrm>
            <a:off x="235526" y="5832764"/>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Franklin Gothic Book" panose="020B0503020102020204" pitchFamily="34" charset="0"/>
              </a:rPr>
              <a:t>Table </a:t>
            </a:r>
            <a:r>
              <a:rPr lang="fr-FR" dirty="0" err="1">
                <a:latin typeface="Franklin Gothic Book" panose="020B0503020102020204" pitchFamily="34" charset="0"/>
              </a:rPr>
              <a:t>selection</a:t>
            </a:r>
            <a:endParaRPr lang="LID4096" dirty="0">
              <a:latin typeface="Franklin Gothic Book" panose="020B0503020102020204" pitchFamily="34" charset="0"/>
            </a:endParaRPr>
          </a:p>
        </p:txBody>
      </p:sp>
      <p:sp>
        <p:nvSpPr>
          <p:cNvPr id="51" name="Flèche : droite 50">
            <a:extLst>
              <a:ext uri="{FF2B5EF4-FFF2-40B4-BE49-F238E27FC236}">
                <a16:creationId xmlns:a16="http://schemas.microsoft.com/office/drawing/2014/main" id="{19CF78B0-60D8-2A28-1B11-767A5D111E2E}"/>
              </a:ext>
            </a:extLst>
          </p:cNvPr>
          <p:cNvSpPr/>
          <p:nvPr/>
        </p:nvSpPr>
        <p:spPr>
          <a:xfrm>
            <a:off x="1828793" y="6099117"/>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2" name="Rectangle 51">
            <a:extLst>
              <a:ext uri="{FF2B5EF4-FFF2-40B4-BE49-F238E27FC236}">
                <a16:creationId xmlns:a16="http://schemas.microsoft.com/office/drawing/2014/main" id="{5B949120-245B-3FE5-D7B6-0F20FBF2EF69}"/>
              </a:ext>
            </a:extLst>
          </p:cNvPr>
          <p:cNvSpPr/>
          <p:nvPr/>
        </p:nvSpPr>
        <p:spPr>
          <a:xfrm>
            <a:off x="2438399" y="5764268"/>
            <a:ext cx="1704083" cy="802007"/>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fr-FR" sz="1400" b="1" dirty="0" err="1">
                <a:latin typeface="Franklin Gothic Book" panose="020B0503020102020204" pitchFamily="34" charset="0"/>
              </a:rPr>
              <a:t>Selected</a:t>
            </a:r>
            <a:r>
              <a:rPr lang="fr-FR" sz="1400" b="1" dirty="0">
                <a:latin typeface="Franklin Gothic Book" panose="020B0503020102020204" pitchFamily="34" charset="0"/>
              </a:rPr>
              <a:t> tables:</a:t>
            </a:r>
            <a:endParaRPr lang="fr-FR" sz="1400" dirty="0">
              <a:latin typeface="Franklin Gothic Book" panose="020B0503020102020204" pitchFamily="34" charset="0"/>
            </a:endParaRPr>
          </a:p>
          <a:p>
            <a:r>
              <a:rPr lang="fr-FR" sz="1400" dirty="0">
                <a:latin typeface="Franklin Gothic Book" panose="020B0503020102020204" pitchFamily="34" charset="0"/>
              </a:rPr>
              <a:t>|-- </a:t>
            </a:r>
            <a:r>
              <a:rPr lang="fr-FR" sz="1400" dirty="0" err="1">
                <a:latin typeface="Franklin Gothic Book" panose="020B0503020102020204" pitchFamily="34" charset="0"/>
              </a:rPr>
              <a:t>account</a:t>
            </a:r>
            <a:endParaRPr lang="fr-FR" sz="1400" b="1" dirty="0">
              <a:highlight>
                <a:srgbClr val="00FF00"/>
              </a:highlight>
              <a:latin typeface="Franklin Gothic Book" panose="020B0503020102020204" pitchFamily="34" charset="0"/>
            </a:endParaRPr>
          </a:p>
          <a:p>
            <a:r>
              <a:rPr lang="fr-FR" sz="1400" dirty="0">
                <a:latin typeface="Franklin Gothic Book" panose="020B0503020102020204" pitchFamily="34" charset="0"/>
              </a:rPr>
              <a:t>|-- district</a:t>
            </a:r>
          </a:p>
        </p:txBody>
      </p:sp>
      <p:cxnSp>
        <p:nvCxnSpPr>
          <p:cNvPr id="54" name="Connecteur droit 53">
            <a:extLst>
              <a:ext uri="{FF2B5EF4-FFF2-40B4-BE49-F238E27FC236}">
                <a16:creationId xmlns:a16="http://schemas.microsoft.com/office/drawing/2014/main" id="{A3CBC322-D2F4-BC2D-AB67-988FD14EDC17}"/>
              </a:ext>
            </a:extLst>
          </p:cNvPr>
          <p:cNvCxnSpPr/>
          <p:nvPr/>
        </p:nvCxnSpPr>
        <p:spPr>
          <a:xfrm>
            <a:off x="706583" y="6511636"/>
            <a:ext cx="0" cy="34636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8408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avec flèche 7">
            <a:extLst>
              <a:ext uri="{FF2B5EF4-FFF2-40B4-BE49-F238E27FC236}">
                <a16:creationId xmlns:a16="http://schemas.microsoft.com/office/drawing/2014/main" id="{69391B8E-790E-F828-B304-4B58D43DEB90}"/>
              </a:ext>
            </a:extLst>
          </p:cNvPr>
          <p:cNvCxnSpPr>
            <a:cxnSpLocks/>
          </p:cNvCxnSpPr>
          <p:nvPr/>
        </p:nvCxnSpPr>
        <p:spPr>
          <a:xfrm>
            <a:off x="720437" y="-13859"/>
            <a:ext cx="0" cy="665019"/>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 coins arrondis 9">
            <a:extLst>
              <a:ext uri="{FF2B5EF4-FFF2-40B4-BE49-F238E27FC236}">
                <a16:creationId xmlns:a16="http://schemas.microsoft.com/office/drawing/2014/main" id="{3C50E8FF-3F3E-A17F-4CD7-155C25350AE5}"/>
              </a:ext>
            </a:extLst>
          </p:cNvPr>
          <p:cNvSpPr/>
          <p:nvPr/>
        </p:nvSpPr>
        <p:spPr>
          <a:xfrm>
            <a:off x="235527" y="651160"/>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err="1">
                <a:latin typeface="Franklin Gothic Book" panose="020B0503020102020204" pitchFamily="34" charset="0"/>
              </a:rPr>
              <a:t>Column</a:t>
            </a:r>
            <a:r>
              <a:rPr lang="fr-FR" dirty="0">
                <a:latin typeface="Franklin Gothic Book" panose="020B0503020102020204" pitchFamily="34" charset="0"/>
              </a:rPr>
              <a:t> </a:t>
            </a:r>
            <a:r>
              <a:rPr lang="fr-FR" dirty="0" err="1">
                <a:latin typeface="Franklin Gothic Book" panose="020B0503020102020204" pitchFamily="34" charset="0"/>
              </a:rPr>
              <a:t>selection</a:t>
            </a:r>
            <a:endParaRPr lang="LID4096" dirty="0">
              <a:latin typeface="Franklin Gothic Book" panose="020B0503020102020204" pitchFamily="34" charset="0"/>
            </a:endParaRPr>
          </a:p>
        </p:txBody>
      </p:sp>
      <p:sp>
        <p:nvSpPr>
          <p:cNvPr id="12" name="Rectangle 11">
            <a:extLst>
              <a:ext uri="{FF2B5EF4-FFF2-40B4-BE49-F238E27FC236}">
                <a16:creationId xmlns:a16="http://schemas.microsoft.com/office/drawing/2014/main" id="{E31CAEE5-4043-9167-0AD7-05F0D21A358E}"/>
              </a:ext>
            </a:extLst>
          </p:cNvPr>
          <p:cNvSpPr/>
          <p:nvPr/>
        </p:nvSpPr>
        <p:spPr>
          <a:xfrm>
            <a:off x="2438400" y="561103"/>
            <a:ext cx="3408218" cy="845129"/>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fr-FR" sz="1400" b="1" dirty="0" err="1">
                <a:latin typeface="Franklin Gothic Book" panose="020B0503020102020204" pitchFamily="34" charset="0"/>
              </a:rPr>
              <a:t>Selected</a:t>
            </a:r>
            <a:r>
              <a:rPr lang="fr-FR" sz="1400" b="1" dirty="0">
                <a:latin typeface="Franklin Gothic Book" panose="020B0503020102020204" pitchFamily="34" charset="0"/>
              </a:rPr>
              <a:t> </a:t>
            </a:r>
            <a:r>
              <a:rPr lang="fr-FR" sz="1400" b="1" dirty="0" err="1">
                <a:latin typeface="Franklin Gothic Book" panose="020B0503020102020204" pitchFamily="34" charset="0"/>
              </a:rPr>
              <a:t>Columns</a:t>
            </a:r>
            <a:r>
              <a:rPr lang="fr-FR" sz="1400" b="1" dirty="0">
                <a:latin typeface="Franklin Gothic Book" panose="020B0503020102020204" pitchFamily="34" charset="0"/>
              </a:rPr>
              <a:t>:</a:t>
            </a:r>
          </a:p>
          <a:p>
            <a:r>
              <a:rPr lang="fr-FR" sz="1400" dirty="0">
                <a:latin typeface="Franklin Gothic Book" panose="020B0503020102020204" pitchFamily="34" charset="0"/>
              </a:rPr>
              <a:t>|-- </a:t>
            </a:r>
            <a:r>
              <a:rPr lang="fr-FR" sz="1400" dirty="0" err="1">
                <a:latin typeface="Franklin Gothic Book" panose="020B0503020102020204" pitchFamily="34" charset="0"/>
              </a:rPr>
              <a:t>account</a:t>
            </a:r>
            <a:r>
              <a:rPr lang="fr-FR" sz="1400" dirty="0">
                <a:latin typeface="Franklin Gothic Book" panose="020B0503020102020204" pitchFamily="34" charset="0"/>
              </a:rPr>
              <a:t> : [</a:t>
            </a:r>
            <a:r>
              <a:rPr lang="fr-FR" sz="1400" dirty="0" err="1">
                <a:latin typeface="Franklin Gothic Book" panose="020B0503020102020204" pitchFamily="34" charset="0"/>
              </a:rPr>
              <a:t>account_id</a:t>
            </a:r>
            <a:r>
              <a:rPr lang="fr-FR" sz="1400" dirty="0">
                <a:latin typeface="Franklin Gothic Book" panose="020B0503020102020204" pitchFamily="34" charset="0"/>
              </a:rPr>
              <a:t> , </a:t>
            </a:r>
            <a:r>
              <a:rPr lang="fr-FR" sz="1400" dirty="0" err="1">
                <a:latin typeface="Franklin Gothic Book" panose="020B0503020102020204" pitchFamily="34" charset="0"/>
              </a:rPr>
              <a:t>district_id</a:t>
            </a:r>
            <a:r>
              <a:rPr lang="fr-FR" sz="1400" dirty="0">
                <a:latin typeface="Franklin Gothic Book" panose="020B0503020102020204" pitchFamily="34" charset="0"/>
              </a:rPr>
              <a:t> , date]</a:t>
            </a:r>
          </a:p>
          <a:p>
            <a:r>
              <a:rPr lang="fr-FR" sz="1400" dirty="0">
                <a:latin typeface="Franklin Gothic Book" panose="020B0503020102020204" pitchFamily="34" charset="0"/>
              </a:rPr>
              <a:t>|-- district : [</a:t>
            </a:r>
            <a:r>
              <a:rPr lang="fr-FR" sz="1400" dirty="0" err="1">
                <a:latin typeface="Franklin Gothic Book" panose="020B0503020102020204" pitchFamily="34" charset="0"/>
              </a:rPr>
              <a:t>district_id</a:t>
            </a:r>
            <a:r>
              <a:rPr lang="fr-FR" sz="1400" dirty="0">
                <a:latin typeface="Franklin Gothic Book" panose="020B0503020102020204" pitchFamily="34" charset="0"/>
              </a:rPr>
              <a:t> , A2]</a:t>
            </a:r>
          </a:p>
          <a:p>
            <a:endParaRPr lang="LID4096" sz="1400" dirty="0">
              <a:latin typeface="Franklin Gothic Book" panose="020B0503020102020204" pitchFamily="34" charset="0"/>
            </a:endParaRPr>
          </a:p>
        </p:txBody>
      </p:sp>
      <p:sp>
        <p:nvSpPr>
          <p:cNvPr id="14" name="Flèche : droite 13">
            <a:extLst>
              <a:ext uri="{FF2B5EF4-FFF2-40B4-BE49-F238E27FC236}">
                <a16:creationId xmlns:a16="http://schemas.microsoft.com/office/drawing/2014/main" id="{E3D95586-EF7D-E60E-A153-4E337E8FCD1C}"/>
              </a:ext>
            </a:extLst>
          </p:cNvPr>
          <p:cNvSpPr/>
          <p:nvPr/>
        </p:nvSpPr>
        <p:spPr>
          <a:xfrm>
            <a:off x="1828794" y="917513"/>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6" name="Connecteur droit avec flèche 15">
            <a:extLst>
              <a:ext uri="{FF2B5EF4-FFF2-40B4-BE49-F238E27FC236}">
                <a16:creationId xmlns:a16="http://schemas.microsoft.com/office/drawing/2014/main" id="{A76209C1-E8D2-2B82-19E3-227DDFDD96B8}"/>
              </a:ext>
            </a:extLst>
          </p:cNvPr>
          <p:cNvCxnSpPr>
            <a:cxnSpLocks/>
          </p:cNvCxnSpPr>
          <p:nvPr/>
        </p:nvCxnSpPr>
        <p:spPr>
          <a:xfrm>
            <a:off x="720437" y="2632350"/>
            <a:ext cx="0" cy="84824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Rectangle : coins arrondis 17">
            <a:extLst>
              <a:ext uri="{FF2B5EF4-FFF2-40B4-BE49-F238E27FC236}">
                <a16:creationId xmlns:a16="http://schemas.microsoft.com/office/drawing/2014/main" id="{995A0FF6-2C63-7167-2533-16CC3934D534}"/>
              </a:ext>
            </a:extLst>
          </p:cNvPr>
          <p:cNvSpPr/>
          <p:nvPr/>
        </p:nvSpPr>
        <p:spPr>
          <a:xfrm>
            <a:off x="235527" y="3480593"/>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err="1">
                <a:latin typeface="Franklin Gothic Book" panose="020B0503020102020204" pitchFamily="34" charset="0"/>
              </a:rPr>
              <a:t>Revision</a:t>
            </a:r>
            <a:endParaRPr lang="LID4096" dirty="0">
              <a:latin typeface="Franklin Gothic Book" panose="020B0503020102020204" pitchFamily="34" charset="0"/>
            </a:endParaRPr>
          </a:p>
        </p:txBody>
      </p:sp>
      <p:sp>
        <p:nvSpPr>
          <p:cNvPr id="20" name="Flèche : droite 19">
            <a:extLst>
              <a:ext uri="{FF2B5EF4-FFF2-40B4-BE49-F238E27FC236}">
                <a16:creationId xmlns:a16="http://schemas.microsoft.com/office/drawing/2014/main" id="{3EE5C4C7-4E7D-AF23-DDD6-865A025DA84B}"/>
              </a:ext>
            </a:extLst>
          </p:cNvPr>
          <p:cNvSpPr/>
          <p:nvPr/>
        </p:nvSpPr>
        <p:spPr>
          <a:xfrm>
            <a:off x="1828794" y="3746946"/>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5457FF62-64CB-5A5D-5259-FC6B3BD95CCF}"/>
              </a:ext>
            </a:extLst>
          </p:cNvPr>
          <p:cNvSpPr/>
          <p:nvPr/>
        </p:nvSpPr>
        <p:spPr>
          <a:xfrm>
            <a:off x="2438398" y="3343604"/>
            <a:ext cx="5140058" cy="845129"/>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latin typeface="Franklin Gothic Book" panose="020B0503020102020204" pitchFamily="34" charset="0"/>
              </a:rPr>
              <a:t>SELECT COUNT(*) FROM account AS T1 JOIN district AS T2 ON T1.district_id = T2.district_id WHERE T2.A2 = '</a:t>
            </a:r>
            <a:r>
              <a:rPr lang="en-US" sz="1400" dirty="0" err="1">
                <a:latin typeface="Franklin Gothic Book" panose="020B0503020102020204" pitchFamily="34" charset="0"/>
              </a:rPr>
              <a:t>Litomerice</a:t>
            </a:r>
            <a:r>
              <a:rPr lang="en-US" sz="1400" dirty="0">
                <a:latin typeface="Franklin Gothic Book" panose="020B0503020102020204" pitchFamily="34" charset="0"/>
              </a:rPr>
              <a:t>' AND </a:t>
            </a:r>
            <a:r>
              <a:rPr lang="en-US" sz="1400" dirty="0" err="1">
                <a:latin typeface="Franklin Gothic Book" panose="020B0503020102020204" pitchFamily="34" charset="0"/>
              </a:rPr>
              <a:t>strftime</a:t>
            </a:r>
            <a:r>
              <a:rPr lang="en-US" sz="1400" dirty="0">
                <a:latin typeface="Franklin Gothic Book" panose="020B0503020102020204" pitchFamily="34" charset="0"/>
              </a:rPr>
              <a:t>('%Y', T1.date) = '1996';</a:t>
            </a:r>
            <a:endParaRPr lang="fr-FR" sz="1400" dirty="0">
              <a:latin typeface="Franklin Gothic Book" panose="020B0503020102020204" pitchFamily="34" charset="0"/>
            </a:endParaRPr>
          </a:p>
        </p:txBody>
      </p:sp>
      <p:sp>
        <p:nvSpPr>
          <p:cNvPr id="2" name="Rectangle : coins arrondis 1">
            <a:extLst>
              <a:ext uri="{FF2B5EF4-FFF2-40B4-BE49-F238E27FC236}">
                <a16:creationId xmlns:a16="http://schemas.microsoft.com/office/drawing/2014/main" id="{22ADCB24-6DCC-25EF-04E4-C3345800427B}"/>
              </a:ext>
            </a:extLst>
          </p:cNvPr>
          <p:cNvSpPr/>
          <p:nvPr/>
        </p:nvSpPr>
        <p:spPr>
          <a:xfrm>
            <a:off x="235526" y="1981198"/>
            <a:ext cx="1593267" cy="665019"/>
          </a:xfrm>
          <a:prstGeom prst="roundRect">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Franklin Gothic Book" panose="020B0503020102020204" pitchFamily="34" charset="0"/>
              </a:rPr>
              <a:t>Candidate </a:t>
            </a:r>
            <a:r>
              <a:rPr lang="fr-FR" dirty="0" err="1">
                <a:latin typeface="Franklin Gothic Book" panose="020B0503020102020204" pitchFamily="34" charset="0"/>
              </a:rPr>
              <a:t>generation</a:t>
            </a:r>
            <a:endParaRPr lang="LID4096" dirty="0">
              <a:latin typeface="Franklin Gothic Book" panose="020B0503020102020204" pitchFamily="34" charset="0"/>
            </a:endParaRPr>
          </a:p>
        </p:txBody>
      </p:sp>
      <p:cxnSp>
        <p:nvCxnSpPr>
          <p:cNvPr id="3" name="Connecteur droit avec flèche 2">
            <a:extLst>
              <a:ext uri="{FF2B5EF4-FFF2-40B4-BE49-F238E27FC236}">
                <a16:creationId xmlns:a16="http://schemas.microsoft.com/office/drawing/2014/main" id="{B9F7F57E-2D95-0CE2-1E8C-E18C514FC1ED}"/>
              </a:ext>
            </a:extLst>
          </p:cNvPr>
          <p:cNvCxnSpPr>
            <a:cxnSpLocks/>
          </p:cNvCxnSpPr>
          <p:nvPr/>
        </p:nvCxnSpPr>
        <p:spPr>
          <a:xfrm>
            <a:off x="720437" y="1316179"/>
            <a:ext cx="0" cy="665019"/>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Flèche : droite 3">
            <a:extLst>
              <a:ext uri="{FF2B5EF4-FFF2-40B4-BE49-F238E27FC236}">
                <a16:creationId xmlns:a16="http://schemas.microsoft.com/office/drawing/2014/main" id="{47349B26-ABB0-04D9-E6ED-E70C161BCDCB}"/>
              </a:ext>
            </a:extLst>
          </p:cNvPr>
          <p:cNvSpPr/>
          <p:nvPr/>
        </p:nvSpPr>
        <p:spPr>
          <a:xfrm>
            <a:off x="1842673" y="2247551"/>
            <a:ext cx="609606" cy="1323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Rectangle 4">
            <a:extLst>
              <a:ext uri="{FF2B5EF4-FFF2-40B4-BE49-F238E27FC236}">
                <a16:creationId xmlns:a16="http://schemas.microsoft.com/office/drawing/2014/main" id="{D9414355-BFD8-B3FE-ABED-4C87FEB989EA}"/>
              </a:ext>
            </a:extLst>
          </p:cNvPr>
          <p:cNvSpPr/>
          <p:nvPr/>
        </p:nvSpPr>
        <p:spPr>
          <a:xfrm>
            <a:off x="2452279" y="1891141"/>
            <a:ext cx="5126179" cy="845129"/>
          </a:xfrm>
          <a:prstGeom prst="rect">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sz="1400" dirty="0">
                <a:latin typeface="Franklin Gothic Book" panose="020B0503020102020204" pitchFamily="34" charset="0"/>
              </a:rPr>
              <a:t>SELECT COUNT(*) FROM account AS T1 JOIN district AS T2 ON T1.district_id = T2.district_id WHERE T2.A2 = '</a:t>
            </a:r>
            <a:r>
              <a:rPr lang="en-US" sz="1400" dirty="0" err="1">
                <a:latin typeface="Franklin Gothic Book" panose="020B0503020102020204" pitchFamily="34" charset="0"/>
              </a:rPr>
              <a:t>Litomerice</a:t>
            </a:r>
            <a:r>
              <a:rPr lang="en-US" sz="1400" dirty="0">
                <a:latin typeface="Franklin Gothic Book" panose="020B0503020102020204" pitchFamily="34" charset="0"/>
              </a:rPr>
              <a:t>' AND </a:t>
            </a:r>
            <a:r>
              <a:rPr lang="en-US" sz="1400" dirty="0" err="1">
                <a:latin typeface="Franklin Gothic Book" panose="020B0503020102020204" pitchFamily="34" charset="0"/>
              </a:rPr>
              <a:t>strftime</a:t>
            </a:r>
            <a:r>
              <a:rPr lang="en-US" sz="1400" dirty="0">
                <a:latin typeface="Franklin Gothic Book" panose="020B0503020102020204" pitchFamily="34" charset="0"/>
              </a:rPr>
              <a:t>('%Y', T1.date) = '1996';</a:t>
            </a:r>
            <a:endParaRPr lang="LID4096" sz="1400" dirty="0">
              <a:latin typeface="Franklin Gothic Book" panose="020B0503020102020204" pitchFamily="34" charset="0"/>
            </a:endParaRPr>
          </a:p>
        </p:txBody>
      </p:sp>
      <p:pic>
        <p:nvPicPr>
          <p:cNvPr id="19" name="Image 18">
            <a:extLst>
              <a:ext uri="{FF2B5EF4-FFF2-40B4-BE49-F238E27FC236}">
                <a16:creationId xmlns:a16="http://schemas.microsoft.com/office/drawing/2014/main" id="{FCCC2D3B-5D10-7FC8-6982-EFBF9ECF2752}"/>
              </a:ext>
            </a:extLst>
          </p:cNvPr>
          <p:cNvPicPr>
            <a:picLocks noChangeAspect="1"/>
          </p:cNvPicPr>
          <p:nvPr/>
        </p:nvPicPr>
        <p:blipFill>
          <a:blip r:embed="rId2"/>
          <a:stretch>
            <a:fillRect/>
          </a:stretch>
        </p:blipFill>
        <p:spPr>
          <a:xfrm>
            <a:off x="0" y="3929039"/>
            <a:ext cx="2956816" cy="2956816"/>
          </a:xfrm>
          <a:prstGeom prst="rect">
            <a:avLst/>
          </a:prstGeom>
        </p:spPr>
      </p:pic>
    </p:spTree>
    <p:extLst>
      <p:ext uri="{BB962C8B-B14F-4D97-AF65-F5344CB8AC3E}">
        <p14:creationId xmlns:p14="http://schemas.microsoft.com/office/powerpoint/2010/main" val="253263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AE4F5439-481D-4F78-4D34-3AB0B6972733}"/>
              </a:ext>
            </a:extLst>
          </p:cNvPr>
          <p:cNvGraphicFramePr>
            <a:graphicFrameLocks noGrp="1"/>
          </p:cNvGraphicFramePr>
          <p:nvPr>
            <p:extLst>
              <p:ext uri="{D42A27DB-BD31-4B8C-83A1-F6EECF244321}">
                <p14:modId xmlns:p14="http://schemas.microsoft.com/office/powerpoint/2010/main" val="3574138831"/>
              </p:ext>
            </p:extLst>
          </p:nvPr>
        </p:nvGraphicFramePr>
        <p:xfrm>
          <a:off x="2032000" y="2247166"/>
          <a:ext cx="8128000" cy="1112520"/>
        </p:xfrm>
        <a:graphic>
          <a:graphicData uri="http://schemas.openxmlformats.org/drawingml/2006/table">
            <a:tbl>
              <a:tblPr firstRow="1" bandRow="1">
                <a:tableStyleId>{C4B1156A-380E-4F78-BDF5-A606A8083BF9}</a:tableStyleId>
              </a:tblPr>
              <a:tblGrid>
                <a:gridCol w="2401454">
                  <a:extLst>
                    <a:ext uri="{9D8B030D-6E8A-4147-A177-3AD203B41FA5}">
                      <a16:colId xmlns:a16="http://schemas.microsoft.com/office/drawing/2014/main" val="4099113361"/>
                    </a:ext>
                  </a:extLst>
                </a:gridCol>
                <a:gridCol w="1233055">
                  <a:extLst>
                    <a:ext uri="{9D8B030D-6E8A-4147-A177-3AD203B41FA5}">
                      <a16:colId xmlns:a16="http://schemas.microsoft.com/office/drawing/2014/main" val="1366711185"/>
                    </a:ext>
                  </a:extLst>
                </a:gridCol>
                <a:gridCol w="1399309">
                  <a:extLst>
                    <a:ext uri="{9D8B030D-6E8A-4147-A177-3AD203B41FA5}">
                      <a16:colId xmlns:a16="http://schemas.microsoft.com/office/drawing/2014/main" val="2022320207"/>
                    </a:ext>
                  </a:extLst>
                </a:gridCol>
                <a:gridCol w="1593273">
                  <a:extLst>
                    <a:ext uri="{9D8B030D-6E8A-4147-A177-3AD203B41FA5}">
                      <a16:colId xmlns:a16="http://schemas.microsoft.com/office/drawing/2014/main" val="2857899238"/>
                    </a:ext>
                  </a:extLst>
                </a:gridCol>
                <a:gridCol w="1500909">
                  <a:extLst>
                    <a:ext uri="{9D8B030D-6E8A-4147-A177-3AD203B41FA5}">
                      <a16:colId xmlns:a16="http://schemas.microsoft.com/office/drawing/2014/main" val="1600991200"/>
                    </a:ext>
                  </a:extLst>
                </a:gridCol>
              </a:tblGrid>
              <a:tr h="370840">
                <a:tc>
                  <a:txBody>
                    <a:bodyPr/>
                    <a:lstStyle/>
                    <a:p>
                      <a:endParaRPr lang="LID4096" dirty="0">
                        <a:latin typeface="+mn-lt"/>
                      </a:endParaRPr>
                    </a:p>
                  </a:txBody>
                  <a:tcPr/>
                </a:tc>
                <a:tc>
                  <a:txBody>
                    <a:bodyPr/>
                    <a:lstStyle/>
                    <a:p>
                      <a:r>
                        <a:rPr lang="fr-FR" dirty="0">
                          <a:latin typeface="+mn-lt"/>
                        </a:rPr>
                        <a:t>Simple</a:t>
                      </a:r>
                      <a:endParaRPr lang="LID4096" dirty="0">
                        <a:latin typeface="+mn-lt"/>
                      </a:endParaRPr>
                    </a:p>
                  </a:txBody>
                  <a:tcPr/>
                </a:tc>
                <a:tc>
                  <a:txBody>
                    <a:bodyPr/>
                    <a:lstStyle/>
                    <a:p>
                      <a:r>
                        <a:rPr lang="fr-FR" dirty="0" err="1">
                          <a:latin typeface="+mn-lt"/>
                        </a:rPr>
                        <a:t>Moderate</a:t>
                      </a:r>
                      <a:endParaRPr lang="LID4096" dirty="0">
                        <a:latin typeface="+mn-lt"/>
                      </a:endParaRPr>
                    </a:p>
                  </a:txBody>
                  <a:tcPr/>
                </a:tc>
                <a:tc>
                  <a:txBody>
                    <a:bodyPr/>
                    <a:lstStyle/>
                    <a:p>
                      <a:r>
                        <a:rPr lang="fr-FR" dirty="0" err="1">
                          <a:latin typeface="+mn-lt"/>
                        </a:rPr>
                        <a:t>Challenging</a:t>
                      </a:r>
                      <a:endParaRPr lang="LID4096" dirty="0">
                        <a:latin typeface="+mn-lt"/>
                      </a:endParaRPr>
                    </a:p>
                  </a:txBody>
                  <a:tcPr/>
                </a:tc>
                <a:tc>
                  <a:txBody>
                    <a:bodyPr/>
                    <a:lstStyle/>
                    <a:p>
                      <a:r>
                        <a:rPr lang="fr-FR" dirty="0">
                          <a:latin typeface="+mn-lt"/>
                        </a:rPr>
                        <a:t>All</a:t>
                      </a:r>
                      <a:endParaRPr lang="LID4096" dirty="0">
                        <a:latin typeface="+mn-lt"/>
                      </a:endParaRPr>
                    </a:p>
                  </a:txBody>
                  <a:tcPr/>
                </a:tc>
                <a:extLst>
                  <a:ext uri="{0D108BD9-81ED-4DB2-BD59-A6C34878D82A}">
                    <a16:rowId xmlns:a16="http://schemas.microsoft.com/office/drawing/2014/main" val="1924619625"/>
                  </a:ext>
                </a:extLst>
              </a:tr>
              <a:tr h="370840">
                <a:tc>
                  <a:txBody>
                    <a:bodyPr/>
                    <a:lstStyle/>
                    <a:p>
                      <a:r>
                        <a:rPr lang="fr-FR" b="1" dirty="0" err="1">
                          <a:latin typeface="+mn-lt"/>
                        </a:rPr>
                        <a:t>Num</a:t>
                      </a:r>
                      <a:r>
                        <a:rPr lang="fr-FR" b="1" dirty="0">
                          <a:latin typeface="+mn-lt"/>
                        </a:rPr>
                        <a:t> </a:t>
                      </a:r>
                      <a:r>
                        <a:rPr lang="fr-FR" b="1" dirty="0" err="1">
                          <a:latin typeface="+mn-lt"/>
                        </a:rPr>
                        <a:t>examples</a:t>
                      </a:r>
                      <a:r>
                        <a:rPr lang="fr-FR" b="1" dirty="0">
                          <a:latin typeface="+mn-lt"/>
                        </a:rPr>
                        <a:t> </a:t>
                      </a:r>
                      <a:endParaRPr lang="LID4096" b="1" dirty="0">
                        <a:latin typeface="+mn-lt"/>
                      </a:endParaRPr>
                    </a:p>
                  </a:txBody>
                  <a:tcPr/>
                </a:tc>
                <a:tc>
                  <a:txBody>
                    <a:bodyPr/>
                    <a:lstStyle/>
                    <a:p>
                      <a:r>
                        <a:rPr lang="fr-FR" sz="1800" dirty="0">
                          <a:latin typeface="+mn-lt"/>
                        </a:rPr>
                        <a:t>81</a:t>
                      </a:r>
                      <a:endParaRPr lang="LID4096" sz="1800" dirty="0">
                        <a:latin typeface="+mn-lt"/>
                      </a:endParaRPr>
                    </a:p>
                  </a:txBody>
                  <a:tcPr/>
                </a:tc>
                <a:tc>
                  <a:txBody>
                    <a:bodyPr/>
                    <a:lstStyle/>
                    <a:p>
                      <a:r>
                        <a:rPr lang="fr-FR" dirty="0">
                          <a:latin typeface="+mn-lt"/>
                        </a:rPr>
                        <a:t>54</a:t>
                      </a:r>
                      <a:endParaRPr lang="LID4096" dirty="0">
                        <a:latin typeface="+mn-lt"/>
                      </a:endParaRPr>
                    </a:p>
                  </a:txBody>
                  <a:tcPr/>
                </a:tc>
                <a:tc>
                  <a:txBody>
                    <a:bodyPr/>
                    <a:lstStyle/>
                    <a:p>
                      <a:r>
                        <a:rPr lang="fr-FR" dirty="0">
                          <a:latin typeface="+mn-lt"/>
                        </a:rPr>
                        <a:t>12</a:t>
                      </a:r>
                      <a:endParaRPr lang="LID4096" dirty="0">
                        <a:latin typeface="+mn-lt"/>
                      </a:endParaRPr>
                    </a:p>
                  </a:txBody>
                  <a:tcPr/>
                </a:tc>
                <a:tc>
                  <a:txBody>
                    <a:bodyPr/>
                    <a:lstStyle/>
                    <a:p>
                      <a:r>
                        <a:rPr lang="fr-FR" dirty="0">
                          <a:latin typeface="+mn-lt"/>
                        </a:rPr>
                        <a:t>147</a:t>
                      </a:r>
                      <a:endParaRPr lang="LID4096" dirty="0">
                        <a:latin typeface="+mn-lt"/>
                      </a:endParaRPr>
                    </a:p>
                  </a:txBody>
                  <a:tcPr/>
                </a:tc>
                <a:extLst>
                  <a:ext uri="{0D108BD9-81ED-4DB2-BD59-A6C34878D82A}">
                    <a16:rowId xmlns:a16="http://schemas.microsoft.com/office/drawing/2014/main" val="2183410096"/>
                  </a:ext>
                </a:extLst>
              </a:tr>
              <a:tr h="370840">
                <a:tc>
                  <a:txBody>
                    <a:bodyPr/>
                    <a:lstStyle/>
                    <a:p>
                      <a:r>
                        <a:rPr lang="fr-FR" b="1" dirty="0" err="1">
                          <a:latin typeface="+mn-lt"/>
                        </a:rPr>
                        <a:t>Execution</a:t>
                      </a:r>
                      <a:r>
                        <a:rPr lang="fr-FR" b="1" dirty="0">
                          <a:latin typeface="+mn-lt"/>
                        </a:rPr>
                        <a:t> </a:t>
                      </a:r>
                      <a:r>
                        <a:rPr lang="fr-FR" b="1" dirty="0" err="1">
                          <a:latin typeface="+mn-lt"/>
                        </a:rPr>
                        <a:t>Accuracy</a:t>
                      </a:r>
                      <a:endParaRPr lang="LID4096" b="1" dirty="0">
                        <a:latin typeface="+mn-lt"/>
                      </a:endParaRPr>
                    </a:p>
                  </a:txBody>
                  <a:tcPr/>
                </a:tc>
                <a:tc>
                  <a:txBody>
                    <a:bodyPr/>
                    <a:lstStyle/>
                    <a:p>
                      <a:r>
                        <a:rPr lang="fr-FR" dirty="0">
                          <a:latin typeface="+mn-lt"/>
                        </a:rPr>
                        <a:t>58,0%</a:t>
                      </a:r>
                      <a:endParaRPr lang="LID4096" dirty="0">
                        <a:latin typeface="+mn-lt"/>
                      </a:endParaRPr>
                    </a:p>
                  </a:txBody>
                  <a:tcPr/>
                </a:tc>
                <a:tc>
                  <a:txBody>
                    <a:bodyPr/>
                    <a:lstStyle/>
                    <a:p>
                      <a:r>
                        <a:rPr lang="fr-FR" dirty="0">
                          <a:latin typeface="+mn-lt"/>
                        </a:rPr>
                        <a:t>63,0%</a:t>
                      </a:r>
                      <a:endParaRPr lang="LID4096" dirty="0">
                        <a:latin typeface="+mn-lt"/>
                      </a:endParaRPr>
                    </a:p>
                  </a:txBody>
                  <a:tcPr/>
                </a:tc>
                <a:tc>
                  <a:txBody>
                    <a:bodyPr/>
                    <a:lstStyle/>
                    <a:p>
                      <a:r>
                        <a:rPr lang="fr-FR" dirty="0">
                          <a:latin typeface="+mn-lt"/>
                        </a:rPr>
                        <a:t>50,0%</a:t>
                      </a:r>
                      <a:endParaRPr lang="LID4096" dirty="0">
                        <a:latin typeface="+mn-lt"/>
                      </a:endParaRPr>
                    </a:p>
                  </a:txBody>
                  <a:tcPr/>
                </a:tc>
                <a:tc>
                  <a:txBody>
                    <a:bodyPr/>
                    <a:lstStyle/>
                    <a:p>
                      <a:r>
                        <a:rPr lang="fr-FR" dirty="0">
                          <a:latin typeface="+mn-lt"/>
                        </a:rPr>
                        <a:t>59,18%</a:t>
                      </a:r>
                      <a:endParaRPr lang="LID4096" dirty="0">
                        <a:latin typeface="+mn-lt"/>
                      </a:endParaRPr>
                    </a:p>
                  </a:txBody>
                  <a:tcPr/>
                </a:tc>
                <a:extLst>
                  <a:ext uri="{0D108BD9-81ED-4DB2-BD59-A6C34878D82A}">
                    <a16:rowId xmlns:a16="http://schemas.microsoft.com/office/drawing/2014/main" val="1036982933"/>
                  </a:ext>
                </a:extLst>
              </a:tr>
            </a:tbl>
          </a:graphicData>
        </a:graphic>
      </p:graphicFrame>
      <p:sp>
        <p:nvSpPr>
          <p:cNvPr id="9" name="ZoneTexte 8">
            <a:extLst>
              <a:ext uri="{FF2B5EF4-FFF2-40B4-BE49-F238E27FC236}">
                <a16:creationId xmlns:a16="http://schemas.microsoft.com/office/drawing/2014/main" id="{84BA5D05-DCFE-9ABC-4315-055D1CE86EE4}"/>
              </a:ext>
            </a:extLst>
          </p:cNvPr>
          <p:cNvSpPr txBox="1"/>
          <p:nvPr/>
        </p:nvSpPr>
        <p:spPr>
          <a:xfrm>
            <a:off x="2031999" y="3531852"/>
            <a:ext cx="8128000" cy="369332"/>
          </a:xfrm>
          <a:prstGeom prst="rect">
            <a:avLst/>
          </a:prstGeom>
          <a:noFill/>
        </p:spPr>
        <p:txBody>
          <a:bodyPr wrap="square" rtlCol="0">
            <a:spAutoFit/>
          </a:bodyPr>
          <a:lstStyle/>
          <a:p>
            <a:pPr algn="ctr"/>
            <a:r>
              <a:rPr lang="en-US" b="1" dirty="0">
                <a:latin typeface="+mj-lt"/>
              </a:rPr>
              <a:t> Distribution of Execution accuracy by difficulty levels </a:t>
            </a:r>
            <a:endParaRPr lang="LID4096" b="1" dirty="0">
              <a:latin typeface="+mj-lt"/>
            </a:endParaRPr>
          </a:p>
        </p:txBody>
      </p:sp>
      <p:pic>
        <p:nvPicPr>
          <p:cNvPr id="32" name="Image 31">
            <a:extLst>
              <a:ext uri="{FF2B5EF4-FFF2-40B4-BE49-F238E27FC236}">
                <a16:creationId xmlns:a16="http://schemas.microsoft.com/office/drawing/2014/main" id="{53916161-EB69-E91A-DB29-3939D22E40F1}"/>
              </a:ext>
            </a:extLst>
          </p:cNvPr>
          <p:cNvPicPr>
            <a:picLocks noChangeAspect="1"/>
          </p:cNvPicPr>
          <p:nvPr/>
        </p:nvPicPr>
        <p:blipFill>
          <a:blip r:embed="rId2"/>
          <a:stretch>
            <a:fillRect/>
          </a:stretch>
        </p:blipFill>
        <p:spPr>
          <a:xfrm>
            <a:off x="0" y="3901184"/>
            <a:ext cx="2956816" cy="2956816"/>
          </a:xfrm>
          <a:prstGeom prst="rect">
            <a:avLst/>
          </a:prstGeom>
        </p:spPr>
      </p:pic>
    </p:spTree>
    <p:extLst>
      <p:ext uri="{BB962C8B-B14F-4D97-AF65-F5344CB8AC3E}">
        <p14:creationId xmlns:p14="http://schemas.microsoft.com/office/powerpoint/2010/main" val="402795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3D09BB3-5448-8DD1-6CCB-E848A307B0D6}"/>
              </a:ext>
            </a:extLst>
          </p:cNvPr>
          <p:cNvPicPr>
            <a:picLocks noChangeAspect="1"/>
          </p:cNvPicPr>
          <p:nvPr/>
        </p:nvPicPr>
        <p:blipFill>
          <a:blip r:embed="rId2"/>
          <a:stretch>
            <a:fillRect/>
          </a:stretch>
        </p:blipFill>
        <p:spPr>
          <a:xfrm>
            <a:off x="2263808" y="337051"/>
            <a:ext cx="7830643" cy="4848902"/>
          </a:xfrm>
          <a:prstGeom prst="rect">
            <a:avLst/>
          </a:prstGeom>
        </p:spPr>
      </p:pic>
      <p:sp>
        <p:nvSpPr>
          <p:cNvPr id="4" name="ZoneTexte 3">
            <a:extLst>
              <a:ext uri="{FF2B5EF4-FFF2-40B4-BE49-F238E27FC236}">
                <a16:creationId xmlns:a16="http://schemas.microsoft.com/office/drawing/2014/main" id="{42EB1984-B4D6-7610-F931-662255577C2D}"/>
              </a:ext>
            </a:extLst>
          </p:cNvPr>
          <p:cNvSpPr txBox="1"/>
          <p:nvPr/>
        </p:nvSpPr>
        <p:spPr>
          <a:xfrm>
            <a:off x="2263807" y="5375556"/>
            <a:ext cx="7830643" cy="369332"/>
          </a:xfrm>
          <a:prstGeom prst="rect">
            <a:avLst/>
          </a:prstGeom>
          <a:noFill/>
        </p:spPr>
        <p:txBody>
          <a:bodyPr wrap="square" rtlCol="0">
            <a:spAutoFit/>
          </a:bodyPr>
          <a:lstStyle/>
          <a:p>
            <a:pPr algn="ctr"/>
            <a:r>
              <a:rPr lang="fr-FR" b="1" dirty="0" err="1">
                <a:latin typeface="+mj-lt"/>
              </a:rPr>
              <a:t>Cost</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cost</a:t>
            </a:r>
            <a:r>
              <a:rPr lang="fr-FR" dirty="0"/>
              <a:t> 0,076$)</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3"/>
          <a:stretch>
            <a:fillRect/>
          </a:stretch>
        </p:blipFill>
        <p:spPr>
          <a:xfrm>
            <a:off x="0" y="3901184"/>
            <a:ext cx="2956816" cy="2956816"/>
          </a:xfrm>
          <a:prstGeom prst="rect">
            <a:avLst/>
          </a:prstGeom>
        </p:spPr>
      </p:pic>
    </p:spTree>
    <p:extLst>
      <p:ext uri="{BB962C8B-B14F-4D97-AF65-F5344CB8AC3E}">
        <p14:creationId xmlns:p14="http://schemas.microsoft.com/office/powerpoint/2010/main" val="165766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63807" y="5379592"/>
            <a:ext cx="7830643" cy="369332"/>
          </a:xfrm>
          <a:prstGeom prst="rect">
            <a:avLst/>
          </a:prstGeom>
          <a:noFill/>
        </p:spPr>
        <p:txBody>
          <a:bodyPr wrap="square" rtlCol="0">
            <a:spAutoFit/>
          </a:bodyPr>
          <a:lstStyle/>
          <a:p>
            <a:pPr algn="ctr"/>
            <a:r>
              <a:rPr lang="fr-FR" b="1" dirty="0" err="1">
                <a:latin typeface="+mj-lt"/>
              </a:rPr>
              <a:t>Latency</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latency</a:t>
            </a:r>
            <a:r>
              <a:rPr lang="fr-FR" dirty="0"/>
              <a:t> 126,67s = 2,1 m)</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6" name="Image 5">
            <a:extLst>
              <a:ext uri="{FF2B5EF4-FFF2-40B4-BE49-F238E27FC236}">
                <a16:creationId xmlns:a16="http://schemas.microsoft.com/office/drawing/2014/main" id="{227633C1-8317-ED0A-76D8-D4BA329CA12B}"/>
              </a:ext>
            </a:extLst>
          </p:cNvPr>
          <p:cNvPicPr>
            <a:picLocks noChangeAspect="1"/>
          </p:cNvPicPr>
          <p:nvPr/>
        </p:nvPicPr>
        <p:blipFill>
          <a:blip r:embed="rId3"/>
          <a:stretch>
            <a:fillRect/>
          </a:stretch>
        </p:blipFill>
        <p:spPr>
          <a:xfrm>
            <a:off x="2263807" y="233023"/>
            <a:ext cx="7830643" cy="4867954"/>
          </a:xfrm>
          <a:prstGeom prst="rect">
            <a:avLst/>
          </a:prstGeom>
        </p:spPr>
      </p:pic>
    </p:spTree>
    <p:extLst>
      <p:ext uri="{BB962C8B-B14F-4D97-AF65-F5344CB8AC3E}">
        <p14:creationId xmlns:p14="http://schemas.microsoft.com/office/powerpoint/2010/main" val="398171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graphicFrame>
        <p:nvGraphicFramePr>
          <p:cNvPr id="7" name="Tableau 6">
            <a:extLst>
              <a:ext uri="{FF2B5EF4-FFF2-40B4-BE49-F238E27FC236}">
                <a16:creationId xmlns:a16="http://schemas.microsoft.com/office/drawing/2014/main" id="{61582327-545A-6858-A082-AF1443089AEF}"/>
              </a:ext>
            </a:extLst>
          </p:cNvPr>
          <p:cNvGraphicFramePr>
            <a:graphicFrameLocks noGrp="1"/>
          </p:cNvGraphicFramePr>
          <p:nvPr>
            <p:extLst>
              <p:ext uri="{D42A27DB-BD31-4B8C-83A1-F6EECF244321}">
                <p14:modId xmlns:p14="http://schemas.microsoft.com/office/powerpoint/2010/main" val="102624623"/>
              </p:ext>
            </p:extLst>
          </p:nvPr>
        </p:nvGraphicFramePr>
        <p:xfrm>
          <a:off x="2032000" y="946239"/>
          <a:ext cx="8127999" cy="4433353"/>
        </p:xfrm>
        <a:graphic>
          <a:graphicData uri="http://schemas.openxmlformats.org/drawingml/2006/table">
            <a:tbl>
              <a:tblPr firstRow="1" bandRow="1">
                <a:tableStyleId>{C4B1156A-380E-4F78-BDF5-A606A8083BF9}</a:tableStyleId>
              </a:tblPr>
              <a:tblGrid>
                <a:gridCol w="2709333">
                  <a:extLst>
                    <a:ext uri="{9D8B030D-6E8A-4147-A177-3AD203B41FA5}">
                      <a16:colId xmlns:a16="http://schemas.microsoft.com/office/drawing/2014/main" val="2378292401"/>
                    </a:ext>
                  </a:extLst>
                </a:gridCol>
                <a:gridCol w="2709333">
                  <a:extLst>
                    <a:ext uri="{9D8B030D-6E8A-4147-A177-3AD203B41FA5}">
                      <a16:colId xmlns:a16="http://schemas.microsoft.com/office/drawing/2014/main" val="1864463619"/>
                    </a:ext>
                  </a:extLst>
                </a:gridCol>
                <a:gridCol w="2709333">
                  <a:extLst>
                    <a:ext uri="{9D8B030D-6E8A-4147-A177-3AD203B41FA5}">
                      <a16:colId xmlns:a16="http://schemas.microsoft.com/office/drawing/2014/main" val="3516727180"/>
                    </a:ext>
                  </a:extLst>
                </a:gridCol>
              </a:tblGrid>
              <a:tr h="457970">
                <a:tc>
                  <a:txBody>
                    <a:bodyPr/>
                    <a:lstStyle/>
                    <a:p>
                      <a:r>
                        <a:rPr lang="fr-FR" dirty="0"/>
                        <a:t>Module</a:t>
                      </a:r>
                      <a:endParaRPr lang="LID4096" dirty="0"/>
                    </a:p>
                  </a:txBody>
                  <a:tcPr/>
                </a:tc>
                <a:tc>
                  <a:txBody>
                    <a:bodyPr/>
                    <a:lstStyle/>
                    <a:p>
                      <a:r>
                        <a:rPr lang="fr-FR" dirty="0" err="1"/>
                        <a:t>Average</a:t>
                      </a:r>
                      <a:r>
                        <a:rPr lang="fr-FR" dirty="0"/>
                        <a:t> </a:t>
                      </a:r>
                      <a:r>
                        <a:rPr lang="fr-FR" dirty="0" err="1"/>
                        <a:t>Cost</a:t>
                      </a:r>
                      <a:r>
                        <a:rPr lang="fr-FR" dirty="0"/>
                        <a:t> ($)</a:t>
                      </a:r>
                      <a:endParaRPr lang="LID4096" dirty="0"/>
                    </a:p>
                  </a:txBody>
                  <a:tcPr/>
                </a:tc>
                <a:tc>
                  <a:txBody>
                    <a:bodyPr/>
                    <a:lstStyle/>
                    <a:p>
                      <a:r>
                        <a:rPr lang="fr-FR" dirty="0" err="1"/>
                        <a:t>Average</a:t>
                      </a:r>
                      <a:r>
                        <a:rPr lang="fr-FR" dirty="0"/>
                        <a:t> </a:t>
                      </a:r>
                      <a:r>
                        <a:rPr lang="fr-FR" dirty="0" err="1"/>
                        <a:t>Latency</a:t>
                      </a:r>
                      <a:r>
                        <a:rPr lang="fr-FR" dirty="0"/>
                        <a:t> (s) </a:t>
                      </a:r>
                      <a:endParaRPr lang="LID4096" dirty="0"/>
                    </a:p>
                  </a:txBody>
                  <a:tcPr/>
                </a:tc>
                <a:extLst>
                  <a:ext uri="{0D108BD9-81ED-4DB2-BD59-A6C34878D82A}">
                    <a16:rowId xmlns:a16="http://schemas.microsoft.com/office/drawing/2014/main" val="2807029038"/>
                  </a:ext>
                </a:extLst>
              </a:tr>
              <a:tr h="568037">
                <a:tc>
                  <a:txBody>
                    <a:bodyPr/>
                    <a:lstStyle/>
                    <a:p>
                      <a:r>
                        <a:rPr lang="fr-FR" dirty="0" err="1"/>
                        <a:t>keyword_extraction</a:t>
                      </a:r>
                      <a:endParaRPr lang="fr-FR" dirty="0"/>
                    </a:p>
                  </a:txBody>
                  <a:tcPr/>
                </a:tc>
                <a:tc>
                  <a:txBody>
                    <a:bodyPr/>
                    <a:lstStyle/>
                    <a:p>
                      <a:r>
                        <a:rPr lang="fr-FR" dirty="0"/>
                        <a:t>0.000122</a:t>
                      </a:r>
                      <a:endParaRPr lang="LID4096" dirty="0"/>
                    </a:p>
                  </a:txBody>
                  <a:tcPr/>
                </a:tc>
                <a:tc>
                  <a:txBody>
                    <a:bodyPr/>
                    <a:lstStyle/>
                    <a:p>
                      <a:r>
                        <a:rPr lang="fr-FR" dirty="0"/>
                        <a:t>1.106783</a:t>
                      </a:r>
                      <a:endParaRPr lang="LID4096" dirty="0"/>
                    </a:p>
                  </a:txBody>
                  <a:tcPr/>
                </a:tc>
                <a:extLst>
                  <a:ext uri="{0D108BD9-81ED-4DB2-BD59-A6C34878D82A}">
                    <a16:rowId xmlns:a16="http://schemas.microsoft.com/office/drawing/2014/main" val="3513652993"/>
                  </a:ext>
                </a:extLst>
              </a:tr>
              <a:tr h="595745">
                <a:tc>
                  <a:txBody>
                    <a:bodyPr/>
                    <a:lstStyle/>
                    <a:p>
                      <a:r>
                        <a:rPr lang="fr-FR" dirty="0" err="1"/>
                        <a:t>entity_retrieval</a:t>
                      </a:r>
                      <a:endParaRPr lang="LID4096" dirty="0"/>
                    </a:p>
                  </a:txBody>
                  <a:tcPr/>
                </a:tc>
                <a:tc>
                  <a:txBody>
                    <a:bodyPr/>
                    <a:lstStyle/>
                    <a:p>
                      <a:r>
                        <a:rPr lang="fr-FR" dirty="0"/>
                        <a:t>0.000074</a:t>
                      </a:r>
                      <a:endParaRPr lang="LID4096" dirty="0"/>
                    </a:p>
                  </a:txBody>
                  <a:tcPr/>
                </a:tc>
                <a:tc>
                  <a:txBody>
                    <a:bodyPr/>
                    <a:lstStyle/>
                    <a:p>
                      <a:r>
                        <a:rPr lang="fr-FR" dirty="0"/>
                        <a:t>79.676951</a:t>
                      </a:r>
                      <a:endParaRPr lang="LID4096" dirty="0"/>
                    </a:p>
                  </a:txBody>
                  <a:tcPr/>
                </a:tc>
                <a:extLst>
                  <a:ext uri="{0D108BD9-81ED-4DB2-BD59-A6C34878D82A}">
                    <a16:rowId xmlns:a16="http://schemas.microsoft.com/office/drawing/2014/main" val="1671448497"/>
                  </a:ext>
                </a:extLst>
              </a:tr>
              <a:tr h="568036">
                <a:tc>
                  <a:txBody>
                    <a:bodyPr/>
                    <a:lstStyle/>
                    <a:p>
                      <a:r>
                        <a:rPr lang="fr-FR" dirty="0" err="1"/>
                        <a:t>context_retrieval</a:t>
                      </a:r>
                      <a:endParaRPr lang="LID4096" dirty="0"/>
                    </a:p>
                  </a:txBody>
                  <a:tcPr/>
                </a:tc>
                <a:tc>
                  <a:txBody>
                    <a:bodyPr/>
                    <a:lstStyle/>
                    <a:p>
                      <a:r>
                        <a:rPr lang="fr-FR" dirty="0"/>
                        <a:t>0,00000</a:t>
                      </a:r>
                      <a:endParaRPr lang="LID4096" dirty="0"/>
                    </a:p>
                  </a:txBody>
                  <a:tcPr/>
                </a:tc>
                <a:tc>
                  <a:txBody>
                    <a:bodyPr/>
                    <a:lstStyle/>
                    <a:p>
                      <a:r>
                        <a:rPr lang="fr-FR" dirty="0"/>
                        <a:t>8.816522</a:t>
                      </a:r>
                      <a:endParaRPr lang="LID4096" dirty="0"/>
                    </a:p>
                  </a:txBody>
                  <a:tcPr/>
                </a:tc>
                <a:extLst>
                  <a:ext uri="{0D108BD9-81ED-4DB2-BD59-A6C34878D82A}">
                    <a16:rowId xmlns:a16="http://schemas.microsoft.com/office/drawing/2014/main" val="224236799"/>
                  </a:ext>
                </a:extLst>
              </a:tr>
              <a:tr h="581891">
                <a:tc>
                  <a:txBody>
                    <a:bodyPr/>
                    <a:lstStyle/>
                    <a:p>
                      <a:r>
                        <a:rPr lang="fr-FR" dirty="0" err="1"/>
                        <a:t>table_selection</a:t>
                      </a:r>
                      <a:endParaRPr lang="LID4096" dirty="0"/>
                    </a:p>
                  </a:txBody>
                  <a:tcPr/>
                </a:tc>
                <a:tc>
                  <a:txBody>
                    <a:bodyPr/>
                    <a:lstStyle/>
                    <a:p>
                      <a:r>
                        <a:rPr lang="fr-FR" dirty="0"/>
                        <a:t>0.019616</a:t>
                      </a:r>
                      <a:endParaRPr lang="LID4096" dirty="0"/>
                    </a:p>
                  </a:txBody>
                  <a:tcPr/>
                </a:tc>
                <a:tc>
                  <a:txBody>
                    <a:bodyPr/>
                    <a:lstStyle/>
                    <a:p>
                      <a:r>
                        <a:rPr lang="fr-FR" dirty="0"/>
                        <a:t>9.501653</a:t>
                      </a:r>
                      <a:endParaRPr lang="LID4096" dirty="0"/>
                    </a:p>
                  </a:txBody>
                  <a:tcPr/>
                </a:tc>
                <a:extLst>
                  <a:ext uri="{0D108BD9-81ED-4DB2-BD59-A6C34878D82A}">
                    <a16:rowId xmlns:a16="http://schemas.microsoft.com/office/drawing/2014/main" val="3267866645"/>
                  </a:ext>
                </a:extLst>
              </a:tr>
              <a:tr h="540328">
                <a:tc>
                  <a:txBody>
                    <a:bodyPr/>
                    <a:lstStyle/>
                    <a:p>
                      <a:r>
                        <a:rPr lang="fr-FR" dirty="0" err="1"/>
                        <a:t>column_selection</a:t>
                      </a:r>
                      <a:endParaRPr lang="LID4096" dirty="0"/>
                    </a:p>
                  </a:txBody>
                  <a:tcPr/>
                </a:tc>
                <a:tc>
                  <a:txBody>
                    <a:bodyPr/>
                    <a:lstStyle/>
                    <a:p>
                      <a:r>
                        <a:rPr lang="fr-FR" dirty="0"/>
                        <a:t>0.014896</a:t>
                      </a:r>
                      <a:endParaRPr lang="LID4096" dirty="0"/>
                    </a:p>
                  </a:txBody>
                  <a:tcPr/>
                </a:tc>
                <a:tc>
                  <a:txBody>
                    <a:bodyPr/>
                    <a:lstStyle/>
                    <a:p>
                      <a:r>
                        <a:rPr lang="fr-FR" dirty="0"/>
                        <a:t>7.772628</a:t>
                      </a:r>
                      <a:endParaRPr lang="LID4096" dirty="0"/>
                    </a:p>
                  </a:txBody>
                  <a:tcPr/>
                </a:tc>
                <a:extLst>
                  <a:ext uri="{0D108BD9-81ED-4DB2-BD59-A6C34878D82A}">
                    <a16:rowId xmlns:a16="http://schemas.microsoft.com/office/drawing/2014/main" val="4167612673"/>
                  </a:ext>
                </a:extLst>
              </a:tr>
              <a:tr h="540327">
                <a:tc>
                  <a:txBody>
                    <a:bodyPr/>
                    <a:lstStyle/>
                    <a:p>
                      <a:r>
                        <a:rPr lang="fr-FR" dirty="0" err="1"/>
                        <a:t>candidate_generation</a:t>
                      </a:r>
                      <a:endParaRPr lang="LID4096" dirty="0"/>
                    </a:p>
                  </a:txBody>
                  <a:tcPr/>
                </a:tc>
                <a:tc>
                  <a:txBody>
                    <a:bodyPr/>
                    <a:lstStyle/>
                    <a:p>
                      <a:r>
                        <a:rPr lang="fr-FR" dirty="0"/>
                        <a:t>0.016010</a:t>
                      </a:r>
                      <a:endParaRPr lang="LID4096" dirty="0"/>
                    </a:p>
                  </a:txBody>
                  <a:tcPr/>
                </a:tc>
                <a:tc>
                  <a:txBody>
                    <a:bodyPr/>
                    <a:lstStyle/>
                    <a:p>
                      <a:r>
                        <a:rPr lang="fr-FR" dirty="0"/>
                        <a:t>10.176176</a:t>
                      </a:r>
                      <a:endParaRPr lang="LID4096" dirty="0"/>
                    </a:p>
                  </a:txBody>
                  <a:tcPr/>
                </a:tc>
                <a:extLst>
                  <a:ext uri="{0D108BD9-81ED-4DB2-BD59-A6C34878D82A}">
                    <a16:rowId xmlns:a16="http://schemas.microsoft.com/office/drawing/2014/main" val="296625364"/>
                  </a:ext>
                </a:extLst>
              </a:tr>
              <a:tr h="581019">
                <a:tc>
                  <a:txBody>
                    <a:bodyPr/>
                    <a:lstStyle/>
                    <a:p>
                      <a:r>
                        <a:rPr lang="fr-FR" dirty="0" err="1"/>
                        <a:t>revision</a:t>
                      </a:r>
                      <a:endParaRPr lang="LID4096" dirty="0"/>
                    </a:p>
                  </a:txBody>
                  <a:tcPr/>
                </a:tc>
                <a:tc>
                  <a:txBody>
                    <a:bodyPr/>
                    <a:lstStyle/>
                    <a:p>
                      <a:r>
                        <a:rPr lang="fr-FR" dirty="0"/>
                        <a:t>0.024910</a:t>
                      </a:r>
                      <a:endParaRPr lang="LID4096" dirty="0"/>
                    </a:p>
                  </a:txBody>
                  <a:tcPr/>
                </a:tc>
                <a:tc>
                  <a:txBody>
                    <a:bodyPr/>
                    <a:lstStyle/>
                    <a:p>
                      <a:r>
                        <a:rPr lang="fr-FR" dirty="0"/>
                        <a:t>9.412662</a:t>
                      </a:r>
                      <a:endParaRPr lang="LID4096" dirty="0"/>
                    </a:p>
                  </a:txBody>
                  <a:tcPr/>
                </a:tc>
                <a:extLst>
                  <a:ext uri="{0D108BD9-81ED-4DB2-BD59-A6C34878D82A}">
                    <a16:rowId xmlns:a16="http://schemas.microsoft.com/office/drawing/2014/main" val="3329262311"/>
                  </a:ext>
                </a:extLst>
              </a:tr>
            </a:tbl>
          </a:graphicData>
        </a:graphic>
      </p:graphicFrame>
      <p:sp>
        <p:nvSpPr>
          <p:cNvPr id="10" name="ZoneTexte 9">
            <a:extLst>
              <a:ext uri="{FF2B5EF4-FFF2-40B4-BE49-F238E27FC236}">
                <a16:creationId xmlns:a16="http://schemas.microsoft.com/office/drawing/2014/main" id="{7DDE4025-683B-0935-F29C-C85EF1C597DE}"/>
              </a:ext>
            </a:extLst>
          </p:cNvPr>
          <p:cNvSpPr txBox="1"/>
          <p:nvPr/>
        </p:nvSpPr>
        <p:spPr>
          <a:xfrm>
            <a:off x="2031999" y="5542429"/>
            <a:ext cx="8127999" cy="369332"/>
          </a:xfrm>
          <a:prstGeom prst="rect">
            <a:avLst/>
          </a:prstGeom>
          <a:noFill/>
        </p:spPr>
        <p:txBody>
          <a:bodyPr wrap="square">
            <a:spAutoFit/>
          </a:bodyPr>
          <a:lstStyle/>
          <a:p>
            <a:pPr algn="ctr"/>
            <a:r>
              <a:rPr lang="en-US" b="1" dirty="0">
                <a:latin typeface="+mj-lt"/>
              </a:rPr>
              <a:t>Average Cost and Latency for Each Pipeline Module</a:t>
            </a:r>
            <a:endParaRPr lang="LID4096" b="1" dirty="0">
              <a:latin typeface="+mj-lt"/>
            </a:endParaRPr>
          </a:p>
        </p:txBody>
      </p:sp>
    </p:spTree>
    <p:extLst>
      <p:ext uri="{BB962C8B-B14F-4D97-AF65-F5344CB8AC3E}">
        <p14:creationId xmlns:p14="http://schemas.microsoft.com/office/powerpoint/2010/main" val="542480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3" name="Image 2">
            <a:extLst>
              <a:ext uri="{FF2B5EF4-FFF2-40B4-BE49-F238E27FC236}">
                <a16:creationId xmlns:a16="http://schemas.microsoft.com/office/drawing/2014/main" id="{B09EF25D-A940-9E04-FEA9-51550F6A1975}"/>
              </a:ext>
            </a:extLst>
          </p:cNvPr>
          <p:cNvPicPr>
            <a:picLocks noChangeAspect="1"/>
          </p:cNvPicPr>
          <p:nvPr/>
        </p:nvPicPr>
        <p:blipFill>
          <a:blip r:embed="rId3"/>
          <a:stretch>
            <a:fillRect/>
          </a:stretch>
        </p:blipFill>
        <p:spPr>
          <a:xfrm>
            <a:off x="1478408" y="939093"/>
            <a:ext cx="9609538" cy="3675227"/>
          </a:xfrm>
          <a:prstGeom prst="rect">
            <a:avLst/>
          </a:prstGeom>
        </p:spPr>
      </p:pic>
      <p:sp>
        <p:nvSpPr>
          <p:cNvPr id="2" name="ZoneTexte 1">
            <a:extLst>
              <a:ext uri="{FF2B5EF4-FFF2-40B4-BE49-F238E27FC236}">
                <a16:creationId xmlns:a16="http://schemas.microsoft.com/office/drawing/2014/main" id="{8418069C-820C-A2FB-5182-975D2B65CA5B}"/>
              </a:ext>
            </a:extLst>
          </p:cNvPr>
          <p:cNvSpPr txBox="1"/>
          <p:nvPr/>
        </p:nvSpPr>
        <p:spPr>
          <a:xfrm>
            <a:off x="1478408" y="4816825"/>
            <a:ext cx="9609538" cy="369332"/>
          </a:xfrm>
          <a:prstGeom prst="rect">
            <a:avLst/>
          </a:prstGeom>
          <a:noFill/>
        </p:spPr>
        <p:txBody>
          <a:bodyPr wrap="square" rtlCol="0">
            <a:spAutoFit/>
          </a:bodyPr>
          <a:lstStyle/>
          <a:p>
            <a:pPr algn="ctr"/>
            <a:r>
              <a:rPr lang="fr-FR" b="1" dirty="0" err="1">
                <a:latin typeface="+mj-lt"/>
              </a:rPr>
              <a:t>Cost</a:t>
            </a:r>
            <a:r>
              <a:rPr lang="fr-FR" b="1" dirty="0">
                <a:latin typeface="+mj-lt"/>
              </a:rPr>
              <a:t> and </a:t>
            </a:r>
            <a:r>
              <a:rPr lang="fr-FR" b="1" dirty="0" err="1">
                <a:latin typeface="+mj-lt"/>
              </a:rPr>
              <a:t>Latency</a:t>
            </a:r>
            <a:r>
              <a:rPr lang="fr-FR" b="1" dirty="0">
                <a:latin typeface="+mj-lt"/>
              </a:rPr>
              <a:t> distribution by module</a:t>
            </a:r>
            <a:endParaRPr lang="LID4096" b="1" dirty="0">
              <a:latin typeface="+mj-lt"/>
            </a:endParaRPr>
          </a:p>
        </p:txBody>
      </p:sp>
    </p:spTree>
    <p:extLst>
      <p:ext uri="{BB962C8B-B14F-4D97-AF65-F5344CB8AC3E}">
        <p14:creationId xmlns:p14="http://schemas.microsoft.com/office/powerpoint/2010/main" val="5914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fr-FR"/>
            </a:defPPr>
          </a:lstStyle>
          <a:p>
            <a:pPr rtl="0"/>
            <a:r>
              <a:rPr lang="fr-FR" dirty="0"/>
              <a:t>Plan</a:t>
            </a:r>
          </a:p>
        </p:txBody>
      </p:sp>
      <p:sp>
        <p:nvSpPr>
          <p:cNvPr id="3" name="Espace réservé du texte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lstStyle>
            <a:defPPr>
              <a:defRPr lang="fr-FR"/>
            </a:defPPr>
          </a:lstStyle>
          <a:p>
            <a:pPr rtl="0"/>
            <a:r>
              <a:rPr lang="fr-FR" dirty="0"/>
              <a:t>Introduction</a:t>
            </a:r>
          </a:p>
          <a:p>
            <a:pPr rtl="0"/>
            <a:r>
              <a:rPr lang="fr-FR" dirty="0"/>
              <a:t>BIRD </a:t>
            </a:r>
            <a:r>
              <a:rPr lang="fr-FR" dirty="0" err="1"/>
              <a:t>dataset</a:t>
            </a:r>
            <a:endParaRPr lang="fr-FR" dirty="0"/>
          </a:p>
          <a:p>
            <a:pPr rtl="0"/>
            <a:r>
              <a:rPr lang="fr-FR" dirty="0"/>
              <a:t>CHESS </a:t>
            </a:r>
            <a:r>
              <a:rPr lang="fr-FR" dirty="0" err="1"/>
              <a:t>method</a:t>
            </a:r>
            <a:endParaRPr lang="fr-FR" dirty="0"/>
          </a:p>
          <a:p>
            <a:pPr rtl="0"/>
            <a:r>
              <a:rPr lang="fr-FR" dirty="0" err="1"/>
              <a:t>Results</a:t>
            </a:r>
            <a:endParaRPr lang="fr-FR" dirty="0"/>
          </a:p>
          <a:p>
            <a:pPr rtl="0"/>
            <a:r>
              <a:rPr lang="fr-FR" dirty="0" err="1"/>
              <a:t>Experiments</a:t>
            </a:r>
            <a:endParaRPr lang="fr-FR" dirty="0"/>
          </a:p>
          <a:p>
            <a:pPr rtl="0"/>
            <a:r>
              <a:rPr lang="fr-FR" dirty="0" err="1"/>
              <a:t>Error</a:t>
            </a:r>
            <a:r>
              <a:rPr lang="fr-FR" dirty="0"/>
              <a:t> </a:t>
            </a:r>
            <a:r>
              <a:rPr lang="fr-FR" dirty="0" err="1"/>
              <a:t>Analysis</a:t>
            </a:r>
            <a:endParaRPr lang="fr-FR" dirty="0"/>
          </a:p>
          <a:p>
            <a:pPr rtl="0"/>
            <a:endParaRPr lang="fr-FR" dirty="0"/>
          </a:p>
          <a:p>
            <a:pPr rtl="0"/>
            <a:endParaRPr lang="fr-FR" dirty="0"/>
          </a:p>
          <a:p>
            <a:pPr rtl="0"/>
            <a:endParaRPr lang="fr-FR" dirty="0"/>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8" name="Image 7">
            <a:extLst>
              <a:ext uri="{FF2B5EF4-FFF2-40B4-BE49-F238E27FC236}">
                <a16:creationId xmlns:a16="http://schemas.microsoft.com/office/drawing/2014/main" id="{F02E84D5-4981-A10F-3321-E91FE0CF3EB8}"/>
              </a:ext>
            </a:extLst>
          </p:cNvPr>
          <p:cNvPicPr>
            <a:picLocks noChangeAspect="1"/>
          </p:cNvPicPr>
          <p:nvPr/>
        </p:nvPicPr>
        <p:blipFill>
          <a:blip r:embed="rId3"/>
          <a:stretch>
            <a:fillRect/>
          </a:stretch>
        </p:blipFill>
        <p:spPr>
          <a:xfrm>
            <a:off x="736311" y="1392625"/>
            <a:ext cx="10719378" cy="2810509"/>
          </a:xfrm>
          <a:prstGeom prst="rect">
            <a:avLst/>
          </a:prstGeom>
        </p:spPr>
      </p:pic>
      <p:sp>
        <p:nvSpPr>
          <p:cNvPr id="9" name="ZoneTexte 8">
            <a:extLst>
              <a:ext uri="{FF2B5EF4-FFF2-40B4-BE49-F238E27FC236}">
                <a16:creationId xmlns:a16="http://schemas.microsoft.com/office/drawing/2014/main" id="{156B1057-8C4B-4096-2E7A-07279A6F6954}"/>
              </a:ext>
            </a:extLst>
          </p:cNvPr>
          <p:cNvSpPr txBox="1"/>
          <p:nvPr/>
        </p:nvSpPr>
        <p:spPr>
          <a:xfrm>
            <a:off x="1478408" y="4456607"/>
            <a:ext cx="9120319" cy="369332"/>
          </a:xfrm>
          <a:prstGeom prst="rect">
            <a:avLst/>
          </a:prstGeom>
          <a:noFill/>
        </p:spPr>
        <p:txBody>
          <a:bodyPr wrap="square" rtlCol="0">
            <a:spAutoFit/>
          </a:bodyPr>
          <a:lstStyle/>
          <a:p>
            <a:pPr algn="ctr"/>
            <a:r>
              <a:rPr lang="en-US" b="1" dirty="0">
                <a:latin typeface="+mj-lt"/>
              </a:rPr>
              <a:t>Average Cost and Latency Grouped by Database</a:t>
            </a:r>
            <a:endParaRPr lang="LID4096" b="1" dirty="0">
              <a:latin typeface="+mj-lt"/>
            </a:endParaRPr>
          </a:p>
        </p:txBody>
      </p:sp>
    </p:spTree>
    <p:extLst>
      <p:ext uri="{BB962C8B-B14F-4D97-AF65-F5344CB8AC3E}">
        <p14:creationId xmlns:p14="http://schemas.microsoft.com/office/powerpoint/2010/main" val="3426173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3" name="Image 2">
            <a:extLst>
              <a:ext uri="{FF2B5EF4-FFF2-40B4-BE49-F238E27FC236}">
                <a16:creationId xmlns:a16="http://schemas.microsoft.com/office/drawing/2014/main" id="{4932029D-6645-707E-B6BD-DA300BB6D84C}"/>
              </a:ext>
            </a:extLst>
          </p:cNvPr>
          <p:cNvPicPr>
            <a:picLocks noChangeAspect="1"/>
          </p:cNvPicPr>
          <p:nvPr/>
        </p:nvPicPr>
        <p:blipFill>
          <a:blip r:embed="rId3"/>
          <a:stretch>
            <a:fillRect/>
          </a:stretch>
        </p:blipFill>
        <p:spPr>
          <a:xfrm>
            <a:off x="1478408" y="154659"/>
            <a:ext cx="4963218" cy="4858428"/>
          </a:xfrm>
          <a:prstGeom prst="rect">
            <a:avLst/>
          </a:prstGeom>
        </p:spPr>
      </p:pic>
      <p:pic>
        <p:nvPicPr>
          <p:cNvPr id="6" name="Image 5">
            <a:extLst>
              <a:ext uri="{FF2B5EF4-FFF2-40B4-BE49-F238E27FC236}">
                <a16:creationId xmlns:a16="http://schemas.microsoft.com/office/drawing/2014/main" id="{3B2C0B2A-9A6E-E9EA-182E-1984E3DA6A8D}"/>
              </a:ext>
            </a:extLst>
          </p:cNvPr>
          <p:cNvPicPr>
            <a:picLocks noChangeAspect="1"/>
          </p:cNvPicPr>
          <p:nvPr/>
        </p:nvPicPr>
        <p:blipFill>
          <a:blip r:embed="rId4"/>
          <a:stretch>
            <a:fillRect/>
          </a:stretch>
        </p:blipFill>
        <p:spPr>
          <a:xfrm>
            <a:off x="6755362" y="154659"/>
            <a:ext cx="5068007" cy="4829849"/>
          </a:xfrm>
          <a:prstGeom prst="rect">
            <a:avLst/>
          </a:prstGeom>
        </p:spPr>
      </p:pic>
      <p:sp>
        <p:nvSpPr>
          <p:cNvPr id="7" name="ZoneTexte 6">
            <a:extLst>
              <a:ext uri="{FF2B5EF4-FFF2-40B4-BE49-F238E27FC236}">
                <a16:creationId xmlns:a16="http://schemas.microsoft.com/office/drawing/2014/main" id="{947496A1-39EA-1C6F-E7E1-1B2DF7466C74}"/>
              </a:ext>
            </a:extLst>
          </p:cNvPr>
          <p:cNvSpPr txBox="1"/>
          <p:nvPr/>
        </p:nvSpPr>
        <p:spPr>
          <a:xfrm>
            <a:off x="1478408" y="5379592"/>
            <a:ext cx="4963219" cy="369332"/>
          </a:xfrm>
          <a:prstGeom prst="rect">
            <a:avLst/>
          </a:prstGeom>
          <a:noFill/>
        </p:spPr>
        <p:txBody>
          <a:bodyPr wrap="square" rtlCol="0">
            <a:spAutoFit/>
          </a:bodyPr>
          <a:lstStyle/>
          <a:p>
            <a:pPr algn="ctr"/>
            <a:r>
              <a:rPr lang="fr-FR" b="1" dirty="0" err="1">
                <a:latin typeface="+mj-lt"/>
              </a:rPr>
              <a:t>Average</a:t>
            </a:r>
            <a:r>
              <a:rPr lang="fr-FR" b="1" dirty="0">
                <a:latin typeface="+mj-lt"/>
              </a:rPr>
              <a:t> </a:t>
            </a:r>
            <a:r>
              <a:rPr lang="fr-FR" b="1" dirty="0" err="1">
                <a:latin typeface="+mj-lt"/>
              </a:rPr>
              <a:t>cost</a:t>
            </a:r>
            <a:r>
              <a:rPr lang="fr-FR" b="1" dirty="0">
                <a:latin typeface="+mj-lt"/>
              </a:rPr>
              <a:t> by </a:t>
            </a:r>
            <a:r>
              <a:rPr lang="fr-FR" b="1" dirty="0" err="1">
                <a:latin typeface="+mj-lt"/>
              </a:rPr>
              <a:t>database</a:t>
            </a:r>
            <a:endParaRPr lang="LID4096" b="1" dirty="0">
              <a:latin typeface="+mj-lt"/>
            </a:endParaRPr>
          </a:p>
        </p:txBody>
      </p:sp>
      <p:sp>
        <p:nvSpPr>
          <p:cNvPr id="18" name="ZoneTexte 17">
            <a:extLst>
              <a:ext uri="{FF2B5EF4-FFF2-40B4-BE49-F238E27FC236}">
                <a16:creationId xmlns:a16="http://schemas.microsoft.com/office/drawing/2014/main" id="{F0674CA1-8106-70C8-5DCD-4D23EA5DB223}"/>
              </a:ext>
            </a:extLst>
          </p:cNvPr>
          <p:cNvSpPr txBox="1"/>
          <p:nvPr/>
        </p:nvSpPr>
        <p:spPr>
          <a:xfrm>
            <a:off x="6755362" y="5379592"/>
            <a:ext cx="5068007" cy="369332"/>
          </a:xfrm>
          <a:prstGeom prst="rect">
            <a:avLst/>
          </a:prstGeom>
          <a:noFill/>
        </p:spPr>
        <p:txBody>
          <a:bodyPr wrap="square" rtlCol="0">
            <a:spAutoFit/>
          </a:bodyPr>
          <a:lstStyle/>
          <a:p>
            <a:pPr algn="ctr"/>
            <a:r>
              <a:rPr lang="fr-FR" b="1" dirty="0" err="1">
                <a:latin typeface="+mj-lt"/>
              </a:rPr>
              <a:t>Average</a:t>
            </a:r>
            <a:r>
              <a:rPr lang="fr-FR" b="1" dirty="0">
                <a:latin typeface="+mj-lt"/>
              </a:rPr>
              <a:t> </a:t>
            </a:r>
            <a:r>
              <a:rPr lang="fr-FR" b="1" dirty="0" err="1">
                <a:latin typeface="+mj-lt"/>
              </a:rPr>
              <a:t>latency</a:t>
            </a:r>
            <a:r>
              <a:rPr lang="fr-FR" b="1" dirty="0">
                <a:latin typeface="+mj-lt"/>
              </a:rPr>
              <a:t> by </a:t>
            </a:r>
            <a:r>
              <a:rPr lang="fr-FR" b="1" dirty="0" err="1">
                <a:latin typeface="+mj-lt"/>
              </a:rPr>
              <a:t>database</a:t>
            </a:r>
            <a:endParaRPr lang="LID4096" b="1" dirty="0">
              <a:latin typeface="+mj-lt"/>
            </a:endParaRPr>
          </a:p>
        </p:txBody>
      </p:sp>
    </p:spTree>
    <p:extLst>
      <p:ext uri="{BB962C8B-B14F-4D97-AF65-F5344CB8AC3E}">
        <p14:creationId xmlns:p14="http://schemas.microsoft.com/office/powerpoint/2010/main" val="1777131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3" name="Image 2">
            <a:extLst>
              <a:ext uri="{FF2B5EF4-FFF2-40B4-BE49-F238E27FC236}">
                <a16:creationId xmlns:a16="http://schemas.microsoft.com/office/drawing/2014/main" id="{2623E5CC-DB72-0C0B-AD18-72D46B36835E}"/>
              </a:ext>
            </a:extLst>
          </p:cNvPr>
          <p:cNvPicPr>
            <a:picLocks noChangeAspect="1"/>
          </p:cNvPicPr>
          <p:nvPr/>
        </p:nvPicPr>
        <p:blipFill>
          <a:blip r:embed="rId3"/>
          <a:stretch>
            <a:fillRect/>
          </a:stretch>
        </p:blipFill>
        <p:spPr>
          <a:xfrm>
            <a:off x="2475357" y="444953"/>
            <a:ext cx="8192643" cy="4934639"/>
          </a:xfrm>
          <a:prstGeom prst="rect">
            <a:avLst/>
          </a:prstGeom>
        </p:spPr>
      </p:pic>
      <p:sp>
        <p:nvSpPr>
          <p:cNvPr id="4" name="ZoneTexte 3">
            <a:extLst>
              <a:ext uri="{FF2B5EF4-FFF2-40B4-BE49-F238E27FC236}">
                <a16:creationId xmlns:a16="http://schemas.microsoft.com/office/drawing/2014/main" id="{9B151E7E-E862-523D-944C-6FC045BF9037}"/>
              </a:ext>
            </a:extLst>
          </p:cNvPr>
          <p:cNvSpPr txBox="1"/>
          <p:nvPr/>
        </p:nvSpPr>
        <p:spPr>
          <a:xfrm>
            <a:off x="2956816" y="5717370"/>
            <a:ext cx="7143148" cy="369332"/>
          </a:xfrm>
          <a:prstGeom prst="rect">
            <a:avLst/>
          </a:prstGeom>
          <a:noFill/>
        </p:spPr>
        <p:txBody>
          <a:bodyPr wrap="square" rtlCol="0">
            <a:spAutoFit/>
          </a:bodyPr>
          <a:lstStyle/>
          <a:p>
            <a:pPr algn="ctr"/>
            <a:r>
              <a:rPr lang="fr-FR" b="1" dirty="0" err="1">
                <a:latin typeface="+mj-lt"/>
              </a:rPr>
              <a:t>Average</a:t>
            </a:r>
            <a:r>
              <a:rPr lang="fr-FR" b="1" dirty="0">
                <a:latin typeface="+mj-lt"/>
              </a:rPr>
              <a:t> </a:t>
            </a:r>
            <a:r>
              <a:rPr lang="fr-FR" b="1" dirty="0" err="1">
                <a:latin typeface="+mj-lt"/>
              </a:rPr>
              <a:t>cost</a:t>
            </a:r>
            <a:r>
              <a:rPr lang="fr-FR" b="1" dirty="0">
                <a:latin typeface="+mj-lt"/>
              </a:rPr>
              <a:t> vs </a:t>
            </a:r>
            <a:r>
              <a:rPr lang="fr-FR" b="1" dirty="0" err="1">
                <a:latin typeface="+mj-lt"/>
              </a:rPr>
              <a:t>Database</a:t>
            </a:r>
            <a:r>
              <a:rPr lang="fr-FR" b="1" dirty="0">
                <a:latin typeface="+mj-lt"/>
              </a:rPr>
              <a:t> size</a:t>
            </a:r>
            <a:endParaRPr lang="LID4096" b="1" dirty="0">
              <a:latin typeface="+mj-lt"/>
            </a:endParaRPr>
          </a:p>
        </p:txBody>
      </p:sp>
    </p:spTree>
    <p:extLst>
      <p:ext uri="{BB962C8B-B14F-4D97-AF65-F5344CB8AC3E}">
        <p14:creationId xmlns:p14="http://schemas.microsoft.com/office/powerpoint/2010/main" val="316488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sp>
        <p:nvSpPr>
          <p:cNvPr id="4" name="ZoneTexte 3">
            <a:extLst>
              <a:ext uri="{FF2B5EF4-FFF2-40B4-BE49-F238E27FC236}">
                <a16:creationId xmlns:a16="http://schemas.microsoft.com/office/drawing/2014/main" id="{9B151E7E-E862-523D-944C-6FC045BF9037}"/>
              </a:ext>
            </a:extLst>
          </p:cNvPr>
          <p:cNvSpPr txBox="1"/>
          <p:nvPr/>
        </p:nvSpPr>
        <p:spPr>
          <a:xfrm>
            <a:off x="2503515" y="5717370"/>
            <a:ext cx="8049747" cy="369332"/>
          </a:xfrm>
          <a:prstGeom prst="rect">
            <a:avLst/>
          </a:prstGeom>
          <a:noFill/>
        </p:spPr>
        <p:txBody>
          <a:bodyPr wrap="square" rtlCol="0">
            <a:spAutoFit/>
          </a:bodyPr>
          <a:lstStyle/>
          <a:p>
            <a:pPr algn="ctr"/>
            <a:r>
              <a:rPr lang="fr-FR" b="1" dirty="0" err="1">
                <a:latin typeface="+mj-lt"/>
              </a:rPr>
              <a:t>Average</a:t>
            </a:r>
            <a:r>
              <a:rPr lang="fr-FR" b="1" dirty="0">
                <a:latin typeface="+mj-lt"/>
              </a:rPr>
              <a:t> </a:t>
            </a:r>
            <a:r>
              <a:rPr lang="fr-FR" b="1" dirty="0" err="1">
                <a:latin typeface="+mj-lt"/>
              </a:rPr>
              <a:t>latency</a:t>
            </a:r>
            <a:r>
              <a:rPr lang="fr-FR" b="1" dirty="0">
                <a:latin typeface="+mj-lt"/>
              </a:rPr>
              <a:t> vs </a:t>
            </a:r>
            <a:r>
              <a:rPr lang="fr-FR" b="1" dirty="0" err="1">
                <a:latin typeface="+mj-lt"/>
              </a:rPr>
              <a:t>Database</a:t>
            </a:r>
            <a:r>
              <a:rPr lang="fr-FR" b="1" dirty="0">
                <a:latin typeface="+mj-lt"/>
              </a:rPr>
              <a:t> size</a:t>
            </a:r>
            <a:endParaRPr lang="LID4096" b="1" dirty="0">
              <a:latin typeface="+mj-lt"/>
            </a:endParaRPr>
          </a:p>
        </p:txBody>
      </p:sp>
      <p:pic>
        <p:nvPicPr>
          <p:cNvPr id="6" name="Image 5">
            <a:extLst>
              <a:ext uri="{FF2B5EF4-FFF2-40B4-BE49-F238E27FC236}">
                <a16:creationId xmlns:a16="http://schemas.microsoft.com/office/drawing/2014/main" id="{1ADB2A3E-F043-EAFE-0211-D2962BECD6E1}"/>
              </a:ext>
            </a:extLst>
          </p:cNvPr>
          <p:cNvPicPr>
            <a:picLocks noChangeAspect="1"/>
          </p:cNvPicPr>
          <p:nvPr/>
        </p:nvPicPr>
        <p:blipFill>
          <a:blip r:embed="rId3"/>
          <a:stretch>
            <a:fillRect/>
          </a:stretch>
        </p:blipFill>
        <p:spPr>
          <a:xfrm>
            <a:off x="2503515" y="559269"/>
            <a:ext cx="8049748" cy="4820323"/>
          </a:xfrm>
          <a:prstGeom prst="rect">
            <a:avLst/>
          </a:prstGeom>
        </p:spPr>
      </p:pic>
    </p:spTree>
    <p:extLst>
      <p:ext uri="{BB962C8B-B14F-4D97-AF65-F5344CB8AC3E}">
        <p14:creationId xmlns:p14="http://schemas.microsoft.com/office/powerpoint/2010/main" val="84312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sp>
        <p:nvSpPr>
          <p:cNvPr id="4" name="ZoneTexte 3">
            <a:extLst>
              <a:ext uri="{FF2B5EF4-FFF2-40B4-BE49-F238E27FC236}">
                <a16:creationId xmlns:a16="http://schemas.microsoft.com/office/drawing/2014/main" id="{9B151E7E-E862-523D-944C-6FC045BF9037}"/>
              </a:ext>
            </a:extLst>
          </p:cNvPr>
          <p:cNvSpPr txBox="1"/>
          <p:nvPr/>
        </p:nvSpPr>
        <p:spPr>
          <a:xfrm>
            <a:off x="2658214" y="5717370"/>
            <a:ext cx="8011642" cy="369332"/>
          </a:xfrm>
          <a:prstGeom prst="rect">
            <a:avLst/>
          </a:prstGeom>
          <a:noFill/>
        </p:spPr>
        <p:txBody>
          <a:bodyPr wrap="square" rtlCol="0">
            <a:spAutoFit/>
          </a:bodyPr>
          <a:lstStyle/>
          <a:p>
            <a:pPr algn="ctr"/>
            <a:r>
              <a:rPr lang="fr-FR" b="1" dirty="0" err="1">
                <a:latin typeface="+mj-lt"/>
              </a:rPr>
              <a:t>Average</a:t>
            </a:r>
            <a:r>
              <a:rPr lang="fr-FR" b="1" dirty="0">
                <a:latin typeface="+mj-lt"/>
              </a:rPr>
              <a:t> </a:t>
            </a:r>
            <a:r>
              <a:rPr lang="fr-FR" b="1" dirty="0" err="1">
                <a:latin typeface="+mj-lt"/>
              </a:rPr>
              <a:t>latency</a:t>
            </a:r>
            <a:r>
              <a:rPr lang="fr-FR" b="1" dirty="0">
                <a:latin typeface="+mj-lt"/>
              </a:rPr>
              <a:t> vs </a:t>
            </a:r>
            <a:r>
              <a:rPr lang="fr-FR" b="1" dirty="0" err="1">
                <a:latin typeface="+mj-lt"/>
              </a:rPr>
              <a:t>number</a:t>
            </a:r>
            <a:r>
              <a:rPr lang="fr-FR" b="1" dirty="0">
                <a:latin typeface="+mj-lt"/>
              </a:rPr>
              <a:t> of </a:t>
            </a:r>
            <a:r>
              <a:rPr lang="fr-FR" b="1" dirty="0" err="1">
                <a:latin typeface="+mj-lt"/>
              </a:rPr>
              <a:t>columns</a:t>
            </a:r>
            <a:endParaRPr lang="LID4096" b="1" dirty="0">
              <a:latin typeface="+mj-lt"/>
            </a:endParaRPr>
          </a:p>
        </p:txBody>
      </p:sp>
      <p:pic>
        <p:nvPicPr>
          <p:cNvPr id="3" name="Image 2">
            <a:extLst>
              <a:ext uri="{FF2B5EF4-FFF2-40B4-BE49-F238E27FC236}">
                <a16:creationId xmlns:a16="http://schemas.microsoft.com/office/drawing/2014/main" id="{24CCFD51-7A99-F034-B21F-9040E7AA13A9}"/>
              </a:ext>
            </a:extLst>
          </p:cNvPr>
          <p:cNvPicPr>
            <a:picLocks noChangeAspect="1"/>
          </p:cNvPicPr>
          <p:nvPr/>
        </p:nvPicPr>
        <p:blipFill>
          <a:blip r:embed="rId3"/>
          <a:stretch>
            <a:fillRect/>
          </a:stretch>
        </p:blipFill>
        <p:spPr>
          <a:xfrm>
            <a:off x="2658214" y="568796"/>
            <a:ext cx="8011643" cy="4810796"/>
          </a:xfrm>
          <a:prstGeom prst="rect">
            <a:avLst/>
          </a:prstGeom>
        </p:spPr>
      </p:pic>
    </p:spTree>
    <p:extLst>
      <p:ext uri="{BB962C8B-B14F-4D97-AF65-F5344CB8AC3E}">
        <p14:creationId xmlns:p14="http://schemas.microsoft.com/office/powerpoint/2010/main" val="3670808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rmAutofit/>
          </a:bodyPr>
          <a:lstStyle>
            <a:defPPr>
              <a:defRPr lang="fr-FR"/>
            </a:defPPr>
          </a:lstStyle>
          <a:p>
            <a:pPr rtl="0"/>
            <a:r>
              <a:rPr lang="fr-FR" sz="2400" dirty="0" err="1"/>
              <a:t>Recall</a:t>
            </a:r>
            <a:r>
              <a:rPr lang="fr-FR" sz="2400" dirty="0"/>
              <a:t> and </a:t>
            </a:r>
            <a:r>
              <a:rPr lang="fr-FR" sz="2400" dirty="0" err="1"/>
              <a:t>Precision</a:t>
            </a:r>
            <a:r>
              <a:rPr lang="fr-FR" sz="2400" dirty="0"/>
              <a:t> for </a:t>
            </a:r>
            <a:r>
              <a:rPr lang="fr-FR" sz="2400" dirty="0" err="1"/>
              <a:t>schema</a:t>
            </a:r>
            <a:r>
              <a:rPr lang="fr-FR" sz="2400" dirty="0"/>
              <a:t> </a:t>
            </a:r>
            <a:r>
              <a:rPr lang="fr-FR" sz="2400" dirty="0" err="1"/>
              <a:t>selection</a:t>
            </a:r>
            <a:r>
              <a:rPr lang="fr-FR" sz="2400" dirty="0"/>
              <a:t> </a:t>
            </a:r>
            <a:r>
              <a:rPr lang="fr-FR" sz="2400" dirty="0" err="1"/>
              <a:t>compared</a:t>
            </a:r>
            <a:r>
              <a:rPr lang="fr-FR" sz="2400" dirty="0"/>
              <a:t> to the tables and </a:t>
            </a:r>
            <a:r>
              <a:rPr lang="fr-FR" sz="2400" dirty="0" err="1"/>
              <a:t>columns</a:t>
            </a:r>
            <a:r>
              <a:rPr lang="fr-FR" sz="2400" dirty="0"/>
              <a:t> </a:t>
            </a:r>
            <a:r>
              <a:rPr lang="fr-FR" sz="2400" dirty="0" err="1"/>
              <a:t>used</a:t>
            </a:r>
            <a:r>
              <a:rPr lang="fr-FR" sz="2400" dirty="0"/>
              <a:t> in correct SQL</a:t>
            </a:r>
          </a:p>
        </p:txBody>
      </p:sp>
      <p:pic>
        <p:nvPicPr>
          <p:cNvPr id="9" name="Image 8">
            <a:extLst>
              <a:ext uri="{FF2B5EF4-FFF2-40B4-BE49-F238E27FC236}">
                <a16:creationId xmlns:a16="http://schemas.microsoft.com/office/drawing/2014/main" id="{E8A426A9-36A0-5EC5-1B88-B0A81DFA7E89}"/>
              </a:ext>
            </a:extLst>
          </p:cNvPr>
          <p:cNvPicPr>
            <a:picLocks noChangeAspect="1"/>
          </p:cNvPicPr>
          <p:nvPr/>
        </p:nvPicPr>
        <p:blipFill>
          <a:blip r:embed="rId3"/>
          <a:stretch>
            <a:fillRect/>
          </a:stretch>
        </p:blipFill>
        <p:spPr>
          <a:xfrm>
            <a:off x="866045" y="255294"/>
            <a:ext cx="5229955" cy="3881977"/>
          </a:xfrm>
          <a:prstGeom prst="rect">
            <a:avLst/>
          </a:prstGeom>
        </p:spPr>
      </p:pic>
      <p:pic>
        <p:nvPicPr>
          <p:cNvPr id="10" name="Image 9">
            <a:extLst>
              <a:ext uri="{FF2B5EF4-FFF2-40B4-BE49-F238E27FC236}">
                <a16:creationId xmlns:a16="http://schemas.microsoft.com/office/drawing/2014/main" id="{9511FC1C-BA9E-0CD5-84FB-C9CC9751DA03}"/>
              </a:ext>
            </a:extLst>
          </p:cNvPr>
          <p:cNvPicPr>
            <a:picLocks noChangeAspect="1"/>
          </p:cNvPicPr>
          <p:nvPr/>
        </p:nvPicPr>
        <p:blipFill>
          <a:blip r:embed="rId4"/>
          <a:stretch>
            <a:fillRect/>
          </a:stretch>
        </p:blipFill>
        <p:spPr>
          <a:xfrm>
            <a:off x="6696861" y="1686976"/>
            <a:ext cx="5229955" cy="1395895"/>
          </a:xfrm>
          <a:prstGeom prst="rect">
            <a:avLst/>
          </a:prstGeom>
        </p:spPr>
      </p:pic>
      <p:sp>
        <p:nvSpPr>
          <p:cNvPr id="11" name="ZoneTexte 10">
            <a:extLst>
              <a:ext uri="{FF2B5EF4-FFF2-40B4-BE49-F238E27FC236}">
                <a16:creationId xmlns:a16="http://schemas.microsoft.com/office/drawing/2014/main" id="{1CCE1641-90AA-E1DC-D62B-D67EE5F8DE29}"/>
              </a:ext>
            </a:extLst>
          </p:cNvPr>
          <p:cNvSpPr txBox="1"/>
          <p:nvPr/>
        </p:nvSpPr>
        <p:spPr>
          <a:xfrm>
            <a:off x="6865818" y="3809533"/>
            <a:ext cx="4892039" cy="369332"/>
          </a:xfrm>
          <a:prstGeom prst="rect">
            <a:avLst/>
          </a:prstGeom>
          <a:noFill/>
        </p:spPr>
        <p:txBody>
          <a:bodyPr wrap="square" rtlCol="0">
            <a:spAutoFit/>
          </a:bodyPr>
          <a:lstStyle/>
          <a:p>
            <a:pPr algn="ctr"/>
            <a:r>
              <a:rPr lang="fr-FR" b="1" dirty="0">
                <a:solidFill>
                  <a:schemeClr val="bg1"/>
                </a:solidFill>
                <a:latin typeface="Aptos Display" panose="020B0004020202020204" pitchFamily="34" charset="0"/>
              </a:rPr>
              <a:t>CHESS </a:t>
            </a:r>
            <a:r>
              <a:rPr lang="fr-FR" b="1" dirty="0" err="1">
                <a:solidFill>
                  <a:schemeClr val="bg1"/>
                </a:solidFill>
                <a:latin typeface="Aptos Display" panose="020B0004020202020204" pitchFamily="34" charset="0"/>
              </a:rPr>
              <a:t>results</a:t>
            </a:r>
            <a:endParaRPr lang="fr-FR" b="1" dirty="0">
              <a:solidFill>
                <a:schemeClr val="bg1"/>
              </a:solidFill>
              <a:latin typeface="Aptos Display" panose="020B0004020202020204" pitchFamily="34" charset="0"/>
            </a:endParaRPr>
          </a:p>
        </p:txBody>
      </p:sp>
      <p:sp>
        <p:nvSpPr>
          <p:cNvPr id="12" name="ZoneTexte 11">
            <a:extLst>
              <a:ext uri="{FF2B5EF4-FFF2-40B4-BE49-F238E27FC236}">
                <a16:creationId xmlns:a16="http://schemas.microsoft.com/office/drawing/2014/main" id="{72EB3E08-CADB-13EF-DC46-E77A6FAAD166}"/>
              </a:ext>
            </a:extLst>
          </p:cNvPr>
          <p:cNvSpPr txBox="1"/>
          <p:nvPr/>
        </p:nvSpPr>
        <p:spPr>
          <a:xfrm>
            <a:off x="983673" y="4322619"/>
            <a:ext cx="4987636" cy="369332"/>
          </a:xfrm>
          <a:prstGeom prst="rect">
            <a:avLst/>
          </a:prstGeom>
          <a:noFill/>
        </p:spPr>
        <p:txBody>
          <a:bodyPr wrap="square" rtlCol="0">
            <a:spAutoFit/>
          </a:bodyPr>
          <a:lstStyle/>
          <a:p>
            <a:pPr algn="ctr"/>
            <a:r>
              <a:rPr lang="fr-FR" b="1" dirty="0">
                <a:solidFill>
                  <a:schemeClr val="bg1"/>
                </a:solidFill>
                <a:latin typeface="Aptos Display" panose="020B0004020202020204" pitchFamily="34" charset="0"/>
              </a:rPr>
              <a:t>Our </a:t>
            </a:r>
            <a:r>
              <a:rPr lang="fr-FR" b="1" dirty="0" err="1">
                <a:solidFill>
                  <a:schemeClr val="bg1"/>
                </a:solidFill>
                <a:latin typeface="Aptos Display" panose="020B0004020202020204" pitchFamily="34" charset="0"/>
              </a:rPr>
              <a:t>results</a:t>
            </a:r>
            <a:endParaRPr lang="fr-FR" b="1" dirty="0">
              <a:solidFill>
                <a:schemeClr val="bg1"/>
              </a:solidFill>
              <a:latin typeface="Aptos Display" panose="020B0004020202020204" pitchFamily="34" charset="0"/>
            </a:endParaRPr>
          </a:p>
        </p:txBody>
      </p:sp>
    </p:spTree>
    <p:extLst>
      <p:ext uri="{BB962C8B-B14F-4D97-AF65-F5344CB8AC3E}">
        <p14:creationId xmlns:p14="http://schemas.microsoft.com/office/powerpoint/2010/main" val="323733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err="1"/>
              <a:t>Comments</a:t>
            </a:r>
            <a:endParaRPr lang="fr-FR" sz="3200" dirty="0"/>
          </a:p>
        </p:txBody>
      </p:sp>
      <p:sp>
        <p:nvSpPr>
          <p:cNvPr id="3" name="ZoneTexte 2">
            <a:extLst>
              <a:ext uri="{FF2B5EF4-FFF2-40B4-BE49-F238E27FC236}">
                <a16:creationId xmlns:a16="http://schemas.microsoft.com/office/drawing/2014/main" id="{06EAEFCF-C50B-4CFC-DE85-0C8F5B9B0038}"/>
              </a:ext>
            </a:extLst>
          </p:cNvPr>
          <p:cNvSpPr txBox="1"/>
          <p:nvPr/>
        </p:nvSpPr>
        <p:spPr>
          <a:xfrm>
            <a:off x="2452252" y="1166842"/>
            <a:ext cx="8354293"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The pipeline surpasses the results of CHESS, achieving an execution accuracy of 59.18% for the same dev set, compared to CHESS's 55.78% without fine-tuning. This shows a significant improvement of 3.4%.</a:t>
            </a:r>
          </a:p>
          <a:p>
            <a:pPr marL="285750" indent="-285750">
              <a:lnSpc>
                <a:spcPct val="150000"/>
              </a:lnSpc>
              <a:buFont typeface="Arial" panose="020B0604020202020204" pitchFamily="34" charset="0"/>
              <a:buChar char="•"/>
            </a:pPr>
            <a:r>
              <a:rPr lang="en-US" dirty="0">
                <a:solidFill>
                  <a:schemeClr val="bg1"/>
                </a:solidFill>
              </a:rPr>
              <a:t>The latency of the pipeline is notably high, with execution times reaching over 2 to 5 minutes per query. This performance issue must be addressed to improve the usability and efficiency of the system, as such long response times are impractical.</a:t>
            </a:r>
          </a:p>
          <a:p>
            <a:pPr marL="285750" indent="-285750">
              <a:lnSpc>
                <a:spcPct val="150000"/>
              </a:lnSpc>
              <a:buFont typeface="Arial" panose="020B0604020202020204" pitchFamily="34" charset="0"/>
              <a:buChar char="•"/>
            </a:pPr>
            <a:r>
              <a:rPr lang="en-US" dirty="0">
                <a:solidFill>
                  <a:schemeClr val="bg1"/>
                </a:solidFill>
              </a:rPr>
              <a:t>The average cost of processing one query is around $0.076, which may be considered slightly expensive for large-scale applications. Optimizing this cost is necessary to make the solution more affordable.</a:t>
            </a:r>
            <a:endParaRPr lang="fr-FR" dirty="0">
              <a:solidFill>
                <a:schemeClr val="bg1"/>
              </a:solidFill>
            </a:endParaRPr>
          </a:p>
          <a:p>
            <a:pPr marL="285750" indent="-285750">
              <a:buFont typeface="Arial" panose="020B0604020202020204" pitchFamily="34" charset="0"/>
              <a:buChar char="•"/>
            </a:pPr>
            <a:endParaRPr lang="LID4096" dirty="0">
              <a:solidFill>
                <a:schemeClr val="bg1"/>
              </a:solidFill>
            </a:endParaRPr>
          </a:p>
        </p:txBody>
      </p:sp>
    </p:spTree>
    <p:extLst>
      <p:ext uri="{BB962C8B-B14F-4D97-AF65-F5344CB8AC3E}">
        <p14:creationId xmlns:p14="http://schemas.microsoft.com/office/powerpoint/2010/main" val="428208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fr-FR"/>
            </a:defPPr>
          </a:lstStyle>
          <a:p>
            <a:pPr rtl="0"/>
            <a:r>
              <a:rPr lang="fr-FR" dirty="0" err="1"/>
              <a:t>Experiments</a:t>
            </a:r>
            <a:endParaRPr lang="fr-FR" dirty="0"/>
          </a:p>
        </p:txBody>
      </p:sp>
      <p:sp>
        <p:nvSpPr>
          <p:cNvPr id="3" name="Espace réservé du texte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6970857" cy="3709987"/>
          </a:xfrm>
        </p:spPr>
        <p:txBody>
          <a:bodyPr tIns="457200" rtlCol="0"/>
          <a:lstStyle>
            <a:defPPr>
              <a:defRPr lang="fr-FR"/>
            </a:defPPr>
          </a:lstStyle>
          <a:p>
            <a:pPr marL="514350" indent="-514350" rtl="0">
              <a:buFont typeface="+mj-lt"/>
              <a:buAutoNum type="romanUcPeriod"/>
            </a:pPr>
            <a:r>
              <a:rPr lang="fr-FR" dirty="0">
                <a:solidFill>
                  <a:schemeClr val="accent1">
                    <a:lumMod val="50000"/>
                  </a:schemeClr>
                </a:solidFill>
              </a:rPr>
              <a:t>Pipeline </a:t>
            </a:r>
            <a:r>
              <a:rPr lang="fr-FR" dirty="0" err="1">
                <a:solidFill>
                  <a:schemeClr val="accent1">
                    <a:lumMod val="50000"/>
                  </a:schemeClr>
                </a:solidFill>
              </a:rPr>
              <a:t>with</a:t>
            </a:r>
            <a:r>
              <a:rPr lang="fr-FR" dirty="0">
                <a:solidFill>
                  <a:schemeClr val="accent1">
                    <a:lumMod val="50000"/>
                  </a:schemeClr>
                </a:solidFill>
              </a:rPr>
              <a:t> gpt-4o and 3 times </a:t>
            </a:r>
            <a:r>
              <a:rPr lang="fr-FR" dirty="0" err="1">
                <a:solidFill>
                  <a:schemeClr val="accent1">
                    <a:lumMod val="50000"/>
                  </a:schemeClr>
                </a:solidFill>
              </a:rPr>
              <a:t>revision</a:t>
            </a:r>
            <a:endParaRPr lang="fr-FR" dirty="0">
              <a:solidFill>
                <a:schemeClr val="accent1">
                  <a:lumMod val="50000"/>
                </a:schemeClr>
              </a:solidFill>
            </a:endParaRPr>
          </a:p>
          <a:p>
            <a:pPr marL="514350" indent="-514350" rtl="0">
              <a:buFont typeface="+mj-lt"/>
              <a:buAutoNum type="romanUcPeriod"/>
            </a:pPr>
            <a:r>
              <a:rPr lang="fr-FR" dirty="0">
                <a:solidFill>
                  <a:schemeClr val="accent1">
                    <a:lumMod val="50000"/>
                  </a:schemeClr>
                </a:solidFill>
              </a:rPr>
              <a:t>Pipeline </a:t>
            </a:r>
            <a:r>
              <a:rPr lang="fr-FR" dirty="0" err="1">
                <a:solidFill>
                  <a:schemeClr val="accent1">
                    <a:lumMod val="50000"/>
                  </a:schemeClr>
                </a:solidFill>
              </a:rPr>
              <a:t>with</a:t>
            </a:r>
            <a:r>
              <a:rPr lang="fr-FR" dirty="0">
                <a:solidFill>
                  <a:schemeClr val="accent1">
                    <a:lumMod val="50000"/>
                  </a:schemeClr>
                </a:solidFill>
              </a:rPr>
              <a:t> gpt-4o and w/o </a:t>
            </a:r>
            <a:r>
              <a:rPr lang="fr-FR" dirty="0" err="1">
                <a:solidFill>
                  <a:schemeClr val="accent1">
                    <a:lumMod val="50000"/>
                  </a:schemeClr>
                </a:solidFill>
              </a:rPr>
              <a:t>entity</a:t>
            </a:r>
            <a:r>
              <a:rPr lang="fr-FR" dirty="0">
                <a:solidFill>
                  <a:schemeClr val="accent1">
                    <a:lumMod val="50000"/>
                  </a:schemeClr>
                </a:solidFill>
              </a:rPr>
              <a:t> </a:t>
            </a:r>
            <a:r>
              <a:rPr lang="fr-FR" dirty="0" err="1">
                <a:solidFill>
                  <a:schemeClr val="accent1">
                    <a:lumMod val="50000"/>
                  </a:schemeClr>
                </a:solidFill>
              </a:rPr>
              <a:t>retrieval</a:t>
            </a:r>
            <a:endParaRPr lang="fr-FR" dirty="0">
              <a:solidFill>
                <a:schemeClr val="accent1">
                  <a:lumMod val="50000"/>
                </a:schemeClr>
              </a:solidFill>
            </a:endParaRPr>
          </a:p>
          <a:p>
            <a:pPr marL="514350" indent="-514350" rtl="0">
              <a:buFont typeface="+mj-lt"/>
              <a:buAutoNum type="romanUcPeriod"/>
            </a:pPr>
            <a:r>
              <a:rPr lang="fr-FR" dirty="0">
                <a:solidFill>
                  <a:schemeClr val="accent1">
                    <a:lumMod val="50000"/>
                  </a:schemeClr>
                </a:solidFill>
              </a:rPr>
              <a:t>Pipeline </a:t>
            </a:r>
            <a:r>
              <a:rPr lang="fr-FR" dirty="0" err="1">
                <a:solidFill>
                  <a:schemeClr val="accent1">
                    <a:lumMod val="50000"/>
                  </a:schemeClr>
                </a:solidFill>
              </a:rPr>
              <a:t>with</a:t>
            </a:r>
            <a:r>
              <a:rPr lang="fr-FR" dirty="0">
                <a:solidFill>
                  <a:schemeClr val="accent1">
                    <a:lumMod val="50000"/>
                  </a:schemeClr>
                </a:solidFill>
              </a:rPr>
              <a:t> gpt-4o and </a:t>
            </a:r>
            <a:r>
              <a:rPr lang="fr-FR" dirty="0" err="1">
                <a:solidFill>
                  <a:schemeClr val="accent1">
                    <a:lumMod val="50000"/>
                  </a:schemeClr>
                </a:solidFill>
              </a:rPr>
              <a:t>optimized</a:t>
            </a:r>
            <a:r>
              <a:rPr lang="fr-FR" dirty="0">
                <a:solidFill>
                  <a:schemeClr val="accent1">
                    <a:lumMod val="50000"/>
                  </a:schemeClr>
                </a:solidFill>
              </a:rPr>
              <a:t> </a:t>
            </a:r>
            <a:r>
              <a:rPr lang="fr-FR" dirty="0" err="1">
                <a:solidFill>
                  <a:schemeClr val="accent1">
                    <a:lumMod val="50000"/>
                  </a:schemeClr>
                </a:solidFill>
              </a:rPr>
              <a:t>entity</a:t>
            </a:r>
            <a:r>
              <a:rPr lang="fr-FR" dirty="0">
                <a:solidFill>
                  <a:schemeClr val="accent1">
                    <a:lumMod val="50000"/>
                  </a:schemeClr>
                </a:solidFill>
              </a:rPr>
              <a:t> </a:t>
            </a:r>
            <a:r>
              <a:rPr lang="fr-FR" dirty="0" err="1">
                <a:solidFill>
                  <a:schemeClr val="accent1">
                    <a:lumMod val="50000"/>
                  </a:schemeClr>
                </a:solidFill>
              </a:rPr>
              <a:t>retrieval</a:t>
            </a:r>
            <a:endParaRPr lang="fr-FR" dirty="0">
              <a:solidFill>
                <a:schemeClr val="accent1">
                  <a:lumMod val="50000"/>
                </a:schemeClr>
              </a:solidFill>
            </a:endParaRPr>
          </a:p>
          <a:p>
            <a:pPr marL="514350" indent="-514350" rtl="0">
              <a:buFont typeface="+mj-lt"/>
              <a:buAutoNum type="romanUcPeriod"/>
            </a:pPr>
            <a:r>
              <a:rPr lang="fr-FR" dirty="0">
                <a:solidFill>
                  <a:schemeClr val="accent1">
                    <a:lumMod val="50000"/>
                  </a:schemeClr>
                </a:solidFill>
              </a:rPr>
              <a:t>Pipeline </a:t>
            </a:r>
            <a:r>
              <a:rPr lang="fr-FR" dirty="0" err="1">
                <a:solidFill>
                  <a:schemeClr val="accent1">
                    <a:lumMod val="50000"/>
                  </a:schemeClr>
                </a:solidFill>
              </a:rPr>
              <a:t>with</a:t>
            </a:r>
            <a:r>
              <a:rPr lang="fr-FR" dirty="0">
                <a:solidFill>
                  <a:schemeClr val="accent1">
                    <a:lumMod val="50000"/>
                  </a:schemeClr>
                </a:solidFill>
              </a:rPr>
              <a:t> gpt-4o and </a:t>
            </a:r>
            <a:r>
              <a:rPr lang="fr-FR" dirty="0" err="1">
                <a:solidFill>
                  <a:schemeClr val="accent1">
                    <a:lumMod val="50000"/>
                  </a:schemeClr>
                </a:solidFill>
              </a:rPr>
              <a:t>schema</a:t>
            </a:r>
            <a:r>
              <a:rPr lang="fr-FR" dirty="0">
                <a:solidFill>
                  <a:schemeClr val="accent1">
                    <a:lumMod val="50000"/>
                  </a:schemeClr>
                </a:solidFill>
              </a:rPr>
              <a:t> </a:t>
            </a:r>
            <a:r>
              <a:rPr lang="fr-FR" dirty="0" err="1">
                <a:solidFill>
                  <a:schemeClr val="accent1">
                    <a:lumMod val="50000"/>
                  </a:schemeClr>
                </a:solidFill>
              </a:rPr>
              <a:t>selection</a:t>
            </a:r>
            <a:r>
              <a:rPr lang="fr-FR" dirty="0">
                <a:solidFill>
                  <a:schemeClr val="accent1">
                    <a:lumMod val="50000"/>
                  </a:schemeClr>
                </a:solidFill>
              </a:rPr>
              <a:t> fusion</a:t>
            </a:r>
          </a:p>
          <a:p>
            <a:pPr rtl="0"/>
            <a:endParaRPr lang="fr-FR" dirty="0"/>
          </a:p>
          <a:p>
            <a:pPr rtl="0"/>
            <a:endParaRPr lang="fr-FR" dirty="0"/>
          </a:p>
          <a:p>
            <a:pPr rtl="0"/>
            <a:endParaRPr lang="fr-FR" dirty="0"/>
          </a:p>
        </p:txBody>
      </p:sp>
    </p:spTree>
    <p:extLst>
      <p:ext uri="{BB962C8B-B14F-4D97-AF65-F5344CB8AC3E}">
        <p14:creationId xmlns:p14="http://schemas.microsoft.com/office/powerpoint/2010/main" val="2134185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r>
              <a:rPr lang="fr-FR" dirty="0" err="1"/>
              <a:t>Experiment</a:t>
            </a:r>
            <a:r>
              <a:rPr lang="fr-FR" dirty="0"/>
              <a:t> I </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4" name="ZoneTexte 3">
            <a:extLst>
              <a:ext uri="{FF2B5EF4-FFF2-40B4-BE49-F238E27FC236}">
                <a16:creationId xmlns:a16="http://schemas.microsoft.com/office/drawing/2014/main" id="{036F4E08-6172-297C-8AF4-3979C511D578}"/>
              </a:ext>
            </a:extLst>
          </p:cNvPr>
          <p:cNvSpPr txBox="1"/>
          <p:nvPr/>
        </p:nvSpPr>
        <p:spPr>
          <a:xfrm>
            <a:off x="2959226" y="3392300"/>
            <a:ext cx="6932919" cy="1015663"/>
          </a:xfrm>
          <a:prstGeom prst="rect">
            <a:avLst/>
          </a:prstGeom>
          <a:noFill/>
        </p:spPr>
        <p:txBody>
          <a:bodyPr wrap="square" rtlCol="0">
            <a:spAutoFit/>
          </a:bodyPr>
          <a:lstStyle/>
          <a:p>
            <a:pPr marL="285750" indent="-285750">
              <a:buFont typeface="Arial" panose="020B0604020202020204" pitchFamily="34" charset="0"/>
              <a:buChar char="•"/>
            </a:pPr>
            <a:r>
              <a:rPr lang="fr-FR" sz="2000" dirty="0">
                <a:solidFill>
                  <a:schemeClr val="bg1"/>
                </a:solidFill>
              </a:rPr>
              <a:t>I t</a:t>
            </a:r>
            <a:r>
              <a:rPr lang="en-US" sz="2000" dirty="0" err="1">
                <a:solidFill>
                  <a:schemeClr val="bg1"/>
                </a:solidFill>
              </a:rPr>
              <a:t>ried</a:t>
            </a:r>
            <a:r>
              <a:rPr lang="en-US" sz="2000" dirty="0">
                <a:solidFill>
                  <a:schemeClr val="bg1"/>
                </a:solidFill>
              </a:rPr>
              <a:t> running the pipeline with 3 revision attempts and switched to the GPT-4o model to reduce costs while maintaining performance</a:t>
            </a:r>
            <a:r>
              <a:rPr lang="en-US" dirty="0">
                <a:solidFill>
                  <a:schemeClr val="bg1"/>
                </a:solidFill>
              </a:rPr>
              <a:t>.</a:t>
            </a:r>
            <a:r>
              <a:rPr lang="fr-FR" dirty="0">
                <a:solidFill>
                  <a:schemeClr val="bg1"/>
                </a:solidFill>
              </a:rPr>
              <a:t>  </a:t>
            </a:r>
            <a:endParaRPr lang="LID4096" dirty="0">
              <a:solidFill>
                <a:schemeClr val="bg1"/>
              </a:solidFill>
            </a:endParaRPr>
          </a:p>
        </p:txBody>
      </p:sp>
    </p:spTree>
    <p:extLst>
      <p:ext uri="{BB962C8B-B14F-4D97-AF65-F5344CB8AC3E}">
        <p14:creationId xmlns:p14="http://schemas.microsoft.com/office/powerpoint/2010/main" val="1772226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AE4F5439-481D-4F78-4D34-3AB0B6972733}"/>
              </a:ext>
            </a:extLst>
          </p:cNvPr>
          <p:cNvGraphicFramePr>
            <a:graphicFrameLocks noGrp="1"/>
          </p:cNvGraphicFramePr>
          <p:nvPr>
            <p:extLst>
              <p:ext uri="{D42A27DB-BD31-4B8C-83A1-F6EECF244321}">
                <p14:modId xmlns:p14="http://schemas.microsoft.com/office/powerpoint/2010/main" val="4274527413"/>
              </p:ext>
            </p:extLst>
          </p:nvPr>
        </p:nvGraphicFramePr>
        <p:xfrm>
          <a:off x="2032000" y="2247166"/>
          <a:ext cx="8128000" cy="1112520"/>
        </p:xfrm>
        <a:graphic>
          <a:graphicData uri="http://schemas.openxmlformats.org/drawingml/2006/table">
            <a:tbl>
              <a:tblPr firstRow="1" bandRow="1">
                <a:tableStyleId>{C4B1156A-380E-4F78-BDF5-A606A8083BF9}</a:tableStyleId>
              </a:tblPr>
              <a:tblGrid>
                <a:gridCol w="2401454">
                  <a:extLst>
                    <a:ext uri="{9D8B030D-6E8A-4147-A177-3AD203B41FA5}">
                      <a16:colId xmlns:a16="http://schemas.microsoft.com/office/drawing/2014/main" val="4099113361"/>
                    </a:ext>
                  </a:extLst>
                </a:gridCol>
                <a:gridCol w="1233055">
                  <a:extLst>
                    <a:ext uri="{9D8B030D-6E8A-4147-A177-3AD203B41FA5}">
                      <a16:colId xmlns:a16="http://schemas.microsoft.com/office/drawing/2014/main" val="1366711185"/>
                    </a:ext>
                  </a:extLst>
                </a:gridCol>
                <a:gridCol w="1399309">
                  <a:extLst>
                    <a:ext uri="{9D8B030D-6E8A-4147-A177-3AD203B41FA5}">
                      <a16:colId xmlns:a16="http://schemas.microsoft.com/office/drawing/2014/main" val="2022320207"/>
                    </a:ext>
                  </a:extLst>
                </a:gridCol>
                <a:gridCol w="1593273">
                  <a:extLst>
                    <a:ext uri="{9D8B030D-6E8A-4147-A177-3AD203B41FA5}">
                      <a16:colId xmlns:a16="http://schemas.microsoft.com/office/drawing/2014/main" val="2857899238"/>
                    </a:ext>
                  </a:extLst>
                </a:gridCol>
                <a:gridCol w="1500909">
                  <a:extLst>
                    <a:ext uri="{9D8B030D-6E8A-4147-A177-3AD203B41FA5}">
                      <a16:colId xmlns:a16="http://schemas.microsoft.com/office/drawing/2014/main" val="1600991200"/>
                    </a:ext>
                  </a:extLst>
                </a:gridCol>
              </a:tblGrid>
              <a:tr h="370840">
                <a:tc>
                  <a:txBody>
                    <a:bodyPr/>
                    <a:lstStyle/>
                    <a:p>
                      <a:endParaRPr lang="LID4096" dirty="0">
                        <a:latin typeface="+mn-lt"/>
                      </a:endParaRPr>
                    </a:p>
                  </a:txBody>
                  <a:tcPr/>
                </a:tc>
                <a:tc>
                  <a:txBody>
                    <a:bodyPr/>
                    <a:lstStyle/>
                    <a:p>
                      <a:r>
                        <a:rPr lang="fr-FR" dirty="0">
                          <a:latin typeface="+mn-lt"/>
                        </a:rPr>
                        <a:t>Simple</a:t>
                      </a:r>
                      <a:endParaRPr lang="LID4096" dirty="0">
                        <a:latin typeface="+mn-lt"/>
                      </a:endParaRPr>
                    </a:p>
                  </a:txBody>
                  <a:tcPr/>
                </a:tc>
                <a:tc>
                  <a:txBody>
                    <a:bodyPr/>
                    <a:lstStyle/>
                    <a:p>
                      <a:r>
                        <a:rPr lang="fr-FR" dirty="0" err="1">
                          <a:latin typeface="+mn-lt"/>
                        </a:rPr>
                        <a:t>Moderate</a:t>
                      </a:r>
                      <a:endParaRPr lang="LID4096" dirty="0">
                        <a:latin typeface="+mn-lt"/>
                      </a:endParaRPr>
                    </a:p>
                  </a:txBody>
                  <a:tcPr/>
                </a:tc>
                <a:tc>
                  <a:txBody>
                    <a:bodyPr/>
                    <a:lstStyle/>
                    <a:p>
                      <a:r>
                        <a:rPr lang="fr-FR" dirty="0" err="1">
                          <a:latin typeface="+mn-lt"/>
                        </a:rPr>
                        <a:t>Challenging</a:t>
                      </a:r>
                      <a:endParaRPr lang="LID4096" dirty="0">
                        <a:latin typeface="+mn-lt"/>
                      </a:endParaRPr>
                    </a:p>
                  </a:txBody>
                  <a:tcPr/>
                </a:tc>
                <a:tc>
                  <a:txBody>
                    <a:bodyPr/>
                    <a:lstStyle/>
                    <a:p>
                      <a:r>
                        <a:rPr lang="fr-FR" dirty="0">
                          <a:latin typeface="+mn-lt"/>
                        </a:rPr>
                        <a:t>All</a:t>
                      </a:r>
                      <a:endParaRPr lang="LID4096" dirty="0">
                        <a:latin typeface="+mn-lt"/>
                      </a:endParaRPr>
                    </a:p>
                  </a:txBody>
                  <a:tcPr/>
                </a:tc>
                <a:extLst>
                  <a:ext uri="{0D108BD9-81ED-4DB2-BD59-A6C34878D82A}">
                    <a16:rowId xmlns:a16="http://schemas.microsoft.com/office/drawing/2014/main" val="1924619625"/>
                  </a:ext>
                </a:extLst>
              </a:tr>
              <a:tr h="370840">
                <a:tc>
                  <a:txBody>
                    <a:bodyPr/>
                    <a:lstStyle/>
                    <a:p>
                      <a:r>
                        <a:rPr lang="fr-FR" b="1" dirty="0" err="1">
                          <a:latin typeface="+mn-lt"/>
                        </a:rPr>
                        <a:t>Num</a:t>
                      </a:r>
                      <a:r>
                        <a:rPr lang="fr-FR" b="1" dirty="0">
                          <a:latin typeface="+mn-lt"/>
                        </a:rPr>
                        <a:t> </a:t>
                      </a:r>
                      <a:r>
                        <a:rPr lang="fr-FR" b="1" dirty="0" err="1">
                          <a:latin typeface="+mn-lt"/>
                        </a:rPr>
                        <a:t>examples</a:t>
                      </a:r>
                      <a:r>
                        <a:rPr lang="fr-FR" b="1" dirty="0">
                          <a:latin typeface="+mn-lt"/>
                        </a:rPr>
                        <a:t> </a:t>
                      </a:r>
                      <a:endParaRPr lang="LID4096" b="1" dirty="0">
                        <a:latin typeface="+mn-lt"/>
                      </a:endParaRPr>
                    </a:p>
                  </a:txBody>
                  <a:tcPr/>
                </a:tc>
                <a:tc>
                  <a:txBody>
                    <a:bodyPr/>
                    <a:lstStyle/>
                    <a:p>
                      <a:r>
                        <a:rPr lang="fr-FR" sz="1800" dirty="0">
                          <a:latin typeface="+mn-lt"/>
                        </a:rPr>
                        <a:t>81</a:t>
                      </a:r>
                      <a:endParaRPr lang="LID4096" sz="1800" dirty="0">
                        <a:latin typeface="+mn-lt"/>
                      </a:endParaRPr>
                    </a:p>
                  </a:txBody>
                  <a:tcPr/>
                </a:tc>
                <a:tc>
                  <a:txBody>
                    <a:bodyPr/>
                    <a:lstStyle/>
                    <a:p>
                      <a:r>
                        <a:rPr lang="fr-FR" dirty="0">
                          <a:latin typeface="+mn-lt"/>
                        </a:rPr>
                        <a:t>54</a:t>
                      </a:r>
                      <a:endParaRPr lang="LID4096" dirty="0">
                        <a:latin typeface="+mn-lt"/>
                      </a:endParaRPr>
                    </a:p>
                  </a:txBody>
                  <a:tcPr/>
                </a:tc>
                <a:tc>
                  <a:txBody>
                    <a:bodyPr/>
                    <a:lstStyle/>
                    <a:p>
                      <a:r>
                        <a:rPr lang="fr-FR" dirty="0">
                          <a:latin typeface="+mn-lt"/>
                        </a:rPr>
                        <a:t>12</a:t>
                      </a:r>
                      <a:endParaRPr lang="LID4096" dirty="0">
                        <a:latin typeface="+mn-lt"/>
                      </a:endParaRPr>
                    </a:p>
                  </a:txBody>
                  <a:tcPr/>
                </a:tc>
                <a:tc>
                  <a:txBody>
                    <a:bodyPr/>
                    <a:lstStyle/>
                    <a:p>
                      <a:r>
                        <a:rPr lang="fr-FR" dirty="0">
                          <a:latin typeface="+mn-lt"/>
                        </a:rPr>
                        <a:t>147</a:t>
                      </a:r>
                      <a:endParaRPr lang="LID4096" dirty="0">
                        <a:latin typeface="+mn-lt"/>
                      </a:endParaRPr>
                    </a:p>
                  </a:txBody>
                  <a:tcPr/>
                </a:tc>
                <a:extLst>
                  <a:ext uri="{0D108BD9-81ED-4DB2-BD59-A6C34878D82A}">
                    <a16:rowId xmlns:a16="http://schemas.microsoft.com/office/drawing/2014/main" val="2183410096"/>
                  </a:ext>
                </a:extLst>
              </a:tr>
              <a:tr h="370840">
                <a:tc>
                  <a:txBody>
                    <a:bodyPr/>
                    <a:lstStyle/>
                    <a:p>
                      <a:r>
                        <a:rPr lang="fr-FR" b="1" dirty="0" err="1">
                          <a:latin typeface="+mn-lt"/>
                        </a:rPr>
                        <a:t>Execution</a:t>
                      </a:r>
                      <a:r>
                        <a:rPr lang="fr-FR" b="1" dirty="0">
                          <a:latin typeface="+mn-lt"/>
                        </a:rPr>
                        <a:t> </a:t>
                      </a:r>
                      <a:r>
                        <a:rPr lang="fr-FR" b="1" dirty="0" err="1">
                          <a:latin typeface="+mn-lt"/>
                        </a:rPr>
                        <a:t>Accuracy</a:t>
                      </a:r>
                      <a:endParaRPr lang="LID4096" b="1" dirty="0">
                        <a:latin typeface="+mn-lt"/>
                      </a:endParaRPr>
                    </a:p>
                  </a:txBody>
                  <a:tcPr/>
                </a:tc>
                <a:tc>
                  <a:txBody>
                    <a:bodyPr/>
                    <a:lstStyle/>
                    <a:p>
                      <a:r>
                        <a:rPr lang="fr-FR" dirty="0">
                          <a:latin typeface="+mn-lt"/>
                        </a:rPr>
                        <a:t>56,8%</a:t>
                      </a:r>
                      <a:endParaRPr lang="LID4096" dirty="0">
                        <a:latin typeface="+mn-lt"/>
                      </a:endParaRPr>
                    </a:p>
                  </a:txBody>
                  <a:tcPr/>
                </a:tc>
                <a:tc>
                  <a:txBody>
                    <a:bodyPr/>
                    <a:lstStyle/>
                    <a:p>
                      <a:r>
                        <a:rPr lang="fr-FR" dirty="0">
                          <a:latin typeface="+mn-lt"/>
                        </a:rPr>
                        <a:t>64,8%</a:t>
                      </a:r>
                      <a:endParaRPr lang="LID4096" dirty="0">
                        <a:latin typeface="+mn-lt"/>
                      </a:endParaRPr>
                    </a:p>
                  </a:txBody>
                  <a:tcPr/>
                </a:tc>
                <a:tc>
                  <a:txBody>
                    <a:bodyPr/>
                    <a:lstStyle/>
                    <a:p>
                      <a:r>
                        <a:rPr lang="fr-FR" dirty="0">
                          <a:latin typeface="+mn-lt"/>
                        </a:rPr>
                        <a:t>50,0%</a:t>
                      </a:r>
                      <a:endParaRPr lang="LID4096" dirty="0">
                        <a:latin typeface="+mn-lt"/>
                      </a:endParaRPr>
                    </a:p>
                  </a:txBody>
                  <a:tcPr/>
                </a:tc>
                <a:tc>
                  <a:txBody>
                    <a:bodyPr/>
                    <a:lstStyle/>
                    <a:p>
                      <a:r>
                        <a:rPr lang="fr-FR" dirty="0">
                          <a:latin typeface="+mn-lt"/>
                        </a:rPr>
                        <a:t>59,18%</a:t>
                      </a:r>
                      <a:endParaRPr lang="LID4096" dirty="0">
                        <a:latin typeface="+mn-lt"/>
                      </a:endParaRPr>
                    </a:p>
                  </a:txBody>
                  <a:tcPr/>
                </a:tc>
                <a:extLst>
                  <a:ext uri="{0D108BD9-81ED-4DB2-BD59-A6C34878D82A}">
                    <a16:rowId xmlns:a16="http://schemas.microsoft.com/office/drawing/2014/main" val="1036982933"/>
                  </a:ext>
                </a:extLst>
              </a:tr>
            </a:tbl>
          </a:graphicData>
        </a:graphic>
      </p:graphicFrame>
      <p:sp>
        <p:nvSpPr>
          <p:cNvPr id="9" name="ZoneTexte 8">
            <a:extLst>
              <a:ext uri="{FF2B5EF4-FFF2-40B4-BE49-F238E27FC236}">
                <a16:creationId xmlns:a16="http://schemas.microsoft.com/office/drawing/2014/main" id="{84BA5D05-DCFE-9ABC-4315-055D1CE86EE4}"/>
              </a:ext>
            </a:extLst>
          </p:cNvPr>
          <p:cNvSpPr txBox="1"/>
          <p:nvPr/>
        </p:nvSpPr>
        <p:spPr>
          <a:xfrm>
            <a:off x="2031999" y="3531852"/>
            <a:ext cx="8128000" cy="369332"/>
          </a:xfrm>
          <a:prstGeom prst="rect">
            <a:avLst/>
          </a:prstGeom>
          <a:noFill/>
        </p:spPr>
        <p:txBody>
          <a:bodyPr wrap="square" rtlCol="0">
            <a:spAutoFit/>
          </a:bodyPr>
          <a:lstStyle/>
          <a:p>
            <a:pPr algn="ctr"/>
            <a:r>
              <a:rPr lang="en-US" b="1" dirty="0">
                <a:latin typeface="+mj-lt"/>
              </a:rPr>
              <a:t> Distribution of Execution accuracy by difficulty levels </a:t>
            </a:r>
            <a:endParaRPr lang="LID4096" b="1" dirty="0">
              <a:latin typeface="+mj-lt"/>
            </a:endParaRPr>
          </a:p>
        </p:txBody>
      </p:sp>
      <p:pic>
        <p:nvPicPr>
          <p:cNvPr id="32" name="Image 31">
            <a:extLst>
              <a:ext uri="{FF2B5EF4-FFF2-40B4-BE49-F238E27FC236}">
                <a16:creationId xmlns:a16="http://schemas.microsoft.com/office/drawing/2014/main" id="{53916161-EB69-E91A-DB29-3939D22E40F1}"/>
              </a:ext>
            </a:extLst>
          </p:cNvPr>
          <p:cNvPicPr>
            <a:picLocks noChangeAspect="1"/>
          </p:cNvPicPr>
          <p:nvPr/>
        </p:nvPicPr>
        <p:blipFill>
          <a:blip r:embed="rId2"/>
          <a:stretch>
            <a:fillRect/>
          </a:stretch>
        </p:blipFill>
        <p:spPr>
          <a:xfrm>
            <a:off x="0" y="3901184"/>
            <a:ext cx="2956816" cy="2956816"/>
          </a:xfrm>
          <a:prstGeom prst="rect">
            <a:avLst/>
          </a:prstGeom>
        </p:spPr>
      </p:pic>
    </p:spTree>
    <p:extLst>
      <p:ext uri="{BB962C8B-B14F-4D97-AF65-F5344CB8AC3E}">
        <p14:creationId xmlns:p14="http://schemas.microsoft.com/office/powerpoint/2010/main" val="310201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a:t>Introduction</a:t>
            </a:r>
          </a:p>
        </p:txBody>
      </p:sp>
      <p:sp>
        <p:nvSpPr>
          <p:cNvPr id="7" name="Espace réservé du texte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fr-FR"/>
            </a:defPPr>
          </a:lstStyle>
          <a:p>
            <a:pPr rtl="0"/>
            <a:r>
              <a:rPr lang="fr-FR" dirty="0" err="1"/>
              <a:t>During</a:t>
            </a:r>
            <a:r>
              <a:rPr lang="fr-FR" dirty="0"/>
              <a:t> </a:t>
            </a:r>
            <a:r>
              <a:rPr lang="fr-FR" dirty="0" err="1"/>
              <a:t>my</a:t>
            </a:r>
            <a:r>
              <a:rPr lang="fr-FR" dirty="0"/>
              <a:t> </a:t>
            </a:r>
            <a:r>
              <a:rPr lang="fr-FR" dirty="0" err="1"/>
              <a:t>internship</a:t>
            </a:r>
            <a:r>
              <a:rPr lang="fr-FR" dirty="0"/>
              <a:t>, </a:t>
            </a:r>
            <a:r>
              <a:rPr lang="fr-FR" dirty="0" err="1"/>
              <a:t>I’ve</a:t>
            </a:r>
            <a:r>
              <a:rPr lang="fr-FR" dirty="0"/>
              <a:t> been </a:t>
            </a:r>
            <a:r>
              <a:rPr lang="fr-FR" dirty="0" err="1"/>
              <a:t>working</a:t>
            </a:r>
            <a:r>
              <a:rPr lang="fr-FR" dirty="0"/>
              <a:t> on </a:t>
            </a:r>
            <a:r>
              <a:rPr lang="fr-FR" dirty="0" err="1"/>
              <a:t>implementing</a:t>
            </a:r>
            <a:r>
              <a:rPr lang="fr-FR" dirty="0"/>
              <a:t> and </a:t>
            </a:r>
            <a:r>
              <a:rPr lang="fr-FR" dirty="0" err="1"/>
              <a:t>improving</a:t>
            </a:r>
            <a:r>
              <a:rPr lang="fr-FR" dirty="0"/>
              <a:t> a Text2SQL pipeline </a:t>
            </a:r>
            <a:r>
              <a:rPr lang="fr-FR" dirty="0" err="1"/>
              <a:t>using</a:t>
            </a:r>
            <a:r>
              <a:rPr lang="fr-FR" dirty="0"/>
              <a:t> the CHESS </a:t>
            </a:r>
            <a:r>
              <a:rPr lang="fr-FR" dirty="0" err="1"/>
              <a:t>method</a:t>
            </a:r>
            <a:r>
              <a:rPr lang="fr-FR" dirty="0"/>
              <a:t> ,</a:t>
            </a:r>
            <a:r>
              <a:rPr lang="en-US" dirty="0"/>
              <a:t>  </a:t>
            </a:r>
            <a:endParaRPr lang="fr-FR" dirty="0"/>
          </a:p>
          <a:p>
            <a:pPr rtl="0"/>
            <a:r>
              <a:rPr lang="fr-FR" dirty="0" err="1"/>
              <a:t>Aimed</a:t>
            </a:r>
            <a:r>
              <a:rPr lang="fr-FR" dirty="0"/>
              <a:t> at </a:t>
            </a:r>
            <a:r>
              <a:rPr lang="fr-FR" dirty="0" err="1"/>
              <a:t>making</a:t>
            </a:r>
            <a:r>
              <a:rPr lang="fr-FR" dirty="0"/>
              <a:t> </a:t>
            </a:r>
            <a:r>
              <a:rPr lang="fr-FR" dirty="0" err="1"/>
              <a:t>easier</a:t>
            </a:r>
            <a:r>
              <a:rPr lang="fr-FR" dirty="0"/>
              <a:t> to </a:t>
            </a:r>
            <a:r>
              <a:rPr lang="fr-FR" dirty="0" err="1"/>
              <a:t>convert</a:t>
            </a:r>
            <a:r>
              <a:rPr lang="fr-FR" dirty="0"/>
              <a:t> </a:t>
            </a:r>
            <a:r>
              <a:rPr lang="fr-FR" dirty="0" err="1"/>
              <a:t>human</a:t>
            </a:r>
            <a:r>
              <a:rPr lang="fr-FR" dirty="0"/>
              <a:t> </a:t>
            </a:r>
            <a:r>
              <a:rPr lang="fr-FR" dirty="0" err="1"/>
              <a:t>language</a:t>
            </a:r>
            <a:r>
              <a:rPr lang="fr-FR" dirty="0"/>
              <a:t> </a:t>
            </a:r>
            <a:r>
              <a:rPr lang="fr-FR" dirty="0" err="1"/>
              <a:t>into</a:t>
            </a:r>
            <a:r>
              <a:rPr lang="fr-FR" dirty="0"/>
              <a:t> SQL </a:t>
            </a:r>
            <a:r>
              <a:rPr lang="fr-FR" dirty="0" err="1"/>
              <a:t>queries</a:t>
            </a:r>
            <a:r>
              <a:rPr lang="fr-FR" dirty="0"/>
              <a:t>,</a:t>
            </a:r>
          </a:p>
          <a:p>
            <a:pPr rtl="0"/>
            <a:r>
              <a:rPr lang="en-US" dirty="0"/>
              <a:t>This work is critical because it addresses the need for more intuitive and user-friendly ways to interact with databases accessible for all people</a:t>
            </a:r>
            <a:r>
              <a:rPr lang="fr-FR" dirty="0"/>
              <a:t>,</a:t>
            </a:r>
          </a:p>
          <a:p>
            <a:pPr rtl="0"/>
            <a:r>
              <a:rPr lang="fr-FR" dirty="0"/>
              <a:t>The </a:t>
            </a:r>
            <a:r>
              <a:rPr lang="fr-FR" dirty="0" err="1"/>
              <a:t>primary</a:t>
            </a:r>
            <a:r>
              <a:rPr lang="fr-FR" dirty="0"/>
              <a:t> objective of </a:t>
            </a:r>
            <a:r>
              <a:rPr lang="fr-FR" dirty="0" err="1"/>
              <a:t>my</a:t>
            </a:r>
            <a:r>
              <a:rPr lang="fr-FR" dirty="0"/>
              <a:t> </a:t>
            </a:r>
            <a:r>
              <a:rPr lang="fr-FR" dirty="0" err="1"/>
              <a:t>internship</a:t>
            </a:r>
            <a:r>
              <a:rPr lang="fr-FR" dirty="0"/>
              <a:t> has been to </a:t>
            </a:r>
            <a:r>
              <a:rPr lang="fr-FR" dirty="0" err="1"/>
              <a:t>implement</a:t>
            </a:r>
            <a:r>
              <a:rPr lang="fr-FR" dirty="0"/>
              <a:t> the CHESS </a:t>
            </a:r>
            <a:r>
              <a:rPr lang="fr-FR" dirty="0" err="1"/>
              <a:t>method</a:t>
            </a:r>
            <a:r>
              <a:rPr lang="fr-FR" dirty="0"/>
              <a:t> </a:t>
            </a:r>
            <a:r>
              <a:rPr lang="fr-FR" dirty="0" err="1"/>
              <a:t>with</a:t>
            </a:r>
            <a:r>
              <a:rPr lang="fr-FR" dirty="0"/>
              <a:t> comparable </a:t>
            </a:r>
            <a:r>
              <a:rPr lang="fr-FR" dirty="0" err="1"/>
              <a:t>accuracy</a:t>
            </a:r>
            <a:r>
              <a:rPr lang="fr-FR" dirty="0"/>
              <a:t> and </a:t>
            </a:r>
            <a:r>
              <a:rPr lang="fr-FR" dirty="0" err="1"/>
              <a:t>enhance</a:t>
            </a:r>
            <a:r>
              <a:rPr lang="fr-FR" dirty="0"/>
              <a:t> </a:t>
            </a:r>
            <a:r>
              <a:rPr lang="fr-FR" dirty="0" err="1"/>
              <a:t>its</a:t>
            </a:r>
            <a:r>
              <a:rPr lang="fr-FR" dirty="0"/>
              <a:t> limitations,</a:t>
            </a:r>
          </a:p>
          <a:p>
            <a:pPr rtl="0"/>
            <a:endParaRPr lang="fr-FR" dirty="0"/>
          </a:p>
          <a:p>
            <a:pPr rtl="0"/>
            <a:endParaRPr lang="fr-FR" dirty="0"/>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Tree>
    <p:extLst>
      <p:ext uri="{BB962C8B-B14F-4D97-AF65-F5344CB8AC3E}">
        <p14:creationId xmlns:p14="http://schemas.microsoft.com/office/powerpoint/2010/main" val="3200312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63807" y="5375556"/>
            <a:ext cx="7830643" cy="369332"/>
          </a:xfrm>
          <a:prstGeom prst="rect">
            <a:avLst/>
          </a:prstGeom>
          <a:noFill/>
        </p:spPr>
        <p:txBody>
          <a:bodyPr wrap="square" rtlCol="0">
            <a:spAutoFit/>
          </a:bodyPr>
          <a:lstStyle/>
          <a:p>
            <a:pPr algn="ctr"/>
            <a:r>
              <a:rPr lang="fr-FR" b="1" dirty="0" err="1">
                <a:latin typeface="+mj-lt"/>
              </a:rPr>
              <a:t>Cost</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cost</a:t>
            </a:r>
            <a:r>
              <a:rPr lang="fr-FR" dirty="0"/>
              <a:t> 0,063$)</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6" name="Image 5">
            <a:extLst>
              <a:ext uri="{FF2B5EF4-FFF2-40B4-BE49-F238E27FC236}">
                <a16:creationId xmlns:a16="http://schemas.microsoft.com/office/drawing/2014/main" id="{5F5C3E40-E922-0819-407C-E1262FD041EF}"/>
              </a:ext>
            </a:extLst>
          </p:cNvPr>
          <p:cNvPicPr>
            <a:picLocks noChangeAspect="1"/>
          </p:cNvPicPr>
          <p:nvPr/>
        </p:nvPicPr>
        <p:blipFill>
          <a:blip r:embed="rId3"/>
          <a:stretch>
            <a:fillRect/>
          </a:stretch>
        </p:blipFill>
        <p:spPr>
          <a:xfrm>
            <a:off x="2306675" y="270258"/>
            <a:ext cx="7744906" cy="4848902"/>
          </a:xfrm>
          <a:prstGeom prst="rect">
            <a:avLst/>
          </a:prstGeom>
        </p:spPr>
      </p:pic>
    </p:spTree>
    <p:extLst>
      <p:ext uri="{BB962C8B-B14F-4D97-AF65-F5344CB8AC3E}">
        <p14:creationId xmlns:p14="http://schemas.microsoft.com/office/powerpoint/2010/main" val="3297398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sp>
        <p:nvSpPr>
          <p:cNvPr id="2" name="ZoneTexte 1">
            <a:extLst>
              <a:ext uri="{FF2B5EF4-FFF2-40B4-BE49-F238E27FC236}">
                <a16:creationId xmlns:a16="http://schemas.microsoft.com/office/drawing/2014/main" id="{8418069C-820C-A2FB-5182-975D2B65CA5B}"/>
              </a:ext>
            </a:extLst>
          </p:cNvPr>
          <p:cNvSpPr txBox="1"/>
          <p:nvPr/>
        </p:nvSpPr>
        <p:spPr>
          <a:xfrm>
            <a:off x="4066892" y="4664425"/>
            <a:ext cx="4058216" cy="369332"/>
          </a:xfrm>
          <a:prstGeom prst="rect">
            <a:avLst/>
          </a:prstGeom>
          <a:noFill/>
        </p:spPr>
        <p:txBody>
          <a:bodyPr wrap="square" rtlCol="0">
            <a:spAutoFit/>
          </a:bodyPr>
          <a:lstStyle/>
          <a:p>
            <a:pPr algn="ctr"/>
            <a:r>
              <a:rPr lang="fr-FR" b="1" dirty="0" err="1">
                <a:latin typeface="+mj-lt"/>
              </a:rPr>
              <a:t>Cost</a:t>
            </a:r>
            <a:r>
              <a:rPr lang="fr-FR" b="1" dirty="0">
                <a:latin typeface="+mj-lt"/>
              </a:rPr>
              <a:t> distribution by module</a:t>
            </a:r>
            <a:endParaRPr lang="LID4096" b="1" dirty="0">
              <a:latin typeface="+mj-lt"/>
            </a:endParaRPr>
          </a:p>
        </p:txBody>
      </p:sp>
      <p:pic>
        <p:nvPicPr>
          <p:cNvPr id="6" name="Image 5">
            <a:extLst>
              <a:ext uri="{FF2B5EF4-FFF2-40B4-BE49-F238E27FC236}">
                <a16:creationId xmlns:a16="http://schemas.microsoft.com/office/drawing/2014/main" id="{2CF614DF-93E5-847A-E43A-0630D7DD0031}"/>
              </a:ext>
            </a:extLst>
          </p:cNvPr>
          <p:cNvPicPr>
            <a:picLocks noChangeAspect="1"/>
          </p:cNvPicPr>
          <p:nvPr/>
        </p:nvPicPr>
        <p:blipFill>
          <a:blip r:embed="rId3"/>
          <a:stretch>
            <a:fillRect/>
          </a:stretch>
        </p:blipFill>
        <p:spPr>
          <a:xfrm>
            <a:off x="4066892" y="758051"/>
            <a:ext cx="4058216" cy="3600953"/>
          </a:xfrm>
          <a:prstGeom prst="rect">
            <a:avLst/>
          </a:prstGeom>
        </p:spPr>
      </p:pic>
    </p:spTree>
    <p:extLst>
      <p:ext uri="{BB962C8B-B14F-4D97-AF65-F5344CB8AC3E}">
        <p14:creationId xmlns:p14="http://schemas.microsoft.com/office/powerpoint/2010/main" val="3395135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err="1"/>
              <a:t>Comments</a:t>
            </a:r>
            <a:endParaRPr lang="fr-FR" sz="3200" dirty="0"/>
          </a:p>
        </p:txBody>
      </p:sp>
      <p:sp>
        <p:nvSpPr>
          <p:cNvPr id="3" name="ZoneTexte 2">
            <a:extLst>
              <a:ext uri="{FF2B5EF4-FFF2-40B4-BE49-F238E27FC236}">
                <a16:creationId xmlns:a16="http://schemas.microsoft.com/office/drawing/2014/main" id="{06EAEFCF-C50B-4CFC-DE85-0C8F5B9B0038}"/>
              </a:ext>
            </a:extLst>
          </p:cNvPr>
          <p:cNvSpPr txBox="1"/>
          <p:nvPr/>
        </p:nvSpPr>
        <p:spPr>
          <a:xfrm>
            <a:off x="2382982" y="1953981"/>
            <a:ext cx="8700654" cy="29500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The pipeline maintains the same performance as the previous version, making it unnecessary to add additional costs by attempting multiple revisions.</a:t>
            </a:r>
          </a:p>
          <a:p>
            <a:pPr marL="285750" indent="-285750">
              <a:lnSpc>
                <a:spcPct val="150000"/>
              </a:lnSpc>
              <a:buFont typeface="Arial" panose="020B0604020202020204" pitchFamily="34" charset="0"/>
              <a:buChar char="•"/>
            </a:pPr>
            <a:r>
              <a:rPr lang="en-US" dirty="0">
                <a:solidFill>
                  <a:schemeClr val="bg1"/>
                </a:solidFill>
              </a:rPr>
              <a:t>The average cost per query has been reduced to $0.063 (down from $0.076), achieving a cost reduction of $0.013 per query without compromising accuracy.</a:t>
            </a:r>
          </a:p>
          <a:p>
            <a:pPr marL="285750" indent="-285750">
              <a:lnSpc>
                <a:spcPct val="150000"/>
              </a:lnSpc>
              <a:buFont typeface="Arial" panose="020B0604020202020204" pitchFamily="34" charset="0"/>
              <a:buChar char="•"/>
            </a:pPr>
            <a:r>
              <a:rPr lang="en-US" dirty="0">
                <a:solidFill>
                  <a:schemeClr val="bg1"/>
                </a:solidFill>
              </a:rPr>
              <a:t>Despite cost reduction, the pipeline adds more latency, with an average query time of 2.5 minutes due to running multiple revision attempts. This further exacerbates the already high latency issue.</a:t>
            </a:r>
            <a:endParaRPr lang="LID4096" dirty="0">
              <a:solidFill>
                <a:schemeClr val="bg1"/>
              </a:solidFill>
            </a:endParaRPr>
          </a:p>
        </p:txBody>
      </p:sp>
    </p:spTree>
    <p:extLst>
      <p:ext uri="{BB962C8B-B14F-4D97-AF65-F5344CB8AC3E}">
        <p14:creationId xmlns:p14="http://schemas.microsoft.com/office/powerpoint/2010/main" val="3830156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r>
              <a:rPr lang="fr-FR" dirty="0" err="1"/>
              <a:t>Experiment</a:t>
            </a:r>
            <a:r>
              <a:rPr lang="fr-FR" dirty="0"/>
              <a:t> II </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4" name="ZoneTexte 3">
            <a:extLst>
              <a:ext uri="{FF2B5EF4-FFF2-40B4-BE49-F238E27FC236}">
                <a16:creationId xmlns:a16="http://schemas.microsoft.com/office/drawing/2014/main" id="{036F4E08-6172-297C-8AF4-3979C511D578}"/>
              </a:ext>
            </a:extLst>
          </p:cNvPr>
          <p:cNvSpPr txBox="1"/>
          <p:nvPr/>
        </p:nvSpPr>
        <p:spPr>
          <a:xfrm>
            <a:off x="2959226" y="3392300"/>
            <a:ext cx="693291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Ran the pipeline using GPT-4o while excluding the entity retrieval module to assess performance without this lazy module </a:t>
            </a:r>
            <a:endParaRPr lang="LID4096" dirty="0">
              <a:solidFill>
                <a:schemeClr val="bg1"/>
              </a:solidFill>
            </a:endParaRPr>
          </a:p>
        </p:txBody>
      </p:sp>
    </p:spTree>
    <p:extLst>
      <p:ext uri="{BB962C8B-B14F-4D97-AF65-F5344CB8AC3E}">
        <p14:creationId xmlns:p14="http://schemas.microsoft.com/office/powerpoint/2010/main" val="1374431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AE4F5439-481D-4F78-4D34-3AB0B6972733}"/>
              </a:ext>
            </a:extLst>
          </p:cNvPr>
          <p:cNvGraphicFramePr>
            <a:graphicFrameLocks noGrp="1"/>
          </p:cNvGraphicFramePr>
          <p:nvPr>
            <p:extLst>
              <p:ext uri="{D42A27DB-BD31-4B8C-83A1-F6EECF244321}">
                <p14:modId xmlns:p14="http://schemas.microsoft.com/office/powerpoint/2010/main" val="3873309362"/>
              </p:ext>
            </p:extLst>
          </p:nvPr>
        </p:nvGraphicFramePr>
        <p:xfrm>
          <a:off x="2032000" y="2247166"/>
          <a:ext cx="8128000" cy="1112520"/>
        </p:xfrm>
        <a:graphic>
          <a:graphicData uri="http://schemas.openxmlformats.org/drawingml/2006/table">
            <a:tbl>
              <a:tblPr firstRow="1" bandRow="1">
                <a:tableStyleId>{C4B1156A-380E-4F78-BDF5-A606A8083BF9}</a:tableStyleId>
              </a:tblPr>
              <a:tblGrid>
                <a:gridCol w="2401454">
                  <a:extLst>
                    <a:ext uri="{9D8B030D-6E8A-4147-A177-3AD203B41FA5}">
                      <a16:colId xmlns:a16="http://schemas.microsoft.com/office/drawing/2014/main" val="4099113361"/>
                    </a:ext>
                  </a:extLst>
                </a:gridCol>
                <a:gridCol w="1233055">
                  <a:extLst>
                    <a:ext uri="{9D8B030D-6E8A-4147-A177-3AD203B41FA5}">
                      <a16:colId xmlns:a16="http://schemas.microsoft.com/office/drawing/2014/main" val="1366711185"/>
                    </a:ext>
                  </a:extLst>
                </a:gridCol>
                <a:gridCol w="1399309">
                  <a:extLst>
                    <a:ext uri="{9D8B030D-6E8A-4147-A177-3AD203B41FA5}">
                      <a16:colId xmlns:a16="http://schemas.microsoft.com/office/drawing/2014/main" val="2022320207"/>
                    </a:ext>
                  </a:extLst>
                </a:gridCol>
                <a:gridCol w="1593273">
                  <a:extLst>
                    <a:ext uri="{9D8B030D-6E8A-4147-A177-3AD203B41FA5}">
                      <a16:colId xmlns:a16="http://schemas.microsoft.com/office/drawing/2014/main" val="2857899238"/>
                    </a:ext>
                  </a:extLst>
                </a:gridCol>
                <a:gridCol w="1500909">
                  <a:extLst>
                    <a:ext uri="{9D8B030D-6E8A-4147-A177-3AD203B41FA5}">
                      <a16:colId xmlns:a16="http://schemas.microsoft.com/office/drawing/2014/main" val="1600991200"/>
                    </a:ext>
                  </a:extLst>
                </a:gridCol>
              </a:tblGrid>
              <a:tr h="370840">
                <a:tc>
                  <a:txBody>
                    <a:bodyPr/>
                    <a:lstStyle/>
                    <a:p>
                      <a:endParaRPr lang="LID4096" dirty="0">
                        <a:latin typeface="+mn-lt"/>
                      </a:endParaRPr>
                    </a:p>
                  </a:txBody>
                  <a:tcPr/>
                </a:tc>
                <a:tc>
                  <a:txBody>
                    <a:bodyPr/>
                    <a:lstStyle/>
                    <a:p>
                      <a:r>
                        <a:rPr lang="fr-FR" dirty="0">
                          <a:latin typeface="+mn-lt"/>
                        </a:rPr>
                        <a:t>Simple</a:t>
                      </a:r>
                      <a:endParaRPr lang="LID4096" dirty="0">
                        <a:latin typeface="+mn-lt"/>
                      </a:endParaRPr>
                    </a:p>
                  </a:txBody>
                  <a:tcPr/>
                </a:tc>
                <a:tc>
                  <a:txBody>
                    <a:bodyPr/>
                    <a:lstStyle/>
                    <a:p>
                      <a:r>
                        <a:rPr lang="fr-FR" dirty="0" err="1">
                          <a:latin typeface="+mn-lt"/>
                        </a:rPr>
                        <a:t>Moderate</a:t>
                      </a:r>
                      <a:endParaRPr lang="LID4096" dirty="0">
                        <a:latin typeface="+mn-lt"/>
                      </a:endParaRPr>
                    </a:p>
                  </a:txBody>
                  <a:tcPr/>
                </a:tc>
                <a:tc>
                  <a:txBody>
                    <a:bodyPr/>
                    <a:lstStyle/>
                    <a:p>
                      <a:r>
                        <a:rPr lang="fr-FR" dirty="0" err="1">
                          <a:latin typeface="+mn-lt"/>
                        </a:rPr>
                        <a:t>Challenging</a:t>
                      </a:r>
                      <a:endParaRPr lang="LID4096" dirty="0">
                        <a:latin typeface="+mn-lt"/>
                      </a:endParaRPr>
                    </a:p>
                  </a:txBody>
                  <a:tcPr/>
                </a:tc>
                <a:tc>
                  <a:txBody>
                    <a:bodyPr/>
                    <a:lstStyle/>
                    <a:p>
                      <a:r>
                        <a:rPr lang="fr-FR" dirty="0">
                          <a:latin typeface="+mn-lt"/>
                        </a:rPr>
                        <a:t>All</a:t>
                      </a:r>
                      <a:endParaRPr lang="LID4096" dirty="0">
                        <a:latin typeface="+mn-lt"/>
                      </a:endParaRPr>
                    </a:p>
                  </a:txBody>
                  <a:tcPr/>
                </a:tc>
                <a:extLst>
                  <a:ext uri="{0D108BD9-81ED-4DB2-BD59-A6C34878D82A}">
                    <a16:rowId xmlns:a16="http://schemas.microsoft.com/office/drawing/2014/main" val="1924619625"/>
                  </a:ext>
                </a:extLst>
              </a:tr>
              <a:tr h="370840">
                <a:tc>
                  <a:txBody>
                    <a:bodyPr/>
                    <a:lstStyle/>
                    <a:p>
                      <a:r>
                        <a:rPr lang="fr-FR" b="1" dirty="0" err="1">
                          <a:latin typeface="+mn-lt"/>
                        </a:rPr>
                        <a:t>Num</a:t>
                      </a:r>
                      <a:r>
                        <a:rPr lang="fr-FR" b="1" dirty="0">
                          <a:latin typeface="+mn-lt"/>
                        </a:rPr>
                        <a:t> </a:t>
                      </a:r>
                      <a:r>
                        <a:rPr lang="fr-FR" b="1" dirty="0" err="1">
                          <a:latin typeface="+mn-lt"/>
                        </a:rPr>
                        <a:t>examples</a:t>
                      </a:r>
                      <a:r>
                        <a:rPr lang="fr-FR" b="1" dirty="0">
                          <a:latin typeface="+mn-lt"/>
                        </a:rPr>
                        <a:t> </a:t>
                      </a:r>
                      <a:endParaRPr lang="LID4096" b="1" dirty="0">
                        <a:latin typeface="+mn-lt"/>
                      </a:endParaRPr>
                    </a:p>
                  </a:txBody>
                  <a:tcPr/>
                </a:tc>
                <a:tc>
                  <a:txBody>
                    <a:bodyPr/>
                    <a:lstStyle/>
                    <a:p>
                      <a:r>
                        <a:rPr lang="fr-FR" sz="1800" dirty="0">
                          <a:latin typeface="+mn-lt"/>
                        </a:rPr>
                        <a:t>81</a:t>
                      </a:r>
                      <a:endParaRPr lang="LID4096" sz="1800" dirty="0">
                        <a:latin typeface="+mn-lt"/>
                      </a:endParaRPr>
                    </a:p>
                  </a:txBody>
                  <a:tcPr/>
                </a:tc>
                <a:tc>
                  <a:txBody>
                    <a:bodyPr/>
                    <a:lstStyle/>
                    <a:p>
                      <a:r>
                        <a:rPr lang="fr-FR" dirty="0">
                          <a:latin typeface="+mn-lt"/>
                        </a:rPr>
                        <a:t>54</a:t>
                      </a:r>
                      <a:endParaRPr lang="LID4096" dirty="0">
                        <a:latin typeface="+mn-lt"/>
                      </a:endParaRPr>
                    </a:p>
                  </a:txBody>
                  <a:tcPr/>
                </a:tc>
                <a:tc>
                  <a:txBody>
                    <a:bodyPr/>
                    <a:lstStyle/>
                    <a:p>
                      <a:r>
                        <a:rPr lang="fr-FR" dirty="0">
                          <a:latin typeface="+mn-lt"/>
                        </a:rPr>
                        <a:t>12</a:t>
                      </a:r>
                      <a:endParaRPr lang="LID4096" dirty="0">
                        <a:latin typeface="+mn-lt"/>
                      </a:endParaRPr>
                    </a:p>
                  </a:txBody>
                  <a:tcPr/>
                </a:tc>
                <a:tc>
                  <a:txBody>
                    <a:bodyPr/>
                    <a:lstStyle/>
                    <a:p>
                      <a:r>
                        <a:rPr lang="fr-FR" dirty="0">
                          <a:latin typeface="+mn-lt"/>
                        </a:rPr>
                        <a:t>147</a:t>
                      </a:r>
                      <a:endParaRPr lang="LID4096" dirty="0">
                        <a:latin typeface="+mn-lt"/>
                      </a:endParaRPr>
                    </a:p>
                  </a:txBody>
                  <a:tcPr/>
                </a:tc>
                <a:extLst>
                  <a:ext uri="{0D108BD9-81ED-4DB2-BD59-A6C34878D82A}">
                    <a16:rowId xmlns:a16="http://schemas.microsoft.com/office/drawing/2014/main" val="2183410096"/>
                  </a:ext>
                </a:extLst>
              </a:tr>
              <a:tr h="370840">
                <a:tc>
                  <a:txBody>
                    <a:bodyPr/>
                    <a:lstStyle/>
                    <a:p>
                      <a:r>
                        <a:rPr lang="fr-FR" b="1" dirty="0" err="1">
                          <a:latin typeface="+mn-lt"/>
                        </a:rPr>
                        <a:t>Execution</a:t>
                      </a:r>
                      <a:r>
                        <a:rPr lang="fr-FR" b="1" dirty="0">
                          <a:latin typeface="+mn-lt"/>
                        </a:rPr>
                        <a:t> </a:t>
                      </a:r>
                      <a:r>
                        <a:rPr lang="fr-FR" b="1" dirty="0" err="1">
                          <a:latin typeface="+mn-lt"/>
                        </a:rPr>
                        <a:t>Accuracy</a:t>
                      </a:r>
                      <a:endParaRPr lang="LID4096" b="1" dirty="0">
                        <a:latin typeface="+mn-lt"/>
                      </a:endParaRPr>
                    </a:p>
                  </a:txBody>
                  <a:tcPr/>
                </a:tc>
                <a:tc>
                  <a:txBody>
                    <a:bodyPr/>
                    <a:lstStyle/>
                    <a:p>
                      <a:r>
                        <a:rPr lang="fr-FR" dirty="0">
                          <a:latin typeface="+mn-lt"/>
                        </a:rPr>
                        <a:t>54,3%</a:t>
                      </a:r>
                      <a:endParaRPr lang="LID4096" dirty="0">
                        <a:latin typeface="+mn-lt"/>
                      </a:endParaRPr>
                    </a:p>
                  </a:txBody>
                  <a:tcPr/>
                </a:tc>
                <a:tc>
                  <a:txBody>
                    <a:bodyPr/>
                    <a:lstStyle/>
                    <a:p>
                      <a:r>
                        <a:rPr lang="fr-FR" dirty="0">
                          <a:latin typeface="+mn-lt"/>
                        </a:rPr>
                        <a:t>55,6%</a:t>
                      </a:r>
                      <a:endParaRPr lang="LID4096" dirty="0">
                        <a:latin typeface="+mn-lt"/>
                      </a:endParaRPr>
                    </a:p>
                  </a:txBody>
                  <a:tcPr/>
                </a:tc>
                <a:tc>
                  <a:txBody>
                    <a:bodyPr/>
                    <a:lstStyle/>
                    <a:p>
                      <a:r>
                        <a:rPr lang="fr-FR" dirty="0">
                          <a:latin typeface="+mn-lt"/>
                        </a:rPr>
                        <a:t>50,0%</a:t>
                      </a:r>
                      <a:endParaRPr lang="LID4096" dirty="0">
                        <a:latin typeface="+mn-lt"/>
                      </a:endParaRPr>
                    </a:p>
                  </a:txBody>
                  <a:tcPr/>
                </a:tc>
                <a:tc>
                  <a:txBody>
                    <a:bodyPr/>
                    <a:lstStyle/>
                    <a:p>
                      <a:r>
                        <a:rPr lang="fr-FR" dirty="0">
                          <a:latin typeface="+mn-lt"/>
                        </a:rPr>
                        <a:t>54,42%</a:t>
                      </a:r>
                      <a:endParaRPr lang="LID4096" dirty="0">
                        <a:latin typeface="+mn-lt"/>
                      </a:endParaRPr>
                    </a:p>
                  </a:txBody>
                  <a:tcPr/>
                </a:tc>
                <a:extLst>
                  <a:ext uri="{0D108BD9-81ED-4DB2-BD59-A6C34878D82A}">
                    <a16:rowId xmlns:a16="http://schemas.microsoft.com/office/drawing/2014/main" val="1036982933"/>
                  </a:ext>
                </a:extLst>
              </a:tr>
            </a:tbl>
          </a:graphicData>
        </a:graphic>
      </p:graphicFrame>
      <p:sp>
        <p:nvSpPr>
          <p:cNvPr id="9" name="ZoneTexte 8">
            <a:extLst>
              <a:ext uri="{FF2B5EF4-FFF2-40B4-BE49-F238E27FC236}">
                <a16:creationId xmlns:a16="http://schemas.microsoft.com/office/drawing/2014/main" id="{84BA5D05-DCFE-9ABC-4315-055D1CE86EE4}"/>
              </a:ext>
            </a:extLst>
          </p:cNvPr>
          <p:cNvSpPr txBox="1"/>
          <p:nvPr/>
        </p:nvSpPr>
        <p:spPr>
          <a:xfrm>
            <a:off x="2031999" y="3531852"/>
            <a:ext cx="8128000" cy="369332"/>
          </a:xfrm>
          <a:prstGeom prst="rect">
            <a:avLst/>
          </a:prstGeom>
          <a:noFill/>
        </p:spPr>
        <p:txBody>
          <a:bodyPr wrap="square" rtlCol="0">
            <a:spAutoFit/>
          </a:bodyPr>
          <a:lstStyle/>
          <a:p>
            <a:pPr algn="ctr"/>
            <a:r>
              <a:rPr lang="en-US" b="1" dirty="0">
                <a:latin typeface="+mj-lt"/>
              </a:rPr>
              <a:t> Distribution of Execution accuracy by difficulty levels </a:t>
            </a:r>
            <a:endParaRPr lang="LID4096" b="1" dirty="0">
              <a:latin typeface="+mj-lt"/>
            </a:endParaRPr>
          </a:p>
        </p:txBody>
      </p:sp>
      <p:pic>
        <p:nvPicPr>
          <p:cNvPr id="32" name="Image 31">
            <a:extLst>
              <a:ext uri="{FF2B5EF4-FFF2-40B4-BE49-F238E27FC236}">
                <a16:creationId xmlns:a16="http://schemas.microsoft.com/office/drawing/2014/main" id="{53916161-EB69-E91A-DB29-3939D22E40F1}"/>
              </a:ext>
            </a:extLst>
          </p:cNvPr>
          <p:cNvPicPr>
            <a:picLocks noChangeAspect="1"/>
          </p:cNvPicPr>
          <p:nvPr/>
        </p:nvPicPr>
        <p:blipFill>
          <a:blip r:embed="rId2"/>
          <a:stretch>
            <a:fillRect/>
          </a:stretch>
        </p:blipFill>
        <p:spPr>
          <a:xfrm>
            <a:off x="0" y="3901184"/>
            <a:ext cx="2956816" cy="2956816"/>
          </a:xfrm>
          <a:prstGeom prst="rect">
            <a:avLst/>
          </a:prstGeom>
        </p:spPr>
      </p:pic>
    </p:spTree>
    <p:extLst>
      <p:ext uri="{BB962C8B-B14F-4D97-AF65-F5344CB8AC3E}">
        <p14:creationId xmlns:p14="http://schemas.microsoft.com/office/powerpoint/2010/main" val="3718743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166389" y="5669426"/>
            <a:ext cx="7859222" cy="369332"/>
          </a:xfrm>
          <a:prstGeom prst="rect">
            <a:avLst/>
          </a:prstGeom>
          <a:noFill/>
        </p:spPr>
        <p:txBody>
          <a:bodyPr wrap="square" rtlCol="0">
            <a:spAutoFit/>
          </a:bodyPr>
          <a:lstStyle/>
          <a:p>
            <a:pPr algn="ctr"/>
            <a:r>
              <a:rPr lang="fr-FR" b="1" dirty="0" err="1">
                <a:latin typeface="+mj-lt"/>
              </a:rPr>
              <a:t>Cost</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cost</a:t>
            </a:r>
            <a:r>
              <a:rPr lang="fr-FR" dirty="0"/>
              <a:t> 0,035$)</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3" name="Image 2">
            <a:extLst>
              <a:ext uri="{FF2B5EF4-FFF2-40B4-BE49-F238E27FC236}">
                <a16:creationId xmlns:a16="http://schemas.microsoft.com/office/drawing/2014/main" id="{4B26AF12-DFB4-FF5E-9566-EC69A58800AA}"/>
              </a:ext>
            </a:extLst>
          </p:cNvPr>
          <p:cNvPicPr>
            <a:picLocks noChangeAspect="1"/>
          </p:cNvPicPr>
          <p:nvPr/>
        </p:nvPicPr>
        <p:blipFill>
          <a:blip r:embed="rId3"/>
          <a:stretch>
            <a:fillRect/>
          </a:stretch>
        </p:blipFill>
        <p:spPr>
          <a:xfrm>
            <a:off x="2166389" y="492585"/>
            <a:ext cx="7859222" cy="4887007"/>
          </a:xfrm>
          <a:prstGeom prst="rect">
            <a:avLst/>
          </a:prstGeom>
        </p:spPr>
      </p:pic>
    </p:spTree>
    <p:extLst>
      <p:ext uri="{BB962C8B-B14F-4D97-AF65-F5344CB8AC3E}">
        <p14:creationId xmlns:p14="http://schemas.microsoft.com/office/powerpoint/2010/main" val="3555297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52126" y="5669426"/>
            <a:ext cx="7687748" cy="369332"/>
          </a:xfrm>
          <a:prstGeom prst="rect">
            <a:avLst/>
          </a:prstGeom>
          <a:noFill/>
        </p:spPr>
        <p:txBody>
          <a:bodyPr wrap="square" rtlCol="0">
            <a:spAutoFit/>
          </a:bodyPr>
          <a:lstStyle/>
          <a:p>
            <a:pPr algn="ctr"/>
            <a:r>
              <a:rPr lang="fr-FR" b="1" dirty="0" err="1">
                <a:latin typeface="+mj-lt"/>
              </a:rPr>
              <a:t>Latency</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latency</a:t>
            </a:r>
            <a:r>
              <a:rPr lang="fr-FR" dirty="0"/>
              <a:t> 25,1 s)</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3" name="Image 2">
            <a:extLst>
              <a:ext uri="{FF2B5EF4-FFF2-40B4-BE49-F238E27FC236}">
                <a16:creationId xmlns:a16="http://schemas.microsoft.com/office/drawing/2014/main" id="{496AD48A-C47D-A62B-227D-7F39C3CCA580}"/>
              </a:ext>
            </a:extLst>
          </p:cNvPr>
          <p:cNvPicPr>
            <a:picLocks noChangeAspect="1"/>
          </p:cNvPicPr>
          <p:nvPr/>
        </p:nvPicPr>
        <p:blipFill>
          <a:blip r:embed="rId3"/>
          <a:stretch>
            <a:fillRect/>
          </a:stretch>
        </p:blipFill>
        <p:spPr>
          <a:xfrm>
            <a:off x="2252126" y="612044"/>
            <a:ext cx="7687748" cy="4801270"/>
          </a:xfrm>
          <a:prstGeom prst="rect">
            <a:avLst/>
          </a:prstGeom>
        </p:spPr>
      </p:pic>
    </p:spTree>
    <p:extLst>
      <p:ext uri="{BB962C8B-B14F-4D97-AF65-F5344CB8AC3E}">
        <p14:creationId xmlns:p14="http://schemas.microsoft.com/office/powerpoint/2010/main" val="3611228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rmAutofit/>
          </a:bodyPr>
          <a:lstStyle>
            <a:defPPr>
              <a:defRPr lang="fr-FR"/>
            </a:defPPr>
          </a:lstStyle>
          <a:p>
            <a:pPr rtl="0"/>
            <a:r>
              <a:rPr lang="fr-FR" sz="2400" dirty="0" err="1"/>
              <a:t>Recall</a:t>
            </a:r>
            <a:r>
              <a:rPr lang="fr-FR" sz="2400" dirty="0"/>
              <a:t> and </a:t>
            </a:r>
            <a:r>
              <a:rPr lang="fr-FR" sz="2400" dirty="0" err="1"/>
              <a:t>Precision</a:t>
            </a:r>
            <a:r>
              <a:rPr lang="fr-FR" sz="2400" dirty="0"/>
              <a:t> for </a:t>
            </a:r>
            <a:r>
              <a:rPr lang="fr-FR" sz="2400" dirty="0" err="1"/>
              <a:t>schema</a:t>
            </a:r>
            <a:r>
              <a:rPr lang="fr-FR" sz="2400" dirty="0"/>
              <a:t> </a:t>
            </a:r>
            <a:r>
              <a:rPr lang="fr-FR" sz="2400" dirty="0" err="1"/>
              <a:t>selection</a:t>
            </a:r>
            <a:r>
              <a:rPr lang="fr-FR" sz="2400" dirty="0"/>
              <a:t> </a:t>
            </a:r>
            <a:r>
              <a:rPr lang="fr-FR" sz="2400" dirty="0" err="1"/>
              <a:t>compared</a:t>
            </a:r>
            <a:r>
              <a:rPr lang="fr-FR" sz="2400" dirty="0"/>
              <a:t> to the tables and </a:t>
            </a:r>
            <a:r>
              <a:rPr lang="fr-FR" sz="2400" dirty="0" err="1"/>
              <a:t>columns</a:t>
            </a:r>
            <a:r>
              <a:rPr lang="fr-FR" sz="2400" dirty="0"/>
              <a:t> </a:t>
            </a:r>
            <a:r>
              <a:rPr lang="fr-FR" sz="2400" dirty="0" err="1"/>
              <a:t>used</a:t>
            </a:r>
            <a:r>
              <a:rPr lang="fr-FR" sz="2400" dirty="0"/>
              <a:t> in correct SQL</a:t>
            </a:r>
          </a:p>
        </p:txBody>
      </p:sp>
      <p:pic>
        <p:nvPicPr>
          <p:cNvPr id="9" name="Image 8">
            <a:extLst>
              <a:ext uri="{FF2B5EF4-FFF2-40B4-BE49-F238E27FC236}">
                <a16:creationId xmlns:a16="http://schemas.microsoft.com/office/drawing/2014/main" id="{E8A426A9-36A0-5EC5-1B88-B0A81DFA7E89}"/>
              </a:ext>
            </a:extLst>
          </p:cNvPr>
          <p:cNvPicPr>
            <a:picLocks noChangeAspect="1"/>
          </p:cNvPicPr>
          <p:nvPr/>
        </p:nvPicPr>
        <p:blipFill>
          <a:blip r:embed="rId3"/>
          <a:stretch>
            <a:fillRect/>
          </a:stretch>
        </p:blipFill>
        <p:spPr>
          <a:xfrm>
            <a:off x="866046" y="255294"/>
            <a:ext cx="4786610" cy="3881977"/>
          </a:xfrm>
          <a:prstGeom prst="rect">
            <a:avLst/>
          </a:prstGeom>
        </p:spPr>
      </p:pic>
      <p:sp>
        <p:nvSpPr>
          <p:cNvPr id="11" name="ZoneTexte 10">
            <a:extLst>
              <a:ext uri="{FF2B5EF4-FFF2-40B4-BE49-F238E27FC236}">
                <a16:creationId xmlns:a16="http://schemas.microsoft.com/office/drawing/2014/main" id="{1CCE1641-90AA-E1DC-D62B-D67EE5F8DE29}"/>
              </a:ext>
            </a:extLst>
          </p:cNvPr>
          <p:cNvSpPr txBox="1"/>
          <p:nvPr/>
        </p:nvSpPr>
        <p:spPr>
          <a:xfrm>
            <a:off x="6539344" y="4322619"/>
            <a:ext cx="4786610" cy="369332"/>
          </a:xfrm>
          <a:prstGeom prst="rect">
            <a:avLst/>
          </a:prstGeom>
          <a:noFill/>
        </p:spPr>
        <p:txBody>
          <a:bodyPr wrap="square" rtlCol="0">
            <a:spAutoFit/>
          </a:bodyPr>
          <a:lstStyle/>
          <a:p>
            <a:pPr algn="ctr"/>
            <a:r>
              <a:rPr lang="fr-FR" b="1" dirty="0" err="1">
                <a:solidFill>
                  <a:schemeClr val="bg1"/>
                </a:solidFill>
                <a:latin typeface="Aptos Display" panose="020B0004020202020204" pitchFamily="34" charset="0"/>
              </a:rPr>
              <a:t>Results</a:t>
            </a:r>
            <a:r>
              <a:rPr lang="fr-FR" b="1" dirty="0">
                <a:solidFill>
                  <a:schemeClr val="bg1"/>
                </a:solidFill>
                <a:latin typeface="Aptos Display" panose="020B0004020202020204" pitchFamily="34" charset="0"/>
              </a:rPr>
              <a:t> for </a:t>
            </a:r>
            <a:r>
              <a:rPr lang="fr-FR" b="1" dirty="0" err="1">
                <a:solidFill>
                  <a:schemeClr val="bg1"/>
                </a:solidFill>
                <a:latin typeface="Aptos Display" panose="020B0004020202020204" pitchFamily="34" charset="0"/>
              </a:rPr>
              <a:t>Experiment</a:t>
            </a:r>
            <a:r>
              <a:rPr lang="fr-FR" b="1" dirty="0">
                <a:solidFill>
                  <a:schemeClr val="bg1"/>
                </a:solidFill>
                <a:latin typeface="Aptos Display" panose="020B0004020202020204" pitchFamily="34" charset="0"/>
              </a:rPr>
              <a:t> II</a:t>
            </a:r>
          </a:p>
        </p:txBody>
      </p:sp>
      <p:sp>
        <p:nvSpPr>
          <p:cNvPr id="12" name="ZoneTexte 11">
            <a:extLst>
              <a:ext uri="{FF2B5EF4-FFF2-40B4-BE49-F238E27FC236}">
                <a16:creationId xmlns:a16="http://schemas.microsoft.com/office/drawing/2014/main" id="{72EB3E08-CADB-13EF-DC46-E77A6FAAD166}"/>
              </a:ext>
            </a:extLst>
          </p:cNvPr>
          <p:cNvSpPr txBox="1"/>
          <p:nvPr/>
        </p:nvSpPr>
        <p:spPr>
          <a:xfrm>
            <a:off x="866045" y="4322619"/>
            <a:ext cx="4786610" cy="369332"/>
          </a:xfrm>
          <a:prstGeom prst="rect">
            <a:avLst/>
          </a:prstGeom>
          <a:noFill/>
        </p:spPr>
        <p:txBody>
          <a:bodyPr wrap="square" rtlCol="0">
            <a:spAutoFit/>
          </a:bodyPr>
          <a:lstStyle/>
          <a:p>
            <a:pPr algn="ctr"/>
            <a:r>
              <a:rPr lang="fr-FR" b="1" dirty="0" err="1">
                <a:solidFill>
                  <a:schemeClr val="bg1"/>
                </a:solidFill>
                <a:latin typeface="Aptos Display" panose="020B0004020202020204" pitchFamily="34" charset="0"/>
              </a:rPr>
              <a:t>Results</a:t>
            </a:r>
            <a:r>
              <a:rPr lang="fr-FR" b="1" dirty="0">
                <a:solidFill>
                  <a:schemeClr val="bg1"/>
                </a:solidFill>
                <a:latin typeface="Aptos Display" panose="020B0004020202020204" pitchFamily="34" charset="0"/>
              </a:rPr>
              <a:t> </a:t>
            </a:r>
            <a:r>
              <a:rPr lang="fr-FR" b="1" dirty="0" err="1">
                <a:solidFill>
                  <a:schemeClr val="bg1"/>
                </a:solidFill>
                <a:latin typeface="Aptos Display" panose="020B0004020202020204" pitchFamily="34" charset="0"/>
              </a:rPr>
              <a:t>from</a:t>
            </a:r>
            <a:r>
              <a:rPr lang="fr-FR" b="1" dirty="0">
                <a:solidFill>
                  <a:schemeClr val="bg1"/>
                </a:solidFill>
                <a:latin typeface="Aptos Display" panose="020B0004020202020204" pitchFamily="34" charset="0"/>
              </a:rPr>
              <a:t> the original pipeline</a:t>
            </a:r>
          </a:p>
        </p:txBody>
      </p:sp>
      <p:pic>
        <p:nvPicPr>
          <p:cNvPr id="4" name="Image 3">
            <a:extLst>
              <a:ext uri="{FF2B5EF4-FFF2-40B4-BE49-F238E27FC236}">
                <a16:creationId xmlns:a16="http://schemas.microsoft.com/office/drawing/2014/main" id="{FDAB6B17-A43B-D975-C50A-BCB70EF6AFE4}"/>
              </a:ext>
            </a:extLst>
          </p:cNvPr>
          <p:cNvPicPr>
            <a:picLocks noChangeAspect="1"/>
          </p:cNvPicPr>
          <p:nvPr/>
        </p:nvPicPr>
        <p:blipFill>
          <a:blip r:embed="rId4"/>
          <a:stretch>
            <a:fillRect/>
          </a:stretch>
        </p:blipFill>
        <p:spPr>
          <a:xfrm>
            <a:off x="6539344" y="271092"/>
            <a:ext cx="4786610" cy="3881978"/>
          </a:xfrm>
          <a:prstGeom prst="rect">
            <a:avLst/>
          </a:prstGeom>
        </p:spPr>
      </p:pic>
    </p:spTree>
    <p:extLst>
      <p:ext uri="{BB962C8B-B14F-4D97-AF65-F5344CB8AC3E}">
        <p14:creationId xmlns:p14="http://schemas.microsoft.com/office/powerpoint/2010/main" val="82937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err="1"/>
              <a:t>Comments</a:t>
            </a:r>
            <a:endParaRPr lang="fr-FR" sz="3200" dirty="0"/>
          </a:p>
        </p:txBody>
      </p:sp>
      <p:sp>
        <p:nvSpPr>
          <p:cNvPr id="3" name="ZoneTexte 2">
            <a:extLst>
              <a:ext uri="{FF2B5EF4-FFF2-40B4-BE49-F238E27FC236}">
                <a16:creationId xmlns:a16="http://schemas.microsoft.com/office/drawing/2014/main" id="{06EAEFCF-C50B-4CFC-DE85-0C8F5B9B0038}"/>
              </a:ext>
            </a:extLst>
          </p:cNvPr>
          <p:cNvSpPr txBox="1"/>
          <p:nvPr/>
        </p:nvSpPr>
        <p:spPr>
          <a:xfrm>
            <a:off x="2299855" y="1538482"/>
            <a:ext cx="8700654" cy="37810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Removing the entity retrieval module led to a significant performance drop from 59.18% to 54.42%, resulting in a 4.76% decrease, which is not acceptable.</a:t>
            </a:r>
          </a:p>
          <a:p>
            <a:pPr marL="285750" indent="-285750">
              <a:lnSpc>
                <a:spcPct val="150000"/>
              </a:lnSpc>
              <a:buFont typeface="Arial" panose="020B0604020202020204" pitchFamily="34" charset="0"/>
              <a:buChar char="•"/>
            </a:pPr>
            <a:r>
              <a:rPr lang="en-US" dirty="0">
                <a:solidFill>
                  <a:schemeClr val="bg1"/>
                </a:solidFill>
              </a:rPr>
              <a:t> The cost per query decreased to $0.035 after removing unnecessary revision repetitions, making it more cost-effective.</a:t>
            </a:r>
          </a:p>
          <a:p>
            <a:pPr marL="285750" indent="-285750">
              <a:lnSpc>
                <a:spcPct val="150000"/>
              </a:lnSpc>
              <a:buFont typeface="Arial" panose="020B0604020202020204" pitchFamily="34" charset="0"/>
              <a:buChar char="•"/>
            </a:pPr>
            <a:r>
              <a:rPr lang="fr-FR" dirty="0">
                <a:solidFill>
                  <a:schemeClr val="bg1"/>
                </a:solidFill>
              </a:rPr>
              <a:t> </a:t>
            </a:r>
            <a:r>
              <a:rPr lang="en-US" dirty="0">
                <a:solidFill>
                  <a:schemeClr val="bg1"/>
                </a:solidFill>
              </a:rPr>
              <a:t>The average latency saw an impressive reduction from 126.67 seconds to 25.1 seconds, a decrease of 101.57 seconds (80,2%). This new execution time is now logical and acceptable.</a:t>
            </a:r>
            <a:endParaRPr lang="fr-FR" dirty="0">
              <a:solidFill>
                <a:schemeClr val="bg1"/>
              </a:solidFill>
            </a:endParaRPr>
          </a:p>
          <a:p>
            <a:pPr marL="285750" indent="-285750">
              <a:lnSpc>
                <a:spcPct val="150000"/>
              </a:lnSpc>
              <a:buFont typeface="Arial" panose="020B0604020202020204" pitchFamily="34" charset="0"/>
              <a:buChar char="•"/>
            </a:pPr>
            <a:r>
              <a:rPr lang="en-US" dirty="0">
                <a:solidFill>
                  <a:schemeClr val="bg1"/>
                </a:solidFill>
              </a:rPr>
              <a:t>The schema selection accuracy remained almost unchanged despite removing the entity retrieval module.</a:t>
            </a:r>
            <a:endParaRPr lang="LID4096" dirty="0">
              <a:solidFill>
                <a:schemeClr val="bg1"/>
              </a:solidFill>
            </a:endParaRPr>
          </a:p>
        </p:txBody>
      </p:sp>
    </p:spTree>
    <p:extLst>
      <p:ext uri="{BB962C8B-B14F-4D97-AF65-F5344CB8AC3E}">
        <p14:creationId xmlns:p14="http://schemas.microsoft.com/office/powerpoint/2010/main" val="3308264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r>
              <a:rPr lang="fr-FR" dirty="0" err="1"/>
              <a:t>Experiment</a:t>
            </a:r>
            <a:r>
              <a:rPr lang="fr-FR" dirty="0"/>
              <a:t> III </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4" name="ZoneTexte 3">
            <a:extLst>
              <a:ext uri="{FF2B5EF4-FFF2-40B4-BE49-F238E27FC236}">
                <a16:creationId xmlns:a16="http://schemas.microsoft.com/office/drawing/2014/main" id="{036F4E08-6172-297C-8AF4-3979C511D578}"/>
              </a:ext>
            </a:extLst>
          </p:cNvPr>
          <p:cNvSpPr txBox="1"/>
          <p:nvPr/>
        </p:nvSpPr>
        <p:spPr>
          <a:xfrm>
            <a:off x="2959226" y="3392300"/>
            <a:ext cx="718230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pipeline was run using all modules and GPT-4o, but with optimizations applied specifically to the entity retrieval module. The goal was to reduce its latency while maintaining the same performance.</a:t>
            </a:r>
            <a:endParaRPr lang="LID4096" dirty="0">
              <a:solidFill>
                <a:schemeClr val="bg1"/>
              </a:solidFill>
            </a:endParaRPr>
          </a:p>
        </p:txBody>
      </p:sp>
    </p:spTree>
    <p:extLst>
      <p:ext uri="{BB962C8B-B14F-4D97-AF65-F5344CB8AC3E}">
        <p14:creationId xmlns:p14="http://schemas.microsoft.com/office/powerpoint/2010/main" val="161824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r>
              <a:rPr lang="fr-FR" dirty="0"/>
              <a:t>BIRD </a:t>
            </a:r>
            <a:r>
              <a:rPr lang="fr-FR" dirty="0" err="1"/>
              <a:t>dataset</a:t>
            </a:r>
            <a:endParaRPr lang="fr-FR" dirty="0"/>
          </a:p>
        </p:txBody>
      </p:sp>
      <p:sp>
        <p:nvSpPr>
          <p:cNvPr id="7" name="Espace réservé du texte 6">
            <a:extLst>
              <a:ext uri="{FF2B5EF4-FFF2-40B4-BE49-F238E27FC236}">
                <a16:creationId xmlns:a16="http://schemas.microsoft.com/office/drawing/2014/main" id="{F70BD87D-F7DA-961B-4024-A354DC87D168}"/>
              </a:ext>
            </a:extLst>
          </p:cNvPr>
          <p:cNvSpPr>
            <a:spLocks noGrp="1"/>
          </p:cNvSpPr>
          <p:nvPr>
            <p:ph sz="quarter" idx="13"/>
          </p:nvPr>
        </p:nvSpPr>
        <p:spPr>
          <a:xfrm>
            <a:off x="3726873" y="1944969"/>
            <a:ext cx="7741227" cy="3700462"/>
          </a:xfrm>
        </p:spPr>
        <p:txBody>
          <a:bodyPr rtlCol="0">
            <a:normAutofit/>
          </a:bodyPr>
          <a:lstStyle>
            <a:defPPr>
              <a:defRPr lang="fr-FR"/>
            </a:defPPr>
          </a:lstStyle>
          <a:p>
            <a:pPr rtl="0"/>
            <a:r>
              <a:rPr lang="en-US" dirty="0"/>
              <a:t>BIRD-SQL is a cross-domain large-scale benchmark that addresses gaps in existing Text-to-SQL benchmarks (</a:t>
            </a:r>
            <a:r>
              <a:rPr lang="en-US" dirty="0" err="1"/>
              <a:t>Spider,WikiSQL</a:t>
            </a:r>
            <a:r>
              <a:rPr lang="en-US" dirty="0"/>
              <a:t>)by focusing on both database schema and content,</a:t>
            </a:r>
          </a:p>
          <a:p>
            <a:pPr rtl="0"/>
            <a:r>
              <a:rPr lang="en-US" dirty="0"/>
              <a:t>BIRD-SQL is distinguished by its large dataset, which includes 12,751 text-to-SQL pairs, 95 databases encompassing 37 professional domains, and a total size of 33.4 GB.</a:t>
            </a:r>
          </a:p>
          <a:p>
            <a:pPr rtl="0"/>
            <a:r>
              <a:rPr lang="en-US" dirty="0"/>
              <a:t>The task in BIRD is represented by its </a:t>
            </a:r>
            <a:r>
              <a:rPr lang="en-US" dirty="0" err="1"/>
              <a:t>db_id</a:t>
            </a:r>
            <a:r>
              <a:rPr lang="en-US" dirty="0"/>
              <a:t>(the name of the related database),</a:t>
            </a:r>
            <a:r>
              <a:rPr lang="en-US" dirty="0" err="1"/>
              <a:t>question_id,question,evidence</a:t>
            </a:r>
            <a:r>
              <a:rPr lang="en-US" dirty="0"/>
              <a:t>(the external knowledge evidence annotated by experts),SQL(Ground truth SQL),difficulty(</a:t>
            </a:r>
            <a:r>
              <a:rPr lang="en-US" dirty="0" err="1"/>
              <a:t>simple,moderate,challenging</a:t>
            </a:r>
            <a:r>
              <a:rPr lang="en-US" dirty="0"/>
              <a:t>)</a:t>
            </a:r>
          </a:p>
          <a:p>
            <a:pPr rtl="0"/>
            <a:endParaRPr lang="fr-FR" dirty="0"/>
          </a:p>
          <a:p>
            <a:pPr marL="0" indent="0" rtl="0">
              <a:buNone/>
            </a:pPr>
            <a:endParaRPr lang="fr-FR" dirty="0"/>
          </a:p>
          <a:p>
            <a:pPr rtl="0"/>
            <a:endParaRPr lang="fr-FR" dirty="0"/>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pic>
        <p:nvPicPr>
          <p:cNvPr id="6" name="Image 5">
            <a:extLst>
              <a:ext uri="{FF2B5EF4-FFF2-40B4-BE49-F238E27FC236}">
                <a16:creationId xmlns:a16="http://schemas.microsoft.com/office/drawing/2014/main" id="{E6781C80-D012-6B82-25B2-1DB433CC9138}"/>
              </a:ext>
            </a:extLst>
          </p:cNvPr>
          <p:cNvPicPr>
            <a:picLocks noChangeAspect="1"/>
          </p:cNvPicPr>
          <p:nvPr/>
        </p:nvPicPr>
        <p:blipFill>
          <a:blip r:embed="rId3"/>
          <a:stretch>
            <a:fillRect/>
          </a:stretch>
        </p:blipFill>
        <p:spPr>
          <a:xfrm>
            <a:off x="968354" y="2281238"/>
            <a:ext cx="2426010" cy="2623271"/>
          </a:xfrm>
          <a:prstGeom prst="rect">
            <a:avLst/>
          </a:prstGeom>
        </p:spPr>
      </p:pic>
    </p:spTree>
    <p:extLst>
      <p:ext uri="{BB962C8B-B14F-4D97-AF65-F5344CB8AC3E}">
        <p14:creationId xmlns:p14="http://schemas.microsoft.com/office/powerpoint/2010/main" val="2059016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AE4F5439-481D-4F78-4D34-3AB0B6972733}"/>
              </a:ext>
            </a:extLst>
          </p:cNvPr>
          <p:cNvGraphicFramePr>
            <a:graphicFrameLocks noGrp="1"/>
          </p:cNvGraphicFramePr>
          <p:nvPr>
            <p:extLst>
              <p:ext uri="{D42A27DB-BD31-4B8C-83A1-F6EECF244321}">
                <p14:modId xmlns:p14="http://schemas.microsoft.com/office/powerpoint/2010/main" val="1247846776"/>
              </p:ext>
            </p:extLst>
          </p:nvPr>
        </p:nvGraphicFramePr>
        <p:xfrm>
          <a:off x="2032000" y="2247166"/>
          <a:ext cx="8128000" cy="1112520"/>
        </p:xfrm>
        <a:graphic>
          <a:graphicData uri="http://schemas.openxmlformats.org/drawingml/2006/table">
            <a:tbl>
              <a:tblPr firstRow="1" bandRow="1">
                <a:tableStyleId>{C4B1156A-380E-4F78-BDF5-A606A8083BF9}</a:tableStyleId>
              </a:tblPr>
              <a:tblGrid>
                <a:gridCol w="2401454">
                  <a:extLst>
                    <a:ext uri="{9D8B030D-6E8A-4147-A177-3AD203B41FA5}">
                      <a16:colId xmlns:a16="http://schemas.microsoft.com/office/drawing/2014/main" val="4099113361"/>
                    </a:ext>
                  </a:extLst>
                </a:gridCol>
                <a:gridCol w="1233055">
                  <a:extLst>
                    <a:ext uri="{9D8B030D-6E8A-4147-A177-3AD203B41FA5}">
                      <a16:colId xmlns:a16="http://schemas.microsoft.com/office/drawing/2014/main" val="1366711185"/>
                    </a:ext>
                  </a:extLst>
                </a:gridCol>
                <a:gridCol w="1399309">
                  <a:extLst>
                    <a:ext uri="{9D8B030D-6E8A-4147-A177-3AD203B41FA5}">
                      <a16:colId xmlns:a16="http://schemas.microsoft.com/office/drawing/2014/main" val="2022320207"/>
                    </a:ext>
                  </a:extLst>
                </a:gridCol>
                <a:gridCol w="1593273">
                  <a:extLst>
                    <a:ext uri="{9D8B030D-6E8A-4147-A177-3AD203B41FA5}">
                      <a16:colId xmlns:a16="http://schemas.microsoft.com/office/drawing/2014/main" val="2857899238"/>
                    </a:ext>
                  </a:extLst>
                </a:gridCol>
                <a:gridCol w="1500909">
                  <a:extLst>
                    <a:ext uri="{9D8B030D-6E8A-4147-A177-3AD203B41FA5}">
                      <a16:colId xmlns:a16="http://schemas.microsoft.com/office/drawing/2014/main" val="1600991200"/>
                    </a:ext>
                  </a:extLst>
                </a:gridCol>
              </a:tblGrid>
              <a:tr h="370840">
                <a:tc>
                  <a:txBody>
                    <a:bodyPr/>
                    <a:lstStyle/>
                    <a:p>
                      <a:endParaRPr lang="LID4096" dirty="0">
                        <a:latin typeface="+mn-lt"/>
                      </a:endParaRPr>
                    </a:p>
                  </a:txBody>
                  <a:tcPr/>
                </a:tc>
                <a:tc>
                  <a:txBody>
                    <a:bodyPr/>
                    <a:lstStyle/>
                    <a:p>
                      <a:r>
                        <a:rPr lang="fr-FR" dirty="0">
                          <a:latin typeface="+mn-lt"/>
                        </a:rPr>
                        <a:t>Simple</a:t>
                      </a:r>
                      <a:endParaRPr lang="LID4096" dirty="0">
                        <a:latin typeface="+mn-lt"/>
                      </a:endParaRPr>
                    </a:p>
                  </a:txBody>
                  <a:tcPr/>
                </a:tc>
                <a:tc>
                  <a:txBody>
                    <a:bodyPr/>
                    <a:lstStyle/>
                    <a:p>
                      <a:r>
                        <a:rPr lang="fr-FR" dirty="0" err="1">
                          <a:latin typeface="+mn-lt"/>
                        </a:rPr>
                        <a:t>Moderate</a:t>
                      </a:r>
                      <a:endParaRPr lang="LID4096" dirty="0">
                        <a:latin typeface="+mn-lt"/>
                      </a:endParaRPr>
                    </a:p>
                  </a:txBody>
                  <a:tcPr/>
                </a:tc>
                <a:tc>
                  <a:txBody>
                    <a:bodyPr/>
                    <a:lstStyle/>
                    <a:p>
                      <a:r>
                        <a:rPr lang="fr-FR" dirty="0" err="1">
                          <a:latin typeface="+mn-lt"/>
                        </a:rPr>
                        <a:t>Challenging</a:t>
                      </a:r>
                      <a:endParaRPr lang="LID4096" dirty="0">
                        <a:latin typeface="+mn-lt"/>
                      </a:endParaRPr>
                    </a:p>
                  </a:txBody>
                  <a:tcPr/>
                </a:tc>
                <a:tc>
                  <a:txBody>
                    <a:bodyPr/>
                    <a:lstStyle/>
                    <a:p>
                      <a:r>
                        <a:rPr lang="fr-FR" dirty="0">
                          <a:latin typeface="+mn-lt"/>
                        </a:rPr>
                        <a:t>All</a:t>
                      </a:r>
                      <a:endParaRPr lang="LID4096" dirty="0">
                        <a:latin typeface="+mn-lt"/>
                      </a:endParaRPr>
                    </a:p>
                  </a:txBody>
                  <a:tcPr/>
                </a:tc>
                <a:extLst>
                  <a:ext uri="{0D108BD9-81ED-4DB2-BD59-A6C34878D82A}">
                    <a16:rowId xmlns:a16="http://schemas.microsoft.com/office/drawing/2014/main" val="1924619625"/>
                  </a:ext>
                </a:extLst>
              </a:tr>
              <a:tr h="370840">
                <a:tc>
                  <a:txBody>
                    <a:bodyPr/>
                    <a:lstStyle/>
                    <a:p>
                      <a:r>
                        <a:rPr lang="fr-FR" b="1" dirty="0" err="1">
                          <a:latin typeface="+mn-lt"/>
                        </a:rPr>
                        <a:t>Num</a:t>
                      </a:r>
                      <a:r>
                        <a:rPr lang="fr-FR" b="1" dirty="0">
                          <a:latin typeface="+mn-lt"/>
                        </a:rPr>
                        <a:t> </a:t>
                      </a:r>
                      <a:r>
                        <a:rPr lang="fr-FR" b="1" dirty="0" err="1">
                          <a:latin typeface="+mn-lt"/>
                        </a:rPr>
                        <a:t>examples</a:t>
                      </a:r>
                      <a:r>
                        <a:rPr lang="fr-FR" b="1" dirty="0">
                          <a:latin typeface="+mn-lt"/>
                        </a:rPr>
                        <a:t> </a:t>
                      </a:r>
                      <a:endParaRPr lang="LID4096" b="1" dirty="0">
                        <a:latin typeface="+mn-lt"/>
                      </a:endParaRPr>
                    </a:p>
                  </a:txBody>
                  <a:tcPr/>
                </a:tc>
                <a:tc>
                  <a:txBody>
                    <a:bodyPr/>
                    <a:lstStyle/>
                    <a:p>
                      <a:r>
                        <a:rPr lang="fr-FR" sz="1800" dirty="0">
                          <a:latin typeface="+mn-lt"/>
                        </a:rPr>
                        <a:t>81</a:t>
                      </a:r>
                      <a:endParaRPr lang="LID4096" sz="1800" dirty="0">
                        <a:latin typeface="+mn-lt"/>
                      </a:endParaRPr>
                    </a:p>
                  </a:txBody>
                  <a:tcPr/>
                </a:tc>
                <a:tc>
                  <a:txBody>
                    <a:bodyPr/>
                    <a:lstStyle/>
                    <a:p>
                      <a:r>
                        <a:rPr lang="fr-FR" dirty="0">
                          <a:latin typeface="+mn-lt"/>
                        </a:rPr>
                        <a:t>54</a:t>
                      </a:r>
                      <a:endParaRPr lang="LID4096" dirty="0">
                        <a:latin typeface="+mn-lt"/>
                      </a:endParaRPr>
                    </a:p>
                  </a:txBody>
                  <a:tcPr/>
                </a:tc>
                <a:tc>
                  <a:txBody>
                    <a:bodyPr/>
                    <a:lstStyle/>
                    <a:p>
                      <a:r>
                        <a:rPr lang="fr-FR" dirty="0">
                          <a:latin typeface="+mn-lt"/>
                        </a:rPr>
                        <a:t>12</a:t>
                      </a:r>
                      <a:endParaRPr lang="LID4096" dirty="0">
                        <a:latin typeface="+mn-lt"/>
                      </a:endParaRPr>
                    </a:p>
                  </a:txBody>
                  <a:tcPr/>
                </a:tc>
                <a:tc>
                  <a:txBody>
                    <a:bodyPr/>
                    <a:lstStyle/>
                    <a:p>
                      <a:r>
                        <a:rPr lang="fr-FR" dirty="0">
                          <a:latin typeface="+mn-lt"/>
                        </a:rPr>
                        <a:t>147</a:t>
                      </a:r>
                      <a:endParaRPr lang="LID4096" dirty="0">
                        <a:latin typeface="+mn-lt"/>
                      </a:endParaRPr>
                    </a:p>
                  </a:txBody>
                  <a:tcPr/>
                </a:tc>
                <a:extLst>
                  <a:ext uri="{0D108BD9-81ED-4DB2-BD59-A6C34878D82A}">
                    <a16:rowId xmlns:a16="http://schemas.microsoft.com/office/drawing/2014/main" val="2183410096"/>
                  </a:ext>
                </a:extLst>
              </a:tr>
              <a:tr h="370840">
                <a:tc>
                  <a:txBody>
                    <a:bodyPr/>
                    <a:lstStyle/>
                    <a:p>
                      <a:r>
                        <a:rPr lang="fr-FR" b="1" dirty="0" err="1">
                          <a:latin typeface="+mn-lt"/>
                        </a:rPr>
                        <a:t>Execution</a:t>
                      </a:r>
                      <a:r>
                        <a:rPr lang="fr-FR" b="1" dirty="0">
                          <a:latin typeface="+mn-lt"/>
                        </a:rPr>
                        <a:t> </a:t>
                      </a:r>
                      <a:r>
                        <a:rPr lang="fr-FR" b="1" dirty="0" err="1">
                          <a:latin typeface="+mn-lt"/>
                        </a:rPr>
                        <a:t>Accuracy</a:t>
                      </a:r>
                      <a:endParaRPr lang="LID4096" b="1" dirty="0">
                        <a:latin typeface="+mn-lt"/>
                      </a:endParaRPr>
                    </a:p>
                  </a:txBody>
                  <a:tcPr/>
                </a:tc>
                <a:tc>
                  <a:txBody>
                    <a:bodyPr/>
                    <a:lstStyle/>
                    <a:p>
                      <a:r>
                        <a:rPr lang="fr-FR" dirty="0">
                          <a:latin typeface="+mn-lt"/>
                        </a:rPr>
                        <a:t>58,0%</a:t>
                      </a:r>
                      <a:endParaRPr lang="LID4096" dirty="0">
                        <a:latin typeface="+mn-lt"/>
                      </a:endParaRPr>
                    </a:p>
                  </a:txBody>
                  <a:tcPr/>
                </a:tc>
                <a:tc>
                  <a:txBody>
                    <a:bodyPr/>
                    <a:lstStyle/>
                    <a:p>
                      <a:r>
                        <a:rPr lang="fr-FR" dirty="0">
                          <a:latin typeface="+mn-lt"/>
                        </a:rPr>
                        <a:t>63,0%</a:t>
                      </a:r>
                      <a:endParaRPr lang="LID4096" dirty="0">
                        <a:latin typeface="+mn-lt"/>
                      </a:endParaRPr>
                    </a:p>
                  </a:txBody>
                  <a:tcPr/>
                </a:tc>
                <a:tc>
                  <a:txBody>
                    <a:bodyPr/>
                    <a:lstStyle/>
                    <a:p>
                      <a:r>
                        <a:rPr lang="fr-FR" dirty="0">
                          <a:latin typeface="+mn-lt"/>
                        </a:rPr>
                        <a:t>50,0%</a:t>
                      </a:r>
                      <a:endParaRPr lang="LID4096" dirty="0">
                        <a:latin typeface="+mn-lt"/>
                      </a:endParaRPr>
                    </a:p>
                  </a:txBody>
                  <a:tcPr/>
                </a:tc>
                <a:tc>
                  <a:txBody>
                    <a:bodyPr/>
                    <a:lstStyle/>
                    <a:p>
                      <a:r>
                        <a:rPr lang="fr-FR" dirty="0">
                          <a:latin typeface="+mn-lt"/>
                        </a:rPr>
                        <a:t>59,18%</a:t>
                      </a:r>
                      <a:endParaRPr lang="LID4096" dirty="0">
                        <a:latin typeface="+mn-lt"/>
                      </a:endParaRPr>
                    </a:p>
                  </a:txBody>
                  <a:tcPr/>
                </a:tc>
                <a:extLst>
                  <a:ext uri="{0D108BD9-81ED-4DB2-BD59-A6C34878D82A}">
                    <a16:rowId xmlns:a16="http://schemas.microsoft.com/office/drawing/2014/main" val="1036982933"/>
                  </a:ext>
                </a:extLst>
              </a:tr>
            </a:tbl>
          </a:graphicData>
        </a:graphic>
      </p:graphicFrame>
      <p:sp>
        <p:nvSpPr>
          <p:cNvPr id="9" name="ZoneTexte 8">
            <a:extLst>
              <a:ext uri="{FF2B5EF4-FFF2-40B4-BE49-F238E27FC236}">
                <a16:creationId xmlns:a16="http://schemas.microsoft.com/office/drawing/2014/main" id="{84BA5D05-DCFE-9ABC-4315-055D1CE86EE4}"/>
              </a:ext>
            </a:extLst>
          </p:cNvPr>
          <p:cNvSpPr txBox="1"/>
          <p:nvPr/>
        </p:nvSpPr>
        <p:spPr>
          <a:xfrm>
            <a:off x="2031999" y="3531852"/>
            <a:ext cx="8128000" cy="369332"/>
          </a:xfrm>
          <a:prstGeom prst="rect">
            <a:avLst/>
          </a:prstGeom>
          <a:noFill/>
        </p:spPr>
        <p:txBody>
          <a:bodyPr wrap="square" rtlCol="0">
            <a:spAutoFit/>
          </a:bodyPr>
          <a:lstStyle/>
          <a:p>
            <a:pPr algn="ctr"/>
            <a:r>
              <a:rPr lang="en-US" b="1" dirty="0">
                <a:latin typeface="+mj-lt"/>
              </a:rPr>
              <a:t> Distribution of Execution accuracy by difficulty levels </a:t>
            </a:r>
            <a:endParaRPr lang="LID4096" b="1" dirty="0">
              <a:latin typeface="+mj-lt"/>
            </a:endParaRPr>
          </a:p>
        </p:txBody>
      </p:sp>
      <p:pic>
        <p:nvPicPr>
          <p:cNvPr id="32" name="Image 31">
            <a:extLst>
              <a:ext uri="{FF2B5EF4-FFF2-40B4-BE49-F238E27FC236}">
                <a16:creationId xmlns:a16="http://schemas.microsoft.com/office/drawing/2014/main" id="{53916161-EB69-E91A-DB29-3939D22E40F1}"/>
              </a:ext>
            </a:extLst>
          </p:cNvPr>
          <p:cNvPicPr>
            <a:picLocks noChangeAspect="1"/>
          </p:cNvPicPr>
          <p:nvPr/>
        </p:nvPicPr>
        <p:blipFill>
          <a:blip r:embed="rId2"/>
          <a:stretch>
            <a:fillRect/>
          </a:stretch>
        </p:blipFill>
        <p:spPr>
          <a:xfrm>
            <a:off x="0" y="3901184"/>
            <a:ext cx="2956816" cy="2956816"/>
          </a:xfrm>
          <a:prstGeom prst="rect">
            <a:avLst/>
          </a:prstGeom>
        </p:spPr>
      </p:pic>
    </p:spTree>
    <p:extLst>
      <p:ext uri="{BB962C8B-B14F-4D97-AF65-F5344CB8AC3E}">
        <p14:creationId xmlns:p14="http://schemas.microsoft.com/office/powerpoint/2010/main" val="3832362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04494" y="5669426"/>
            <a:ext cx="7783011" cy="369332"/>
          </a:xfrm>
          <a:prstGeom prst="rect">
            <a:avLst/>
          </a:prstGeom>
          <a:noFill/>
        </p:spPr>
        <p:txBody>
          <a:bodyPr wrap="square" rtlCol="0">
            <a:spAutoFit/>
          </a:bodyPr>
          <a:lstStyle/>
          <a:p>
            <a:pPr algn="ctr"/>
            <a:r>
              <a:rPr lang="fr-FR" b="1" dirty="0" err="1">
                <a:latin typeface="+mj-lt"/>
              </a:rPr>
              <a:t>Latency</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latency</a:t>
            </a:r>
            <a:r>
              <a:rPr lang="fr-FR" dirty="0"/>
              <a:t> 67,25 s)</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6" name="Image 5">
            <a:extLst>
              <a:ext uri="{FF2B5EF4-FFF2-40B4-BE49-F238E27FC236}">
                <a16:creationId xmlns:a16="http://schemas.microsoft.com/office/drawing/2014/main" id="{EC7B9E40-B9A8-F10E-B949-E91641B5D254}"/>
              </a:ext>
            </a:extLst>
          </p:cNvPr>
          <p:cNvPicPr>
            <a:picLocks noChangeAspect="1"/>
          </p:cNvPicPr>
          <p:nvPr/>
        </p:nvPicPr>
        <p:blipFill>
          <a:blip r:embed="rId3"/>
          <a:stretch>
            <a:fillRect/>
          </a:stretch>
        </p:blipFill>
        <p:spPr>
          <a:xfrm>
            <a:off x="2204494" y="578322"/>
            <a:ext cx="7783011" cy="4801270"/>
          </a:xfrm>
          <a:prstGeom prst="rect">
            <a:avLst/>
          </a:prstGeom>
        </p:spPr>
      </p:pic>
    </p:spTree>
    <p:extLst>
      <p:ext uri="{BB962C8B-B14F-4D97-AF65-F5344CB8AC3E}">
        <p14:creationId xmlns:p14="http://schemas.microsoft.com/office/powerpoint/2010/main" val="4090563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rmAutofit/>
          </a:bodyPr>
          <a:lstStyle>
            <a:defPPr>
              <a:defRPr lang="fr-FR"/>
            </a:defPPr>
          </a:lstStyle>
          <a:p>
            <a:pPr rtl="0"/>
            <a:r>
              <a:rPr lang="fr-FR" sz="2400" dirty="0" err="1"/>
              <a:t>Recall</a:t>
            </a:r>
            <a:r>
              <a:rPr lang="fr-FR" sz="2400" dirty="0"/>
              <a:t> and </a:t>
            </a:r>
            <a:r>
              <a:rPr lang="fr-FR" sz="2400" dirty="0" err="1"/>
              <a:t>Precision</a:t>
            </a:r>
            <a:r>
              <a:rPr lang="fr-FR" sz="2400" dirty="0"/>
              <a:t> for </a:t>
            </a:r>
            <a:r>
              <a:rPr lang="fr-FR" sz="2400" dirty="0" err="1"/>
              <a:t>schema</a:t>
            </a:r>
            <a:r>
              <a:rPr lang="fr-FR" sz="2400" dirty="0"/>
              <a:t> </a:t>
            </a:r>
            <a:r>
              <a:rPr lang="fr-FR" sz="2400" dirty="0" err="1"/>
              <a:t>selection</a:t>
            </a:r>
            <a:r>
              <a:rPr lang="fr-FR" sz="2400" dirty="0"/>
              <a:t> </a:t>
            </a:r>
            <a:r>
              <a:rPr lang="fr-FR" sz="2400" dirty="0" err="1"/>
              <a:t>compared</a:t>
            </a:r>
            <a:r>
              <a:rPr lang="fr-FR" sz="2400" dirty="0"/>
              <a:t> to the tables and </a:t>
            </a:r>
            <a:r>
              <a:rPr lang="fr-FR" sz="2400" dirty="0" err="1"/>
              <a:t>columns</a:t>
            </a:r>
            <a:r>
              <a:rPr lang="fr-FR" sz="2400" dirty="0"/>
              <a:t> </a:t>
            </a:r>
            <a:r>
              <a:rPr lang="fr-FR" sz="2400" dirty="0" err="1"/>
              <a:t>used</a:t>
            </a:r>
            <a:r>
              <a:rPr lang="fr-FR" sz="2400" dirty="0"/>
              <a:t> in correct SQL</a:t>
            </a:r>
          </a:p>
        </p:txBody>
      </p:sp>
      <p:pic>
        <p:nvPicPr>
          <p:cNvPr id="9" name="Image 8">
            <a:extLst>
              <a:ext uri="{FF2B5EF4-FFF2-40B4-BE49-F238E27FC236}">
                <a16:creationId xmlns:a16="http://schemas.microsoft.com/office/drawing/2014/main" id="{E8A426A9-36A0-5EC5-1B88-B0A81DFA7E89}"/>
              </a:ext>
            </a:extLst>
          </p:cNvPr>
          <p:cNvPicPr>
            <a:picLocks noChangeAspect="1"/>
          </p:cNvPicPr>
          <p:nvPr/>
        </p:nvPicPr>
        <p:blipFill>
          <a:blip r:embed="rId3"/>
          <a:stretch>
            <a:fillRect/>
          </a:stretch>
        </p:blipFill>
        <p:spPr>
          <a:xfrm>
            <a:off x="866046" y="255294"/>
            <a:ext cx="4786610" cy="3881977"/>
          </a:xfrm>
          <a:prstGeom prst="rect">
            <a:avLst/>
          </a:prstGeom>
        </p:spPr>
      </p:pic>
      <p:sp>
        <p:nvSpPr>
          <p:cNvPr id="11" name="ZoneTexte 10">
            <a:extLst>
              <a:ext uri="{FF2B5EF4-FFF2-40B4-BE49-F238E27FC236}">
                <a16:creationId xmlns:a16="http://schemas.microsoft.com/office/drawing/2014/main" id="{1CCE1641-90AA-E1DC-D62B-D67EE5F8DE29}"/>
              </a:ext>
            </a:extLst>
          </p:cNvPr>
          <p:cNvSpPr txBox="1"/>
          <p:nvPr/>
        </p:nvSpPr>
        <p:spPr>
          <a:xfrm>
            <a:off x="6539344" y="4322619"/>
            <a:ext cx="4786610" cy="369332"/>
          </a:xfrm>
          <a:prstGeom prst="rect">
            <a:avLst/>
          </a:prstGeom>
          <a:noFill/>
        </p:spPr>
        <p:txBody>
          <a:bodyPr wrap="square" rtlCol="0">
            <a:spAutoFit/>
          </a:bodyPr>
          <a:lstStyle/>
          <a:p>
            <a:pPr algn="ctr"/>
            <a:r>
              <a:rPr lang="fr-FR" b="1" dirty="0" err="1">
                <a:solidFill>
                  <a:schemeClr val="bg1"/>
                </a:solidFill>
                <a:latin typeface="Aptos Display" panose="020B0004020202020204" pitchFamily="34" charset="0"/>
              </a:rPr>
              <a:t>Results</a:t>
            </a:r>
            <a:r>
              <a:rPr lang="fr-FR" b="1" dirty="0">
                <a:solidFill>
                  <a:schemeClr val="bg1"/>
                </a:solidFill>
                <a:latin typeface="Aptos Display" panose="020B0004020202020204" pitchFamily="34" charset="0"/>
              </a:rPr>
              <a:t> for </a:t>
            </a:r>
            <a:r>
              <a:rPr lang="fr-FR" b="1" dirty="0" err="1">
                <a:solidFill>
                  <a:schemeClr val="bg1"/>
                </a:solidFill>
                <a:latin typeface="Aptos Display" panose="020B0004020202020204" pitchFamily="34" charset="0"/>
              </a:rPr>
              <a:t>Experiment</a:t>
            </a:r>
            <a:r>
              <a:rPr lang="fr-FR" b="1" dirty="0">
                <a:solidFill>
                  <a:schemeClr val="bg1"/>
                </a:solidFill>
                <a:latin typeface="Aptos Display" panose="020B0004020202020204" pitchFamily="34" charset="0"/>
              </a:rPr>
              <a:t> III</a:t>
            </a:r>
          </a:p>
        </p:txBody>
      </p:sp>
      <p:sp>
        <p:nvSpPr>
          <p:cNvPr id="12" name="ZoneTexte 11">
            <a:extLst>
              <a:ext uri="{FF2B5EF4-FFF2-40B4-BE49-F238E27FC236}">
                <a16:creationId xmlns:a16="http://schemas.microsoft.com/office/drawing/2014/main" id="{72EB3E08-CADB-13EF-DC46-E77A6FAAD166}"/>
              </a:ext>
            </a:extLst>
          </p:cNvPr>
          <p:cNvSpPr txBox="1"/>
          <p:nvPr/>
        </p:nvSpPr>
        <p:spPr>
          <a:xfrm>
            <a:off x="866045" y="4322619"/>
            <a:ext cx="4786610" cy="369332"/>
          </a:xfrm>
          <a:prstGeom prst="rect">
            <a:avLst/>
          </a:prstGeom>
          <a:noFill/>
        </p:spPr>
        <p:txBody>
          <a:bodyPr wrap="square" rtlCol="0">
            <a:spAutoFit/>
          </a:bodyPr>
          <a:lstStyle/>
          <a:p>
            <a:pPr algn="ctr"/>
            <a:r>
              <a:rPr lang="fr-FR" b="1" dirty="0" err="1">
                <a:solidFill>
                  <a:schemeClr val="bg1"/>
                </a:solidFill>
                <a:latin typeface="Aptos Display" panose="020B0004020202020204" pitchFamily="34" charset="0"/>
              </a:rPr>
              <a:t>Results</a:t>
            </a:r>
            <a:r>
              <a:rPr lang="fr-FR" b="1" dirty="0">
                <a:solidFill>
                  <a:schemeClr val="bg1"/>
                </a:solidFill>
                <a:latin typeface="Aptos Display" panose="020B0004020202020204" pitchFamily="34" charset="0"/>
              </a:rPr>
              <a:t> </a:t>
            </a:r>
            <a:r>
              <a:rPr lang="fr-FR" b="1" dirty="0" err="1">
                <a:solidFill>
                  <a:schemeClr val="bg1"/>
                </a:solidFill>
                <a:latin typeface="Aptos Display" panose="020B0004020202020204" pitchFamily="34" charset="0"/>
              </a:rPr>
              <a:t>from</a:t>
            </a:r>
            <a:r>
              <a:rPr lang="fr-FR" b="1" dirty="0">
                <a:solidFill>
                  <a:schemeClr val="bg1"/>
                </a:solidFill>
                <a:latin typeface="Aptos Display" panose="020B0004020202020204" pitchFamily="34" charset="0"/>
              </a:rPr>
              <a:t> the original pipeline</a:t>
            </a:r>
          </a:p>
        </p:txBody>
      </p:sp>
      <p:pic>
        <p:nvPicPr>
          <p:cNvPr id="5" name="Image 4">
            <a:extLst>
              <a:ext uri="{FF2B5EF4-FFF2-40B4-BE49-F238E27FC236}">
                <a16:creationId xmlns:a16="http://schemas.microsoft.com/office/drawing/2014/main" id="{C81BB562-DB99-8EBA-714D-8B67616732C4}"/>
              </a:ext>
            </a:extLst>
          </p:cNvPr>
          <p:cNvPicPr>
            <a:picLocks noChangeAspect="1"/>
          </p:cNvPicPr>
          <p:nvPr/>
        </p:nvPicPr>
        <p:blipFill>
          <a:blip r:embed="rId4"/>
          <a:stretch>
            <a:fillRect/>
          </a:stretch>
        </p:blipFill>
        <p:spPr>
          <a:xfrm>
            <a:off x="6539344" y="189918"/>
            <a:ext cx="4786610" cy="3947353"/>
          </a:xfrm>
          <a:prstGeom prst="rect">
            <a:avLst/>
          </a:prstGeom>
        </p:spPr>
      </p:pic>
    </p:spTree>
    <p:extLst>
      <p:ext uri="{BB962C8B-B14F-4D97-AF65-F5344CB8AC3E}">
        <p14:creationId xmlns:p14="http://schemas.microsoft.com/office/powerpoint/2010/main" val="3321526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err="1"/>
              <a:t>Comments</a:t>
            </a:r>
            <a:endParaRPr lang="fr-FR" sz="3200" dirty="0"/>
          </a:p>
        </p:txBody>
      </p:sp>
      <p:sp>
        <p:nvSpPr>
          <p:cNvPr id="3" name="ZoneTexte 2">
            <a:extLst>
              <a:ext uri="{FF2B5EF4-FFF2-40B4-BE49-F238E27FC236}">
                <a16:creationId xmlns:a16="http://schemas.microsoft.com/office/drawing/2014/main" id="{06EAEFCF-C50B-4CFC-DE85-0C8F5B9B0038}"/>
              </a:ext>
            </a:extLst>
          </p:cNvPr>
          <p:cNvSpPr txBox="1"/>
          <p:nvPr/>
        </p:nvSpPr>
        <p:spPr>
          <a:xfrm>
            <a:off x="2299854" y="1538482"/>
            <a:ext cx="9033163" cy="37810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The optimization done for the entity retrieval module did not affect the performance, which remained consistent.</a:t>
            </a:r>
          </a:p>
          <a:p>
            <a:pPr marL="285750" indent="-285750">
              <a:lnSpc>
                <a:spcPct val="150000"/>
              </a:lnSpc>
              <a:buFont typeface="Arial" panose="020B0604020202020204" pitchFamily="34" charset="0"/>
              <a:buChar char="•"/>
            </a:pPr>
            <a:r>
              <a:rPr lang="en-US" dirty="0">
                <a:solidFill>
                  <a:schemeClr val="bg1"/>
                </a:solidFill>
              </a:rPr>
              <a:t>Latency was reduced from 126.67 seconds to 67.25 seconds, showing a reduction of 59.42 seconds, equivalent to a percentage decrease of 46.9%. This execution time is much more acceptable, with over half of the examples now running in less than or equal to 1 minute.</a:t>
            </a:r>
          </a:p>
          <a:p>
            <a:pPr marL="285750" indent="-285750">
              <a:lnSpc>
                <a:spcPct val="150000"/>
              </a:lnSpc>
              <a:buFont typeface="Arial" panose="020B0604020202020204" pitchFamily="34" charset="0"/>
              <a:buChar char="•"/>
            </a:pPr>
            <a:r>
              <a:rPr lang="en-US" dirty="0">
                <a:solidFill>
                  <a:schemeClr val="bg1"/>
                </a:solidFill>
              </a:rPr>
              <a:t>The schema selection accuracy remained almost unchanged, even with the optimization.</a:t>
            </a:r>
          </a:p>
          <a:p>
            <a:pPr marL="285750" indent="-285750">
              <a:lnSpc>
                <a:spcPct val="150000"/>
              </a:lnSpc>
              <a:buFont typeface="Arial" panose="020B0604020202020204" pitchFamily="34" charset="0"/>
              <a:buChar char="•"/>
            </a:pPr>
            <a:r>
              <a:rPr lang="en-US" dirty="0">
                <a:solidFill>
                  <a:schemeClr val="bg1"/>
                </a:solidFill>
              </a:rPr>
              <a:t>This optimized pipeline appears to be the best choice, considering its balanced performance(59,18%), latency(67,25 s), and cost (0,035$).</a:t>
            </a:r>
            <a:endParaRPr lang="LID4096" dirty="0">
              <a:solidFill>
                <a:schemeClr val="bg1"/>
              </a:solidFill>
            </a:endParaRPr>
          </a:p>
        </p:txBody>
      </p:sp>
    </p:spTree>
    <p:extLst>
      <p:ext uri="{BB962C8B-B14F-4D97-AF65-F5344CB8AC3E}">
        <p14:creationId xmlns:p14="http://schemas.microsoft.com/office/powerpoint/2010/main" val="221788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r>
              <a:rPr lang="fr-FR" dirty="0" err="1"/>
              <a:t>Experiment</a:t>
            </a:r>
            <a:r>
              <a:rPr lang="fr-FR" dirty="0"/>
              <a:t> IV </a:t>
            </a:r>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4" name="ZoneTexte 3">
            <a:extLst>
              <a:ext uri="{FF2B5EF4-FFF2-40B4-BE49-F238E27FC236}">
                <a16:creationId xmlns:a16="http://schemas.microsoft.com/office/drawing/2014/main" id="{036F4E08-6172-297C-8AF4-3979C511D578}"/>
              </a:ext>
            </a:extLst>
          </p:cNvPr>
          <p:cNvSpPr txBox="1"/>
          <p:nvPr/>
        </p:nvSpPr>
        <p:spPr>
          <a:xfrm>
            <a:off x="2959226" y="3392300"/>
            <a:ext cx="718230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Ran the pipeline with GPT-4o, optimized entity retrieval, and included the schema selection fusion module (a fusion between table and column selection in one module ). Trying to reduce more cost,</a:t>
            </a:r>
            <a:endParaRPr lang="LID4096" dirty="0">
              <a:solidFill>
                <a:schemeClr val="bg1"/>
              </a:solidFill>
            </a:endParaRPr>
          </a:p>
        </p:txBody>
      </p:sp>
    </p:spTree>
    <p:extLst>
      <p:ext uri="{BB962C8B-B14F-4D97-AF65-F5344CB8AC3E}">
        <p14:creationId xmlns:p14="http://schemas.microsoft.com/office/powerpoint/2010/main" val="1536518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AE4F5439-481D-4F78-4D34-3AB0B6972733}"/>
              </a:ext>
            </a:extLst>
          </p:cNvPr>
          <p:cNvGraphicFramePr>
            <a:graphicFrameLocks noGrp="1"/>
          </p:cNvGraphicFramePr>
          <p:nvPr>
            <p:extLst>
              <p:ext uri="{D42A27DB-BD31-4B8C-83A1-F6EECF244321}">
                <p14:modId xmlns:p14="http://schemas.microsoft.com/office/powerpoint/2010/main" val="2681351629"/>
              </p:ext>
            </p:extLst>
          </p:nvPr>
        </p:nvGraphicFramePr>
        <p:xfrm>
          <a:off x="2032000" y="2247166"/>
          <a:ext cx="8128000" cy="1112520"/>
        </p:xfrm>
        <a:graphic>
          <a:graphicData uri="http://schemas.openxmlformats.org/drawingml/2006/table">
            <a:tbl>
              <a:tblPr firstRow="1" bandRow="1">
                <a:tableStyleId>{C4B1156A-380E-4F78-BDF5-A606A8083BF9}</a:tableStyleId>
              </a:tblPr>
              <a:tblGrid>
                <a:gridCol w="2401454">
                  <a:extLst>
                    <a:ext uri="{9D8B030D-6E8A-4147-A177-3AD203B41FA5}">
                      <a16:colId xmlns:a16="http://schemas.microsoft.com/office/drawing/2014/main" val="4099113361"/>
                    </a:ext>
                  </a:extLst>
                </a:gridCol>
                <a:gridCol w="1233055">
                  <a:extLst>
                    <a:ext uri="{9D8B030D-6E8A-4147-A177-3AD203B41FA5}">
                      <a16:colId xmlns:a16="http://schemas.microsoft.com/office/drawing/2014/main" val="1366711185"/>
                    </a:ext>
                  </a:extLst>
                </a:gridCol>
                <a:gridCol w="1399309">
                  <a:extLst>
                    <a:ext uri="{9D8B030D-6E8A-4147-A177-3AD203B41FA5}">
                      <a16:colId xmlns:a16="http://schemas.microsoft.com/office/drawing/2014/main" val="2022320207"/>
                    </a:ext>
                  </a:extLst>
                </a:gridCol>
                <a:gridCol w="1593273">
                  <a:extLst>
                    <a:ext uri="{9D8B030D-6E8A-4147-A177-3AD203B41FA5}">
                      <a16:colId xmlns:a16="http://schemas.microsoft.com/office/drawing/2014/main" val="2857899238"/>
                    </a:ext>
                  </a:extLst>
                </a:gridCol>
                <a:gridCol w="1500909">
                  <a:extLst>
                    <a:ext uri="{9D8B030D-6E8A-4147-A177-3AD203B41FA5}">
                      <a16:colId xmlns:a16="http://schemas.microsoft.com/office/drawing/2014/main" val="1600991200"/>
                    </a:ext>
                  </a:extLst>
                </a:gridCol>
              </a:tblGrid>
              <a:tr h="370840">
                <a:tc>
                  <a:txBody>
                    <a:bodyPr/>
                    <a:lstStyle/>
                    <a:p>
                      <a:endParaRPr lang="LID4096" dirty="0">
                        <a:latin typeface="+mn-lt"/>
                      </a:endParaRPr>
                    </a:p>
                  </a:txBody>
                  <a:tcPr/>
                </a:tc>
                <a:tc>
                  <a:txBody>
                    <a:bodyPr/>
                    <a:lstStyle/>
                    <a:p>
                      <a:r>
                        <a:rPr lang="fr-FR" dirty="0">
                          <a:latin typeface="+mn-lt"/>
                        </a:rPr>
                        <a:t>Simple</a:t>
                      </a:r>
                      <a:endParaRPr lang="LID4096" dirty="0">
                        <a:latin typeface="+mn-lt"/>
                      </a:endParaRPr>
                    </a:p>
                  </a:txBody>
                  <a:tcPr/>
                </a:tc>
                <a:tc>
                  <a:txBody>
                    <a:bodyPr/>
                    <a:lstStyle/>
                    <a:p>
                      <a:r>
                        <a:rPr lang="fr-FR" dirty="0" err="1">
                          <a:latin typeface="+mn-lt"/>
                        </a:rPr>
                        <a:t>Moderate</a:t>
                      </a:r>
                      <a:endParaRPr lang="LID4096" dirty="0">
                        <a:latin typeface="+mn-lt"/>
                      </a:endParaRPr>
                    </a:p>
                  </a:txBody>
                  <a:tcPr/>
                </a:tc>
                <a:tc>
                  <a:txBody>
                    <a:bodyPr/>
                    <a:lstStyle/>
                    <a:p>
                      <a:r>
                        <a:rPr lang="fr-FR" dirty="0" err="1">
                          <a:latin typeface="+mn-lt"/>
                        </a:rPr>
                        <a:t>Challenging</a:t>
                      </a:r>
                      <a:endParaRPr lang="LID4096" dirty="0">
                        <a:latin typeface="+mn-lt"/>
                      </a:endParaRPr>
                    </a:p>
                  </a:txBody>
                  <a:tcPr/>
                </a:tc>
                <a:tc>
                  <a:txBody>
                    <a:bodyPr/>
                    <a:lstStyle/>
                    <a:p>
                      <a:r>
                        <a:rPr lang="fr-FR" dirty="0">
                          <a:latin typeface="+mn-lt"/>
                        </a:rPr>
                        <a:t>All</a:t>
                      </a:r>
                      <a:endParaRPr lang="LID4096" dirty="0">
                        <a:latin typeface="+mn-lt"/>
                      </a:endParaRPr>
                    </a:p>
                  </a:txBody>
                  <a:tcPr/>
                </a:tc>
                <a:extLst>
                  <a:ext uri="{0D108BD9-81ED-4DB2-BD59-A6C34878D82A}">
                    <a16:rowId xmlns:a16="http://schemas.microsoft.com/office/drawing/2014/main" val="1924619625"/>
                  </a:ext>
                </a:extLst>
              </a:tr>
              <a:tr h="370840">
                <a:tc>
                  <a:txBody>
                    <a:bodyPr/>
                    <a:lstStyle/>
                    <a:p>
                      <a:r>
                        <a:rPr lang="fr-FR" b="1" dirty="0" err="1">
                          <a:latin typeface="+mn-lt"/>
                        </a:rPr>
                        <a:t>Num</a:t>
                      </a:r>
                      <a:r>
                        <a:rPr lang="fr-FR" b="1" dirty="0">
                          <a:latin typeface="+mn-lt"/>
                        </a:rPr>
                        <a:t> </a:t>
                      </a:r>
                      <a:r>
                        <a:rPr lang="fr-FR" b="1" dirty="0" err="1">
                          <a:latin typeface="+mn-lt"/>
                        </a:rPr>
                        <a:t>examples</a:t>
                      </a:r>
                      <a:r>
                        <a:rPr lang="fr-FR" b="1" dirty="0">
                          <a:latin typeface="+mn-lt"/>
                        </a:rPr>
                        <a:t> </a:t>
                      </a:r>
                      <a:endParaRPr lang="LID4096" b="1" dirty="0">
                        <a:latin typeface="+mn-lt"/>
                      </a:endParaRPr>
                    </a:p>
                  </a:txBody>
                  <a:tcPr/>
                </a:tc>
                <a:tc>
                  <a:txBody>
                    <a:bodyPr/>
                    <a:lstStyle/>
                    <a:p>
                      <a:r>
                        <a:rPr lang="fr-FR" sz="1800" dirty="0">
                          <a:latin typeface="+mn-lt"/>
                        </a:rPr>
                        <a:t>81</a:t>
                      </a:r>
                      <a:endParaRPr lang="LID4096" sz="1800" dirty="0">
                        <a:latin typeface="+mn-lt"/>
                      </a:endParaRPr>
                    </a:p>
                  </a:txBody>
                  <a:tcPr/>
                </a:tc>
                <a:tc>
                  <a:txBody>
                    <a:bodyPr/>
                    <a:lstStyle/>
                    <a:p>
                      <a:r>
                        <a:rPr lang="fr-FR" dirty="0">
                          <a:latin typeface="+mn-lt"/>
                        </a:rPr>
                        <a:t>54</a:t>
                      </a:r>
                      <a:endParaRPr lang="LID4096" dirty="0">
                        <a:latin typeface="+mn-lt"/>
                      </a:endParaRPr>
                    </a:p>
                  </a:txBody>
                  <a:tcPr/>
                </a:tc>
                <a:tc>
                  <a:txBody>
                    <a:bodyPr/>
                    <a:lstStyle/>
                    <a:p>
                      <a:r>
                        <a:rPr lang="fr-FR" dirty="0">
                          <a:latin typeface="+mn-lt"/>
                        </a:rPr>
                        <a:t>12</a:t>
                      </a:r>
                      <a:endParaRPr lang="LID4096" dirty="0">
                        <a:latin typeface="+mn-lt"/>
                      </a:endParaRPr>
                    </a:p>
                  </a:txBody>
                  <a:tcPr/>
                </a:tc>
                <a:tc>
                  <a:txBody>
                    <a:bodyPr/>
                    <a:lstStyle/>
                    <a:p>
                      <a:r>
                        <a:rPr lang="fr-FR" dirty="0">
                          <a:latin typeface="+mn-lt"/>
                        </a:rPr>
                        <a:t>147</a:t>
                      </a:r>
                      <a:endParaRPr lang="LID4096" dirty="0">
                        <a:latin typeface="+mn-lt"/>
                      </a:endParaRPr>
                    </a:p>
                  </a:txBody>
                  <a:tcPr/>
                </a:tc>
                <a:extLst>
                  <a:ext uri="{0D108BD9-81ED-4DB2-BD59-A6C34878D82A}">
                    <a16:rowId xmlns:a16="http://schemas.microsoft.com/office/drawing/2014/main" val="2183410096"/>
                  </a:ext>
                </a:extLst>
              </a:tr>
              <a:tr h="370840">
                <a:tc>
                  <a:txBody>
                    <a:bodyPr/>
                    <a:lstStyle/>
                    <a:p>
                      <a:r>
                        <a:rPr lang="fr-FR" b="1" dirty="0" err="1">
                          <a:latin typeface="+mn-lt"/>
                        </a:rPr>
                        <a:t>Execution</a:t>
                      </a:r>
                      <a:r>
                        <a:rPr lang="fr-FR" b="1" dirty="0">
                          <a:latin typeface="+mn-lt"/>
                        </a:rPr>
                        <a:t> </a:t>
                      </a:r>
                      <a:r>
                        <a:rPr lang="fr-FR" b="1" dirty="0" err="1">
                          <a:latin typeface="+mn-lt"/>
                        </a:rPr>
                        <a:t>Accuracy</a:t>
                      </a:r>
                      <a:endParaRPr lang="LID4096" b="1" dirty="0">
                        <a:latin typeface="+mn-lt"/>
                      </a:endParaRPr>
                    </a:p>
                  </a:txBody>
                  <a:tcPr/>
                </a:tc>
                <a:tc>
                  <a:txBody>
                    <a:bodyPr/>
                    <a:lstStyle/>
                    <a:p>
                      <a:r>
                        <a:rPr lang="fr-FR" dirty="0">
                          <a:latin typeface="+mn-lt"/>
                        </a:rPr>
                        <a:t>54,3%</a:t>
                      </a:r>
                      <a:endParaRPr lang="LID4096" dirty="0">
                        <a:latin typeface="+mn-lt"/>
                      </a:endParaRPr>
                    </a:p>
                  </a:txBody>
                  <a:tcPr/>
                </a:tc>
                <a:tc>
                  <a:txBody>
                    <a:bodyPr/>
                    <a:lstStyle/>
                    <a:p>
                      <a:r>
                        <a:rPr lang="fr-FR" dirty="0">
                          <a:latin typeface="+mn-lt"/>
                        </a:rPr>
                        <a:t>63,0%</a:t>
                      </a:r>
                      <a:endParaRPr lang="LID4096" dirty="0">
                        <a:latin typeface="+mn-lt"/>
                      </a:endParaRPr>
                    </a:p>
                  </a:txBody>
                  <a:tcPr/>
                </a:tc>
                <a:tc>
                  <a:txBody>
                    <a:bodyPr/>
                    <a:lstStyle/>
                    <a:p>
                      <a:r>
                        <a:rPr lang="fr-FR" dirty="0">
                          <a:latin typeface="+mn-lt"/>
                        </a:rPr>
                        <a:t>50,0%</a:t>
                      </a:r>
                      <a:endParaRPr lang="LID4096" dirty="0">
                        <a:latin typeface="+mn-lt"/>
                      </a:endParaRPr>
                    </a:p>
                  </a:txBody>
                  <a:tcPr/>
                </a:tc>
                <a:tc>
                  <a:txBody>
                    <a:bodyPr/>
                    <a:lstStyle/>
                    <a:p>
                      <a:r>
                        <a:rPr lang="fr-FR" dirty="0">
                          <a:latin typeface="+mn-lt"/>
                        </a:rPr>
                        <a:t>57,14%</a:t>
                      </a:r>
                      <a:endParaRPr lang="LID4096" dirty="0">
                        <a:latin typeface="+mn-lt"/>
                      </a:endParaRPr>
                    </a:p>
                  </a:txBody>
                  <a:tcPr/>
                </a:tc>
                <a:extLst>
                  <a:ext uri="{0D108BD9-81ED-4DB2-BD59-A6C34878D82A}">
                    <a16:rowId xmlns:a16="http://schemas.microsoft.com/office/drawing/2014/main" val="1036982933"/>
                  </a:ext>
                </a:extLst>
              </a:tr>
            </a:tbl>
          </a:graphicData>
        </a:graphic>
      </p:graphicFrame>
      <p:sp>
        <p:nvSpPr>
          <p:cNvPr id="9" name="ZoneTexte 8">
            <a:extLst>
              <a:ext uri="{FF2B5EF4-FFF2-40B4-BE49-F238E27FC236}">
                <a16:creationId xmlns:a16="http://schemas.microsoft.com/office/drawing/2014/main" id="{84BA5D05-DCFE-9ABC-4315-055D1CE86EE4}"/>
              </a:ext>
            </a:extLst>
          </p:cNvPr>
          <p:cNvSpPr txBox="1"/>
          <p:nvPr/>
        </p:nvSpPr>
        <p:spPr>
          <a:xfrm>
            <a:off x="2031999" y="3531852"/>
            <a:ext cx="8128000" cy="369332"/>
          </a:xfrm>
          <a:prstGeom prst="rect">
            <a:avLst/>
          </a:prstGeom>
          <a:noFill/>
        </p:spPr>
        <p:txBody>
          <a:bodyPr wrap="square" rtlCol="0">
            <a:spAutoFit/>
          </a:bodyPr>
          <a:lstStyle/>
          <a:p>
            <a:pPr algn="ctr"/>
            <a:r>
              <a:rPr lang="en-US" b="1" dirty="0">
                <a:latin typeface="+mj-lt"/>
              </a:rPr>
              <a:t> Distribution of Execution accuracy by difficulty levels </a:t>
            </a:r>
            <a:endParaRPr lang="LID4096" b="1" dirty="0">
              <a:latin typeface="+mj-lt"/>
            </a:endParaRPr>
          </a:p>
        </p:txBody>
      </p:sp>
      <p:pic>
        <p:nvPicPr>
          <p:cNvPr id="32" name="Image 31">
            <a:extLst>
              <a:ext uri="{FF2B5EF4-FFF2-40B4-BE49-F238E27FC236}">
                <a16:creationId xmlns:a16="http://schemas.microsoft.com/office/drawing/2014/main" id="{53916161-EB69-E91A-DB29-3939D22E40F1}"/>
              </a:ext>
            </a:extLst>
          </p:cNvPr>
          <p:cNvPicPr>
            <a:picLocks noChangeAspect="1"/>
          </p:cNvPicPr>
          <p:nvPr/>
        </p:nvPicPr>
        <p:blipFill>
          <a:blip r:embed="rId2"/>
          <a:stretch>
            <a:fillRect/>
          </a:stretch>
        </p:blipFill>
        <p:spPr>
          <a:xfrm>
            <a:off x="0" y="3901184"/>
            <a:ext cx="2956816" cy="2956816"/>
          </a:xfrm>
          <a:prstGeom prst="rect">
            <a:avLst/>
          </a:prstGeom>
        </p:spPr>
      </p:pic>
    </p:spTree>
    <p:extLst>
      <p:ext uri="{BB962C8B-B14F-4D97-AF65-F5344CB8AC3E}">
        <p14:creationId xmlns:p14="http://schemas.microsoft.com/office/powerpoint/2010/main" val="1251326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14021" y="5669426"/>
            <a:ext cx="7849694" cy="369332"/>
          </a:xfrm>
          <a:prstGeom prst="rect">
            <a:avLst/>
          </a:prstGeom>
          <a:noFill/>
        </p:spPr>
        <p:txBody>
          <a:bodyPr wrap="square" rtlCol="0">
            <a:spAutoFit/>
          </a:bodyPr>
          <a:lstStyle/>
          <a:p>
            <a:pPr algn="ctr"/>
            <a:r>
              <a:rPr lang="fr-FR" b="1" dirty="0" err="1">
                <a:latin typeface="+mj-lt"/>
              </a:rPr>
              <a:t>Cost</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cost</a:t>
            </a:r>
            <a:r>
              <a:rPr lang="fr-FR" dirty="0"/>
              <a:t>  0,029$)</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6" name="Image 5">
            <a:extLst>
              <a:ext uri="{FF2B5EF4-FFF2-40B4-BE49-F238E27FC236}">
                <a16:creationId xmlns:a16="http://schemas.microsoft.com/office/drawing/2014/main" id="{2703D15D-8598-3946-14FB-9DCE24A916FC}"/>
              </a:ext>
            </a:extLst>
          </p:cNvPr>
          <p:cNvPicPr>
            <a:picLocks noChangeAspect="1"/>
          </p:cNvPicPr>
          <p:nvPr/>
        </p:nvPicPr>
        <p:blipFill>
          <a:blip r:embed="rId3"/>
          <a:stretch>
            <a:fillRect/>
          </a:stretch>
        </p:blipFill>
        <p:spPr>
          <a:xfrm>
            <a:off x="2214020" y="532365"/>
            <a:ext cx="7849695" cy="4848902"/>
          </a:xfrm>
          <a:prstGeom prst="rect">
            <a:avLst/>
          </a:prstGeom>
        </p:spPr>
      </p:pic>
    </p:spTree>
    <p:extLst>
      <p:ext uri="{BB962C8B-B14F-4D97-AF65-F5344CB8AC3E}">
        <p14:creationId xmlns:p14="http://schemas.microsoft.com/office/powerpoint/2010/main" val="62410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23545" y="5669426"/>
            <a:ext cx="7744907" cy="369332"/>
          </a:xfrm>
          <a:prstGeom prst="rect">
            <a:avLst/>
          </a:prstGeom>
          <a:noFill/>
        </p:spPr>
        <p:txBody>
          <a:bodyPr wrap="square" rtlCol="0">
            <a:spAutoFit/>
          </a:bodyPr>
          <a:lstStyle/>
          <a:p>
            <a:pPr algn="ctr"/>
            <a:r>
              <a:rPr lang="fr-FR" b="1" dirty="0" err="1">
                <a:latin typeface="+mj-lt"/>
              </a:rPr>
              <a:t>Latency</a:t>
            </a:r>
            <a:r>
              <a:rPr lang="fr-FR" b="1" dirty="0">
                <a:latin typeface="+mj-lt"/>
              </a:rPr>
              <a:t> Distribution </a:t>
            </a:r>
            <a:r>
              <a:rPr lang="fr-FR" b="1" dirty="0" err="1">
                <a:latin typeface="+mj-lt"/>
              </a:rPr>
              <a:t>Diagramm</a:t>
            </a:r>
            <a:r>
              <a:rPr lang="fr-FR" b="1" dirty="0">
                <a:latin typeface="+mj-lt"/>
              </a:rPr>
              <a:t> </a:t>
            </a:r>
            <a:r>
              <a:rPr lang="fr-FR" dirty="0"/>
              <a:t>(</a:t>
            </a:r>
            <a:r>
              <a:rPr lang="fr-FR" dirty="0" err="1"/>
              <a:t>average</a:t>
            </a:r>
            <a:r>
              <a:rPr lang="fr-FR" dirty="0"/>
              <a:t> </a:t>
            </a:r>
            <a:r>
              <a:rPr lang="fr-FR" dirty="0" err="1"/>
              <a:t>latency</a:t>
            </a:r>
            <a:r>
              <a:rPr lang="fr-FR" dirty="0"/>
              <a:t> 50,03s)</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6" name="Image 5">
            <a:extLst>
              <a:ext uri="{FF2B5EF4-FFF2-40B4-BE49-F238E27FC236}">
                <a16:creationId xmlns:a16="http://schemas.microsoft.com/office/drawing/2014/main" id="{E64D9AB2-A6A1-DB3C-B84D-B79CEBF68666}"/>
              </a:ext>
            </a:extLst>
          </p:cNvPr>
          <p:cNvPicPr>
            <a:picLocks noChangeAspect="1"/>
          </p:cNvPicPr>
          <p:nvPr/>
        </p:nvPicPr>
        <p:blipFill>
          <a:blip r:embed="rId3"/>
          <a:stretch>
            <a:fillRect/>
          </a:stretch>
        </p:blipFill>
        <p:spPr>
          <a:xfrm>
            <a:off x="2223546" y="511638"/>
            <a:ext cx="7744906" cy="4867954"/>
          </a:xfrm>
          <a:prstGeom prst="rect">
            <a:avLst/>
          </a:prstGeom>
        </p:spPr>
      </p:pic>
    </p:spTree>
    <p:extLst>
      <p:ext uri="{BB962C8B-B14F-4D97-AF65-F5344CB8AC3E}">
        <p14:creationId xmlns:p14="http://schemas.microsoft.com/office/powerpoint/2010/main" val="478199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rmAutofit/>
          </a:bodyPr>
          <a:lstStyle>
            <a:defPPr>
              <a:defRPr lang="fr-FR"/>
            </a:defPPr>
          </a:lstStyle>
          <a:p>
            <a:pPr rtl="0"/>
            <a:r>
              <a:rPr lang="fr-FR" sz="2400" dirty="0" err="1"/>
              <a:t>Recall</a:t>
            </a:r>
            <a:r>
              <a:rPr lang="fr-FR" sz="2400" dirty="0"/>
              <a:t> and </a:t>
            </a:r>
            <a:r>
              <a:rPr lang="fr-FR" sz="2400" dirty="0" err="1"/>
              <a:t>Precision</a:t>
            </a:r>
            <a:r>
              <a:rPr lang="fr-FR" sz="2400" dirty="0"/>
              <a:t> for </a:t>
            </a:r>
            <a:r>
              <a:rPr lang="fr-FR" sz="2400" dirty="0" err="1"/>
              <a:t>schema</a:t>
            </a:r>
            <a:r>
              <a:rPr lang="fr-FR" sz="2400" dirty="0"/>
              <a:t> </a:t>
            </a:r>
            <a:r>
              <a:rPr lang="fr-FR" sz="2400" dirty="0" err="1"/>
              <a:t>selection</a:t>
            </a:r>
            <a:r>
              <a:rPr lang="fr-FR" sz="2400" dirty="0"/>
              <a:t> </a:t>
            </a:r>
            <a:r>
              <a:rPr lang="fr-FR" sz="2400" dirty="0" err="1"/>
              <a:t>compared</a:t>
            </a:r>
            <a:r>
              <a:rPr lang="fr-FR" sz="2400" dirty="0"/>
              <a:t> to the tables and </a:t>
            </a:r>
            <a:r>
              <a:rPr lang="fr-FR" sz="2400" dirty="0" err="1"/>
              <a:t>columns</a:t>
            </a:r>
            <a:r>
              <a:rPr lang="fr-FR" sz="2400" dirty="0"/>
              <a:t> </a:t>
            </a:r>
            <a:r>
              <a:rPr lang="fr-FR" sz="2400" dirty="0" err="1"/>
              <a:t>used</a:t>
            </a:r>
            <a:r>
              <a:rPr lang="fr-FR" sz="2400" dirty="0"/>
              <a:t> in correct SQL</a:t>
            </a:r>
          </a:p>
        </p:txBody>
      </p:sp>
      <p:sp>
        <p:nvSpPr>
          <p:cNvPr id="11" name="ZoneTexte 10">
            <a:extLst>
              <a:ext uri="{FF2B5EF4-FFF2-40B4-BE49-F238E27FC236}">
                <a16:creationId xmlns:a16="http://schemas.microsoft.com/office/drawing/2014/main" id="{1CCE1641-90AA-E1DC-D62B-D67EE5F8DE29}"/>
              </a:ext>
            </a:extLst>
          </p:cNvPr>
          <p:cNvSpPr txBox="1"/>
          <p:nvPr/>
        </p:nvSpPr>
        <p:spPr>
          <a:xfrm>
            <a:off x="6539344" y="4322619"/>
            <a:ext cx="4786610" cy="369332"/>
          </a:xfrm>
          <a:prstGeom prst="rect">
            <a:avLst/>
          </a:prstGeom>
          <a:noFill/>
        </p:spPr>
        <p:txBody>
          <a:bodyPr wrap="square" rtlCol="0">
            <a:spAutoFit/>
          </a:bodyPr>
          <a:lstStyle/>
          <a:p>
            <a:pPr algn="ctr"/>
            <a:r>
              <a:rPr lang="fr-FR" b="1" dirty="0" err="1">
                <a:solidFill>
                  <a:schemeClr val="bg1"/>
                </a:solidFill>
                <a:latin typeface="Aptos Display" panose="020B0004020202020204" pitchFamily="34" charset="0"/>
              </a:rPr>
              <a:t>Results</a:t>
            </a:r>
            <a:r>
              <a:rPr lang="fr-FR" b="1" dirty="0">
                <a:solidFill>
                  <a:schemeClr val="bg1"/>
                </a:solidFill>
                <a:latin typeface="Aptos Display" panose="020B0004020202020204" pitchFamily="34" charset="0"/>
              </a:rPr>
              <a:t> </a:t>
            </a:r>
            <a:r>
              <a:rPr lang="fr-FR" b="1" dirty="0" err="1">
                <a:solidFill>
                  <a:schemeClr val="bg1"/>
                </a:solidFill>
                <a:latin typeface="Aptos Display" panose="020B0004020202020204" pitchFamily="34" charset="0"/>
              </a:rPr>
              <a:t>from</a:t>
            </a:r>
            <a:r>
              <a:rPr lang="fr-FR" b="1" dirty="0">
                <a:solidFill>
                  <a:schemeClr val="bg1"/>
                </a:solidFill>
                <a:latin typeface="Aptos Display" panose="020B0004020202020204" pitchFamily="34" charset="0"/>
              </a:rPr>
              <a:t> </a:t>
            </a:r>
            <a:r>
              <a:rPr lang="fr-FR" b="1" dirty="0" err="1">
                <a:solidFill>
                  <a:schemeClr val="bg1"/>
                </a:solidFill>
                <a:latin typeface="Aptos Display" panose="020B0004020202020204" pitchFamily="34" charset="0"/>
              </a:rPr>
              <a:t>Experiment</a:t>
            </a:r>
            <a:r>
              <a:rPr lang="fr-FR" b="1" dirty="0">
                <a:solidFill>
                  <a:schemeClr val="bg1"/>
                </a:solidFill>
                <a:latin typeface="Aptos Display" panose="020B0004020202020204" pitchFamily="34" charset="0"/>
              </a:rPr>
              <a:t> IV</a:t>
            </a:r>
          </a:p>
        </p:txBody>
      </p:sp>
      <p:sp>
        <p:nvSpPr>
          <p:cNvPr id="12" name="ZoneTexte 11">
            <a:extLst>
              <a:ext uri="{FF2B5EF4-FFF2-40B4-BE49-F238E27FC236}">
                <a16:creationId xmlns:a16="http://schemas.microsoft.com/office/drawing/2014/main" id="{72EB3E08-CADB-13EF-DC46-E77A6FAAD166}"/>
              </a:ext>
            </a:extLst>
          </p:cNvPr>
          <p:cNvSpPr txBox="1"/>
          <p:nvPr/>
        </p:nvSpPr>
        <p:spPr>
          <a:xfrm>
            <a:off x="866045" y="4322619"/>
            <a:ext cx="4786610" cy="369332"/>
          </a:xfrm>
          <a:prstGeom prst="rect">
            <a:avLst/>
          </a:prstGeom>
          <a:noFill/>
        </p:spPr>
        <p:txBody>
          <a:bodyPr wrap="square" rtlCol="0">
            <a:spAutoFit/>
          </a:bodyPr>
          <a:lstStyle/>
          <a:p>
            <a:pPr algn="ctr"/>
            <a:r>
              <a:rPr lang="fr-FR" b="1" dirty="0" err="1">
                <a:solidFill>
                  <a:schemeClr val="bg1"/>
                </a:solidFill>
                <a:latin typeface="Aptos Display" panose="020B0004020202020204" pitchFamily="34" charset="0"/>
              </a:rPr>
              <a:t>Results</a:t>
            </a:r>
            <a:r>
              <a:rPr lang="fr-FR" b="1" dirty="0">
                <a:solidFill>
                  <a:schemeClr val="bg1"/>
                </a:solidFill>
                <a:latin typeface="Aptos Display" panose="020B0004020202020204" pitchFamily="34" charset="0"/>
              </a:rPr>
              <a:t> </a:t>
            </a:r>
            <a:r>
              <a:rPr lang="fr-FR" b="1" dirty="0" err="1">
                <a:solidFill>
                  <a:schemeClr val="bg1"/>
                </a:solidFill>
                <a:latin typeface="Aptos Display" panose="020B0004020202020204" pitchFamily="34" charset="0"/>
              </a:rPr>
              <a:t>from</a:t>
            </a:r>
            <a:r>
              <a:rPr lang="fr-FR" b="1" dirty="0">
                <a:solidFill>
                  <a:schemeClr val="bg1"/>
                </a:solidFill>
                <a:latin typeface="Aptos Display" panose="020B0004020202020204" pitchFamily="34" charset="0"/>
              </a:rPr>
              <a:t> the </a:t>
            </a:r>
            <a:r>
              <a:rPr lang="fr-FR" b="1" dirty="0" err="1">
                <a:solidFill>
                  <a:schemeClr val="bg1"/>
                </a:solidFill>
                <a:latin typeface="Aptos Display" panose="020B0004020202020204" pitchFamily="34" charset="0"/>
              </a:rPr>
              <a:t>experiment</a:t>
            </a:r>
            <a:r>
              <a:rPr lang="fr-FR" b="1" dirty="0">
                <a:solidFill>
                  <a:schemeClr val="bg1"/>
                </a:solidFill>
                <a:latin typeface="Aptos Display" panose="020B0004020202020204" pitchFamily="34" charset="0"/>
              </a:rPr>
              <a:t> III</a:t>
            </a:r>
          </a:p>
        </p:txBody>
      </p:sp>
      <p:pic>
        <p:nvPicPr>
          <p:cNvPr id="4" name="Image 3">
            <a:extLst>
              <a:ext uri="{FF2B5EF4-FFF2-40B4-BE49-F238E27FC236}">
                <a16:creationId xmlns:a16="http://schemas.microsoft.com/office/drawing/2014/main" id="{AE6E5859-6F86-E231-D248-DDAFBEEBBB29}"/>
              </a:ext>
            </a:extLst>
          </p:cNvPr>
          <p:cNvPicPr>
            <a:picLocks noChangeAspect="1"/>
          </p:cNvPicPr>
          <p:nvPr/>
        </p:nvPicPr>
        <p:blipFill>
          <a:blip r:embed="rId3"/>
          <a:stretch>
            <a:fillRect/>
          </a:stretch>
        </p:blipFill>
        <p:spPr>
          <a:xfrm>
            <a:off x="6539344" y="255293"/>
            <a:ext cx="4786610" cy="3881978"/>
          </a:xfrm>
          <a:prstGeom prst="rect">
            <a:avLst/>
          </a:prstGeom>
        </p:spPr>
      </p:pic>
      <p:pic>
        <p:nvPicPr>
          <p:cNvPr id="6" name="Image 5">
            <a:extLst>
              <a:ext uri="{FF2B5EF4-FFF2-40B4-BE49-F238E27FC236}">
                <a16:creationId xmlns:a16="http://schemas.microsoft.com/office/drawing/2014/main" id="{BA8B68D6-B797-2E10-ECE2-AEBE16CD7EE7}"/>
              </a:ext>
            </a:extLst>
          </p:cNvPr>
          <p:cNvPicPr>
            <a:picLocks noChangeAspect="1"/>
          </p:cNvPicPr>
          <p:nvPr/>
        </p:nvPicPr>
        <p:blipFill>
          <a:blip r:embed="rId4"/>
          <a:stretch>
            <a:fillRect/>
          </a:stretch>
        </p:blipFill>
        <p:spPr>
          <a:xfrm>
            <a:off x="866045" y="255293"/>
            <a:ext cx="4786610" cy="3881978"/>
          </a:xfrm>
          <a:prstGeom prst="rect">
            <a:avLst/>
          </a:prstGeom>
        </p:spPr>
      </p:pic>
    </p:spTree>
    <p:extLst>
      <p:ext uri="{BB962C8B-B14F-4D97-AF65-F5344CB8AC3E}">
        <p14:creationId xmlns:p14="http://schemas.microsoft.com/office/powerpoint/2010/main" val="224628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err="1"/>
              <a:t>Comments</a:t>
            </a:r>
            <a:endParaRPr lang="fr-FR" sz="3200" dirty="0"/>
          </a:p>
        </p:txBody>
      </p:sp>
      <p:sp>
        <p:nvSpPr>
          <p:cNvPr id="3" name="ZoneTexte 2">
            <a:extLst>
              <a:ext uri="{FF2B5EF4-FFF2-40B4-BE49-F238E27FC236}">
                <a16:creationId xmlns:a16="http://schemas.microsoft.com/office/drawing/2014/main" id="{06EAEFCF-C50B-4CFC-DE85-0C8F5B9B0038}"/>
              </a:ext>
            </a:extLst>
          </p:cNvPr>
          <p:cNvSpPr txBox="1"/>
          <p:nvPr/>
        </p:nvSpPr>
        <p:spPr>
          <a:xfrm>
            <a:off x="2272145" y="1330733"/>
            <a:ext cx="9033163" cy="41965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The performance using the schema selection fusion module decreased slightly to 57.14%, with a reduction of 2.04%.</a:t>
            </a:r>
          </a:p>
          <a:p>
            <a:pPr marL="285750" indent="-285750">
              <a:lnSpc>
                <a:spcPct val="150000"/>
              </a:lnSpc>
              <a:buFont typeface="Arial" panose="020B0604020202020204" pitchFamily="34" charset="0"/>
              <a:buChar char="•"/>
            </a:pPr>
            <a:r>
              <a:rPr lang="en-US" dirty="0">
                <a:solidFill>
                  <a:schemeClr val="bg1"/>
                </a:solidFill>
              </a:rPr>
              <a:t>The average cost per query with this fusion dropped to $0.029 from $0.035 in the previous experiment, gaining $0.006. However, this cost reduction is not significant when compared to the performance decrease.</a:t>
            </a:r>
          </a:p>
          <a:p>
            <a:pPr marL="285750" indent="-285750">
              <a:lnSpc>
                <a:spcPct val="150000"/>
              </a:lnSpc>
              <a:buFont typeface="Arial" panose="020B0604020202020204" pitchFamily="34" charset="0"/>
              <a:buChar char="•"/>
            </a:pPr>
            <a:r>
              <a:rPr lang="en-US" dirty="0">
                <a:solidFill>
                  <a:schemeClr val="bg1"/>
                </a:solidFill>
              </a:rPr>
              <a:t>The average latency per query also decreased from 71.87 seconds to 50.03 seconds, with a gain of 21.84 seconds, which is a significant improvement in execution time.</a:t>
            </a:r>
          </a:p>
          <a:p>
            <a:pPr marL="285750" indent="-285750">
              <a:lnSpc>
                <a:spcPct val="150000"/>
              </a:lnSpc>
              <a:buFont typeface="Arial" panose="020B0604020202020204" pitchFamily="34" charset="0"/>
              <a:buChar char="•"/>
            </a:pPr>
            <a:r>
              <a:rPr lang="en-US" dirty="0">
                <a:solidFill>
                  <a:schemeClr val="bg1"/>
                </a:solidFill>
              </a:rPr>
              <a:t>The current question is whether we prioritize the 2% performance loss or the material gains of $0.006 per query and a 21-second reduction in execution time. Should we favor performance, or lean towards optimizing cost and time?</a:t>
            </a:r>
            <a:endParaRPr lang="LID4096" dirty="0">
              <a:solidFill>
                <a:schemeClr val="bg1"/>
              </a:solidFill>
            </a:endParaRPr>
          </a:p>
        </p:txBody>
      </p:sp>
    </p:spTree>
    <p:extLst>
      <p:ext uri="{BB962C8B-B14F-4D97-AF65-F5344CB8AC3E}">
        <p14:creationId xmlns:p14="http://schemas.microsoft.com/office/powerpoint/2010/main" val="83613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rtlCol="0" anchor="b">
            <a:normAutofit/>
          </a:bodyPr>
          <a:lstStyle>
            <a:defPPr>
              <a:defRPr lang="fr-FR"/>
            </a:defPPr>
          </a:lstStyle>
          <a:p>
            <a:pPr rtl="0"/>
            <a:r>
              <a:rPr lang="fr-FR" dirty="0"/>
              <a:t>BIRD Dev Set</a:t>
            </a:r>
          </a:p>
        </p:txBody>
      </p:sp>
      <p:sp>
        <p:nvSpPr>
          <p:cNvPr id="4" name="Espace réservé du contenu 3">
            <a:extLst>
              <a:ext uri="{FF2B5EF4-FFF2-40B4-BE49-F238E27FC236}">
                <a16:creationId xmlns:a16="http://schemas.microsoft.com/office/drawing/2014/main" id="{07C3632C-2D2E-7026-33B8-EE42DA4BDB5C}"/>
              </a:ext>
            </a:extLst>
          </p:cNvPr>
          <p:cNvSpPr>
            <a:spLocks noGrp="1"/>
          </p:cNvSpPr>
          <p:nvPr>
            <p:ph sz="quarter" idx="14"/>
          </p:nvPr>
        </p:nvSpPr>
        <p:spPr>
          <a:xfrm>
            <a:off x="603885" y="584005"/>
            <a:ext cx="4362010" cy="3999060"/>
          </a:xfrm>
        </p:spPr>
        <p:txBody>
          <a:bodyPr rtlCol="0">
            <a:normAutofit/>
          </a:bodyPr>
          <a:lstStyle>
            <a:defPPr>
              <a:defRPr lang="fr-FR"/>
            </a:defPPr>
          </a:lstStyle>
          <a:p>
            <a:pPr>
              <a:buFont typeface="Arial" panose="020B0604020202020204" pitchFamily="34" charset="0"/>
              <a:buChar char="•"/>
            </a:pPr>
            <a:r>
              <a:rPr lang="en-US" dirty="0"/>
              <a:t>The BIRD dev set that we will be working on for the tests because the test data is masked.</a:t>
            </a:r>
          </a:p>
          <a:p>
            <a:pPr>
              <a:buFont typeface="Arial" panose="020B0604020202020204" pitchFamily="34" charset="0"/>
              <a:buChar char="•"/>
            </a:pPr>
            <a:r>
              <a:rPr lang="en-US" dirty="0"/>
              <a:t>It contains over 1534 unique question-SQL pairs and 11 big databases.</a:t>
            </a:r>
          </a:p>
          <a:p>
            <a:pPr>
              <a:buFont typeface="Arial" panose="020B0604020202020204" pitchFamily="34" charset="0"/>
              <a:buChar char="•"/>
            </a:pPr>
            <a:r>
              <a:rPr lang="en-US" dirty="0"/>
              <a:t>with the distribution of the question difficulties as follow :</a:t>
            </a:r>
          </a:p>
          <a:p>
            <a:pPr marL="0" indent="0" rtl="0">
              <a:buNone/>
            </a:pPr>
            <a:endParaRPr lang="fr-FR" dirty="0"/>
          </a:p>
        </p:txBody>
      </p:sp>
      <p:pic>
        <p:nvPicPr>
          <p:cNvPr id="7" name="Espace réservé du contenu 6">
            <a:extLst>
              <a:ext uri="{FF2B5EF4-FFF2-40B4-BE49-F238E27FC236}">
                <a16:creationId xmlns:a16="http://schemas.microsoft.com/office/drawing/2014/main" id="{1BD2E759-5A84-F8BD-0D70-B30F3F3B7B32}"/>
              </a:ext>
            </a:extLst>
          </p:cNvPr>
          <p:cNvPicPr>
            <a:picLocks noGrp="1" noChangeAspect="1"/>
          </p:cNvPicPr>
          <p:nvPr>
            <p:ph sz="quarter" idx="13"/>
          </p:nvPr>
        </p:nvPicPr>
        <p:blipFill>
          <a:blip r:embed="rId3"/>
          <a:stretch>
            <a:fillRect/>
          </a:stretch>
        </p:blipFill>
        <p:spPr>
          <a:xfrm>
            <a:off x="6715381" y="584005"/>
            <a:ext cx="4480739" cy="3999060"/>
          </a:xfrm>
          <a:noFill/>
        </p:spPr>
      </p:pic>
      <p:sp>
        <p:nvSpPr>
          <p:cNvPr id="5" name="AutoShape 2" descr="Untitled">
            <a:extLst>
              <a:ext uri="{FF2B5EF4-FFF2-40B4-BE49-F238E27FC236}">
                <a16:creationId xmlns:a16="http://schemas.microsoft.com/office/drawing/2014/main" id="{8E99C53C-B5A1-BBBC-7937-3B2132B423FE}"/>
              </a:ext>
            </a:extLst>
          </p:cNvPr>
          <p:cNvSpPr>
            <a:spLocks noChangeAspect="1" noChangeArrowheads="1"/>
          </p:cNvSpPr>
          <p:nvPr/>
        </p:nvSpPr>
        <p:spPr bwMode="auto">
          <a:xfrm>
            <a:off x="4405745" y="3347267"/>
            <a:ext cx="748146" cy="7481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Tree>
    <p:extLst>
      <p:ext uri="{BB962C8B-B14F-4D97-AF65-F5344CB8AC3E}">
        <p14:creationId xmlns:p14="http://schemas.microsoft.com/office/powerpoint/2010/main" val="3088225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pPr rtl="0"/>
            <a:r>
              <a:rPr lang="fr-FR" dirty="0" err="1"/>
              <a:t>Error</a:t>
            </a:r>
            <a:r>
              <a:rPr lang="fr-FR" dirty="0"/>
              <a:t> </a:t>
            </a:r>
            <a:r>
              <a:rPr lang="fr-FR" dirty="0" err="1"/>
              <a:t>Analysis</a:t>
            </a:r>
            <a:endParaRPr lang="fr-FR" dirty="0"/>
          </a:p>
        </p:txBody>
      </p:sp>
      <p:sp>
        <p:nvSpPr>
          <p:cNvPr id="7" name="Espace réservé du texte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a:bodyPr>
          <a:lstStyle>
            <a:defPPr>
              <a:defRPr lang="fr-FR"/>
            </a:defPPr>
          </a:lstStyle>
          <a:p>
            <a:pPr rtl="0"/>
            <a:r>
              <a:rPr lang="en-US" dirty="0"/>
              <a:t>In the end, we need to understand the reasons behind the errors in the pipeline. I have conducted a detailed analysis of the incorrect tasks,</a:t>
            </a:r>
          </a:p>
          <a:p>
            <a:pPr rtl="0"/>
            <a:r>
              <a:rPr lang="en-US" dirty="0"/>
              <a:t>Let’s explore the causes of these errors together,</a:t>
            </a:r>
            <a:endParaRPr lang="fr-FR" dirty="0"/>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Tree>
    <p:extLst>
      <p:ext uri="{BB962C8B-B14F-4D97-AF65-F5344CB8AC3E}">
        <p14:creationId xmlns:p14="http://schemas.microsoft.com/office/powerpoint/2010/main" val="1739603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2EB1984-B4D6-7610-F931-662255577C2D}"/>
              </a:ext>
            </a:extLst>
          </p:cNvPr>
          <p:cNvSpPr txBox="1"/>
          <p:nvPr/>
        </p:nvSpPr>
        <p:spPr>
          <a:xfrm>
            <a:off x="2223545" y="5669426"/>
            <a:ext cx="7744907" cy="369332"/>
          </a:xfrm>
          <a:prstGeom prst="rect">
            <a:avLst/>
          </a:prstGeom>
          <a:noFill/>
        </p:spPr>
        <p:txBody>
          <a:bodyPr wrap="square" rtlCol="0">
            <a:spAutoFit/>
          </a:bodyPr>
          <a:lstStyle/>
          <a:p>
            <a:pPr algn="ctr"/>
            <a:r>
              <a:rPr lang="fr-FR" b="1" dirty="0">
                <a:latin typeface="+mj-lt"/>
              </a:rPr>
              <a:t>Distribution of </a:t>
            </a:r>
            <a:r>
              <a:rPr lang="fr-FR" b="1" dirty="0" err="1">
                <a:latin typeface="+mj-lt"/>
              </a:rPr>
              <a:t>errors</a:t>
            </a:r>
            <a:endParaRPr lang="LID4096" b="1" dirty="0">
              <a:latin typeface="+mj-lt"/>
            </a:endParaRPr>
          </a:p>
        </p:txBody>
      </p:sp>
      <p:pic>
        <p:nvPicPr>
          <p:cNvPr id="5" name="Image 4">
            <a:extLst>
              <a:ext uri="{FF2B5EF4-FFF2-40B4-BE49-F238E27FC236}">
                <a16:creationId xmlns:a16="http://schemas.microsoft.com/office/drawing/2014/main" id="{3396E608-B9AF-5C8B-35C6-45AF4A0F1D04}"/>
              </a:ext>
            </a:extLst>
          </p:cNvPr>
          <p:cNvPicPr>
            <a:picLocks noChangeAspect="1"/>
          </p:cNvPicPr>
          <p:nvPr/>
        </p:nvPicPr>
        <p:blipFill>
          <a:blip r:embed="rId2"/>
          <a:stretch>
            <a:fillRect/>
          </a:stretch>
        </p:blipFill>
        <p:spPr>
          <a:xfrm>
            <a:off x="0" y="3901184"/>
            <a:ext cx="2956816" cy="2956816"/>
          </a:xfrm>
          <a:prstGeom prst="rect">
            <a:avLst/>
          </a:prstGeom>
        </p:spPr>
      </p:pic>
      <p:pic>
        <p:nvPicPr>
          <p:cNvPr id="3" name="Image 2">
            <a:extLst>
              <a:ext uri="{FF2B5EF4-FFF2-40B4-BE49-F238E27FC236}">
                <a16:creationId xmlns:a16="http://schemas.microsoft.com/office/drawing/2014/main" id="{FD4F3724-E9E2-A2C1-93F7-3767AA5CECB8}"/>
              </a:ext>
            </a:extLst>
          </p:cNvPr>
          <p:cNvPicPr>
            <a:picLocks noChangeAspect="1"/>
          </p:cNvPicPr>
          <p:nvPr/>
        </p:nvPicPr>
        <p:blipFill>
          <a:blip r:embed="rId3"/>
          <a:stretch>
            <a:fillRect/>
          </a:stretch>
        </p:blipFill>
        <p:spPr>
          <a:xfrm>
            <a:off x="2737967" y="186537"/>
            <a:ext cx="6716062" cy="5315692"/>
          </a:xfrm>
          <a:prstGeom prst="rect">
            <a:avLst/>
          </a:prstGeom>
        </p:spPr>
      </p:pic>
    </p:spTree>
    <p:extLst>
      <p:ext uri="{BB962C8B-B14F-4D97-AF65-F5344CB8AC3E}">
        <p14:creationId xmlns:p14="http://schemas.microsoft.com/office/powerpoint/2010/main" val="1827678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a:t>Incorrect </a:t>
            </a:r>
            <a:r>
              <a:rPr lang="fr-FR" sz="3200" dirty="0" err="1"/>
              <a:t>Predicted</a:t>
            </a:r>
            <a:r>
              <a:rPr lang="fr-FR" sz="3200" dirty="0"/>
              <a:t> SQL </a:t>
            </a:r>
          </a:p>
        </p:txBody>
      </p:sp>
      <p:sp>
        <p:nvSpPr>
          <p:cNvPr id="4" name="ZoneTexte 3">
            <a:extLst>
              <a:ext uri="{FF2B5EF4-FFF2-40B4-BE49-F238E27FC236}">
                <a16:creationId xmlns:a16="http://schemas.microsoft.com/office/drawing/2014/main" id="{12FEA402-45FD-ADBB-549E-75AB252D2377}"/>
              </a:ext>
            </a:extLst>
          </p:cNvPr>
          <p:cNvSpPr txBox="1"/>
          <p:nvPr/>
        </p:nvSpPr>
        <p:spPr>
          <a:xfrm>
            <a:off x="1668905" y="1582340"/>
            <a:ext cx="10523095"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b="1" dirty="0" err="1">
                <a:solidFill>
                  <a:schemeClr val="bg1"/>
                </a:solidFill>
              </a:rPr>
              <a:t>Column</a:t>
            </a:r>
            <a:r>
              <a:rPr lang="fr-FR" b="1" dirty="0">
                <a:solidFill>
                  <a:schemeClr val="bg1"/>
                </a:solidFill>
              </a:rPr>
              <a:t> : </a:t>
            </a:r>
            <a:r>
              <a:rPr lang="en-US" dirty="0">
                <a:solidFill>
                  <a:schemeClr val="bg1"/>
                </a:solidFill>
              </a:rPr>
              <a:t>The columns used in the predicted SQL are either missing or incorrect</a:t>
            </a:r>
          </a:p>
          <a:p>
            <a:pPr marL="285750" indent="-285750">
              <a:lnSpc>
                <a:spcPct val="150000"/>
              </a:lnSpc>
              <a:buFont typeface="Arial" panose="020B0604020202020204" pitchFamily="34" charset="0"/>
              <a:buChar char="•"/>
            </a:pPr>
            <a:r>
              <a:rPr lang="en-US" b="1" dirty="0">
                <a:solidFill>
                  <a:schemeClr val="bg1"/>
                </a:solidFill>
              </a:rPr>
              <a:t>Table : </a:t>
            </a:r>
            <a:r>
              <a:rPr lang="en-US" dirty="0">
                <a:solidFill>
                  <a:schemeClr val="bg1"/>
                </a:solidFill>
              </a:rPr>
              <a:t>The tables used in the predicted SQL are either missing or incorrect</a:t>
            </a:r>
          </a:p>
          <a:p>
            <a:pPr marL="285750" indent="-285750">
              <a:lnSpc>
                <a:spcPct val="150000"/>
              </a:lnSpc>
              <a:buFont typeface="Arial" panose="020B0604020202020204" pitchFamily="34" charset="0"/>
              <a:buChar char="•"/>
            </a:pPr>
            <a:r>
              <a:rPr lang="en-US" b="1" dirty="0">
                <a:solidFill>
                  <a:schemeClr val="bg1"/>
                </a:solidFill>
              </a:rPr>
              <a:t>Entity : </a:t>
            </a:r>
            <a:r>
              <a:rPr lang="en-US" dirty="0">
                <a:solidFill>
                  <a:schemeClr val="bg1"/>
                </a:solidFill>
              </a:rPr>
              <a:t>The entity used for filtering is incorrect in the predicted SQL.</a:t>
            </a:r>
          </a:p>
          <a:p>
            <a:pPr marL="285750" indent="-285750">
              <a:lnSpc>
                <a:spcPct val="150000"/>
              </a:lnSpc>
              <a:buFont typeface="Arial" panose="020B0604020202020204" pitchFamily="34" charset="0"/>
              <a:buChar char="•"/>
            </a:pPr>
            <a:r>
              <a:rPr lang="en-US" b="1" dirty="0">
                <a:solidFill>
                  <a:schemeClr val="bg1"/>
                </a:solidFill>
              </a:rPr>
              <a:t>NULL/DISTINCT/GROUP BY:  </a:t>
            </a:r>
            <a:r>
              <a:rPr lang="en-US" dirty="0">
                <a:solidFill>
                  <a:schemeClr val="bg1"/>
                </a:solidFill>
              </a:rPr>
              <a:t>Missing or wrong usage of NULL, DISTINCT, or GROUP BY in the predicted SQL</a:t>
            </a:r>
            <a:r>
              <a:rPr lang="en-US" b="1" dirty="0">
                <a:solidFill>
                  <a:schemeClr val="bg1"/>
                </a:solidFill>
              </a:rPr>
              <a:t>,</a:t>
            </a:r>
          </a:p>
          <a:p>
            <a:pPr marL="285750" indent="-285750">
              <a:lnSpc>
                <a:spcPct val="150000"/>
              </a:lnSpc>
              <a:buFont typeface="Arial" panose="020B0604020202020204" pitchFamily="34" charset="0"/>
              <a:buChar char="•"/>
            </a:pPr>
            <a:r>
              <a:rPr lang="en-US" b="1" dirty="0">
                <a:solidFill>
                  <a:schemeClr val="bg1"/>
                </a:solidFill>
              </a:rPr>
              <a:t>SELECT : </a:t>
            </a:r>
            <a:r>
              <a:rPr lang="en-US" dirty="0">
                <a:solidFill>
                  <a:schemeClr val="bg1"/>
                </a:solidFill>
              </a:rPr>
              <a:t>Incorrect selected columns in the SELECT clause ,</a:t>
            </a:r>
          </a:p>
          <a:p>
            <a:pPr marL="285750" indent="-285750">
              <a:lnSpc>
                <a:spcPct val="150000"/>
              </a:lnSpc>
              <a:buFont typeface="Arial" panose="020B0604020202020204" pitchFamily="34" charset="0"/>
              <a:buChar char="•"/>
            </a:pPr>
            <a:r>
              <a:rPr lang="en-US" b="1" dirty="0">
                <a:solidFill>
                  <a:schemeClr val="bg1"/>
                </a:solidFill>
              </a:rPr>
              <a:t>Logic : </a:t>
            </a:r>
            <a:r>
              <a:rPr lang="en-US" dirty="0">
                <a:solidFill>
                  <a:schemeClr val="bg1"/>
                </a:solidFill>
              </a:rPr>
              <a:t>The logic of the query is incorrect, </a:t>
            </a:r>
            <a:endParaRPr lang="en-US" b="1" dirty="0">
              <a:solidFill>
                <a:schemeClr val="bg1"/>
              </a:solidFill>
            </a:endParaRPr>
          </a:p>
          <a:p>
            <a:pPr marL="285750" indent="-285750">
              <a:lnSpc>
                <a:spcPct val="150000"/>
              </a:lnSpc>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fr-FR" b="1" dirty="0">
              <a:solidFill>
                <a:schemeClr val="bg1"/>
              </a:solidFill>
            </a:endParaRPr>
          </a:p>
        </p:txBody>
      </p:sp>
    </p:spTree>
    <p:extLst>
      <p:ext uri="{BB962C8B-B14F-4D97-AF65-F5344CB8AC3E}">
        <p14:creationId xmlns:p14="http://schemas.microsoft.com/office/powerpoint/2010/main" val="3382252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a:t>Incorrect Golden SQL </a:t>
            </a:r>
          </a:p>
        </p:txBody>
      </p:sp>
      <p:sp>
        <p:nvSpPr>
          <p:cNvPr id="4" name="ZoneTexte 3">
            <a:extLst>
              <a:ext uri="{FF2B5EF4-FFF2-40B4-BE49-F238E27FC236}">
                <a16:creationId xmlns:a16="http://schemas.microsoft.com/office/drawing/2014/main" id="{12FEA402-45FD-ADBB-549E-75AB252D2377}"/>
              </a:ext>
            </a:extLst>
          </p:cNvPr>
          <p:cNvSpPr txBox="1"/>
          <p:nvPr/>
        </p:nvSpPr>
        <p:spPr>
          <a:xfrm>
            <a:off x="1668905" y="1582340"/>
            <a:ext cx="10523095"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b="1" dirty="0" err="1">
                <a:solidFill>
                  <a:schemeClr val="bg1"/>
                </a:solidFill>
              </a:rPr>
              <a:t>Column</a:t>
            </a:r>
            <a:r>
              <a:rPr lang="fr-FR" b="1" dirty="0">
                <a:solidFill>
                  <a:schemeClr val="bg1"/>
                </a:solidFill>
              </a:rPr>
              <a:t> : </a:t>
            </a:r>
            <a:r>
              <a:rPr lang="en-US" dirty="0">
                <a:solidFill>
                  <a:schemeClr val="bg1"/>
                </a:solidFill>
              </a:rPr>
              <a:t>The columns used in the Golden SQL are either missing or incorrect</a:t>
            </a:r>
          </a:p>
          <a:p>
            <a:pPr marL="285750" indent="-285750">
              <a:lnSpc>
                <a:spcPct val="150000"/>
              </a:lnSpc>
              <a:buFont typeface="Arial" panose="020B0604020202020204" pitchFamily="34" charset="0"/>
              <a:buChar char="•"/>
            </a:pPr>
            <a:r>
              <a:rPr lang="en-US" b="1" dirty="0">
                <a:solidFill>
                  <a:schemeClr val="bg1"/>
                </a:solidFill>
              </a:rPr>
              <a:t>Table : </a:t>
            </a:r>
            <a:r>
              <a:rPr lang="en-US" dirty="0">
                <a:solidFill>
                  <a:schemeClr val="bg1"/>
                </a:solidFill>
              </a:rPr>
              <a:t>The tables used in the Golden SQL are either missing or incorrect</a:t>
            </a:r>
          </a:p>
          <a:p>
            <a:pPr marL="285750" indent="-285750">
              <a:lnSpc>
                <a:spcPct val="150000"/>
              </a:lnSpc>
              <a:buFont typeface="Arial" panose="020B0604020202020204" pitchFamily="34" charset="0"/>
              <a:buChar char="•"/>
            </a:pPr>
            <a:r>
              <a:rPr lang="en-US" b="1" dirty="0">
                <a:solidFill>
                  <a:schemeClr val="bg1"/>
                </a:solidFill>
              </a:rPr>
              <a:t>Entity : </a:t>
            </a:r>
            <a:r>
              <a:rPr lang="en-US" dirty="0">
                <a:solidFill>
                  <a:schemeClr val="bg1"/>
                </a:solidFill>
              </a:rPr>
              <a:t>The entity used for filtering is incorrect in the Golden SQL.</a:t>
            </a:r>
          </a:p>
          <a:p>
            <a:pPr marL="285750" indent="-285750">
              <a:lnSpc>
                <a:spcPct val="150000"/>
              </a:lnSpc>
              <a:buFont typeface="Arial" panose="020B0604020202020204" pitchFamily="34" charset="0"/>
              <a:buChar char="•"/>
            </a:pPr>
            <a:r>
              <a:rPr lang="en-US" b="1" dirty="0">
                <a:solidFill>
                  <a:schemeClr val="bg1"/>
                </a:solidFill>
              </a:rPr>
              <a:t>NULL/DISTINCT/GROUP BY:  </a:t>
            </a:r>
            <a:r>
              <a:rPr lang="en-US" dirty="0">
                <a:solidFill>
                  <a:schemeClr val="bg1"/>
                </a:solidFill>
              </a:rPr>
              <a:t>Missing NULL, DISTINCT, or GROUP BY in the Golden SQL</a:t>
            </a:r>
            <a:r>
              <a:rPr lang="en-US" b="1" dirty="0">
                <a:solidFill>
                  <a:schemeClr val="bg1"/>
                </a:solidFill>
              </a:rPr>
              <a:t>,</a:t>
            </a:r>
          </a:p>
          <a:p>
            <a:pPr marL="285750" indent="-285750">
              <a:lnSpc>
                <a:spcPct val="150000"/>
              </a:lnSpc>
              <a:buFont typeface="Arial" panose="020B0604020202020204" pitchFamily="34" charset="0"/>
              <a:buChar char="•"/>
            </a:pPr>
            <a:r>
              <a:rPr lang="en-US" b="1" dirty="0">
                <a:solidFill>
                  <a:schemeClr val="bg1"/>
                </a:solidFill>
              </a:rPr>
              <a:t>SELECT : </a:t>
            </a:r>
            <a:r>
              <a:rPr lang="en-US" dirty="0">
                <a:solidFill>
                  <a:schemeClr val="bg1"/>
                </a:solidFill>
              </a:rPr>
              <a:t>Incorrect selected columns in the SELECT clause ,</a:t>
            </a:r>
          </a:p>
          <a:p>
            <a:pPr marL="285750" indent="-285750">
              <a:lnSpc>
                <a:spcPct val="150000"/>
              </a:lnSpc>
              <a:buFont typeface="Arial" panose="020B0604020202020204" pitchFamily="34" charset="0"/>
              <a:buChar char="•"/>
            </a:pPr>
            <a:r>
              <a:rPr lang="en-US" b="1" dirty="0">
                <a:solidFill>
                  <a:schemeClr val="bg1"/>
                </a:solidFill>
              </a:rPr>
              <a:t>Logic : </a:t>
            </a:r>
            <a:r>
              <a:rPr lang="en-US" dirty="0">
                <a:solidFill>
                  <a:schemeClr val="bg1"/>
                </a:solidFill>
              </a:rPr>
              <a:t>The logic of the query is incorrect, </a:t>
            </a:r>
          </a:p>
          <a:p>
            <a:pPr marL="285750" indent="-285750">
              <a:lnSpc>
                <a:spcPct val="150000"/>
              </a:lnSpc>
              <a:buFont typeface="Arial" panose="020B0604020202020204" pitchFamily="34" charset="0"/>
              <a:buChar char="•"/>
            </a:pPr>
            <a:r>
              <a:rPr lang="en-US" b="1" dirty="0">
                <a:solidFill>
                  <a:schemeClr val="bg1"/>
                </a:solidFill>
              </a:rPr>
              <a:t>Evidence: : </a:t>
            </a:r>
            <a:r>
              <a:rPr lang="en-US" dirty="0">
                <a:solidFill>
                  <a:schemeClr val="bg1"/>
                </a:solidFill>
              </a:rPr>
              <a:t>The gold SQL does not use the evidence correctly or the evidence is incorrect.</a:t>
            </a:r>
            <a:endParaRPr lang="en-US" b="1" dirty="0">
              <a:solidFill>
                <a:schemeClr val="bg1"/>
              </a:solidFill>
            </a:endParaRPr>
          </a:p>
          <a:p>
            <a:pPr marL="285750" indent="-285750">
              <a:lnSpc>
                <a:spcPct val="150000"/>
              </a:lnSpc>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endParaRPr lang="fr-FR" b="1" dirty="0">
              <a:solidFill>
                <a:schemeClr val="bg1"/>
              </a:solidFill>
            </a:endParaRPr>
          </a:p>
        </p:txBody>
      </p:sp>
    </p:spTree>
    <p:extLst>
      <p:ext uri="{BB962C8B-B14F-4D97-AF65-F5344CB8AC3E}">
        <p14:creationId xmlns:p14="http://schemas.microsoft.com/office/powerpoint/2010/main" val="1445347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5031049"/>
            <a:ext cx="7936230" cy="1011428"/>
          </a:xfrm>
        </p:spPr>
        <p:txBody>
          <a:bodyPr rtlCol="0" anchor="b">
            <a:noAutofit/>
          </a:bodyPr>
          <a:lstStyle>
            <a:defPPr>
              <a:defRPr lang="fr-FR"/>
            </a:defPPr>
          </a:lstStyle>
          <a:p>
            <a:pPr rtl="0"/>
            <a:r>
              <a:rPr lang="fr-FR" sz="3200" dirty="0"/>
              <a:t>Vague Question</a:t>
            </a:r>
          </a:p>
        </p:txBody>
      </p:sp>
      <p:sp>
        <p:nvSpPr>
          <p:cNvPr id="4" name="ZoneTexte 3">
            <a:extLst>
              <a:ext uri="{FF2B5EF4-FFF2-40B4-BE49-F238E27FC236}">
                <a16:creationId xmlns:a16="http://schemas.microsoft.com/office/drawing/2014/main" id="{12FEA402-45FD-ADBB-549E-75AB252D2377}"/>
              </a:ext>
            </a:extLst>
          </p:cNvPr>
          <p:cNvSpPr txBox="1"/>
          <p:nvPr/>
        </p:nvSpPr>
        <p:spPr>
          <a:xfrm>
            <a:off x="1668905" y="1811961"/>
            <a:ext cx="10523095" cy="29500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The question do not specify which columns should be included in the SELECT statement, making it impossible to determine the correct columns from the provided information and database,</a:t>
            </a:r>
          </a:p>
          <a:p>
            <a:pPr marL="285750" indent="-285750">
              <a:lnSpc>
                <a:spcPct val="150000"/>
              </a:lnSpc>
              <a:buFont typeface="Arial" panose="020B0604020202020204" pitchFamily="34" charset="0"/>
              <a:buChar char="•"/>
            </a:pPr>
            <a:r>
              <a:rPr lang="en-US" dirty="0">
                <a:solidFill>
                  <a:schemeClr val="bg1"/>
                </a:solidFill>
              </a:rPr>
              <a:t>The question do not specify the exact format of the result,</a:t>
            </a:r>
            <a:endParaRPr lang="fr-FR" b="1" dirty="0">
              <a:solidFill>
                <a:schemeClr val="bg1"/>
              </a:solidFill>
            </a:endParaRPr>
          </a:p>
          <a:p>
            <a:pPr marL="285750" indent="-285750">
              <a:lnSpc>
                <a:spcPct val="150000"/>
              </a:lnSpc>
              <a:buFont typeface="Arial" panose="020B0604020202020204" pitchFamily="34" charset="0"/>
              <a:buChar char="•"/>
            </a:pPr>
            <a:endParaRPr lang="fr-FR" b="1" dirty="0">
              <a:solidFill>
                <a:schemeClr val="bg1"/>
              </a:solidFill>
            </a:endParaRPr>
          </a:p>
          <a:p>
            <a:pPr marL="285750" indent="-285750">
              <a:lnSpc>
                <a:spcPct val="150000"/>
              </a:lnSpc>
              <a:buFont typeface="Arial" panose="020B0604020202020204" pitchFamily="34" charset="0"/>
              <a:buChar char="•"/>
            </a:pPr>
            <a:r>
              <a:rPr lang="fr-FR" dirty="0">
                <a:solidFill>
                  <a:schemeClr val="bg1"/>
                </a:solidFill>
              </a:rPr>
              <a:t>For more </a:t>
            </a:r>
            <a:r>
              <a:rPr lang="fr-FR" dirty="0" err="1">
                <a:solidFill>
                  <a:schemeClr val="bg1"/>
                </a:solidFill>
              </a:rPr>
              <a:t>details</a:t>
            </a:r>
            <a:r>
              <a:rPr lang="fr-FR" dirty="0">
                <a:solidFill>
                  <a:schemeClr val="bg1"/>
                </a:solidFill>
              </a:rPr>
              <a:t> </a:t>
            </a:r>
            <a:r>
              <a:rPr lang="fr-FR" dirty="0" err="1">
                <a:solidFill>
                  <a:schemeClr val="bg1"/>
                </a:solidFill>
              </a:rPr>
              <a:t>you</a:t>
            </a:r>
            <a:r>
              <a:rPr lang="fr-FR" dirty="0">
                <a:solidFill>
                  <a:schemeClr val="bg1"/>
                </a:solidFill>
              </a:rPr>
              <a:t> can </a:t>
            </a:r>
            <a:r>
              <a:rPr lang="fr-FR" dirty="0" err="1">
                <a:solidFill>
                  <a:schemeClr val="bg1"/>
                </a:solidFill>
              </a:rPr>
              <a:t>access</a:t>
            </a:r>
            <a:r>
              <a:rPr lang="fr-FR" dirty="0">
                <a:solidFill>
                  <a:schemeClr val="bg1"/>
                </a:solidFill>
              </a:rPr>
              <a:t> the </a:t>
            </a:r>
            <a:r>
              <a:rPr lang="fr-FR" dirty="0" err="1">
                <a:solidFill>
                  <a:schemeClr val="bg1"/>
                </a:solidFill>
              </a:rPr>
              <a:t>detailed</a:t>
            </a:r>
            <a:r>
              <a:rPr lang="fr-FR" dirty="0">
                <a:solidFill>
                  <a:schemeClr val="bg1"/>
                </a:solidFill>
              </a:rPr>
              <a:t> </a:t>
            </a:r>
            <a:r>
              <a:rPr lang="fr-FR" dirty="0" err="1">
                <a:solidFill>
                  <a:schemeClr val="bg1"/>
                </a:solidFill>
              </a:rPr>
              <a:t>analysis</a:t>
            </a:r>
            <a:r>
              <a:rPr lang="fr-FR" dirty="0">
                <a:solidFill>
                  <a:schemeClr val="bg1"/>
                </a:solidFill>
              </a:rPr>
              <a:t> </a:t>
            </a:r>
            <a:r>
              <a:rPr lang="fr-FR" dirty="0" err="1">
                <a:solidFill>
                  <a:schemeClr val="bg1"/>
                </a:solidFill>
              </a:rPr>
              <a:t>here</a:t>
            </a:r>
            <a:r>
              <a:rPr lang="fr-FR" dirty="0">
                <a:solidFill>
                  <a:schemeClr val="bg1"/>
                </a:solidFill>
              </a:rPr>
              <a:t> : </a:t>
            </a:r>
          </a:p>
          <a:p>
            <a:pPr>
              <a:lnSpc>
                <a:spcPct val="150000"/>
              </a:lnSpc>
            </a:pPr>
            <a:r>
              <a:rPr lang="fr-FR" dirty="0">
                <a:solidFill>
                  <a:schemeClr val="bg1"/>
                </a:solidFill>
                <a:hlinkClick r:id="rId3"/>
              </a:rPr>
              <a:t>https://convergenceai.sharepoint.com/:b:/s/ConvergenceAI/EZx0__bcJC5JjMT7ob7l1RMBgqBeEeeUQMP4pjmqK4YqDw?e=vxdOHd</a:t>
            </a:r>
            <a:endParaRPr lang="fr-FR" dirty="0">
              <a:solidFill>
                <a:schemeClr val="bg1"/>
              </a:solidFill>
            </a:endParaRPr>
          </a:p>
        </p:txBody>
      </p:sp>
    </p:spTree>
    <p:extLst>
      <p:ext uri="{BB962C8B-B14F-4D97-AF65-F5344CB8AC3E}">
        <p14:creationId xmlns:p14="http://schemas.microsoft.com/office/powerpoint/2010/main" val="4160563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fr-FR"/>
            </a:defPPr>
          </a:lstStyle>
          <a:p>
            <a:pPr rtl="0"/>
            <a:r>
              <a:rPr lang="fr-FR" dirty="0" err="1"/>
              <a:t>Thank</a:t>
            </a:r>
            <a:r>
              <a:rPr lang="fr-FR" dirty="0"/>
              <a:t> </a:t>
            </a:r>
            <a:r>
              <a:rPr lang="fr-FR" dirty="0" err="1"/>
              <a:t>you</a:t>
            </a:r>
            <a:endParaRPr lang="fr-FR" dirty="0"/>
          </a:p>
        </p:txBody>
      </p:sp>
      <p:sp>
        <p:nvSpPr>
          <p:cNvPr id="3" name="Espace réservé du texte 2">
            <a:extLst>
              <a:ext uri="{FF2B5EF4-FFF2-40B4-BE49-F238E27FC236}">
                <a16:creationId xmlns:a16="http://schemas.microsoft.com/office/drawing/2014/main" id="{8BE734F0-2DDD-AF70-F13D-F9E4C1929411}"/>
              </a:ext>
            </a:extLst>
          </p:cNvPr>
          <p:cNvSpPr>
            <a:spLocks noGrp="1"/>
          </p:cNvSpPr>
          <p:nvPr>
            <p:ph type="body" sz="quarter" idx="11"/>
          </p:nvPr>
        </p:nvSpPr>
        <p:spPr>
          <a:xfrm>
            <a:off x="594359" y="4549551"/>
            <a:ext cx="5944985" cy="1781975"/>
          </a:xfrm>
        </p:spPr>
        <p:txBody>
          <a:bodyPr rtlCol="0"/>
          <a:lstStyle>
            <a:defPPr>
              <a:defRPr lang="fr-FR"/>
            </a:defPPr>
          </a:lstStyle>
          <a:p>
            <a:pPr rtl="0"/>
            <a:r>
              <a:rPr lang="fr-FR" dirty="0"/>
              <a:t>Wissem Yousfi​</a:t>
            </a:r>
          </a:p>
          <a:p>
            <a:pPr rtl="0"/>
            <a:r>
              <a:rPr lang="fr-FR" dirty="0"/>
              <a:t>23115182</a:t>
            </a:r>
          </a:p>
          <a:p>
            <a:pPr rtl="0"/>
            <a:r>
              <a:rPr lang="fr-FR" dirty="0"/>
              <a:t>wissem.yousfi@insat.ucar.tn</a:t>
            </a:r>
          </a:p>
          <a:p>
            <a:pPr rtl="0"/>
            <a:r>
              <a:rPr lang="fr-FR" dirty="0"/>
              <a:t>https://www.linkedin.com/in/wissem-yousfi/</a:t>
            </a:r>
          </a:p>
          <a:p>
            <a:pPr rtl="0"/>
            <a:endParaRPr lang="fr-FR" dirty="0"/>
          </a:p>
        </p:txBody>
      </p:sp>
    </p:spTree>
    <p:extLst>
      <p:ext uri="{BB962C8B-B14F-4D97-AF65-F5344CB8AC3E}">
        <p14:creationId xmlns:p14="http://schemas.microsoft.com/office/powerpoint/2010/main" val="426113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rtlCol="0" anchor="b">
            <a:normAutofit/>
          </a:bodyPr>
          <a:lstStyle>
            <a:defPPr>
              <a:defRPr lang="fr-FR"/>
            </a:defPPr>
          </a:lstStyle>
          <a:p>
            <a:pPr rtl="0"/>
            <a:r>
              <a:rPr lang="fr-FR" dirty="0"/>
              <a:t>BIRD Dev Set </a:t>
            </a:r>
            <a:r>
              <a:rPr lang="fr-FR" dirty="0" err="1"/>
              <a:t>Subsample</a:t>
            </a:r>
            <a:endParaRPr lang="fr-FR" dirty="0"/>
          </a:p>
        </p:txBody>
      </p:sp>
      <p:sp>
        <p:nvSpPr>
          <p:cNvPr id="4" name="Espace réservé du contenu 3">
            <a:extLst>
              <a:ext uri="{FF2B5EF4-FFF2-40B4-BE49-F238E27FC236}">
                <a16:creationId xmlns:a16="http://schemas.microsoft.com/office/drawing/2014/main" id="{07C3632C-2D2E-7026-33B8-EE42DA4BDB5C}"/>
              </a:ext>
            </a:extLst>
          </p:cNvPr>
          <p:cNvSpPr>
            <a:spLocks noGrp="1"/>
          </p:cNvSpPr>
          <p:nvPr>
            <p:ph sz="quarter" idx="14"/>
          </p:nvPr>
        </p:nvSpPr>
        <p:spPr>
          <a:xfrm>
            <a:off x="603883" y="584004"/>
            <a:ext cx="6004735" cy="4500614"/>
          </a:xfrm>
        </p:spPr>
        <p:txBody>
          <a:bodyPr rtlCol="0">
            <a:noAutofit/>
          </a:bodyPr>
          <a:lstStyle>
            <a:defPPr>
              <a:defRPr lang="fr-FR"/>
            </a:defPPr>
          </a:lstStyle>
          <a:p>
            <a:pPr>
              <a:buFont typeface="Arial" panose="020B0604020202020204" pitchFamily="34" charset="0"/>
              <a:buChar char="•"/>
            </a:pPr>
            <a:r>
              <a:rPr lang="en-US" dirty="0"/>
              <a:t>To facilitate local tests, reduce costs, and maintain the distribution of the BIRD development </a:t>
            </a:r>
            <a:r>
              <a:rPr lang="en-US" dirty="0" err="1"/>
              <a:t>set,we</a:t>
            </a:r>
            <a:r>
              <a:rPr lang="en-US" dirty="0"/>
              <a:t> subsampled 10% of each database in the development set, resulting in the Subsampled Development Set.</a:t>
            </a:r>
          </a:p>
          <a:p>
            <a:pPr>
              <a:buFont typeface="Arial" panose="020B0604020202020204" pitchFamily="34" charset="0"/>
              <a:buChar char="•"/>
            </a:pPr>
            <a:r>
              <a:rPr lang="en-US" dirty="0"/>
              <a:t>This SDS consists of 147 samples: 81 simple, 54 moderate, and 12 challenging questions.</a:t>
            </a:r>
          </a:p>
          <a:p>
            <a:pPr>
              <a:buFont typeface="Arial" panose="020B0604020202020204" pitchFamily="34" charset="0"/>
              <a:buChar char="•"/>
            </a:pPr>
            <a:r>
              <a:rPr lang="en-US" dirty="0"/>
              <a:t>the subsampled dev set gives mainly the same results as the dev set in the CHESS paper 65% with </a:t>
            </a:r>
            <a:r>
              <a:rPr lang="en-US" dirty="0" err="1"/>
              <a:t>dev_set</a:t>
            </a:r>
            <a:r>
              <a:rPr lang="en-US" dirty="0"/>
              <a:t> and 64.62% with </a:t>
            </a:r>
            <a:r>
              <a:rPr lang="en-US" dirty="0" err="1"/>
              <a:t>subsampled_dev_set.So</a:t>
            </a:r>
            <a:r>
              <a:rPr lang="en-US" dirty="0"/>
              <a:t> we will be reducing the cost of testing while maintaining the same performance</a:t>
            </a:r>
            <a:endParaRPr lang="fr-FR" dirty="0"/>
          </a:p>
        </p:txBody>
      </p:sp>
      <p:pic>
        <p:nvPicPr>
          <p:cNvPr id="9" name="Espace réservé du contenu 8">
            <a:extLst>
              <a:ext uri="{FF2B5EF4-FFF2-40B4-BE49-F238E27FC236}">
                <a16:creationId xmlns:a16="http://schemas.microsoft.com/office/drawing/2014/main" id="{D017D4F2-678E-AD82-1797-FA51134BF1E1}"/>
              </a:ext>
            </a:extLst>
          </p:cNvPr>
          <p:cNvPicPr>
            <a:picLocks noGrp="1" noChangeAspect="1"/>
          </p:cNvPicPr>
          <p:nvPr>
            <p:ph sz="quarter" idx="13"/>
          </p:nvPr>
        </p:nvPicPr>
        <p:blipFill>
          <a:blip r:embed="rId3"/>
          <a:stretch>
            <a:fillRect/>
          </a:stretch>
        </p:blipFill>
        <p:spPr>
          <a:xfrm>
            <a:off x="6804077" y="584005"/>
            <a:ext cx="4394571" cy="3999060"/>
          </a:xfrm>
          <a:noFill/>
        </p:spPr>
      </p:pic>
      <p:sp>
        <p:nvSpPr>
          <p:cNvPr id="5" name="AutoShape 2" descr="Untitled">
            <a:extLst>
              <a:ext uri="{FF2B5EF4-FFF2-40B4-BE49-F238E27FC236}">
                <a16:creationId xmlns:a16="http://schemas.microsoft.com/office/drawing/2014/main" id="{8E99C53C-B5A1-BBBC-7937-3B2132B423FE}"/>
              </a:ext>
            </a:extLst>
          </p:cNvPr>
          <p:cNvSpPr>
            <a:spLocks noChangeAspect="1" noChangeArrowheads="1"/>
          </p:cNvSpPr>
          <p:nvPr/>
        </p:nvSpPr>
        <p:spPr bwMode="auto">
          <a:xfrm>
            <a:off x="4405745" y="3347267"/>
            <a:ext cx="748146" cy="7481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Tree>
    <p:extLst>
      <p:ext uri="{BB962C8B-B14F-4D97-AF65-F5344CB8AC3E}">
        <p14:creationId xmlns:p14="http://schemas.microsoft.com/office/powerpoint/2010/main" val="169296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fr-FR"/>
            </a:defPPr>
          </a:lstStyle>
          <a:p>
            <a:r>
              <a:rPr lang="fr-FR" dirty="0"/>
              <a:t>CHESS </a:t>
            </a:r>
            <a:r>
              <a:rPr lang="fr-FR" dirty="0" err="1"/>
              <a:t>method</a:t>
            </a:r>
            <a:endParaRPr lang="fr-FR" dirty="0"/>
          </a:p>
        </p:txBody>
      </p:sp>
      <p:grpSp>
        <p:nvGrpSpPr>
          <p:cNvPr id="19" name="Groupe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1" name="Forme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22" name="Forme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pic>
        <p:nvPicPr>
          <p:cNvPr id="8" name="Image 7">
            <a:extLst>
              <a:ext uri="{FF2B5EF4-FFF2-40B4-BE49-F238E27FC236}">
                <a16:creationId xmlns:a16="http://schemas.microsoft.com/office/drawing/2014/main" id="{8282F6E5-0D4E-2635-1C48-AE372E02CFB2}"/>
              </a:ext>
            </a:extLst>
          </p:cNvPr>
          <p:cNvPicPr>
            <a:picLocks noChangeAspect="1"/>
          </p:cNvPicPr>
          <p:nvPr/>
        </p:nvPicPr>
        <p:blipFill>
          <a:blip r:embed="rId3"/>
          <a:stretch>
            <a:fillRect/>
          </a:stretch>
        </p:blipFill>
        <p:spPr>
          <a:xfrm>
            <a:off x="3475218" y="2293034"/>
            <a:ext cx="6400301" cy="3597698"/>
          </a:xfrm>
          <a:prstGeom prst="rect">
            <a:avLst/>
          </a:prstGeom>
        </p:spPr>
      </p:pic>
    </p:spTree>
    <p:extLst>
      <p:ext uri="{BB962C8B-B14F-4D97-AF65-F5344CB8AC3E}">
        <p14:creationId xmlns:p14="http://schemas.microsoft.com/office/powerpoint/2010/main" val="404402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rtlCol="0" anchor="b">
            <a:normAutofit/>
          </a:bodyPr>
          <a:lstStyle>
            <a:defPPr>
              <a:defRPr lang="fr-FR"/>
            </a:defPPr>
          </a:lstStyle>
          <a:p>
            <a:pPr rtl="0"/>
            <a:r>
              <a:rPr lang="fr-FR" dirty="0"/>
              <a:t>I-</a:t>
            </a:r>
            <a:r>
              <a:rPr lang="fr-FR" dirty="0" err="1">
                <a:effectLst/>
              </a:rPr>
              <a:t>Entity</a:t>
            </a:r>
            <a:r>
              <a:rPr lang="fr-FR" dirty="0">
                <a:effectLst/>
              </a:rPr>
              <a:t> and </a:t>
            </a:r>
            <a:r>
              <a:rPr lang="fr-FR" dirty="0" err="1">
                <a:effectLst/>
              </a:rPr>
              <a:t>Context</a:t>
            </a:r>
            <a:r>
              <a:rPr lang="fr-FR" dirty="0">
                <a:effectLst/>
              </a:rPr>
              <a:t> </a:t>
            </a:r>
            <a:r>
              <a:rPr lang="fr-FR" dirty="0" err="1">
                <a:effectLst/>
              </a:rPr>
              <a:t>Retrieval</a:t>
            </a:r>
            <a:endParaRPr lang="fr-FR" dirty="0"/>
          </a:p>
        </p:txBody>
      </p:sp>
      <p:sp>
        <p:nvSpPr>
          <p:cNvPr id="4" name="Espace réservé du contenu 3">
            <a:extLst>
              <a:ext uri="{FF2B5EF4-FFF2-40B4-BE49-F238E27FC236}">
                <a16:creationId xmlns:a16="http://schemas.microsoft.com/office/drawing/2014/main" id="{07C3632C-2D2E-7026-33B8-EE42DA4BDB5C}"/>
              </a:ext>
            </a:extLst>
          </p:cNvPr>
          <p:cNvSpPr>
            <a:spLocks noGrp="1"/>
          </p:cNvSpPr>
          <p:nvPr>
            <p:ph sz="quarter" idx="14"/>
          </p:nvPr>
        </p:nvSpPr>
        <p:spPr>
          <a:xfrm>
            <a:off x="603884" y="332509"/>
            <a:ext cx="5256591" cy="4250556"/>
          </a:xfrm>
        </p:spPr>
        <p:txBody>
          <a:bodyPr rtlCol="0">
            <a:normAutofit/>
          </a:bodyPr>
          <a:lstStyle>
            <a:defPPr>
              <a:defRPr lang="fr-FR"/>
            </a:defPPr>
          </a:lstStyle>
          <a:p>
            <a:pPr marL="342900" indent="-342900" rtl="0">
              <a:buFont typeface="Arial" panose="020B0604020202020204" pitchFamily="34" charset="0"/>
              <a:buChar char="•"/>
            </a:pPr>
            <a:r>
              <a:rPr lang="en-US" dirty="0"/>
              <a:t>The first module in the pipeline identifies the relevant information in the input, including the entities referred to in the question and the contextual information provided about them in the database schema, It has 3 submodules</a:t>
            </a:r>
          </a:p>
          <a:p>
            <a:pPr marL="342900" indent="-342900" rtl="0">
              <a:buFont typeface="Arial" panose="020B0604020202020204" pitchFamily="34" charset="0"/>
              <a:buChar char="•"/>
            </a:pPr>
            <a:r>
              <a:rPr lang="en-US" dirty="0">
                <a:latin typeface="+mj-lt"/>
              </a:rPr>
              <a:t>Keyword Extraction : </a:t>
            </a:r>
            <a:r>
              <a:rPr lang="en-US" dirty="0"/>
              <a:t>Extract keywords, </a:t>
            </a:r>
            <a:r>
              <a:rPr lang="en-US" dirty="0" err="1"/>
              <a:t>keyphrases</a:t>
            </a:r>
            <a:r>
              <a:rPr lang="en-US" dirty="0"/>
              <a:t>, and named entities from the natural-language question and the HINT to be used later on in the Entity and Context Retrieval.</a:t>
            </a:r>
          </a:p>
          <a:p>
            <a:pPr rtl="0"/>
            <a:endParaRPr lang="en-US" dirty="0"/>
          </a:p>
          <a:p>
            <a:pPr rtl="0"/>
            <a:endParaRPr lang="en-US" dirty="0"/>
          </a:p>
          <a:p>
            <a:pPr rtl="0"/>
            <a:endParaRPr lang="fr-FR" dirty="0"/>
          </a:p>
        </p:txBody>
      </p:sp>
      <p:sp>
        <p:nvSpPr>
          <p:cNvPr id="5" name="AutoShape 2" descr="Untitled">
            <a:extLst>
              <a:ext uri="{FF2B5EF4-FFF2-40B4-BE49-F238E27FC236}">
                <a16:creationId xmlns:a16="http://schemas.microsoft.com/office/drawing/2014/main" id="{8E99C53C-B5A1-BBBC-7937-3B2132B423FE}"/>
              </a:ext>
            </a:extLst>
          </p:cNvPr>
          <p:cNvSpPr>
            <a:spLocks noChangeAspect="1" noChangeArrowheads="1"/>
          </p:cNvSpPr>
          <p:nvPr/>
        </p:nvSpPr>
        <p:spPr bwMode="auto">
          <a:xfrm>
            <a:off x="4405745" y="3347267"/>
            <a:ext cx="748146" cy="7481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6" name="Espace réservé du contenu 5">
            <a:extLst>
              <a:ext uri="{FF2B5EF4-FFF2-40B4-BE49-F238E27FC236}">
                <a16:creationId xmlns:a16="http://schemas.microsoft.com/office/drawing/2014/main" id="{E316FB8D-F570-FDCD-4316-3200086F5E25}"/>
              </a:ext>
            </a:extLst>
          </p:cNvPr>
          <p:cNvSpPr>
            <a:spLocks noGrp="1"/>
          </p:cNvSpPr>
          <p:nvPr>
            <p:ph sz="quarter" idx="13"/>
          </p:nvPr>
        </p:nvSpPr>
        <p:spPr>
          <a:xfrm>
            <a:off x="6096000" y="584005"/>
            <a:ext cx="5791199" cy="4077712"/>
          </a:xfrm>
        </p:spPr>
        <p:txBody>
          <a:bodyPr>
            <a:normAutofit fontScale="92500" lnSpcReduction="10000"/>
          </a:bodyPr>
          <a:lstStyle/>
          <a:p>
            <a:pPr marL="342900" indent="-342900">
              <a:buFont typeface="Arial" panose="020B0604020202020204" pitchFamily="34" charset="0"/>
              <a:buChar char="•"/>
            </a:pPr>
            <a:r>
              <a:rPr lang="fr-FR" sz="2200" dirty="0" err="1">
                <a:effectLst/>
                <a:latin typeface="+mj-lt"/>
              </a:rPr>
              <a:t>Entity</a:t>
            </a:r>
            <a:r>
              <a:rPr lang="fr-FR" sz="2200" dirty="0">
                <a:effectLst/>
                <a:latin typeface="+mj-lt"/>
              </a:rPr>
              <a:t> </a:t>
            </a:r>
            <a:r>
              <a:rPr lang="fr-FR" sz="2200" dirty="0" err="1">
                <a:effectLst/>
                <a:latin typeface="+mj-lt"/>
              </a:rPr>
              <a:t>Retrieval</a:t>
            </a:r>
            <a:r>
              <a:rPr lang="fr-FR" sz="2200" dirty="0">
                <a:effectLst/>
                <a:latin typeface="+mj-lt"/>
              </a:rPr>
              <a:t>:  </a:t>
            </a:r>
            <a:r>
              <a:rPr lang="en-US" sz="2200" dirty="0"/>
              <a:t>From the list of keywords extracted from the question, some may correspond to entities present in the database </a:t>
            </a:r>
            <a:r>
              <a:rPr lang="en-US" sz="2200" dirty="0" err="1"/>
              <a:t>values.In</a:t>
            </a:r>
            <a:r>
              <a:rPr lang="en-US" sz="2200" dirty="0"/>
              <a:t> this step, we search for similar values in the database and return the most relevant ones, along with their corresponding columns, for each keyword.</a:t>
            </a:r>
          </a:p>
          <a:p>
            <a:pPr marL="342900" indent="-342900">
              <a:buFont typeface="Arial" panose="020B0604020202020204" pitchFamily="34" charset="0"/>
              <a:buChar char="•"/>
            </a:pPr>
            <a:r>
              <a:rPr lang="en-US" sz="2200" dirty="0">
                <a:effectLst/>
                <a:latin typeface="+mj-lt"/>
              </a:rPr>
              <a:t>Context Retrieval: </a:t>
            </a:r>
            <a:r>
              <a:rPr lang="en-US" sz="2200" dirty="0">
                <a:effectLst/>
              </a:rPr>
              <a:t>In addition to the values, database catalogs explaining the schema may be available. For instance, each column may have a description, an extended column name (in the case of abbreviations), and a value description. This information can be very useful to generate an efficient SQL query.</a:t>
            </a:r>
            <a:endParaRPr lang="fr-FR" sz="2200" dirty="0">
              <a:effectLst/>
            </a:endParaRPr>
          </a:p>
        </p:txBody>
      </p:sp>
    </p:spTree>
    <p:extLst>
      <p:ext uri="{BB962C8B-B14F-4D97-AF65-F5344CB8AC3E}">
        <p14:creationId xmlns:p14="http://schemas.microsoft.com/office/powerpoint/2010/main" val="112283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D29B5-1B58-809F-FEA7-B82105E94664}"/>
              </a:ext>
            </a:extLst>
          </p:cNvPr>
          <p:cNvSpPr>
            <a:spLocks noGrp="1"/>
          </p:cNvSpPr>
          <p:nvPr>
            <p:ph type="title"/>
          </p:nvPr>
        </p:nvSpPr>
        <p:spPr>
          <a:xfrm>
            <a:off x="3661409" y="4661717"/>
            <a:ext cx="7936230" cy="1380760"/>
          </a:xfrm>
        </p:spPr>
        <p:txBody>
          <a:bodyPr rtlCol="0" anchor="b">
            <a:normAutofit/>
          </a:bodyPr>
          <a:lstStyle>
            <a:defPPr>
              <a:defRPr lang="fr-FR"/>
            </a:defPPr>
          </a:lstStyle>
          <a:p>
            <a:pPr rtl="0"/>
            <a:r>
              <a:rPr lang="fr-FR" dirty="0"/>
              <a:t>II-</a:t>
            </a:r>
            <a:r>
              <a:rPr lang="fr-FR" dirty="0" err="1"/>
              <a:t>Schema</a:t>
            </a:r>
            <a:r>
              <a:rPr lang="fr-FR" dirty="0"/>
              <a:t> </a:t>
            </a:r>
            <a:r>
              <a:rPr lang="fr-FR" dirty="0" err="1"/>
              <a:t>Selection</a:t>
            </a:r>
            <a:r>
              <a:rPr lang="fr-FR" dirty="0"/>
              <a:t> </a:t>
            </a:r>
          </a:p>
        </p:txBody>
      </p:sp>
      <p:sp>
        <p:nvSpPr>
          <p:cNvPr id="4" name="Espace réservé du contenu 3">
            <a:extLst>
              <a:ext uri="{FF2B5EF4-FFF2-40B4-BE49-F238E27FC236}">
                <a16:creationId xmlns:a16="http://schemas.microsoft.com/office/drawing/2014/main" id="{07C3632C-2D2E-7026-33B8-EE42DA4BDB5C}"/>
              </a:ext>
            </a:extLst>
          </p:cNvPr>
          <p:cNvSpPr>
            <a:spLocks noGrp="1"/>
          </p:cNvSpPr>
          <p:nvPr>
            <p:ph sz="quarter" idx="14"/>
          </p:nvPr>
        </p:nvSpPr>
        <p:spPr>
          <a:xfrm>
            <a:off x="603884" y="332509"/>
            <a:ext cx="5666506" cy="4250556"/>
          </a:xfrm>
        </p:spPr>
        <p:txBody>
          <a:bodyPr rtlCol="0">
            <a:normAutofit/>
          </a:bodyPr>
          <a:lstStyle>
            <a:defPPr>
              <a:defRPr lang="fr-FR"/>
            </a:defPPr>
          </a:lstStyle>
          <a:p>
            <a:pPr marL="342900" indent="-342900">
              <a:buFont typeface="Arial" panose="020B0604020202020204" pitchFamily="34" charset="0"/>
              <a:buChar char="•"/>
            </a:pPr>
            <a:r>
              <a:rPr lang="en-US" dirty="0"/>
              <a:t>Our goal in this step is to narrow down the schema to include only the necessary tables and columns needed for generating the SQL query. Achieving an efficient schema leads to better performance in SQL query generation by excluding irrelevant information.</a:t>
            </a:r>
          </a:p>
          <a:p>
            <a:pPr marL="342900" indent="-342900" rtl="0">
              <a:buFont typeface="Arial" panose="020B0604020202020204" pitchFamily="34" charset="0"/>
              <a:buChar char="•"/>
            </a:pPr>
            <a:r>
              <a:rPr lang="en-US" dirty="0">
                <a:latin typeface="+mj-lt"/>
              </a:rPr>
              <a:t>Column Filtering : </a:t>
            </a:r>
            <a:r>
              <a:rPr lang="en-US" dirty="0"/>
              <a:t>A database can contain hundreds of columns, many of which may be semantically irrelevant to the question. Looking for an efficient schema, we aim to filter out the irrelevant columns and pass only the most relevant ones to the table selection step.</a:t>
            </a:r>
          </a:p>
          <a:p>
            <a:pPr rtl="0"/>
            <a:endParaRPr lang="en-US" dirty="0"/>
          </a:p>
          <a:p>
            <a:pPr rtl="0"/>
            <a:endParaRPr lang="fr-FR" dirty="0"/>
          </a:p>
        </p:txBody>
      </p:sp>
      <p:sp>
        <p:nvSpPr>
          <p:cNvPr id="5" name="AutoShape 2" descr="Untitled">
            <a:extLst>
              <a:ext uri="{FF2B5EF4-FFF2-40B4-BE49-F238E27FC236}">
                <a16:creationId xmlns:a16="http://schemas.microsoft.com/office/drawing/2014/main" id="{8E99C53C-B5A1-BBBC-7937-3B2132B423FE}"/>
              </a:ext>
            </a:extLst>
          </p:cNvPr>
          <p:cNvSpPr>
            <a:spLocks noChangeAspect="1" noChangeArrowheads="1"/>
          </p:cNvSpPr>
          <p:nvPr/>
        </p:nvSpPr>
        <p:spPr bwMode="auto">
          <a:xfrm>
            <a:off x="4405745" y="3347267"/>
            <a:ext cx="748146" cy="7481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6" name="Espace réservé du contenu 5">
            <a:extLst>
              <a:ext uri="{FF2B5EF4-FFF2-40B4-BE49-F238E27FC236}">
                <a16:creationId xmlns:a16="http://schemas.microsoft.com/office/drawing/2014/main" id="{E316FB8D-F570-FDCD-4316-3200086F5E25}"/>
              </a:ext>
            </a:extLst>
          </p:cNvPr>
          <p:cNvSpPr>
            <a:spLocks noGrp="1"/>
          </p:cNvSpPr>
          <p:nvPr>
            <p:ph sz="quarter" idx="13"/>
          </p:nvPr>
        </p:nvSpPr>
        <p:spPr>
          <a:xfrm>
            <a:off x="6594763" y="584005"/>
            <a:ext cx="5292435" cy="2844995"/>
          </a:xfrm>
        </p:spPr>
        <p:txBody>
          <a:bodyPr>
            <a:normAutofit/>
          </a:bodyPr>
          <a:lstStyle/>
          <a:p>
            <a:pPr marL="342900" indent="-342900">
              <a:buFont typeface="Arial" panose="020B0604020202020204" pitchFamily="34" charset="0"/>
              <a:buChar char="•"/>
            </a:pPr>
            <a:r>
              <a:rPr lang="fr-FR" dirty="0">
                <a:latin typeface="+mj-lt"/>
              </a:rPr>
              <a:t>Table </a:t>
            </a:r>
            <a:r>
              <a:rPr lang="fr-FR" dirty="0" err="1">
                <a:latin typeface="+mj-lt"/>
              </a:rPr>
              <a:t>Selection</a:t>
            </a:r>
            <a:r>
              <a:rPr lang="fr-FR" dirty="0">
                <a:effectLst/>
                <a:latin typeface="+mj-lt"/>
              </a:rPr>
              <a:t>: </a:t>
            </a:r>
            <a:r>
              <a:rPr lang="fr-FR" dirty="0">
                <a:effectLst/>
              </a:rPr>
              <a:t>Select </a:t>
            </a:r>
            <a:r>
              <a:rPr lang="fr-FR" dirty="0" err="1">
                <a:effectLst/>
              </a:rPr>
              <a:t>only</a:t>
            </a:r>
            <a:r>
              <a:rPr lang="fr-FR" dirty="0">
                <a:effectLst/>
              </a:rPr>
              <a:t> the essential tables for </a:t>
            </a:r>
            <a:r>
              <a:rPr lang="fr-FR" dirty="0" err="1">
                <a:effectLst/>
              </a:rPr>
              <a:t>generating</a:t>
            </a:r>
            <a:r>
              <a:rPr lang="fr-FR" dirty="0">
                <a:effectLst/>
              </a:rPr>
              <a:t> the final SQL </a:t>
            </a:r>
            <a:r>
              <a:rPr lang="fr-FR" dirty="0" err="1">
                <a:effectLst/>
              </a:rPr>
              <a:t>query</a:t>
            </a:r>
            <a:r>
              <a:rPr lang="fr-FR" dirty="0"/>
              <a:t>,</a:t>
            </a:r>
            <a:r>
              <a:rPr lang="fr-FR" dirty="0">
                <a:effectLst/>
                <a:latin typeface="+mj-lt"/>
              </a:rPr>
              <a:t>  </a:t>
            </a:r>
          </a:p>
          <a:p>
            <a:pPr marL="342900" indent="-342900">
              <a:buFont typeface="Arial" panose="020B0604020202020204" pitchFamily="34" charset="0"/>
              <a:buChar char="•"/>
            </a:pPr>
            <a:r>
              <a:rPr lang="en-US" dirty="0">
                <a:effectLst/>
                <a:latin typeface="+mj-lt"/>
              </a:rPr>
              <a:t>Column Selection : </a:t>
            </a:r>
            <a:r>
              <a:rPr lang="en-US" dirty="0">
                <a:effectLst/>
              </a:rPr>
              <a:t>In the final step of schema selection, we aim to reduce the schema to the minimal set of columns necessary for generating the SQL query.</a:t>
            </a:r>
            <a:endParaRPr lang="fr-FR" dirty="0">
              <a:effectLst/>
            </a:endParaRPr>
          </a:p>
        </p:txBody>
      </p:sp>
    </p:spTree>
    <p:extLst>
      <p:ext uri="{BB962C8B-B14F-4D97-AF65-F5344CB8AC3E}">
        <p14:creationId xmlns:p14="http://schemas.microsoft.com/office/powerpoint/2010/main" val="3446087312"/>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2_TF78853419_Win32" id="{E939D1AD-245E-4113-B88E-E20D599B2C52}" vid="{B269D645-ADA9-4C84-B6E4-2BDC65D07C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bf489a4-b2e2-4fe2-a2ce-a87f49c3431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9DB127DB02D54DA2034E59F3CFD4A0" ma:contentTypeVersion="2" ma:contentTypeDescription="Create a new document." ma:contentTypeScope="" ma:versionID="e36754c255a07162284fd00914b77052">
  <xsd:schema xmlns:xsd="http://www.w3.org/2001/XMLSchema" xmlns:xs="http://www.w3.org/2001/XMLSchema" xmlns:p="http://schemas.microsoft.com/office/2006/metadata/properties" xmlns:ns3="bbf489a4-b2e2-4fe2-a2ce-a87f49c34317" targetNamespace="http://schemas.microsoft.com/office/2006/metadata/properties" ma:root="true" ma:fieldsID="4092f138c5d32ef8bc5cabdf2fc77080" ns3:_="">
    <xsd:import namespace="bbf489a4-b2e2-4fe2-a2ce-a87f49c34317"/>
    <xsd:element name="properties">
      <xsd:complexType>
        <xsd:sequence>
          <xsd:element name="documentManagement">
            <xsd:complexType>
              <xsd:all>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f489a4-b2e2-4fe2-a2ce-a87f49c3431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purl.org/dc/dcmitype/"/>
    <ds:schemaRef ds:uri="http://schemas.microsoft.com/office/2006/metadata/properties"/>
    <ds:schemaRef ds:uri="bbf489a4-b2e2-4fe2-a2ce-a87f49c34317"/>
    <ds:schemaRef ds:uri="http://www.w3.org/XML/1998/namespace"/>
  </ds:schemaRefs>
</ds:datastoreItem>
</file>

<file path=customXml/itemProps3.xml><?xml version="1.0" encoding="utf-8"?>
<ds:datastoreItem xmlns:ds="http://schemas.openxmlformats.org/officeDocument/2006/customXml" ds:itemID="{75586EC3-9916-41BE-B587-854BA12724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f489a4-b2e2-4fe2-a2ce-a87f49c343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{C7B10B3F-904A-4899-B4D0-9677F16B64C5}tf78853419_win32</Template>
  <TotalTime>1099</TotalTime>
  <Words>2725</Words>
  <Application>Microsoft Office PowerPoint</Application>
  <PresentationFormat>Grand écran</PresentationFormat>
  <Paragraphs>320</Paragraphs>
  <Slides>55</Slides>
  <Notes>31</Notes>
  <HiddenSlides>0</HiddenSlides>
  <MMClips>0</MMClips>
  <ScaleCrop>false</ScaleCrop>
  <HeadingPairs>
    <vt:vector size="4" baseType="variant">
      <vt:variant>
        <vt:lpstr>Thème</vt:lpstr>
      </vt:variant>
      <vt:variant>
        <vt:i4>2</vt:i4>
      </vt:variant>
      <vt:variant>
        <vt:lpstr>Titres des diapositives</vt:lpstr>
      </vt:variant>
      <vt:variant>
        <vt:i4>55</vt:i4>
      </vt:variant>
    </vt:vector>
  </HeadingPairs>
  <TitlesOfParts>
    <vt:vector size="57" baseType="lpstr">
      <vt:lpstr>Personnalisé</vt:lpstr>
      <vt:lpstr>Thème Office</vt:lpstr>
      <vt:lpstr>Internship Presentation</vt:lpstr>
      <vt:lpstr>Plan</vt:lpstr>
      <vt:lpstr>Introduction</vt:lpstr>
      <vt:lpstr>BIRD dataset</vt:lpstr>
      <vt:lpstr>BIRD Dev Set</vt:lpstr>
      <vt:lpstr>BIRD Dev Set Subsample</vt:lpstr>
      <vt:lpstr>CHESS method</vt:lpstr>
      <vt:lpstr>I-Entity and Context Retrieval</vt:lpstr>
      <vt:lpstr>II-Schema Selection </vt:lpstr>
      <vt:lpstr>III-Query Generation</vt:lpstr>
      <vt:lpstr>IV-CHESS Studies</vt:lpstr>
      <vt:lpstr>Result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Recall and Precision for schema selection compared to the tables and columns used in correct SQL</vt:lpstr>
      <vt:lpstr>Comments</vt:lpstr>
      <vt:lpstr>Experiments</vt:lpstr>
      <vt:lpstr>Experiment I </vt:lpstr>
      <vt:lpstr>Présentation PowerPoint</vt:lpstr>
      <vt:lpstr>Présentation PowerPoint</vt:lpstr>
      <vt:lpstr>Présentation PowerPoint</vt:lpstr>
      <vt:lpstr>Comments</vt:lpstr>
      <vt:lpstr>Experiment II </vt:lpstr>
      <vt:lpstr>Présentation PowerPoint</vt:lpstr>
      <vt:lpstr>Présentation PowerPoint</vt:lpstr>
      <vt:lpstr>Présentation PowerPoint</vt:lpstr>
      <vt:lpstr>Recall and Precision for schema selection compared to the tables and columns used in correct SQL</vt:lpstr>
      <vt:lpstr>Comments</vt:lpstr>
      <vt:lpstr>Experiment III </vt:lpstr>
      <vt:lpstr>Présentation PowerPoint</vt:lpstr>
      <vt:lpstr>Présentation PowerPoint</vt:lpstr>
      <vt:lpstr>Recall and Precision for schema selection compared to the tables and columns used in correct SQL</vt:lpstr>
      <vt:lpstr>Comments</vt:lpstr>
      <vt:lpstr>Experiment IV </vt:lpstr>
      <vt:lpstr>Présentation PowerPoint</vt:lpstr>
      <vt:lpstr>Présentation PowerPoint</vt:lpstr>
      <vt:lpstr>Présentation PowerPoint</vt:lpstr>
      <vt:lpstr>Recall and Precision for schema selection compared to the tables and columns used in correct SQL</vt:lpstr>
      <vt:lpstr>Comments</vt:lpstr>
      <vt:lpstr>Error Analysis</vt:lpstr>
      <vt:lpstr>Présentation PowerPoint</vt:lpstr>
      <vt:lpstr>Incorrect Predicted SQL </vt:lpstr>
      <vt:lpstr>Incorrect Golden SQL </vt:lpstr>
      <vt:lpstr>Vague Question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Wissem Yousfi</dc:creator>
  <cp:lastModifiedBy>Wissem Yousfi</cp:lastModifiedBy>
  <cp:revision>3</cp:revision>
  <dcterms:created xsi:type="dcterms:W3CDTF">2024-09-10T09:19:12Z</dcterms:created>
  <dcterms:modified xsi:type="dcterms:W3CDTF">2024-09-23T17:02:55Z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0x010100F59DB127DB02D54DA2034E59F3CFD4A0</vt:lpwstr>
  </property>
</Properties>
</file>