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2"/>
  </p:sldMasterIdLst>
  <p:notesMasterIdLst>
    <p:notesMasterId r:id="rId33"/>
  </p:notesMasterIdLst>
  <p:handoutMasterIdLst>
    <p:handoutMasterId r:id="rId34"/>
  </p:handoutMasterIdLst>
  <p:sldIdLst>
    <p:sldId id="497" r:id="rId3"/>
    <p:sldId id="498" r:id="rId4"/>
    <p:sldId id="499" r:id="rId5"/>
    <p:sldId id="500" r:id="rId6"/>
    <p:sldId id="453" r:id="rId7"/>
    <p:sldId id="446" r:id="rId8"/>
    <p:sldId id="441" r:id="rId9"/>
    <p:sldId id="471" r:id="rId10"/>
    <p:sldId id="481" r:id="rId11"/>
    <p:sldId id="482" r:id="rId12"/>
    <p:sldId id="483" r:id="rId13"/>
    <p:sldId id="484" r:id="rId14"/>
    <p:sldId id="485" r:id="rId15"/>
    <p:sldId id="535" r:id="rId16"/>
    <p:sldId id="487" r:id="rId17"/>
    <p:sldId id="488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489" r:id="rId29"/>
    <p:sldId id="490" r:id="rId30"/>
    <p:sldId id="447" r:id="rId31"/>
    <p:sldId id="443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3143" autoAdjust="0"/>
  </p:normalViewPr>
  <p:slideViewPr>
    <p:cSldViewPr snapToGrid="0">
      <p:cViewPr varScale="1">
        <p:scale>
          <a:sx n="78" d="100"/>
          <a:sy n="78" d="100"/>
        </p:scale>
        <p:origin x="65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CE1B-BB9F-45A9-BACC-98FF3D2D4F2E}" type="datetimeFigureOut">
              <a:rPr lang="en-AU" smtClean="0"/>
              <a:t>21/09/2024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F8CF-0F8A-4BD6-9CE5-A84D18797D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9E51-4ABD-4B03-A80E-627F14CF22A5}" type="datetimeFigureOut">
              <a:rPr lang="en-AU" smtClean="0"/>
              <a:t>21/09/2024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AD0F-5D97-4C49-B145-C57DEFFF189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FAD0F-5D97-4C49-B145-C57DEFFF189B}" type="slidenum">
              <a:rPr lang="en-AU" smtClean="0"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5706291" y="372292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5"/>
          </a:p>
        </p:txBody>
      </p:sp>
      <p:pic>
        <p:nvPicPr>
          <p:cNvPr id="8" name="Picture 7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7849" y="6139546"/>
            <a:ext cx="598271" cy="70104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5706291" y="372292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5"/>
          </a:p>
        </p:txBody>
      </p:sp>
      <p:pic>
        <p:nvPicPr>
          <p:cNvPr id="8" name="Picture 7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7849" y="6139546"/>
            <a:ext cx="598271" cy="70104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999759">
            <a:off x="1292068" y="-612610"/>
            <a:ext cx="5135041" cy="7002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55" y="4792776"/>
            <a:ext cx="1760572" cy="1842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6A8B-B5C3-4437-A9DE-A8C2149171D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q/questions.html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 fontScale="70000"/>
          </a:bodyPr>
          <a:lstStyle/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 Image </a:t>
            </a:r>
            <a:r>
              <a:rPr lang="en-US" altLang="en-AU" dirty="0"/>
              <a:t>Classification</a:t>
            </a:r>
            <a:r>
              <a:rPr lang="en-AU" dirty="0"/>
              <a:t>: </a:t>
            </a:r>
            <a:r>
              <a:rPr lang="en-AU" dirty="0">
                <a:solidFill>
                  <a:srgbClr val="C00000"/>
                </a:solidFill>
              </a:rPr>
              <a:t>Identifying </a:t>
            </a:r>
            <a:r>
              <a:rPr lang="en-US" altLang="en-AU" dirty="0">
                <a:solidFill>
                  <a:srgbClr val="C00000"/>
                </a:solidFill>
              </a:rPr>
              <a:t>and classifying </a:t>
            </a:r>
            <a:r>
              <a:rPr lang="en-AU" dirty="0">
                <a:solidFill>
                  <a:srgbClr val="C00000"/>
                </a:solidFill>
              </a:rPr>
              <a:t>image</a:t>
            </a:r>
            <a:r>
              <a:rPr lang="en-US" altLang="en-AU" dirty="0">
                <a:solidFill>
                  <a:srgbClr val="C00000"/>
                </a:solidFill>
              </a:rPr>
              <a:t>s</a:t>
            </a:r>
            <a:r>
              <a:rPr lang="en-AU" dirty="0">
                <a:solidFill>
                  <a:srgbClr val="C00000"/>
                </a:solidFill>
              </a:rPr>
              <a:t> </a:t>
            </a:r>
            <a:r>
              <a:rPr lang="en-US" altLang="en-AU" dirty="0">
                <a:solidFill>
                  <a:srgbClr val="C00000"/>
                </a:solidFill>
              </a:rPr>
              <a:t>into categories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 One of the </a:t>
            </a:r>
            <a:r>
              <a:rPr lang="en-AU" dirty="0">
                <a:solidFill>
                  <a:srgbClr val="C00000"/>
                </a:solidFill>
              </a:rPr>
              <a:t>core tasks in computer vision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US" altLang="en-AU" dirty="0"/>
              <a:t> I</a:t>
            </a:r>
            <a:r>
              <a:rPr lang="en-AU" dirty="0"/>
              <a:t>mage classification is the process of distinguishing different categories of images based on their semantic information. It is a fundamental problem in computer vision and serves as the foundation for other high-level vision tasks such as object detection, semantic segmentation, object tracking, and behavior analysis. 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 </a:t>
            </a:r>
            <a:r>
              <a:rPr lang="en-AU" sz="2800" dirty="0"/>
              <a:t>Broad array of applications: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AU" sz="2800" dirty="0"/>
              <a:t> Medical Image Analysis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AU" sz="2800" dirty="0"/>
              <a:t> Scientific </a:t>
            </a:r>
            <a:r>
              <a:rPr lang="en-US" altLang="en-AU" sz="2800" dirty="0"/>
              <a:t>I</a:t>
            </a:r>
            <a:r>
              <a:rPr lang="en-AU" sz="2800" dirty="0"/>
              <a:t>magery 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AU" sz="2800" dirty="0"/>
              <a:t> </a:t>
            </a:r>
            <a:r>
              <a:rPr lang="en-US" altLang="en-AU" sz="2800" dirty="0"/>
              <a:t>I</a:t>
            </a:r>
            <a:r>
              <a:rPr lang="en-AU" sz="2800" dirty="0"/>
              <a:t>ntelligent </a:t>
            </a:r>
            <a:r>
              <a:rPr lang="en-US" altLang="en-AU" sz="2800" dirty="0"/>
              <a:t>A</a:t>
            </a:r>
            <a:r>
              <a:rPr lang="en-AU" sz="2800" dirty="0"/>
              <a:t>griculture 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AU" sz="2800" dirty="0"/>
              <a:t> </a:t>
            </a:r>
            <a:r>
              <a:rPr lang="en-US" altLang="en-AU" sz="2800" dirty="0"/>
              <a:t>Product Classification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en-AU" sz="2800" dirty="0"/>
              <a:t> Facial Recognition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en-AU" sz="2800" dirty="0"/>
              <a:t> Cybersecurity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en-AU" sz="2800" dirty="0"/>
              <a:t> Industrial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</a:t>
            </a:fld>
            <a:endParaRPr lang="en-AU"/>
          </a:p>
        </p:txBody>
      </p:sp>
      <p:pic>
        <p:nvPicPr>
          <p:cNvPr id="7" name="Picture 6" descr="/Users/duwenjia/Desktop/72e12bcb7aa0de5ca3f9587e539a0171.jpg72e12bcb7aa0de5ca3f9587e539a0171"/>
          <p:cNvPicPr>
            <a:picLocks noChangeAspect="1"/>
          </p:cNvPicPr>
          <p:nvPr/>
        </p:nvPicPr>
        <p:blipFill>
          <a:blip r:embed="rId2"/>
          <a:srcRect t="20332" b="21282"/>
          <a:stretch>
            <a:fillRect/>
          </a:stretch>
        </p:blipFill>
        <p:spPr>
          <a:xfrm>
            <a:off x="5255260" y="2879725"/>
            <a:ext cx="6829425" cy="306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Wenjia Du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(z5536121)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- direct learning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altLang="zh-CN" dirty="0">
                <a:sym typeface="+mn-ea"/>
              </a:rPr>
              <a:t>The </a:t>
            </a:r>
            <a:r>
              <a:rPr lang="en-US" altLang="en-AU" dirty="0">
                <a:sym typeface="+mn-ea"/>
              </a:rPr>
              <a:t>epoch-accuracy plot</a:t>
            </a:r>
            <a:r>
              <a:rPr lang="en-AU" altLang="zh-CN" dirty="0">
                <a:sym typeface="+mn-ea"/>
              </a:rPr>
              <a:t> is showing below: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zh-CN" dirty="0">
                <a:sym typeface="+mn-ea"/>
              </a:rPr>
              <a:t>We got three different results—the VGG model achieves the highest accuracy , which is 93.4%, followed by Resnet(91.6%), and CNN(86.5%)  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Jiacheng Ling  (z5529848)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图表, 折线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494280"/>
            <a:ext cx="4401185" cy="351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- direct learning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7542530" cy="49733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CNN confusion matrix: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unacceptable—the model throws the accessories into every bucket except sunglasses</a:t>
            </a:r>
            <a:endParaRPr lang="en-AU" altLang="zh-CN" sz="2400" dirty="0">
              <a:sym typeface="+mn-ea"/>
            </a:endParaRPr>
          </a:p>
          <a:p>
            <a:pPr marL="0" indent="0">
              <a:buNone/>
            </a:pPr>
            <a:endParaRPr lang="en-AU" sz="2400" dirty="0"/>
          </a:p>
          <a:p>
            <a:pPr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VGG confusion matrix: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seems good, however mistakes tops for dress and bags for accessories</a:t>
            </a:r>
          </a:p>
          <a:p>
            <a:pPr marL="0" indent="0">
              <a:buNone/>
            </a:pPr>
            <a:endParaRPr lang="en-AU" sz="2400" dirty="0"/>
          </a:p>
          <a:p>
            <a:pPr>
              <a:buFont typeface="Wingdings" panose="05000000000000000000" charset="0"/>
              <a:buChar char="Ø"/>
            </a:pPr>
            <a:r>
              <a:rPr lang="en-US" altLang="en-AU" sz="2400" dirty="0"/>
              <a:t>ResNet </a:t>
            </a:r>
            <a:r>
              <a:rPr lang="en-US" altLang="zh-CN" sz="2400" dirty="0">
                <a:sym typeface="+mn-ea"/>
              </a:rPr>
              <a:t>confusion matrix: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tops are always mistaken for dresses and pants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acceptable but still needs to be improved</a:t>
            </a:r>
            <a:endParaRPr lang="en-US" alt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11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Jiacheng Ling  (z5529848)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日历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0" y="975360"/>
            <a:ext cx="3797935" cy="1665605"/>
          </a:xfrm>
          <a:prstGeom prst="rect">
            <a:avLst/>
          </a:prstGeom>
        </p:spPr>
      </p:pic>
      <p:pic>
        <p:nvPicPr>
          <p:cNvPr id="14" name="图片 13" descr="图片包含 日历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0" y="2743835"/>
            <a:ext cx="3797935" cy="1673860"/>
          </a:xfrm>
          <a:prstGeom prst="rect">
            <a:avLst/>
          </a:prstGeom>
        </p:spPr>
      </p:pic>
      <p:pic>
        <p:nvPicPr>
          <p:cNvPr id="8" name="图片 7" descr="日历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0" y="4582795"/>
            <a:ext cx="3797300" cy="1644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- direct learning(cont.)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AU" dirty="0">
                <a:sym typeface="+mn-ea"/>
              </a:rPr>
              <a:t>S</a:t>
            </a:r>
            <a:r>
              <a:rPr lang="en-AU" altLang="zh-CN" dirty="0">
                <a:sym typeface="+mn-ea"/>
              </a:rPr>
              <a:t>imply train the model can’t get the result we want.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altLang="zh-CN" dirty="0">
                <a:sym typeface="+mn-ea"/>
              </a:rPr>
              <a:t>The disadvantages are obvious: 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zh-CN" dirty="0">
                <a:sym typeface="+mn-ea"/>
              </a:rPr>
              <a:t>Due to the size of the dataset, the only way to get an acceptable result is</a:t>
            </a:r>
            <a:r>
              <a:rPr lang="en-US" altLang="en-AU" dirty="0">
                <a:sym typeface="+mn-ea"/>
              </a:rPr>
              <a:t> to</a:t>
            </a:r>
            <a:r>
              <a:rPr lang="en-AU" altLang="zh-CN" dirty="0">
                <a:sym typeface="+mn-ea"/>
              </a:rPr>
              <a:t> us</a:t>
            </a:r>
            <a:r>
              <a:rPr lang="en-US" altLang="en-AU" dirty="0">
                <a:sym typeface="+mn-ea"/>
              </a:rPr>
              <a:t>e</a:t>
            </a:r>
            <a:r>
              <a:rPr lang="en-AU" altLang="zh-CN" dirty="0">
                <a:sym typeface="+mn-ea"/>
              </a:rPr>
              <a:t> pretrain</a:t>
            </a:r>
            <a:r>
              <a:rPr lang="en-US" altLang="en-AU" dirty="0">
                <a:sym typeface="+mn-ea"/>
              </a:rPr>
              <a:t>ed models</a:t>
            </a:r>
            <a:r>
              <a:rPr lang="en-AU" altLang="zh-CN" dirty="0">
                <a:sym typeface="+mn-ea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zh-CN" dirty="0">
                <a:sym typeface="+mn-ea"/>
              </a:rPr>
              <a:t>The number of pictures in different labels is quite unbalance, which leads to the inaccurate whe</a:t>
            </a:r>
            <a:r>
              <a:rPr lang="en-US" altLang="en-AU" dirty="0">
                <a:sym typeface="+mn-ea"/>
              </a:rPr>
              <a:t>n</a:t>
            </a:r>
            <a:r>
              <a:rPr lang="en-AU" altLang="zh-CN" dirty="0">
                <a:sym typeface="+mn-ea"/>
              </a:rPr>
              <a:t> test the model in </a:t>
            </a:r>
            <a:r>
              <a:rPr lang="en-US" altLang="en-AU" dirty="0">
                <a:sym typeface="+mn-ea"/>
              </a:rPr>
              <a:t>the whole</a:t>
            </a:r>
            <a:r>
              <a:rPr lang="en-AU" altLang="zh-CN" dirty="0">
                <a:sym typeface="+mn-ea"/>
              </a:rPr>
              <a:t> dataset. 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zh-CN" dirty="0">
                <a:sym typeface="+mn-ea"/>
              </a:rPr>
              <a:t>The models just simpl</a:t>
            </a:r>
            <a:r>
              <a:rPr lang="en-US" altLang="en-AU" dirty="0">
                <a:sym typeface="+mn-ea"/>
              </a:rPr>
              <a:t>y</a:t>
            </a:r>
            <a:r>
              <a:rPr lang="en-AU" altLang="zh-CN" dirty="0">
                <a:sym typeface="+mn-ea"/>
              </a:rPr>
              <a:t> throw </a:t>
            </a:r>
            <a:r>
              <a:rPr lang="en-US" altLang="en-AU" dirty="0">
                <a:sym typeface="+mn-ea"/>
              </a:rPr>
              <a:t>some</a:t>
            </a:r>
            <a:r>
              <a:rPr lang="en-AU" altLang="zh-CN" dirty="0">
                <a:sym typeface="+mn-ea"/>
              </a:rPr>
              <a:t> picture into each bucket</a:t>
            </a:r>
            <a:r>
              <a:rPr lang="en-US" altLang="en-AU" dirty="0">
                <a:sym typeface="+mn-ea"/>
              </a:rPr>
              <a:t>s</a:t>
            </a:r>
            <a:r>
              <a:rPr lang="en-AU" altLang="zh-CN" dirty="0">
                <a:sym typeface="+mn-ea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AU" altLang="zh-CN" dirty="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AU" altLang="zh-CN" dirty="0">
                <a:sym typeface="+mn-ea"/>
              </a:rPr>
              <a:t>So we have to use more ways to train the dataset to improve the model.</a:t>
            </a:r>
            <a:endParaRPr lang="en-AU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12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Jiacheng Ling  (z5529848)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/>
              <a:t> - t</a:t>
            </a:r>
            <a:r>
              <a:rPr lang="en-US" altLang="en-AU" dirty="0">
                <a:sym typeface="+mn-ea"/>
              </a:rPr>
              <a:t>ransfer learning</a:t>
            </a:r>
            <a:endParaRPr lang="en-US" alt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Steps</a:t>
            </a:r>
            <a:r>
              <a:rPr lang="en-US" altLang="en-AU" dirty="0">
                <a:sym typeface="+mn-ea"/>
              </a:rPr>
              <a:t>: </a:t>
            </a: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en-AU" dirty="0">
                <a:sym typeface="+mn-ea"/>
              </a:rPr>
              <a:t>Train models to learn the features utilizing the </a:t>
            </a:r>
            <a:r>
              <a:rPr lang="en-AU" dirty="0">
                <a:sym typeface="+mn-ea"/>
              </a:rPr>
              <a:t>Fashion Product Images</a:t>
            </a:r>
            <a:r>
              <a:rPr lang="en-US" altLang="en-AU" dirty="0">
                <a:sym typeface="+mn-ea"/>
              </a:rPr>
              <a:t> dataset</a:t>
            </a: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en-AU" dirty="0">
                <a:solidFill>
                  <a:schemeClr val="tx1"/>
                </a:solidFill>
                <a:sym typeface="+mn-ea"/>
              </a:rPr>
              <a:t>Freeze convolutonal layer parameters</a:t>
            </a: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en-AU" dirty="0">
                <a:solidFill>
                  <a:schemeClr val="tx1"/>
                </a:solidFill>
                <a:sym typeface="+mn-ea"/>
              </a:rPr>
              <a:t>Adjust the classifier parameters by training on the A100 dataset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en-AU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AU" dirty="0">
                <a:sym typeface="+mn-ea"/>
              </a:rPr>
              <a:t>Implemented three models: MiniVGG, DenseNet-40 and ResNet-18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AU" dirty="0">
                <a:sym typeface="+mn-ea"/>
              </a:rPr>
              <a:t>To get comparable result, they are trained and tested simultaneously on the same sets due to undersampling in feature learning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AU" dirty="0">
                <a:sym typeface="+mn-ea"/>
              </a:rPr>
              <a:t>Feature learning for 20 epoches, transfer learning for 5 epoches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13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Chenyan Li  (z5467843)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- t</a:t>
            </a:r>
            <a:r>
              <a:rPr lang="en-US" altLang="en-AU" dirty="0">
                <a:sym typeface="+mn-ea"/>
              </a:rPr>
              <a:t>ransfer learning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4961890"/>
            <a:ext cx="4958080" cy="112077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AU" b="1" dirty="0">
                <a:sym typeface="+mn-ea"/>
              </a:rPr>
              <a:t>MiniVGG</a:t>
            </a:r>
            <a:r>
              <a:rPr lang="en-US" altLang="en-AU" dirty="0">
                <a:sym typeface="+mn-ea"/>
              </a:rPr>
              <a:t> and ResNet: 99.3%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AU" dirty="0"/>
              <a:t>DenseNet: 96.5%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Chenyan Li  (z5467843)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transfer-learning 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35" y="1005840"/>
            <a:ext cx="4368800" cy="343535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515735" y="4566285"/>
            <a:ext cx="4958080" cy="1516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AU" b="1" dirty="0">
                <a:sym typeface="+mn-ea"/>
              </a:rPr>
              <a:t>MiniVGG: 92.7%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AU" dirty="0"/>
              <a:t>DenseNet: </a:t>
            </a:r>
            <a:r>
              <a:rPr lang="en-US" altLang="en-AU" dirty="0">
                <a:sym typeface="+mn-ea"/>
              </a:rPr>
              <a:t>68.4%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AU" dirty="0">
                <a:sym typeface="+mn-ea"/>
              </a:rPr>
              <a:t>ResNet: 68.7%</a:t>
            </a:r>
            <a:endParaRPr lang="en-US" altLang="en-AU" dirty="0"/>
          </a:p>
        </p:txBody>
      </p:sp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876300"/>
            <a:ext cx="4935220" cy="3942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  <a:r>
              <a:rPr lang="en-US" altLang="en-GB" dirty="0">
                <a:sym typeface="+mn-ea"/>
              </a:rPr>
              <a:t>- t</a:t>
            </a:r>
            <a:r>
              <a:rPr lang="en-US" altLang="en-AU" dirty="0">
                <a:sym typeface="+mn-ea"/>
              </a:rPr>
              <a:t>ransfer learning(cont.)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8212455" cy="503555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US" altLang="en-AU" dirty="0"/>
              <a:t>From top to bottom: confusion matrix for feature learning of MiniVGG, DenseNet and ResNet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AU" sz="2000" dirty="0">
                <a:sym typeface="+mn-ea"/>
              </a:rPr>
              <a:t>MiniVGG:  </a:t>
            </a:r>
            <a:r>
              <a:rPr lang="en-US" altLang="zh-CN" sz="2000" dirty="0">
                <a:sym typeface="+mn-ea"/>
              </a:rPr>
              <a:t>mistake tops for dress, confuses tops and dress for accessories</a:t>
            </a:r>
            <a:endParaRPr lang="en-US" altLang="en-A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AU" sz="2000" dirty="0">
                <a:sym typeface="+mn-ea"/>
              </a:rPr>
              <a:t>ResNet: </a:t>
            </a:r>
            <a:r>
              <a:rPr lang="en-US" altLang="zh-CN" sz="2000" dirty="0">
                <a:sym typeface="+mn-ea"/>
              </a:rPr>
              <a:t>mistake tops for 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>
                <a:sym typeface="+mn-ea"/>
              </a:rPr>
              <a:t>DenseNet: heavily mastakes dress for tops, also mistakes accessories into many other categories.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AU" dirty="0"/>
          </a:p>
          <a:p>
            <a:pPr>
              <a:buFont typeface="Wingdings" panose="05000000000000000000" charset="0"/>
              <a:buChar char="Ø"/>
            </a:pPr>
            <a:r>
              <a:rPr lang="en-US" altLang="en-AU" dirty="0">
                <a:sym typeface="+mn-ea"/>
              </a:rPr>
              <a:t>From the previous epoch-accuracy plot, DenseNet has a </a:t>
            </a:r>
            <a:r>
              <a:rPr lang="en-US" altLang="en-AU" b="1" dirty="0">
                <a:effectLst/>
                <a:sym typeface="+mn-ea"/>
              </a:rPr>
              <a:t>jumping</a:t>
            </a:r>
            <a:r>
              <a:rPr lang="en-US" altLang="en-AU" b="1" dirty="0">
                <a:sym typeface="+mn-ea"/>
              </a:rPr>
              <a:t> accuracy</a:t>
            </a:r>
            <a:r>
              <a:rPr lang="en-US" altLang="en-AU" dirty="0">
                <a:sym typeface="+mn-ea"/>
              </a:rPr>
              <a:t> during the training process. We suspect there may be some overfitting due to every layer is connected with all previous layers. </a:t>
            </a:r>
            <a:endParaRPr lang="en-US" altLang="en-AU" dirty="0"/>
          </a:p>
          <a:p>
            <a:pPr marL="0" indent="0">
              <a:buNone/>
            </a:pPr>
            <a:endParaRPr lang="en-US" alt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15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Chenyan Li  (z5467843)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9955" y="887730"/>
            <a:ext cx="3480435" cy="1614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9955" y="2627630"/>
            <a:ext cx="3503295" cy="1602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29955" y="4356100"/>
            <a:ext cx="3515360" cy="1579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  <a:r>
              <a:rPr lang="en-US" altLang="en-GB" dirty="0">
                <a:sym typeface="+mn-ea"/>
              </a:rPr>
              <a:t>- t</a:t>
            </a:r>
            <a:r>
              <a:rPr lang="en-US" altLang="en-AU" dirty="0">
                <a:sym typeface="+mn-ea"/>
              </a:rPr>
              <a:t>ransfer learning(cont.)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8474075" cy="5035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US" altLang="en-AU" dirty="0"/>
              <a:t>From top to bottom: confusion matrix for transfer learning of MiniVGG, </a:t>
            </a:r>
            <a:r>
              <a:rPr lang="en-US" altLang="en-AU" dirty="0">
                <a:sym typeface="+mn-ea"/>
              </a:rPr>
              <a:t>DenseNet and ResNet</a:t>
            </a:r>
            <a:endParaRPr lang="en-US" altLang="en-AU" dirty="0"/>
          </a:p>
          <a:p>
            <a:r>
              <a:rPr lang="en-US" altLang="en-AU" sz="2000" dirty="0"/>
              <a:t>The common mistakes they make is mistakes for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accessories</a:t>
            </a:r>
            <a:r>
              <a:rPr lang="en-US" altLang="zh-CN" sz="2000" dirty="0">
                <a:sym typeface="+mn-ea"/>
              </a:rPr>
              <a:t> and </a:t>
            </a:r>
            <a:r>
              <a:rPr lang="en-US" altLang="en-AU" sz="2000" dirty="0"/>
              <a:t>confusion between </a:t>
            </a:r>
            <a:r>
              <a:rPr lang="en-US" altLang="en-AU" sz="2000" dirty="0">
                <a:solidFill>
                  <a:srgbClr val="FF0000"/>
                </a:solidFill>
              </a:rPr>
              <a:t>Dress, Pants and Tops</a:t>
            </a:r>
            <a:endParaRPr lang="en-US" altLang="en-AU" sz="2000" dirty="0"/>
          </a:p>
          <a:p>
            <a:r>
              <a:rPr lang="en-US" altLang="en-AU" sz="2000" dirty="0">
                <a:sym typeface="+mn-ea"/>
              </a:rPr>
              <a:t>DenseNet and ResNet: makes a lot mistakes in Dress, Pants and Tops</a:t>
            </a:r>
          </a:p>
          <a:p>
            <a:r>
              <a:rPr lang="en-US" altLang="en-AU" sz="2000" dirty="0">
                <a:sym typeface="+mn-ea"/>
              </a:rPr>
              <a:t>MiniVGG: will be rather satisfying in this task. There is still room to improve given more epoches</a:t>
            </a:r>
          </a:p>
          <a:p>
            <a:endParaRPr lang="en-US" altLang="en-AU" sz="2000" dirty="0">
              <a:sym typeface="+mn-ea"/>
            </a:endParaRPr>
          </a:p>
          <a:p>
            <a:pPr algn="l">
              <a:buClrTx/>
              <a:buSzTx/>
              <a:buFont typeface="Wingdings" panose="05000000000000000000" pitchFamily="2" charset="2"/>
              <a:buChar char="Ø"/>
            </a:pPr>
            <a:r>
              <a:rPr lang="en-AU" sz="2800" dirty="0">
                <a:sym typeface="+mn-ea"/>
              </a:rPr>
              <a:t>DenseNet and ResNet are to improve performance in much more complexing problems, thus there may be overfitting for this simple-image classification task</a:t>
            </a:r>
            <a:r>
              <a:rPr lang="en-US" altLang="en-AU" sz="2800" dirty="0">
                <a:sym typeface="+mn-ea"/>
              </a:rPr>
              <a:t>.</a:t>
            </a:r>
            <a:endParaRPr lang="en-AU" sz="2800" dirty="0">
              <a:sym typeface="+mn-ea"/>
            </a:endParaRPr>
          </a:p>
          <a:p>
            <a:endParaRPr lang="en-US" altLang="en-AU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16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Chenyan Li  (z5467843)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22045"/>
            <a:ext cx="3492000" cy="15914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345" y="2771775"/>
            <a:ext cx="3492000" cy="15658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396105"/>
            <a:ext cx="3492000" cy="1614873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9965055" y="1055370"/>
            <a:ext cx="304800" cy="4715510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/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Semi-Supervised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17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73085" y="2775857"/>
            <a:ext cx="914400" cy="914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53985" y="37204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Labeled</a:t>
            </a:r>
            <a:r>
              <a:rPr lang="en-US" dirty="0"/>
              <a:t> Data</a:t>
            </a:r>
          </a:p>
        </p:txBody>
      </p:sp>
      <p:sp>
        <p:nvSpPr>
          <p:cNvPr id="8" name="Oval 7"/>
          <p:cNvSpPr/>
          <p:nvPr/>
        </p:nvSpPr>
        <p:spPr>
          <a:xfrm>
            <a:off x="6939643" y="1321054"/>
            <a:ext cx="3341914" cy="3341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34300" y="46629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Unlabeled</a:t>
            </a:r>
            <a:r>
              <a:rPr lang="en-US" dirty="0"/>
              <a:t>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: Simplifying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18</a:t>
            </a:fld>
            <a:endParaRPr lang="en-AU"/>
          </a:p>
        </p:txBody>
      </p:sp>
      <p:pic>
        <p:nvPicPr>
          <p:cNvPr id="11" name="Picture 10" descr="A diagram of a hor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" y="1814195"/>
            <a:ext cx="7747000" cy="269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9085" y="3331028"/>
            <a:ext cx="163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p: Pseudo-label</a:t>
            </a:r>
          </a:p>
          <a:p>
            <a:r>
              <a:rPr lang="en-US" dirty="0"/>
              <a:t>q: Prediction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: Simplifying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19</a:t>
            </a:fld>
            <a:endParaRPr lang="en-AU"/>
          </a:p>
        </p:txBody>
      </p:sp>
      <p:pic>
        <p:nvPicPr>
          <p:cNvPr id="11" name="Picture 10" descr="A diagram of a hor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" y="1814195"/>
            <a:ext cx="7747000" cy="269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9085" y="3331028"/>
            <a:ext cx="163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p: Pseudo-label</a:t>
            </a:r>
          </a:p>
          <a:p>
            <a:r>
              <a:rPr lang="en-US" dirty="0"/>
              <a:t>q: Prediction</a:t>
            </a:r>
          </a:p>
        </p:txBody>
      </p:sp>
      <p:sp>
        <p:nvSpPr>
          <p:cNvPr id="7" name="Double Brace 6"/>
          <p:cNvSpPr/>
          <p:nvPr/>
        </p:nvSpPr>
        <p:spPr>
          <a:xfrm>
            <a:off x="1278007" y="1984828"/>
            <a:ext cx="3363685" cy="2692399"/>
          </a:xfrm>
          <a:prstGeom prst="bracePair">
            <a:avLst>
              <a:gd name="adj" fmla="val 6716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328" y="5073959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weakly and strongly augmented images.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 fontScale="90000"/>
          </a:bodyPr>
          <a:lstStyle/>
          <a:p>
            <a:pPr>
              <a:buFont typeface="Wingdings" panose="05000000000000000000" pitchFamily="2" charset="77"/>
              <a:buChar char="Ø"/>
            </a:pPr>
            <a:r>
              <a:rPr dirty="0"/>
              <a:t>Based on the significant demand for fashion shopping, the applications of automated classification of fashion items are extensive: </a:t>
            </a:r>
          </a:p>
          <a:p>
            <a:pPr algn="l">
              <a:buFont typeface="Wingdings" panose="05000000000000000000" charset="0"/>
              <a:buChar char=""/>
            </a:pPr>
            <a:r>
              <a:rPr lang="en-AU" sz="2665" dirty="0">
                <a:sym typeface="+mn-ea"/>
              </a:rPr>
              <a:t>product categorization</a:t>
            </a:r>
          </a:p>
          <a:p>
            <a:pPr algn="l">
              <a:buFont typeface="Wingdings" panose="05000000000000000000" charset="0"/>
              <a:buChar char=""/>
            </a:pPr>
            <a:r>
              <a:rPr lang="en-AU" sz="2665" dirty="0"/>
              <a:t>precise product recommendations</a:t>
            </a:r>
          </a:p>
          <a:p>
            <a:pPr algn="l">
              <a:buFont typeface="Wingdings" panose="05000000000000000000" charset="0"/>
              <a:buChar char=""/>
            </a:pPr>
            <a:r>
              <a:rPr lang="en-AU" sz="2665" dirty="0"/>
              <a:t>fashion style suggestions</a:t>
            </a:r>
          </a:p>
          <a:p>
            <a:pPr algn="l">
              <a:buFont typeface="Wingdings" panose="05000000000000000000" charset="0"/>
              <a:buChar char=""/>
            </a:pPr>
            <a:r>
              <a:rPr lang="en-AU" sz="2665" dirty="0"/>
              <a:t>search optimization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However, due to the increasing variety and complexity of fashion products’ styles and designs, accurately classifying fashion items is becoming more and more challenging.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This project aims to address this challenge by leveraging deep learning techniques, particularly convolutional neural networks (CNNs), to develop a robust and efficient system for classifying fashion items based on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Wenjia Du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(z5536121)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: Simplifying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20</a:t>
            </a:fld>
            <a:endParaRPr lang="en-AU"/>
          </a:p>
        </p:txBody>
      </p:sp>
      <p:pic>
        <p:nvPicPr>
          <p:cNvPr id="11" name="Picture 10" descr="A diagram of a hor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" y="1814195"/>
            <a:ext cx="7747000" cy="269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328" y="5073959"/>
            <a:ext cx="757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current model to produce pseudo-labels on weakly augmented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 a pseudo-label only when confidence is above the threshold.</a:t>
            </a:r>
          </a:p>
        </p:txBody>
      </p:sp>
      <p:sp>
        <p:nvSpPr>
          <p:cNvPr id="5" name="Double Brace 4"/>
          <p:cNvSpPr/>
          <p:nvPr/>
        </p:nvSpPr>
        <p:spPr>
          <a:xfrm>
            <a:off x="3178629" y="1814195"/>
            <a:ext cx="5301342" cy="1397091"/>
          </a:xfrm>
          <a:prstGeom prst="bracePair">
            <a:avLst>
              <a:gd name="adj" fmla="val 6716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: Simplifying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21</a:t>
            </a:fld>
            <a:endParaRPr lang="en-AU"/>
          </a:p>
        </p:txBody>
      </p:sp>
      <p:pic>
        <p:nvPicPr>
          <p:cNvPr id="11" name="Picture 10" descr="A diagram of a hor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" y="1814195"/>
            <a:ext cx="7747000" cy="269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327" y="5073959"/>
            <a:ext cx="769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model to predict pseudo-labels from strongly augmented images.</a:t>
            </a:r>
          </a:p>
        </p:txBody>
      </p:sp>
      <p:sp>
        <p:nvSpPr>
          <p:cNvPr id="5" name="Double Brace 4"/>
          <p:cNvSpPr/>
          <p:nvPr/>
        </p:nvSpPr>
        <p:spPr>
          <a:xfrm>
            <a:off x="3091543" y="3145971"/>
            <a:ext cx="5377542" cy="1360623"/>
          </a:xfrm>
          <a:prstGeom prst="bracePair">
            <a:avLst>
              <a:gd name="adj" fmla="val 6716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: Simplifying SSL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22</a:t>
            </a:fld>
            <a:endParaRPr lang="en-AU"/>
          </a:p>
        </p:txBody>
      </p:sp>
      <p:pic>
        <p:nvPicPr>
          <p:cNvPr id="11" name="Picture 10" descr="A diagram of a hors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" y="1814195"/>
            <a:ext cx="7747000" cy="269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69085" y="3331028"/>
            <a:ext cx="163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p: Pseudo-label</a:t>
            </a:r>
          </a:p>
          <a:p>
            <a:r>
              <a:rPr lang="en-US" dirty="0"/>
              <a:t>q: Prediction</a:t>
            </a:r>
          </a:p>
        </p:txBody>
      </p:sp>
      <p:sp>
        <p:nvSpPr>
          <p:cNvPr id="5" name="Bent Arrow 4"/>
          <p:cNvSpPr/>
          <p:nvPr/>
        </p:nvSpPr>
        <p:spPr>
          <a:xfrm flipH="1">
            <a:off x="5758541" y="1924059"/>
            <a:ext cx="2852058" cy="568134"/>
          </a:xfrm>
          <a:prstGeom prst="bentArrow">
            <a:avLst>
              <a:gd name="adj1" fmla="val 13889"/>
              <a:gd name="adj2" fmla="val 21825"/>
              <a:gd name="adj3" fmla="val 29762"/>
              <a:gd name="adj4" fmla="val 35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4414" y="1629529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Gradients</a:t>
            </a:r>
          </a:p>
        </p:txBody>
      </p:sp>
      <p:sp>
        <p:nvSpPr>
          <p:cNvPr id="8" name="Multiply 7"/>
          <p:cNvSpPr/>
          <p:nvPr/>
        </p:nvSpPr>
        <p:spPr>
          <a:xfrm>
            <a:off x="6972298" y="1806246"/>
            <a:ext cx="424543" cy="42182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flipH="1" flipV="1">
            <a:off x="5050970" y="3977358"/>
            <a:ext cx="2723443" cy="744125"/>
          </a:xfrm>
          <a:prstGeom prst="bentArrow">
            <a:avLst>
              <a:gd name="adj1" fmla="val 10963"/>
              <a:gd name="adj2" fmla="val 20362"/>
              <a:gd name="adj3" fmla="val 22448"/>
              <a:gd name="adj4" fmla="val 35813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3732" y="4494776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Gradients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/>
              <a:t> </a:t>
            </a:r>
            <a:r>
              <a:rPr lang="en-US" altLang="en-GB" dirty="0">
                <a:sym typeface="+mn-ea"/>
              </a:rPr>
              <a:t>- </a:t>
            </a:r>
            <a:r>
              <a:rPr lang="en-AU" dirty="0">
                <a:sym typeface="+mn-ea"/>
              </a:rPr>
              <a:t>Semi-Supervised Learning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LAT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2291080"/>
            <a:ext cx="5970905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LAT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24</a:t>
            </a:fld>
            <a:endParaRPr lang="en-AU"/>
          </a:p>
        </p:txBody>
      </p:sp>
      <p:pic>
        <p:nvPicPr>
          <p:cNvPr id="7" name="Picture 6" descr="A graph of different colored lines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2" y="1536458"/>
            <a:ext cx="9907176" cy="41279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Accuracy by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25</a:t>
            </a:fld>
            <a:endParaRPr lang="en-AU"/>
          </a:p>
        </p:txBody>
      </p:sp>
      <p:pic>
        <p:nvPicPr>
          <p:cNvPr id="8" name="Picture 7" descr="A graph of different sizes and colors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8" y="1429910"/>
            <a:ext cx="9296401" cy="464820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  <a:r>
              <a:rPr lang="en-US" altLang="en-GB" dirty="0">
                <a:sym typeface="+mn-ea"/>
              </a:rPr>
              <a:t> - </a:t>
            </a:r>
            <a:r>
              <a:rPr lang="en-AU" dirty="0">
                <a:sym typeface="+mn-ea"/>
              </a:rPr>
              <a:t>Semi-Supervised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/>
              <a:t>FixMatch</a:t>
            </a:r>
            <a:r>
              <a:rPr lang="en-AU" dirty="0"/>
              <a:t> achieved high performance by</a:t>
            </a:r>
          </a:p>
          <a:p>
            <a:pPr marL="514350" indent="-514350">
              <a:buAutoNum type="arabicPeriod"/>
            </a:pPr>
            <a:r>
              <a:rPr lang="en-US" dirty="0">
                <a:sym typeface="+mn-ea"/>
              </a:rPr>
              <a:t>Confidence: retain pseudo-label if model prediction is confident.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ym typeface="+mn-ea"/>
              </a:rPr>
              <a:t>Consistency: strong augmentation to predict pseudo-label of weak augmentation.</a:t>
            </a:r>
            <a:endParaRPr lang="en-US" dirty="0"/>
          </a:p>
          <a:p>
            <a:endParaRPr lang="en-AU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Advantage of Simplicity</a:t>
            </a: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Easier to tune hyperparameters, reproduce, extend, …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Xiaojie Yu  (z5469466)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/>
              <a:t> - H-CNN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r>
              <a:rPr lang="en-US" altLang="en-AU" dirty="0"/>
              <a:t>The task also mentions four main categories – shoes, clothing, accessories, bags</a:t>
            </a:r>
          </a:p>
          <a:p>
            <a:r>
              <a:rPr lang="en-US" altLang="en-AU" dirty="0">
                <a:sym typeface="+mn-ea"/>
              </a:rPr>
              <a:t>MiniVGG is an acceptable model, so I try to modify it to output 4 and 8 categories classification at the same time</a:t>
            </a:r>
          </a:p>
          <a:p>
            <a:r>
              <a:rPr lang="en-US" altLang="en-AU" dirty="0">
                <a:sym typeface="+mn-ea"/>
              </a:rPr>
              <a:t>combine some labels into 4 classes</a:t>
            </a:r>
          </a:p>
          <a:p>
            <a:r>
              <a:rPr lang="en-US" altLang="en-AU" dirty="0">
                <a:sym typeface="+mn-ea"/>
              </a:rPr>
              <a:t>Using hierarchy CNN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27</a:t>
            </a:fld>
            <a:endParaRPr lang="en-AU"/>
          </a:p>
        </p:txBody>
      </p:sp>
      <p:pic>
        <p:nvPicPr>
          <p:cNvPr id="5" name="图片 4" descr="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4413885"/>
            <a:ext cx="5414645" cy="1597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10" y="3770630"/>
            <a:ext cx="3019425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400" y="4705985"/>
            <a:ext cx="1838325" cy="13049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r>
              <a:rPr lang="en-US" altLang="en-GB" dirty="0"/>
              <a:t> and </a:t>
            </a:r>
            <a:r>
              <a:rPr lang="en-GB" dirty="0">
                <a:sym typeface="+mn-ea"/>
              </a:rPr>
              <a:t>Discussion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8317865" cy="2628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AU" dirty="0"/>
              <a:t>two output both produce very beautiful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AU" dirty="0"/>
              <a:t>avoids mistakes in similar categories: </a:t>
            </a:r>
            <a:r>
              <a:rPr lang="en-US" altLang="en-AU" dirty="0">
                <a:sym typeface="+mn-ea"/>
              </a:rPr>
              <a:t>Dress, Pants and Tops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AU" dirty="0"/>
              <a:t>simple and effective, easy to modify to handle different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28</a:t>
            </a:fld>
            <a:endParaRPr lang="en-AU"/>
          </a:p>
        </p:txBody>
      </p:sp>
      <p:pic>
        <p:nvPicPr>
          <p:cNvPr id="5" name="图片 4" descr="H-CNN transfer trai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760"/>
            <a:ext cx="3071495" cy="2416175"/>
          </a:xfrm>
          <a:prstGeom prst="rect">
            <a:avLst/>
          </a:prstGeom>
        </p:spPr>
      </p:pic>
      <p:pic>
        <p:nvPicPr>
          <p:cNvPr id="7" name="图片 6" descr="H-CNN transfer lear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95" y="3667760"/>
            <a:ext cx="3071495" cy="2416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880" y="1126490"/>
            <a:ext cx="3627120" cy="2353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640" y="3752850"/>
            <a:ext cx="3642360" cy="2331085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 marL="0" indent="457200">
              <a:buFont typeface="Wingdings" panose="05000000000000000000" pitchFamily="2" charset="2"/>
              <a:buNone/>
            </a:pPr>
            <a:r>
              <a:rPr lang="en-US" altLang="en-AU" dirty="0"/>
              <a:t>To perform the fashion item classification while dealing with massive unlabeled data, we implement 3 approaches.</a:t>
            </a:r>
          </a:p>
          <a:p>
            <a:pPr marL="0" indent="457200">
              <a:buFont typeface="Wingdings" panose="05000000000000000000" pitchFamily="2" charset="2"/>
              <a:buNone/>
            </a:pPr>
            <a:r>
              <a:rPr lang="en-US" altLang="en-AU" dirty="0"/>
              <a:t>Training models on the labeled images is the most intuitive and direct approach yet the worst one. Only the pretrained models perform okay.</a:t>
            </a:r>
          </a:p>
          <a:p>
            <a:pPr marL="0" indent="457200">
              <a:buFont typeface="Wingdings" panose="05000000000000000000" pitchFamily="2" charset="2"/>
              <a:buNone/>
            </a:pPr>
            <a:r>
              <a:rPr lang="en-US" altLang="en-AU" dirty="0"/>
              <a:t>Next, we tried transfer learning based on another similar dataset. The MiniVGG model gets the most potential result, and the H-CNN modified proves it is a perfect model for this task.</a:t>
            </a:r>
          </a:p>
          <a:p>
            <a:pPr marL="0" indent="457200">
              <a:buFont typeface="Wingdings" panose="05000000000000000000" pitchFamily="2" charset="2"/>
              <a:buNone/>
            </a:pPr>
            <a:r>
              <a:rPr lang="en-US" altLang="en-AU" dirty="0"/>
              <a:t>Lastly, there is semi-supervised learning with FixMatch. The result is also very satisfying and it fully utilizes the massive unlabeled images. Thus this is the most suitable model for this particular task.</a:t>
            </a:r>
            <a:endParaRPr lang="en-US" altLang="en-AU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29</a:t>
            </a:fld>
            <a:endParaRPr lang="en-AU"/>
          </a:p>
        </p:txBody>
      </p:sp>
      <p:sp>
        <p:nvSpPr>
          <p:cNvPr id="11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/>
              <a:t>Literature 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 fontScale="90000"/>
          </a:bodyPr>
          <a:lstStyle/>
          <a:p>
            <a:pPr>
              <a:buFont typeface="Wingdings" panose="05000000000000000000" pitchFamily="2" charset="77"/>
              <a:buChar char="Ø"/>
            </a:pPr>
            <a:r>
              <a:rPr lang="en-AU" dirty="0">
                <a:sym typeface="+mn-ea"/>
              </a:rPr>
              <a:t>Hu, W., Huang, Y., Wei, L., Zhang, F., &amp; Li, H. (2015). Deep convolutional neural networks for hyperspectral image classification Journal of Sensors, Volume 2015, Article ID 258619, 12 pages. http://dx.doi.org/10.1155/2015/258619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Meshkini, K., Platos, J. and Ghassemain, H., 2020. An analysis of convolutional neural network for fashion images classification (fashion-mnist). In Proceedings of the Fourth International Scientific Conference “Intelligent Information Technologies for Industry”(IITI’19) 4 (pp. 85-95). Springer International Publishing.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Xin, J., Yi, T.J., Yi, V.P., Yu, P.J. and Salam, Z.A.A., 2023. Convolutional Neural Network for Fashion Images Classification (Fashion-MNIST). Journal of Applied Technology and Innovation (e-ISSN: 2600-7304), 7(4), p.11.</a:t>
            </a:r>
          </a:p>
          <a:p>
            <a:pPr>
              <a:buFont typeface="Wingdings" panose="05000000000000000000" pitchFamily="2" charset="77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3</a:t>
            </a:fld>
            <a:endParaRPr lang="en-AU"/>
          </a:p>
        </p:txBody>
      </p:sp>
      <p:sp>
        <p:nvSpPr>
          <p:cNvPr id="6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Wenjia Du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(z5536121)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7" name="Content Placeholder 6" descr="A close-up of a sig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92" y="1233577"/>
            <a:ext cx="6705280" cy="45892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30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68381" y="6308080"/>
            <a:ext cx="6705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hlinkClick r:id="rId3" tooltip="https://www.picpedia.org/highway-signs/q/questions.html"/>
              </a:rPr>
              <a:t>This Photo</a:t>
            </a:r>
            <a:r>
              <a:rPr lang="en-AU" sz="900" dirty="0"/>
              <a:t> by Unknown Author is licensed under </a:t>
            </a:r>
            <a:r>
              <a:rPr lang="en-AU" sz="900" dirty="0">
                <a:hlinkClick r:id="rId4" tooltip="https://creativecommons.org/licenses/by-sa/3.0/"/>
              </a:rPr>
              <a:t>CC BY-SA</a:t>
            </a:r>
            <a:endParaRPr lang="en-AU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/>
              <a:t>Literature 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Hussain, M., Bird, J.J., Faria, D.R. (2019). A Study on CNN Transfer Learning for Image Classification. In: Lotfi, A., Bouchachia, H., Gegov, A., Langensiepen, C., McGinnity, M. (eds) Advances in Computational Intelligence Systems. UKCI 2018. Advances in Intelligent Systems and Computing, vol 840. Springer, Cham. https://doi.org/10.1007/978-3-319-97982-3_16.</a:t>
            </a:r>
          </a:p>
          <a:p>
            <a:pPr>
              <a:buFont typeface="Wingdings" panose="05000000000000000000" pitchFamily="2" charset="77"/>
              <a:buChar char="Ø"/>
            </a:pPr>
            <a:r>
              <a:rPr lang="en-AU" dirty="0">
                <a:sym typeface="+mn-ea"/>
              </a:rPr>
              <a:t>Sohn, K., Berthelot, D., Carlini, N., Zhang, Z., Zhang, H., Raffel, C.A., Cubuk, E.D., Kurakin, A. and Li, C.L., 2020. Fixmatch: Simplifying semi-supervised learning with consistency and confidence. Advances in neural information processing systems, 33, pp.596-608.</a:t>
            </a:r>
            <a:endParaRPr lang="en-AU" dirty="0"/>
          </a:p>
          <a:p>
            <a:pPr>
              <a:buFont typeface="Wingdings" panose="05000000000000000000" pitchFamily="2" charset="77"/>
              <a:buChar char="Ø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Wenjia Du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(z5536121)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/>
              <a:t>Datasets</a:t>
            </a:r>
            <a:r>
              <a:rPr lang="en-US" altLang="en-GB" dirty="0"/>
              <a:t> and </a:t>
            </a:r>
            <a:r>
              <a:rPr lang="en-GB" dirty="0">
                <a:sym typeface="+mn-ea"/>
              </a:rPr>
              <a:t>Analysis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9428480" cy="3531870"/>
          </a:xfrm>
        </p:spPr>
        <p:txBody>
          <a:bodyPr/>
          <a:lstStyle/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 The UT Fashion dataset (A100 dataset)</a:t>
            </a:r>
          </a:p>
          <a:p>
            <a:r>
              <a:rPr lang="en-US" altLang="en-AU" sz="2400" dirty="0">
                <a:sym typeface="+mn-ea"/>
              </a:rPr>
              <a:t>8415 images</a:t>
            </a:r>
            <a:r>
              <a:rPr lang="en-US" altLang="en-AU" sz="2400" dirty="0"/>
              <a:t> </a:t>
            </a:r>
            <a:r>
              <a:rPr lang="en-US" altLang="en-AU" sz="2400" dirty="0">
                <a:sym typeface="+mn-ea"/>
              </a:rPr>
              <a:t>with 1663 labels </a:t>
            </a:r>
            <a:r>
              <a:rPr lang="en-US" altLang="en-AU" sz="2400" dirty="0"/>
              <a:t>in two folders: LAT and AAT</a:t>
            </a:r>
          </a:p>
          <a:p>
            <a:r>
              <a:rPr lang="en-US" altLang="en-AU" sz="2400" dirty="0"/>
              <a:t>LAT: 7427 images with 680 labels. </a:t>
            </a:r>
          </a:p>
          <a:p>
            <a:r>
              <a:rPr lang="en-US" altLang="en-AU" sz="2400" dirty="0"/>
              <a:t>AAT: 988 images with 983 labels.</a:t>
            </a:r>
          </a:p>
          <a:p>
            <a:r>
              <a:rPr lang="en-US" altLang="en-AU" sz="2400" dirty="0"/>
              <a:t>Heavily imbalanced data with too few labels</a:t>
            </a:r>
          </a:p>
          <a:p>
            <a:r>
              <a:rPr lang="en-US" altLang="en-AU" sz="2400" dirty="0"/>
              <a:t>High-resolution images(962*1088) </a:t>
            </a:r>
          </a:p>
          <a:p>
            <a:r>
              <a:rPr lang="en-US" altLang="en-AU" sz="2400" dirty="0"/>
              <a:t>White background, no noise in the image</a:t>
            </a:r>
            <a:endParaRPr lang="en-US" altLang="en-AU" sz="1800" dirty="0"/>
          </a:p>
          <a:p>
            <a:pPr marL="0" indent="0">
              <a:buFont typeface="Wingdings" panose="05000000000000000000" pitchFamily="2" charset="77"/>
              <a:buNone/>
            </a:pPr>
            <a:endParaRPr lang="en-US" alt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ZhiYang Xing (z5522418)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665" y="359410"/>
            <a:ext cx="1691005" cy="5651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b="68111"/>
          <a:stretch>
            <a:fillRect/>
          </a:stretch>
        </p:blipFill>
        <p:spPr>
          <a:xfrm>
            <a:off x="120015" y="4685665"/>
            <a:ext cx="4583430" cy="11798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t="34500" b="33611"/>
          <a:stretch>
            <a:fillRect/>
          </a:stretch>
        </p:blipFill>
        <p:spPr>
          <a:xfrm>
            <a:off x="4703445" y="4685665"/>
            <a:ext cx="4583430" cy="1179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31775" y="4902835"/>
            <a:ext cx="8980805" cy="1123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/>
          <a:lstStyle/>
          <a:p>
            <a:r>
              <a:rPr lang="en-GB" dirty="0">
                <a:sym typeface="+mn-ea"/>
              </a:rPr>
              <a:t>Datasets</a:t>
            </a:r>
            <a:r>
              <a:rPr lang="en-US" altLang="en-GB" dirty="0">
                <a:sym typeface="+mn-ea"/>
              </a:rPr>
              <a:t> and </a:t>
            </a:r>
            <a:r>
              <a:rPr lang="en-GB" dirty="0">
                <a:sym typeface="+mn-ea"/>
              </a:rPr>
              <a:t>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975360"/>
            <a:ext cx="11631295" cy="3907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77"/>
              <a:buChar char="Ø"/>
            </a:pPr>
            <a:r>
              <a:rPr lang="en-AU" dirty="0"/>
              <a:t> Fashion Product Images (Small)</a:t>
            </a:r>
          </a:p>
          <a:p>
            <a:pPr marL="0" indent="0">
              <a:buFont typeface="Wingdings" panose="05000000000000000000" pitchFamily="2" charset="77"/>
              <a:buNone/>
            </a:pPr>
            <a:r>
              <a:rPr lang="en-US" altLang="en-AU" sz="1800" dirty="0"/>
              <a:t>URL: </a:t>
            </a:r>
            <a:r>
              <a:rPr lang="en-AU" sz="1800" dirty="0"/>
              <a:t>https://www.kaggle.com/datasets/paramaggarwal/fashion-product-images-small</a:t>
            </a:r>
          </a:p>
          <a:p>
            <a:r>
              <a:rPr lang="en-US" altLang="en-AU" sz="2400" dirty="0"/>
              <a:t>used for transfer learning and category organization</a:t>
            </a:r>
          </a:p>
          <a:p>
            <a:r>
              <a:rPr lang="en-US" altLang="en-AU" sz="2400" dirty="0"/>
              <a:t>44441 small images(80*60) of 143 different classes</a:t>
            </a:r>
          </a:p>
          <a:p>
            <a:r>
              <a:rPr lang="en-US" altLang="en-AU" sz="2400" dirty="0"/>
              <a:t>enough to train a bigger model for transfer learning</a:t>
            </a:r>
          </a:p>
          <a:p>
            <a:r>
              <a:rPr lang="en-US" altLang="en-AU" sz="2400" dirty="0"/>
              <a:t>need to re-organization the labels by their relevance</a:t>
            </a:r>
          </a:p>
          <a:p>
            <a:r>
              <a:rPr lang="en-US" altLang="en-AU" sz="2400" dirty="0"/>
              <a:t>good overall quanlity of images: little noise exists in some images</a:t>
            </a:r>
            <a:endParaRPr lang="en-US" alt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910" y="297180"/>
            <a:ext cx="1597025" cy="5713730"/>
          </a:xfrm>
          <a:prstGeom prst="rect">
            <a:avLst/>
          </a:prstGeom>
        </p:spPr>
      </p:pic>
      <p:pic>
        <p:nvPicPr>
          <p:cNvPr id="9" name="图片 8" descr="80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5031740"/>
            <a:ext cx="648000" cy="864000"/>
          </a:xfrm>
          <a:prstGeom prst="rect">
            <a:avLst/>
          </a:prstGeom>
        </p:spPr>
      </p:pic>
      <p:pic>
        <p:nvPicPr>
          <p:cNvPr id="11" name="图片 10" descr="8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" y="5031740"/>
            <a:ext cx="648000" cy="863792"/>
          </a:xfrm>
          <a:prstGeom prst="rect">
            <a:avLst/>
          </a:prstGeom>
        </p:spPr>
      </p:pic>
      <p:pic>
        <p:nvPicPr>
          <p:cNvPr id="10" name="图片 9" descr="8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85" y="5031740"/>
            <a:ext cx="648000" cy="864000"/>
          </a:xfrm>
          <a:prstGeom prst="rect">
            <a:avLst/>
          </a:prstGeom>
        </p:spPr>
      </p:pic>
      <p:pic>
        <p:nvPicPr>
          <p:cNvPr id="13" name="图片 12" descr="86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245" y="5031740"/>
            <a:ext cx="648000" cy="864000"/>
          </a:xfrm>
          <a:prstGeom prst="rect">
            <a:avLst/>
          </a:prstGeom>
        </p:spPr>
      </p:pic>
      <p:pic>
        <p:nvPicPr>
          <p:cNvPr id="14" name="图片 13" descr="84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430" y="5031740"/>
            <a:ext cx="648000" cy="864000"/>
          </a:xfrm>
          <a:prstGeom prst="rect">
            <a:avLst/>
          </a:prstGeom>
        </p:spPr>
      </p:pic>
      <p:pic>
        <p:nvPicPr>
          <p:cNvPr id="15" name="图片 14" descr="85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1615" y="5031740"/>
            <a:ext cx="648000" cy="864000"/>
          </a:xfrm>
          <a:prstGeom prst="rect">
            <a:avLst/>
          </a:prstGeom>
        </p:spPr>
      </p:pic>
      <p:pic>
        <p:nvPicPr>
          <p:cNvPr id="17" name="图片 16" descr="104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9060" y="5031740"/>
            <a:ext cx="648000" cy="864000"/>
          </a:xfrm>
          <a:prstGeom prst="rect">
            <a:avLst/>
          </a:prstGeom>
        </p:spPr>
      </p:pic>
      <p:pic>
        <p:nvPicPr>
          <p:cNvPr id="19" name="图片 18" descr="586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4875" y="5031740"/>
            <a:ext cx="648000" cy="864000"/>
          </a:xfrm>
          <a:prstGeom prst="rect">
            <a:avLst/>
          </a:prstGeom>
        </p:spPr>
      </p:pic>
      <p:pic>
        <p:nvPicPr>
          <p:cNvPr id="20" name="图片 19" descr="586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2320" y="5027930"/>
            <a:ext cx="648000" cy="864000"/>
          </a:xfrm>
          <a:prstGeom prst="rect">
            <a:avLst/>
          </a:prstGeom>
        </p:spPr>
      </p:pic>
      <p:pic>
        <p:nvPicPr>
          <p:cNvPr id="21" name="图片 20" descr="595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6505" y="5031740"/>
            <a:ext cx="648000" cy="864000"/>
          </a:xfrm>
          <a:prstGeom prst="rect">
            <a:avLst/>
          </a:prstGeom>
        </p:spPr>
      </p:pic>
      <p:pic>
        <p:nvPicPr>
          <p:cNvPr id="22" name="图片 21" descr="15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0690" y="5031740"/>
            <a:ext cx="648000" cy="86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ym typeface="+mn-ea"/>
              </a:rPr>
              <a:t>Fashion Product Images (Small)</a:t>
            </a:r>
            <a:r>
              <a:rPr lang="en-US" altLang="en-AU" dirty="0">
                <a:sym typeface="+mn-ea"/>
              </a:rPr>
              <a:t>   (Cont.)</a:t>
            </a:r>
          </a:p>
          <a:p>
            <a:r>
              <a:rPr lang="en-US" altLang="en-AU" sz="2400" dirty="0">
                <a:sym typeface="+mn-ea"/>
              </a:rPr>
              <a:t>choose 33603 images out of 47 classes into 8 categories</a:t>
            </a:r>
          </a:p>
          <a:p>
            <a:r>
              <a:rPr lang="en-US" altLang="en-AU" sz="2400" dirty="0">
                <a:sym typeface="+mn-ea"/>
              </a:rPr>
              <a:t>the data is still unbalance</a:t>
            </a:r>
          </a:p>
          <a:p>
            <a:r>
              <a:rPr lang="en-US" altLang="en-AU" sz="2400" dirty="0">
                <a:sym typeface="+mn-ea"/>
              </a:rPr>
              <a:t>make fully use of the data using undersampling</a:t>
            </a:r>
          </a:p>
          <a:p>
            <a:r>
              <a:rPr lang="en-US" altLang="en-AU" sz="2400" dirty="0">
                <a:sym typeface="+mn-ea"/>
              </a:rPr>
              <a:t>similar to cross validation</a:t>
            </a:r>
          </a:p>
          <a:p>
            <a:r>
              <a:rPr lang="en-US" altLang="en-AU" sz="2400" dirty="0">
                <a:sym typeface="+mn-ea"/>
              </a:rPr>
              <a:t>800 for training, 100 for testing, change set every epoch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7</a:t>
            </a:fld>
            <a:endParaRPr lang="en-AU"/>
          </a:p>
        </p:txBody>
      </p:sp>
      <p:sp>
        <p:nvSpPr>
          <p:cNvPr id="7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31648" y="136525"/>
            <a:ext cx="11631168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>
                <a:sym typeface="+mn-ea"/>
              </a:rPr>
              <a:t>Datasets</a:t>
            </a:r>
            <a:r>
              <a:rPr lang="en-US" altLang="en-GB" dirty="0">
                <a:sym typeface="+mn-ea"/>
              </a:rPr>
              <a:t> and </a:t>
            </a:r>
            <a:r>
              <a:rPr lang="en-GB" dirty="0">
                <a:sym typeface="+mn-ea"/>
              </a:rPr>
              <a:t>Analysis</a:t>
            </a:r>
            <a:endParaRPr lang="en-AU" dirty="0"/>
          </a:p>
        </p:txBody>
      </p:sp>
      <p:pic>
        <p:nvPicPr>
          <p:cNvPr id="10" name="图片 9" descr="微信图片_20240730154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3961130"/>
            <a:ext cx="8096885" cy="1226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7412" t="13576" r="13215"/>
          <a:stretch>
            <a:fillRect/>
          </a:stretch>
        </p:blipFill>
        <p:spPr>
          <a:xfrm>
            <a:off x="420370" y="5187950"/>
            <a:ext cx="7495540" cy="905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943" r="1366"/>
          <a:stretch>
            <a:fillRect/>
          </a:stretch>
        </p:blipFill>
        <p:spPr>
          <a:xfrm>
            <a:off x="231775" y="4065270"/>
            <a:ext cx="7518400" cy="10344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ym typeface="+mn-ea"/>
              </a:rPr>
              <a:t>A100 dataset</a:t>
            </a:r>
            <a:r>
              <a:rPr lang="en-US" altLang="en-AU" dirty="0">
                <a:sym typeface="+mn-ea"/>
              </a:rPr>
              <a:t>   (Cont.)</a:t>
            </a:r>
          </a:p>
          <a:p>
            <a:r>
              <a:rPr lang="en-US" altLang="en-AU" sz="2400" dirty="0">
                <a:sym typeface="+mn-ea"/>
              </a:rPr>
              <a:t>rearrange the labeled images into 8 catrgories</a:t>
            </a:r>
          </a:p>
          <a:p>
            <a:r>
              <a:rPr lang="en-US" altLang="en-AU" sz="2400" dirty="0">
                <a:sym typeface="+mn-ea"/>
              </a:rPr>
              <a:t>heavily imbalance still exists</a:t>
            </a:r>
          </a:p>
          <a:p>
            <a:r>
              <a:rPr lang="en-US" altLang="en-AU" sz="2400" dirty="0">
                <a:sym typeface="+mn-ea"/>
              </a:rPr>
              <a:t>split the dataset by 0.8/0.2</a:t>
            </a:r>
          </a:p>
          <a:p>
            <a:r>
              <a:rPr lang="en-US" altLang="en-AU" sz="2400" dirty="0">
                <a:sym typeface="+mn-ea"/>
              </a:rPr>
              <a:t>change the training/testing set every epoch</a:t>
            </a:r>
          </a:p>
          <a:p>
            <a:r>
              <a:rPr lang="en-US" altLang="en-AU" sz="2400" dirty="0">
                <a:sym typeface="+mn-ea"/>
              </a:rPr>
              <a:t>probability of image not trained in 5 epoch: 0.2</a:t>
            </a:r>
            <a:r>
              <a:rPr lang="en-US" altLang="en-AU" sz="2400" baseline="30000" dirty="0">
                <a:sym typeface="+mn-ea"/>
              </a:rPr>
              <a:t>5</a:t>
            </a:r>
            <a:r>
              <a:rPr lang="en-US" altLang="en-AU" sz="2400" dirty="0">
                <a:sym typeface="+mn-ea"/>
              </a:rPr>
              <a:t>=0.00032</a:t>
            </a:r>
          </a:p>
          <a:p>
            <a:endParaRPr lang="en-US" altLang="en-AU" sz="2400" dirty="0">
              <a:sym typeface="+mn-ea"/>
            </a:endParaRPr>
          </a:p>
          <a:p>
            <a:endParaRPr lang="en-US" altLang="en-AU" sz="2400" dirty="0">
              <a:sym typeface="+mn-ea"/>
            </a:endParaRPr>
          </a:p>
          <a:p>
            <a:endParaRPr lang="en-US" altLang="en-AU" sz="2400" dirty="0">
              <a:sym typeface="+mn-ea"/>
            </a:endParaRPr>
          </a:p>
          <a:p>
            <a:pPr marL="0" indent="0">
              <a:buNone/>
            </a:pPr>
            <a:r>
              <a:rPr lang="en-US" altLang="en-AU" sz="2400" dirty="0">
                <a:sym typeface="+mn-ea"/>
              </a:rPr>
              <a:t>the label’s corresponding number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8</a:t>
            </a:fld>
            <a:endParaRPr lang="en-AU"/>
          </a:p>
        </p:txBody>
      </p:sp>
      <p:sp>
        <p:nvSpPr>
          <p:cNvPr id="7" name="TextBox 4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ZhiYang Xing (z5522418)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31648" y="136525"/>
            <a:ext cx="11631168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>
                <a:sym typeface="+mn-ea"/>
              </a:rPr>
              <a:t>Datasets</a:t>
            </a:r>
            <a:r>
              <a:rPr lang="en-US" altLang="en-GB" dirty="0">
                <a:sym typeface="+mn-ea"/>
              </a:rPr>
              <a:t> and </a:t>
            </a:r>
            <a:r>
              <a:rPr lang="en-GB" dirty="0">
                <a:sym typeface="+mn-ea"/>
              </a:rPr>
              <a:t>Analysis</a:t>
            </a:r>
            <a:endParaRPr lang="en-AU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05" y="3753485"/>
            <a:ext cx="19145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  <a:r>
              <a:rPr lang="en-US" altLang="en-GB" dirty="0"/>
              <a:t> - direct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975360"/>
            <a:ext cx="11631168" cy="5035296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US" dirty="0"/>
              <a:t>Firstly</a:t>
            </a:r>
            <a:r>
              <a:rPr lang="en-US" altLang="zh-CN" dirty="0"/>
              <a:t>, we train 3 different models by using the dataset directly.</a:t>
            </a:r>
          </a:p>
          <a:p>
            <a:r>
              <a:rPr lang="en-US" altLang="en-AU" dirty="0"/>
              <a:t>Two pretrained models: VGG and ResNet</a:t>
            </a:r>
          </a:p>
          <a:p>
            <a:r>
              <a:rPr lang="en-US" altLang="en-AU" dirty="0"/>
              <a:t>One CNN with three convolutional layers</a:t>
            </a:r>
          </a:p>
          <a:p>
            <a:r>
              <a:rPr lang="en-US" altLang="en-AU" dirty="0"/>
              <a:t>split the labeled data by 0.8/0.2</a:t>
            </a:r>
          </a:p>
          <a:p>
            <a:r>
              <a:rPr lang="en-US" altLang="en-AU" dirty="0"/>
              <a:t>train for 10 epoches</a:t>
            </a:r>
          </a:p>
          <a:p>
            <a:r>
              <a:rPr lang="en-US" altLang="en-AU" dirty="0"/>
              <a:t>mainly as a contrast with other methods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/>
              <a:t>                                         </a:t>
            </a:r>
            <a:r>
              <a:rPr lang="en-AU" altLang="zh-CN" sz="2000" dirty="0"/>
              <a:t>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  <a:t>9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Jiacheng Ling  (z5529848)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IwNGE2MmE4NGQyNmU3ZDg3NmE5MGNkMjk1ZTZmZ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宽屏</PresentationFormat>
  <Paragraphs>233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Wingdings</vt:lpstr>
      <vt:lpstr>Office Theme</vt:lpstr>
      <vt:lpstr>1_Office Theme</vt:lpstr>
      <vt:lpstr>Motivation</vt:lpstr>
      <vt:lpstr>Problem Statement</vt:lpstr>
      <vt:lpstr>Literature Review</vt:lpstr>
      <vt:lpstr>Literature Review</vt:lpstr>
      <vt:lpstr>Datasets and Analysis</vt:lpstr>
      <vt:lpstr>Datasets and Analysis</vt:lpstr>
      <vt:lpstr>PowerPoint 演示文稿</vt:lpstr>
      <vt:lpstr>PowerPoint 演示文稿</vt:lpstr>
      <vt:lpstr>Method - direct learning</vt:lpstr>
      <vt:lpstr>Results - direct learning</vt:lpstr>
      <vt:lpstr>Discussion - direct learning</vt:lpstr>
      <vt:lpstr>Discussion - direct learning(cont.)</vt:lpstr>
      <vt:lpstr>Method - transfer learning</vt:lpstr>
      <vt:lpstr>Results - transfer learning</vt:lpstr>
      <vt:lpstr>Discussion- transfer learning(cont.)</vt:lpstr>
      <vt:lpstr>Discussion- transfer learning(cont.)</vt:lpstr>
      <vt:lpstr>Method - Semi-Supervised Learning</vt:lpstr>
      <vt:lpstr>Method - Semi-Supervised Learning</vt:lpstr>
      <vt:lpstr>Method - Semi-Supervised Learning</vt:lpstr>
      <vt:lpstr>Method - Semi-Supervised Learning</vt:lpstr>
      <vt:lpstr>Method - Semi-Supervised Learning</vt:lpstr>
      <vt:lpstr>Method - Semi-Supervised Learning</vt:lpstr>
      <vt:lpstr>Results - Semi-Supervised Learning</vt:lpstr>
      <vt:lpstr>Results - Semi-Supervised Learning</vt:lpstr>
      <vt:lpstr>Results - Semi-Supervised Learning</vt:lpstr>
      <vt:lpstr>Discussion - Semi-Supervised Learning</vt:lpstr>
      <vt:lpstr>Method - H-CNN</vt:lpstr>
      <vt:lpstr>Results and Discussion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Shisheng Zhang</dc:creator>
  <cp:lastModifiedBy>Jiacheng Ling</cp:lastModifiedBy>
  <cp:revision>65</cp:revision>
  <dcterms:created xsi:type="dcterms:W3CDTF">2022-11-14T00:04:00Z</dcterms:created>
  <dcterms:modified xsi:type="dcterms:W3CDTF">2024-09-21T08:44:56Z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1D5FCE3E1C344FFCBDD19577BC316568_12</vt:lpwstr>
  </property>
  <property fmtid="{D5CDD505-2E9C-101B-9397-08002B2CF9AE}" pid="3" name="KSOProductBuildVer">
    <vt:lpwstr>2052-12.1.0.16364</vt:lpwstr>
  </property>
</Properties>
</file>