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8"/>
  </p:notesMasterIdLst>
  <p:sldIdLst>
    <p:sldId id="271" r:id="rId2"/>
    <p:sldId id="270" r:id="rId3"/>
    <p:sldId id="272" r:id="rId4"/>
    <p:sldId id="312" r:id="rId5"/>
    <p:sldId id="273" r:id="rId6"/>
    <p:sldId id="274" r:id="rId7"/>
    <p:sldId id="313" r:id="rId8"/>
    <p:sldId id="275" r:id="rId9"/>
    <p:sldId id="314" r:id="rId10"/>
    <p:sldId id="276" r:id="rId11"/>
    <p:sldId id="277" r:id="rId12"/>
    <p:sldId id="278" r:id="rId13"/>
    <p:sldId id="279" r:id="rId14"/>
    <p:sldId id="280" r:id="rId15"/>
    <p:sldId id="292" r:id="rId16"/>
    <p:sldId id="293" r:id="rId17"/>
    <p:sldId id="294" r:id="rId18"/>
    <p:sldId id="295" r:id="rId19"/>
    <p:sldId id="296" r:id="rId20"/>
    <p:sldId id="297" r:id="rId21"/>
    <p:sldId id="315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309" r:id="rId34"/>
    <p:sldId id="310" r:id="rId35"/>
    <p:sldId id="317" r:id="rId36"/>
    <p:sldId id="318" r:id="rId37"/>
  </p:sldIdLst>
  <p:sldSz cx="12192000" cy="6858000"/>
  <p:notesSz cx="6858000" cy="9144000"/>
  <p:embeddedFontLst>
    <p:embeddedFont>
      <p:font typeface="맑은 고딕" panose="020B0503020000020004" pitchFamily="50" charset="-127"/>
      <p:regular r:id="rId39"/>
      <p:bold r:id="rId40"/>
    </p:embeddedFont>
    <p:embeddedFont>
      <p:font typeface="야놀자 야체 B" panose="02020603020101020101" pitchFamily="18" charset="-127"/>
      <p:bold r:id="rId41"/>
    </p:embeddedFont>
    <p:embeddedFont>
      <p:font typeface="야놀자 야체 R" panose="02020603020101020101" pitchFamily="18" charset="-127"/>
      <p:regular r:id="rId4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683" autoAdjust="0"/>
  </p:normalViewPr>
  <p:slideViewPr>
    <p:cSldViewPr snapToGrid="0">
      <p:cViewPr varScale="1">
        <p:scale>
          <a:sx n="76" d="100"/>
          <a:sy n="76" d="100"/>
        </p:scale>
        <p:origin x="2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64E1B-EADF-46E0-B2CF-CBBF37D915B3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390C9-CC43-4510-9031-E81E4BDB5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460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Summary by </a:t>
            </a:r>
            <a:r>
              <a:rPr lang="en-US" altLang="ko-KR" dirty="0" err="1"/>
              <a:t>nErumin</a:t>
            </a:r>
            <a:r>
              <a:rPr lang="en-US" altLang="ko-KR" dirty="0"/>
              <a:t>(@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511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Note) </a:t>
            </a:r>
            <a:r>
              <a:rPr lang="ko-KR" altLang="en-US" dirty="0"/>
              <a:t>예제 코드를 실행하면</a:t>
            </a:r>
            <a:r>
              <a:rPr lang="en-US" altLang="ko-KR" dirty="0"/>
              <a:t>, 12345</a:t>
            </a:r>
            <a:r>
              <a:rPr lang="ko-KR" altLang="en-US" dirty="0"/>
              <a:t>가 </a:t>
            </a:r>
            <a:r>
              <a:rPr lang="en-US" altLang="ko-KR" dirty="0"/>
              <a:t>10</a:t>
            </a:r>
            <a:r>
              <a:rPr lang="ko-KR" altLang="en-US" dirty="0"/>
              <a:t>번 출력된다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Note) </a:t>
            </a:r>
            <a:r>
              <a:rPr lang="ko-KR" altLang="en-US" dirty="0"/>
              <a:t>당연히</a:t>
            </a:r>
            <a:r>
              <a:rPr lang="en-US" altLang="ko-KR" dirty="0"/>
              <a:t>, </a:t>
            </a:r>
            <a:r>
              <a:rPr lang="ko-KR" altLang="en-US" dirty="0"/>
              <a:t>컨테이너에 </a:t>
            </a:r>
            <a:r>
              <a:rPr lang="en-US" altLang="ko-KR" dirty="0" err="1"/>
              <a:t>push_back</a:t>
            </a:r>
            <a:r>
              <a:rPr lang="en-US" altLang="ko-KR" dirty="0"/>
              <a:t> </a:t>
            </a:r>
            <a:r>
              <a:rPr lang="ko-KR" altLang="en-US" dirty="0"/>
              <a:t>연산이 없을 경우 </a:t>
            </a:r>
            <a:r>
              <a:rPr lang="en-US" altLang="ko-KR" dirty="0" err="1"/>
              <a:t>back_inserter_iterator</a:t>
            </a:r>
            <a:r>
              <a:rPr lang="ko-KR" altLang="en-US" dirty="0"/>
              <a:t>는 사용 불가능하다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Note) </a:t>
            </a:r>
            <a:r>
              <a:rPr lang="ko-KR" altLang="en-US" dirty="0"/>
              <a:t>특수한 반복자들은 </a:t>
            </a:r>
            <a:r>
              <a:rPr lang="en-US" altLang="ko-KR" dirty="0"/>
              <a:t>iterator </a:t>
            </a:r>
            <a:r>
              <a:rPr lang="ko-KR" altLang="en-US" dirty="0"/>
              <a:t>헤더에서 정의한다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195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r>
              <a:rPr lang="en-US" altLang="ko-KR" dirty="0"/>
              <a:t>(3, 3, 1, 1, 4, 4, 1, 1)</a:t>
            </a:r>
            <a:r>
              <a:rPr lang="ko-KR" altLang="en-US" dirty="0"/>
              <a:t>이 출력된다</a:t>
            </a:r>
            <a:r>
              <a:rPr lang="en-US" altLang="ko-KR" dirty="0"/>
              <a:t>.</a:t>
            </a:r>
          </a:p>
          <a:p>
            <a:pPr marL="228600" indent="-228600">
              <a:buAutoNum type="alphaU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Note) </a:t>
            </a:r>
            <a:r>
              <a:rPr lang="ko-KR" altLang="en-US" dirty="0"/>
              <a:t>참고로</a:t>
            </a:r>
            <a:r>
              <a:rPr lang="en-US" altLang="ko-KR" dirty="0"/>
              <a:t>, </a:t>
            </a:r>
            <a:r>
              <a:rPr lang="ko-KR" altLang="en-US" dirty="0"/>
              <a:t>코드 수행이 끝나고 </a:t>
            </a:r>
            <a:r>
              <a:rPr lang="en-US" altLang="ko-KR" dirty="0" err="1"/>
              <a:t>numberVector</a:t>
            </a:r>
            <a:r>
              <a:rPr lang="ko-KR" altLang="en-US" dirty="0"/>
              <a:t>에는 </a:t>
            </a:r>
            <a:r>
              <a:rPr lang="en-US" altLang="ko-KR" dirty="0"/>
              <a:t>{ 3, 3, 1, 1, 0, 0, 1, 1 }</a:t>
            </a:r>
            <a:r>
              <a:rPr lang="ko-KR" altLang="en-US" dirty="0"/>
              <a:t>이 존재하게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Note) copy</a:t>
            </a:r>
            <a:r>
              <a:rPr lang="ko-KR" altLang="en-US" dirty="0"/>
              <a:t>와 </a:t>
            </a:r>
            <a:r>
              <a:rPr lang="en-US" altLang="ko-KR" dirty="0" err="1"/>
              <a:t>replace_copy</a:t>
            </a:r>
            <a:r>
              <a:rPr lang="ko-KR" altLang="en-US" dirty="0"/>
              <a:t>에서는 </a:t>
            </a:r>
            <a:r>
              <a:rPr lang="en-US" altLang="ko-KR" dirty="0" err="1"/>
              <a:t>cbegin</a:t>
            </a:r>
            <a:r>
              <a:rPr lang="en-US" altLang="ko-KR" dirty="0"/>
              <a:t>/</a:t>
            </a:r>
            <a:r>
              <a:rPr lang="en-US" altLang="ko-KR" dirty="0" err="1"/>
              <a:t>cend</a:t>
            </a:r>
            <a:r>
              <a:rPr lang="ko-KR" altLang="en-US" dirty="0"/>
              <a:t>를 사용하고 있음에 유의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64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알고리즘 함수는 컨테이너 연산을 수행할 수 없다는 점을 생각해보자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컨테이너의 요소를 실제로 삭제하기 위해서는 특정 컨테이너에 속한 연산을 사용해야 한다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6430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4827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r>
              <a:rPr lang="en-US" altLang="ko-KR" dirty="0" err="1"/>
              <a:t>stable_sort</a:t>
            </a:r>
            <a:r>
              <a:rPr lang="ko-KR" altLang="en-US" dirty="0"/>
              <a:t>는 </a:t>
            </a:r>
            <a:r>
              <a:rPr lang="en-US" altLang="ko-KR" dirty="0"/>
              <a:t>“</a:t>
            </a:r>
            <a:r>
              <a:rPr lang="ko-KR" altLang="en-US" dirty="0"/>
              <a:t>동등</a:t>
            </a:r>
            <a:r>
              <a:rPr lang="en-US" altLang="ko-KR" dirty="0"/>
              <a:t>“</a:t>
            </a:r>
            <a:r>
              <a:rPr lang="ko-KR" altLang="en-US" dirty="0"/>
              <a:t>한 요소의 순서가 바뀌지 않는다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A2.</a:t>
            </a:r>
            <a:r>
              <a:rPr lang="ko-KR" altLang="en-US" dirty="0"/>
              <a:t> </a:t>
            </a:r>
            <a:r>
              <a:rPr lang="en-US" altLang="ko-KR" dirty="0"/>
              <a:t>(And, C++, C++, Everyone, Hate, Love)</a:t>
            </a:r>
            <a:r>
              <a:rPr lang="ko-KR" altLang="en-US" dirty="0"/>
              <a:t>와 </a:t>
            </a:r>
            <a:r>
              <a:rPr lang="en-US" altLang="ko-KR" dirty="0"/>
              <a:t>(C++, And, C++, Love, Hate, Everyone)</a:t>
            </a:r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사실</a:t>
            </a:r>
            <a:r>
              <a:rPr lang="en-US" altLang="ko-KR" dirty="0"/>
              <a:t>, sort</a:t>
            </a:r>
            <a:r>
              <a:rPr lang="ko-KR" altLang="en-US" dirty="0"/>
              <a:t>를 사용하기 때문에 동등한 요소 사이의 순서는 바뀔 수 있다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819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forward_list</a:t>
            </a:r>
            <a:r>
              <a:rPr lang="ko-KR" altLang="en-US" dirty="0"/>
              <a:t>에는 역방향 반복자가 없다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867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Note) </a:t>
            </a:r>
            <a:r>
              <a:rPr lang="ko-KR" altLang="en-US" dirty="0" err="1"/>
              <a:t>삽입자</a:t>
            </a:r>
            <a:r>
              <a:rPr lang="en-US" altLang="ko-KR" dirty="0"/>
              <a:t>(inserter)</a:t>
            </a:r>
            <a:r>
              <a:rPr lang="ko-KR" altLang="en-US" dirty="0"/>
              <a:t>는 일종의 반복자 어댑터의 역할을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Note)</a:t>
            </a:r>
            <a:r>
              <a:rPr lang="ko-KR" altLang="en-US" dirty="0"/>
              <a:t> </a:t>
            </a:r>
            <a:r>
              <a:rPr lang="en-US" altLang="ko-KR" dirty="0" err="1"/>
              <a:t>back_inserter</a:t>
            </a:r>
            <a:r>
              <a:rPr lang="en-US" altLang="ko-KR" dirty="0"/>
              <a:t>/</a:t>
            </a:r>
            <a:r>
              <a:rPr lang="en-US" altLang="ko-KR" dirty="0" err="1"/>
              <a:t>front_inserter</a:t>
            </a:r>
            <a:r>
              <a:rPr lang="ko-KR" altLang="en-US" dirty="0"/>
              <a:t>는 컨테이너에 따라 사용 가능 여부가 다르다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2762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r>
              <a:rPr lang="en-US" altLang="ko-KR" dirty="0"/>
              <a:t>(1, 2, 3, 4)</a:t>
            </a:r>
            <a:r>
              <a:rPr lang="ko-KR" altLang="en-US" dirty="0"/>
              <a:t>와 </a:t>
            </a:r>
            <a:r>
              <a:rPr lang="en-US" altLang="ko-KR" dirty="0"/>
              <a:t>(4, 3, 2, 1)</a:t>
            </a:r>
            <a:r>
              <a:rPr lang="ko-KR" altLang="en-US" dirty="0"/>
              <a:t>이 출력된다</a:t>
            </a:r>
            <a:r>
              <a:rPr lang="en-US" altLang="ko-KR" dirty="0"/>
              <a:t>.</a:t>
            </a:r>
          </a:p>
          <a:p>
            <a:pPr marL="228600" indent="-228600">
              <a:buAutoNum type="alphaU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Note) inserter</a:t>
            </a:r>
            <a:r>
              <a:rPr lang="ko-KR" altLang="en-US" dirty="0"/>
              <a:t>를 사용했기 때문에 정상적으로 동작하는 것임을 기억하자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74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9994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Note) </a:t>
            </a:r>
            <a:r>
              <a:rPr lang="ko-KR" altLang="en-US" dirty="0"/>
              <a:t>전위 증가는 증가한 반복자에 대한 참조자를 반환하고</a:t>
            </a:r>
            <a:r>
              <a:rPr lang="en-US" altLang="ko-KR" dirty="0"/>
              <a:t>, </a:t>
            </a:r>
            <a:r>
              <a:rPr lang="ko-KR" altLang="en-US" dirty="0"/>
              <a:t>후위 버전은 이전 반복자를 반환한다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Note) </a:t>
            </a:r>
            <a:r>
              <a:rPr lang="ko-KR" altLang="en-US" dirty="0"/>
              <a:t>스트림에서 값 읽기에 실패할 경우</a:t>
            </a:r>
            <a:r>
              <a:rPr lang="en-US" altLang="ko-KR" dirty="0"/>
              <a:t>, </a:t>
            </a:r>
            <a:r>
              <a:rPr lang="ko-KR" altLang="en-US" dirty="0"/>
              <a:t>반복자는 </a:t>
            </a:r>
            <a:r>
              <a:rPr lang="en-US" altLang="ko-KR" dirty="0"/>
              <a:t>end </a:t>
            </a:r>
            <a:r>
              <a:rPr lang="ko-KR" altLang="en-US" dirty="0"/>
              <a:t>반복자가 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363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</a:t>
            </a:r>
            <a:r>
              <a:rPr lang="ko-KR" altLang="en-US" dirty="0"/>
              <a:t> 알고리즘</a:t>
            </a:r>
            <a:r>
              <a:rPr lang="en-US" altLang="ko-KR" dirty="0"/>
              <a:t> </a:t>
            </a:r>
            <a:r>
              <a:rPr lang="ko-KR" altLang="en-US" dirty="0"/>
              <a:t>대부분은 </a:t>
            </a:r>
            <a:r>
              <a:rPr lang="en-US" altLang="ko-KR" dirty="0"/>
              <a:t>algorithm </a:t>
            </a:r>
            <a:r>
              <a:rPr lang="ko-KR" altLang="en-US" dirty="0"/>
              <a:t>헤더에서 정의하며</a:t>
            </a:r>
            <a:r>
              <a:rPr lang="en-US" altLang="ko-KR" dirty="0"/>
              <a:t>, </a:t>
            </a:r>
            <a:r>
              <a:rPr lang="ko-KR" altLang="en-US" dirty="0"/>
              <a:t>수치 알고리즘에 대해서는 </a:t>
            </a:r>
            <a:r>
              <a:rPr lang="en-US" altLang="ko-KR" dirty="0"/>
              <a:t>numeric </a:t>
            </a:r>
            <a:r>
              <a:rPr lang="ko-KR" altLang="en-US" dirty="0"/>
              <a:t>헤더에서 정의한다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8734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r>
              <a:rPr lang="ko-KR" altLang="en-US" dirty="0"/>
              <a:t>슬라이드 참고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Note) </a:t>
            </a:r>
            <a:r>
              <a:rPr lang="ko-KR" altLang="en-US" dirty="0"/>
              <a:t>첫 예시 코드에서</a:t>
            </a:r>
            <a:r>
              <a:rPr lang="en-US" altLang="ko-KR" dirty="0"/>
              <a:t>, ‘*(++iterator)’</a:t>
            </a:r>
            <a:r>
              <a:rPr lang="ko-KR" altLang="en-US" dirty="0"/>
              <a:t>로 작성할 경우 의도한 결과가 나오지 않는다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0400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r>
              <a:rPr lang="ko-KR" altLang="en-US" dirty="0"/>
              <a:t>슬라이드 참고</a:t>
            </a:r>
            <a:r>
              <a:rPr lang="en-US" altLang="ko-KR" dirty="0"/>
              <a:t>.</a:t>
            </a:r>
          </a:p>
          <a:p>
            <a:pPr marL="228600" indent="-228600">
              <a:buAutoNum type="alphaUcPeriod"/>
            </a:pPr>
            <a:endParaRPr lang="en-US" altLang="ko-KR" dirty="0"/>
          </a:p>
          <a:p>
            <a:r>
              <a:rPr lang="en-US" altLang="ko-KR" dirty="0"/>
              <a:t>Note)</a:t>
            </a:r>
            <a:r>
              <a:rPr lang="ko-KR" altLang="en-US" dirty="0"/>
              <a:t> 예시 코드에서</a:t>
            </a:r>
            <a:r>
              <a:rPr lang="en-US" altLang="ko-KR" dirty="0"/>
              <a:t>, </a:t>
            </a:r>
            <a:r>
              <a:rPr lang="ko-KR" altLang="en-US" dirty="0"/>
              <a:t>목록 초기화를 하지 않으면</a:t>
            </a:r>
            <a:r>
              <a:rPr lang="en-US" altLang="ko-KR" dirty="0"/>
              <a:t>(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중괄호로 초기화하지 않으면</a:t>
            </a:r>
            <a:r>
              <a:rPr lang="en-US" altLang="ko-KR" dirty="0"/>
              <a:t>) </a:t>
            </a:r>
            <a:r>
              <a:rPr lang="ko-KR" altLang="en-US" dirty="0"/>
              <a:t>함수 선언으로 인식할 수 있으니 주의해야 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3603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Note) str </a:t>
            </a:r>
            <a:r>
              <a:rPr lang="ko-KR" altLang="en-US" dirty="0"/>
              <a:t>인자는 반드시 유효한 </a:t>
            </a:r>
            <a:r>
              <a:rPr lang="en-US" altLang="ko-KR" dirty="0"/>
              <a:t>C </a:t>
            </a:r>
            <a:r>
              <a:rPr lang="ko-KR" altLang="en-US" dirty="0"/>
              <a:t>형식 문자열이어야 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0589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2978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r>
              <a:rPr lang="ko-KR" altLang="en-US" dirty="0"/>
              <a:t>슬라이드 참고</a:t>
            </a:r>
            <a:r>
              <a:rPr lang="en-US" altLang="ko-KR" dirty="0"/>
              <a:t>.</a:t>
            </a:r>
          </a:p>
          <a:p>
            <a:pPr marL="228600" indent="-228600">
              <a:buAutoNum type="alphaUcPeriod"/>
            </a:pPr>
            <a:endParaRPr lang="en-US" altLang="ko-KR" dirty="0"/>
          </a:p>
          <a:p>
            <a:r>
              <a:rPr lang="en-US" altLang="ko-KR" dirty="0"/>
              <a:t>Note) </a:t>
            </a:r>
            <a:r>
              <a:rPr lang="en-US" altLang="ko-KR" dirty="0" err="1"/>
              <a:t>forward_list</a:t>
            </a:r>
            <a:r>
              <a:rPr lang="ko-KR" altLang="en-US" dirty="0"/>
              <a:t>와 스트림 반복자로는 역방향 반복자를 만들 수 없다</a:t>
            </a:r>
            <a:r>
              <a:rPr lang="en-US" altLang="ko-KR" dirty="0"/>
              <a:t>. (</a:t>
            </a:r>
            <a:r>
              <a:rPr lang="ko-KR" altLang="en-US" dirty="0"/>
              <a:t>스트림을 거꾸로 이동할 수는 없다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563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r>
              <a:rPr lang="ko-KR" altLang="en-US" dirty="0"/>
              <a:t>각각 </a:t>
            </a:r>
            <a:r>
              <a:rPr lang="en-US" altLang="ko-KR" dirty="0"/>
              <a:t>‘5-Minute’, ‘</a:t>
            </a:r>
            <a:r>
              <a:rPr lang="en-US" altLang="ko-KR" dirty="0" err="1"/>
              <a:t>yrruC</a:t>
            </a:r>
            <a:r>
              <a:rPr lang="en-US" altLang="ko-KR" dirty="0"/>
              <a:t>’</a:t>
            </a:r>
            <a:r>
              <a:rPr lang="ko-KR" altLang="en-US" dirty="0"/>
              <a:t>가 출력된다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A2.</a:t>
            </a:r>
            <a:r>
              <a:rPr lang="ko-KR" altLang="en-US" dirty="0"/>
              <a:t> 출력 결과를 바로잡기 위해서는 </a:t>
            </a:r>
            <a:r>
              <a:rPr lang="en-US" altLang="ko-KR" dirty="0"/>
              <a:t>string </a:t>
            </a:r>
            <a:r>
              <a:rPr lang="ko-KR" altLang="en-US" dirty="0"/>
              <a:t>생성자에 </a:t>
            </a:r>
            <a:r>
              <a:rPr lang="en-US" altLang="ko-KR" dirty="0" err="1"/>
              <a:t>lastSpace.base</a:t>
            </a:r>
            <a:r>
              <a:rPr lang="en-US" altLang="ko-KR" dirty="0"/>
              <a:t>()</a:t>
            </a:r>
            <a:r>
              <a:rPr lang="ko-KR" altLang="en-US" dirty="0"/>
              <a:t>와 </a:t>
            </a:r>
            <a:r>
              <a:rPr lang="en-US" altLang="ko-KR" dirty="0" err="1"/>
              <a:t>str.cend</a:t>
            </a:r>
            <a:r>
              <a:rPr lang="en-US" altLang="ko-KR" dirty="0"/>
              <a:t>()</a:t>
            </a:r>
            <a:r>
              <a:rPr lang="ko-KR" altLang="en-US" dirty="0"/>
              <a:t>를 전달해야 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6377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Note) </a:t>
            </a:r>
            <a:r>
              <a:rPr lang="ko-KR" altLang="en-US" dirty="0"/>
              <a:t>지원하는</a:t>
            </a:r>
            <a:r>
              <a:rPr lang="en-US" altLang="ko-KR" dirty="0"/>
              <a:t> </a:t>
            </a:r>
            <a:r>
              <a:rPr lang="ko-KR" altLang="en-US" dirty="0"/>
              <a:t>반복자에 따라 알고리즘을 분류하는 것 외에도</a:t>
            </a:r>
            <a:r>
              <a:rPr lang="en-US" altLang="ko-KR" dirty="0"/>
              <a:t>, </a:t>
            </a:r>
            <a:r>
              <a:rPr lang="ko-KR" altLang="en-US" dirty="0"/>
              <a:t>이전처럼 요소의 읽기</a:t>
            </a:r>
            <a:r>
              <a:rPr lang="en-US" altLang="ko-KR" dirty="0"/>
              <a:t>/</a:t>
            </a:r>
            <a:r>
              <a:rPr lang="ko-KR" altLang="en-US" dirty="0"/>
              <a:t>쓰기</a:t>
            </a:r>
            <a:r>
              <a:rPr lang="en-US" altLang="ko-KR" dirty="0"/>
              <a:t>/</a:t>
            </a:r>
            <a:r>
              <a:rPr lang="ko-KR" altLang="en-US" dirty="0"/>
              <a:t>재정렬 여부에 따라 알고리즘을 분류해볼 수도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5352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Note)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en-US" altLang="ko-KR" dirty="0" err="1"/>
              <a:t>ostream_iterator</a:t>
            </a:r>
            <a:r>
              <a:rPr lang="ko-KR" altLang="en-US" dirty="0"/>
              <a:t>에는 </a:t>
            </a:r>
            <a:r>
              <a:rPr lang="ko-KR" altLang="en-US" dirty="0" err="1"/>
              <a:t>역참조</a:t>
            </a:r>
            <a:r>
              <a:rPr lang="en-US" altLang="ko-KR" dirty="0"/>
              <a:t>/</a:t>
            </a:r>
            <a:r>
              <a:rPr lang="ko-KR" altLang="en-US" dirty="0"/>
              <a:t>증가</a:t>
            </a:r>
            <a:r>
              <a:rPr lang="en-US" altLang="ko-KR" dirty="0"/>
              <a:t>/</a:t>
            </a:r>
            <a:r>
              <a:rPr lang="ko-KR" altLang="en-US" dirty="0"/>
              <a:t>대입만 존재하지만</a:t>
            </a:r>
            <a:r>
              <a:rPr lang="en-US" altLang="ko-KR" dirty="0"/>
              <a:t>, vector</a:t>
            </a:r>
            <a:r>
              <a:rPr lang="ko-KR" altLang="en-US" dirty="0"/>
              <a:t>의 반복자는 그 외에도 감소</a:t>
            </a:r>
            <a:r>
              <a:rPr lang="en-US" altLang="ko-KR" dirty="0"/>
              <a:t>, </a:t>
            </a:r>
            <a:r>
              <a:rPr lang="ko-KR" altLang="en-US" dirty="0"/>
              <a:t>산술 연산 등을 지원한다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4012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Note) </a:t>
            </a:r>
            <a:r>
              <a:rPr lang="ko-KR" altLang="en-US" dirty="0"/>
              <a:t>입력 반복자는 단일 패스임에 유의하자</a:t>
            </a:r>
            <a:r>
              <a:rPr lang="en-US" altLang="ko-KR" dirty="0"/>
              <a:t>. </a:t>
            </a:r>
            <a:r>
              <a:rPr lang="ko-KR" altLang="en-US" dirty="0"/>
              <a:t>같은 반복자로는 요소를 한번밖에 읽을 수 없다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3781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Note) </a:t>
            </a:r>
            <a:r>
              <a:rPr lang="ko-KR" altLang="en-US" dirty="0"/>
              <a:t>출력 반복자 역시 단일 패스임에 유의하자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Note) </a:t>
            </a:r>
            <a:r>
              <a:rPr lang="ko-KR" altLang="en-US" dirty="0"/>
              <a:t>대표적인 출력 반복자로는 </a:t>
            </a:r>
            <a:r>
              <a:rPr lang="en-US" altLang="ko-KR" dirty="0" err="1"/>
              <a:t>ostream_iterator</a:t>
            </a:r>
            <a:r>
              <a:rPr lang="en-US" altLang="ko-KR" dirty="0"/>
              <a:t> / </a:t>
            </a:r>
            <a:r>
              <a:rPr lang="en-US" altLang="ko-KR" dirty="0" err="1"/>
              <a:t>insert_iterator</a:t>
            </a:r>
            <a:r>
              <a:rPr lang="en-US" altLang="ko-KR" dirty="0"/>
              <a:t> </a:t>
            </a:r>
            <a:r>
              <a:rPr lang="ko-KR" altLang="en-US" dirty="0"/>
              <a:t>등이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539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</a:t>
            </a:r>
            <a:r>
              <a:rPr lang="ko-KR" altLang="en-US" dirty="0"/>
              <a:t> 반복자로 연산을 수행하기 때문에</a:t>
            </a:r>
            <a:r>
              <a:rPr lang="en-US" altLang="ko-KR" dirty="0"/>
              <a:t>, </a:t>
            </a:r>
            <a:r>
              <a:rPr lang="ko-KR" altLang="en-US" dirty="0"/>
              <a:t>컨테이너에 대해 직접적인 연산을 수행할 수 없다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</a:t>
            </a:r>
            <a:r>
              <a:rPr lang="ko-KR" altLang="en-US" dirty="0"/>
              <a:t>삽입 반복자를 사용하면 컨테이너에 영향을 줄 수 있지만</a:t>
            </a:r>
            <a:r>
              <a:rPr lang="en-US" altLang="ko-KR" dirty="0"/>
              <a:t>, </a:t>
            </a:r>
            <a:r>
              <a:rPr lang="ko-KR" altLang="en-US" dirty="0"/>
              <a:t>그것은 반복자가 특수해서 생기는 결과일 뿐</a:t>
            </a:r>
            <a:r>
              <a:rPr lang="en-US" altLang="ko-KR" dirty="0"/>
              <a:t>, </a:t>
            </a:r>
            <a:r>
              <a:rPr lang="ko-KR" altLang="en-US" dirty="0"/>
              <a:t>알고리즘이 컨테이너에 영향을 주는 것은 아니다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Note) </a:t>
            </a:r>
            <a:r>
              <a:rPr lang="ko-KR" altLang="en-US" dirty="0"/>
              <a:t>알고리즘은 컨테이너에 직접적으로 연산하지 않으므로</a:t>
            </a:r>
            <a:r>
              <a:rPr lang="en-US" altLang="ko-KR" dirty="0"/>
              <a:t>, </a:t>
            </a:r>
            <a:r>
              <a:rPr lang="ko-KR" altLang="en-US" dirty="0"/>
              <a:t>알고리즘 함수 자체는 절대로 컨테이너의 크기 변경</a:t>
            </a:r>
            <a:r>
              <a:rPr lang="en-US" altLang="ko-KR" dirty="0"/>
              <a:t>, </a:t>
            </a:r>
            <a:r>
              <a:rPr lang="ko-KR" altLang="en-US" dirty="0"/>
              <a:t>요소의 추가 및 삭제 등이 불가능하다</a:t>
            </a:r>
            <a:r>
              <a:rPr lang="en-US" altLang="ko-KR" dirty="0"/>
              <a:t>. (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요소 값의 변경이나 이동은 가능하다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r>
              <a:rPr lang="ko-KR" altLang="en-US" dirty="0"/>
              <a:t>예를 들어</a:t>
            </a:r>
            <a:r>
              <a:rPr lang="en-US" altLang="ko-KR" dirty="0"/>
              <a:t>, find </a:t>
            </a:r>
            <a:r>
              <a:rPr lang="ko-KR" altLang="en-US" dirty="0"/>
              <a:t>함수의 경우 요소 타입이 </a:t>
            </a:r>
            <a:r>
              <a:rPr lang="en-US" altLang="ko-KR" dirty="0"/>
              <a:t>‘==‘ </a:t>
            </a:r>
            <a:r>
              <a:rPr lang="ko-KR" altLang="en-US" dirty="0"/>
              <a:t>연산자를 제공하고 있어야 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9740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986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0945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Note)</a:t>
            </a:r>
            <a:r>
              <a:rPr lang="ko-KR" altLang="en-US" dirty="0"/>
              <a:t> 예를 들어</a:t>
            </a:r>
            <a:r>
              <a:rPr lang="en-US" altLang="ko-KR" dirty="0"/>
              <a:t>, </a:t>
            </a:r>
            <a:r>
              <a:rPr lang="ko-KR" altLang="en-US" dirty="0"/>
              <a:t>일반적인 </a:t>
            </a:r>
            <a:r>
              <a:rPr lang="en-US" altLang="ko-KR" dirty="0"/>
              <a:t>sort </a:t>
            </a:r>
            <a:r>
              <a:rPr lang="ko-KR" altLang="en-US" dirty="0"/>
              <a:t>알고리즘 함수는 임의 접근 반복자를 요구하기 때문에</a:t>
            </a:r>
            <a:r>
              <a:rPr lang="en-US" altLang="ko-KR" dirty="0"/>
              <a:t>, list/</a:t>
            </a:r>
            <a:r>
              <a:rPr lang="en-US" altLang="ko-KR" dirty="0" err="1"/>
              <a:t>forward_list</a:t>
            </a:r>
            <a:r>
              <a:rPr lang="ko-KR" altLang="en-US" dirty="0"/>
              <a:t>의 반복자는 사용할 수 없다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Note) </a:t>
            </a:r>
            <a:r>
              <a:rPr lang="ko-KR" altLang="en-US" dirty="0"/>
              <a:t>성능이 뛰어난 이유는 컨테이너 구조의 특수성 때문이다</a:t>
            </a:r>
            <a:r>
              <a:rPr lang="en-US" altLang="ko-KR" dirty="0"/>
              <a:t>. </a:t>
            </a:r>
            <a:r>
              <a:rPr lang="ko-KR" altLang="en-US" dirty="0"/>
              <a:t>예를 들면</a:t>
            </a:r>
            <a:r>
              <a:rPr lang="en-US" altLang="ko-KR" dirty="0"/>
              <a:t>, </a:t>
            </a:r>
            <a:r>
              <a:rPr lang="ko-KR" altLang="en-US" dirty="0"/>
              <a:t>요소를 교환하면서 연산을 수행하지 않고 요소 사이의 연결을 변경하면서 요소 순서를 바꿀 수 있기 때문이다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9034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Note) </a:t>
            </a:r>
            <a:r>
              <a:rPr lang="ko-KR" altLang="en-US" dirty="0"/>
              <a:t>모든 연산은 </a:t>
            </a:r>
            <a:r>
              <a:rPr lang="en-US" altLang="ko-KR" dirty="0"/>
              <a:t>void</a:t>
            </a:r>
            <a:r>
              <a:rPr lang="ko-KR" altLang="en-US" dirty="0"/>
              <a:t>를 반환한다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Note)</a:t>
            </a:r>
            <a:r>
              <a:rPr lang="ko-KR" altLang="en-US" dirty="0"/>
              <a:t> </a:t>
            </a:r>
            <a:r>
              <a:rPr lang="en-US" altLang="ko-KR" dirty="0"/>
              <a:t>merge</a:t>
            </a:r>
            <a:r>
              <a:rPr lang="ko-KR" altLang="en-US" dirty="0"/>
              <a:t>의 경우</a:t>
            </a:r>
            <a:r>
              <a:rPr lang="en-US" altLang="ko-KR" dirty="0"/>
              <a:t>, </a:t>
            </a:r>
            <a:r>
              <a:rPr lang="en-US" altLang="ko-KR" dirty="0" err="1"/>
              <a:t>lst</a:t>
            </a:r>
            <a:r>
              <a:rPr lang="ko-KR" altLang="en-US" dirty="0"/>
              <a:t>와 </a:t>
            </a:r>
            <a:r>
              <a:rPr lang="en-US" altLang="ko-KR" dirty="0"/>
              <a:t>lst2</a:t>
            </a:r>
            <a:r>
              <a:rPr lang="ko-KR" altLang="en-US" dirty="0"/>
              <a:t>가 같으면 아무 일도 하지 않는다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2851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Note) </a:t>
            </a:r>
            <a:r>
              <a:rPr lang="ko-KR" altLang="en-US" dirty="0"/>
              <a:t>모든 연산은 </a:t>
            </a:r>
            <a:r>
              <a:rPr lang="en-US" altLang="ko-KR" dirty="0"/>
              <a:t>void</a:t>
            </a:r>
            <a:r>
              <a:rPr lang="ko-KR" altLang="en-US" dirty="0"/>
              <a:t>를 반환한다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2577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Note) </a:t>
            </a:r>
            <a:r>
              <a:rPr lang="ko-KR" altLang="en-US" dirty="0"/>
              <a:t>모든 연산은 </a:t>
            </a:r>
            <a:r>
              <a:rPr lang="en-US" altLang="ko-KR" dirty="0"/>
              <a:t>void</a:t>
            </a:r>
            <a:r>
              <a:rPr lang="ko-KR" altLang="en-US" dirty="0"/>
              <a:t>를 반환한다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Note) </a:t>
            </a:r>
            <a:r>
              <a:rPr lang="ko-KR" altLang="en-US" dirty="0"/>
              <a:t>전체 요소를 옮기는 </a:t>
            </a:r>
            <a:r>
              <a:rPr lang="en-US" altLang="ko-KR" dirty="0"/>
              <a:t>splice/</a:t>
            </a:r>
            <a:r>
              <a:rPr lang="en-US" altLang="ko-KR" dirty="0" err="1"/>
              <a:t>splice_after</a:t>
            </a:r>
            <a:r>
              <a:rPr lang="en-US" altLang="ko-KR" dirty="0"/>
              <a:t> </a:t>
            </a:r>
            <a:r>
              <a:rPr lang="ko-KR" altLang="en-US" dirty="0"/>
              <a:t>호출 시 </a:t>
            </a:r>
            <a:r>
              <a:rPr lang="en-US" altLang="ko-KR" dirty="0" err="1"/>
              <a:t>lst</a:t>
            </a:r>
            <a:r>
              <a:rPr lang="ko-KR" altLang="en-US" dirty="0"/>
              <a:t>와 </a:t>
            </a:r>
            <a:r>
              <a:rPr lang="en-US" altLang="ko-KR" dirty="0"/>
              <a:t>lst2</a:t>
            </a:r>
            <a:r>
              <a:rPr lang="ko-KR" altLang="en-US" dirty="0"/>
              <a:t>가 같으면 미정의이다</a:t>
            </a:r>
            <a:r>
              <a:rPr lang="en-US" altLang="ko-KR" dirty="0"/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5162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A. (2, 3, 10, 11</a:t>
            </a:r>
            <a:r>
              <a:rPr lang="en-US" altLang="ko-KR"/>
              <a:t>, 12, 13, 0, 1)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011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Note) </a:t>
            </a:r>
            <a:r>
              <a:rPr lang="ko-KR" altLang="en-US" dirty="0"/>
              <a:t>예를 들어</a:t>
            </a:r>
            <a:r>
              <a:rPr lang="en-US" altLang="ko-KR" dirty="0"/>
              <a:t>, find </a:t>
            </a:r>
            <a:r>
              <a:rPr lang="ko-KR" altLang="en-US" dirty="0"/>
              <a:t>함수의 경우 요소 타입이 </a:t>
            </a:r>
            <a:r>
              <a:rPr lang="en-US" altLang="ko-KR" dirty="0"/>
              <a:t>‘==‘ </a:t>
            </a:r>
            <a:r>
              <a:rPr lang="ko-KR" altLang="en-US" dirty="0"/>
              <a:t>연산자를 제공하고 있어야 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390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678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en-US" altLang="ko-KR" dirty="0"/>
              <a:t>2</a:t>
            </a:r>
            <a:r>
              <a:rPr lang="ko-KR" altLang="en-US" dirty="0"/>
              <a:t>번째 </a:t>
            </a:r>
            <a:r>
              <a:rPr lang="en-US" altLang="ko-KR" dirty="0"/>
              <a:t>accumulate</a:t>
            </a:r>
            <a:r>
              <a:rPr lang="ko-KR" altLang="en-US" dirty="0"/>
              <a:t>에서 컴파일 오류 발생</a:t>
            </a:r>
            <a:r>
              <a:rPr lang="en-US" altLang="ko-KR" dirty="0"/>
              <a:t>. (‘const char*’</a:t>
            </a:r>
            <a:r>
              <a:rPr lang="ko-KR" altLang="en-US" dirty="0"/>
              <a:t>에는 </a:t>
            </a:r>
            <a:r>
              <a:rPr lang="en-US" altLang="ko-KR" dirty="0"/>
              <a:t>‘+’ </a:t>
            </a:r>
            <a:r>
              <a:rPr lang="ko-KR" altLang="en-US" dirty="0"/>
              <a:t>연산자가 없기 때문이다</a:t>
            </a:r>
            <a:r>
              <a:rPr lang="en-US" altLang="ko-KR" dirty="0"/>
              <a:t>.) 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endParaRPr lang="en-US" altLang="ko-KR" dirty="0"/>
          </a:p>
          <a:p>
            <a:r>
              <a:rPr lang="en-US" altLang="ko-KR" dirty="0"/>
              <a:t>Note) </a:t>
            </a:r>
            <a:r>
              <a:rPr lang="ko-KR" altLang="en-US" dirty="0"/>
              <a:t>다만</a:t>
            </a:r>
            <a:r>
              <a:rPr lang="en-US" altLang="ko-KR" dirty="0"/>
              <a:t>, </a:t>
            </a:r>
            <a:r>
              <a:rPr lang="ko-KR" altLang="en-US" dirty="0"/>
              <a:t>읽기 전용 알고리즘에서 반환한 반복자를 사용해 요소 값을 변경할 필요가 있을 때는 상수 반복자를 사용하지 말아야 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062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A. </a:t>
            </a:r>
            <a:r>
              <a:rPr lang="ko-KR" altLang="en-US" dirty="0"/>
              <a:t>미정의가 발생한다</a:t>
            </a:r>
            <a:r>
              <a:rPr lang="en-US" altLang="ko-KR" dirty="0"/>
              <a:t>. ‘</a:t>
            </a:r>
            <a:r>
              <a:rPr lang="en-US" altLang="ko-KR" dirty="0" err="1"/>
              <a:t>deq</a:t>
            </a:r>
            <a:r>
              <a:rPr lang="en-US" altLang="ko-KR" dirty="0"/>
              <a:t>’ </a:t>
            </a:r>
            <a:r>
              <a:rPr lang="ko-KR" altLang="en-US" dirty="0"/>
              <a:t>컨테이너의 크기는 최소한 반드시 </a:t>
            </a:r>
            <a:r>
              <a:rPr lang="en-US" altLang="ko-KR" dirty="0"/>
              <a:t>‘</a:t>
            </a:r>
            <a:r>
              <a:rPr lang="en-US" altLang="ko-KR" dirty="0" err="1"/>
              <a:t>vec</a:t>
            </a:r>
            <a:r>
              <a:rPr lang="en-US" altLang="ko-KR" dirty="0"/>
              <a:t>’ </a:t>
            </a:r>
            <a:r>
              <a:rPr lang="ko-KR" altLang="en-US" dirty="0"/>
              <a:t>컨테이너의 크기보다는 같거나 커야 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328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r>
              <a:rPr lang="en-US" altLang="ko-KR" dirty="0"/>
              <a:t>(100, 100, 200, 200, 200)</a:t>
            </a:r>
            <a:r>
              <a:rPr lang="ko-KR" altLang="en-US" dirty="0"/>
              <a:t>이 출력된다</a:t>
            </a:r>
            <a:r>
              <a:rPr lang="en-US" altLang="ko-KR" dirty="0"/>
              <a:t>.</a:t>
            </a:r>
          </a:p>
          <a:p>
            <a:pPr marL="228600" indent="-228600">
              <a:buAutoNum type="alphaUcPeriod"/>
            </a:pPr>
            <a:endParaRPr lang="en-US" altLang="ko-KR" dirty="0"/>
          </a:p>
          <a:p>
            <a:r>
              <a:rPr lang="en-US" altLang="ko-KR" dirty="0"/>
              <a:t>Note) </a:t>
            </a:r>
            <a:r>
              <a:rPr lang="ko-KR" altLang="en-US" dirty="0"/>
              <a:t>알고리즘 함수 자체는 컨테이너 연산을 수행하지 않아</a:t>
            </a:r>
            <a:r>
              <a:rPr lang="en-US" altLang="ko-KR" dirty="0"/>
              <a:t> </a:t>
            </a:r>
            <a:r>
              <a:rPr lang="ko-KR" altLang="en-US" dirty="0"/>
              <a:t>컨테이너의 크기를 알아내거나 변경할 수 있는 방법이 없으므로</a:t>
            </a:r>
            <a:r>
              <a:rPr lang="en-US" altLang="ko-KR" dirty="0"/>
              <a:t>, </a:t>
            </a:r>
            <a:r>
              <a:rPr lang="ko-KR" altLang="en-US" dirty="0"/>
              <a:t>반드시 컨테이너의 여유 공간을 점검해야 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360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A. </a:t>
            </a:r>
            <a:r>
              <a:rPr lang="ko-KR" altLang="en-US" dirty="0"/>
              <a:t>슬라이드 참고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569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67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91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72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1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09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01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17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99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83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54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3C816-E8FD-4807-9C0F-99A78AC38099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48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18042" y="2538804"/>
            <a:ext cx="84447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Sharpest++</a:t>
            </a:r>
          </a:p>
          <a:p>
            <a:pPr algn="ctr"/>
            <a:r>
              <a:rPr lang="en-US" altLang="ko-KR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(Chapter 30. </a:t>
            </a:r>
            <a:r>
              <a:rPr lang="en-US" altLang="ko-KR" sz="480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Algorithms)</a:t>
            </a:r>
            <a:endParaRPr lang="ko-KR" altLang="en-US" sz="48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956" y="4108464"/>
            <a:ext cx="3389194" cy="254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977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Categorization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삽입 반복자는 컨테이너에 요소를 추가할 수 있는 특수한 반복자이다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삽입 반복자에 요소를 대입하면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새로운 요소가 반복자와 결합한 컨테이너에 추가된다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0E69865-FC94-404C-BCBC-253E93814A75}"/>
              </a:ext>
            </a:extLst>
          </p:cNvPr>
          <p:cNvCxnSpPr/>
          <p:nvPr/>
        </p:nvCxnSpPr>
        <p:spPr>
          <a:xfrm>
            <a:off x="886408" y="550171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BCCC6C4-C371-4BE1-BD64-F52E9CC49A5B}"/>
              </a:ext>
            </a:extLst>
          </p:cNvPr>
          <p:cNvSpPr txBox="1"/>
          <p:nvPr/>
        </p:nvSpPr>
        <p:spPr>
          <a:xfrm>
            <a:off x="1601756" y="526155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back_inserter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컨테이너의 참조자를 취해서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해당 컨테이너와 결합한 삽입 반복자를 반환한다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865ECE5-AE48-4FB0-831D-C421F3637BF4}"/>
              </a:ext>
            </a:extLst>
          </p:cNvPr>
          <p:cNvCxnSpPr/>
          <p:nvPr/>
        </p:nvCxnSpPr>
        <p:spPr>
          <a:xfrm>
            <a:off x="886408" y="627129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AD2B6DE-6AA1-4B09-A840-A1575C0F83E5}"/>
              </a:ext>
            </a:extLst>
          </p:cNvPr>
          <p:cNvSpPr txBox="1"/>
          <p:nvPr/>
        </p:nvSpPr>
        <p:spPr>
          <a:xfrm>
            <a:off x="1601756" y="603112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반복자에 요소를 대입하면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컨테이너의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push_back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호출해서 컨테이너에 요소를 추가한다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A9484D-35AA-4BD5-9977-AE1DFB9FD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047" y="2524432"/>
            <a:ext cx="7925906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31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18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Categorization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수행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D0D059B-96D5-491B-8E88-C1EBF7D0A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356" y="1754859"/>
            <a:ext cx="10633288" cy="422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00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Categorization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일부 알고리즘 함수는 컨테이너의 요소 순서를 재배열한다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A060655-FA5A-4DDF-A7A8-11C142B0FF34}"/>
              </a:ext>
            </a:extLst>
          </p:cNvPr>
          <p:cNvCxnSpPr/>
          <p:nvPr/>
        </p:nvCxnSpPr>
        <p:spPr>
          <a:xfrm>
            <a:off x="886408" y="431298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E0414A3-5BA3-489A-9D84-B5E4B2AFD3D4}"/>
              </a:ext>
            </a:extLst>
          </p:cNvPr>
          <p:cNvSpPr txBox="1"/>
          <p:nvPr/>
        </p:nvSpPr>
        <p:spPr>
          <a:xfrm>
            <a:off x="1601756" y="407282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unique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알고리즘 함수에서 반복자를 반환할까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7B4960-262B-4512-BF3C-92486A0CD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4283" y="1754859"/>
            <a:ext cx="9383434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30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Customization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많은 알고리즘은 입력 범위 내 요소에 대해 비교 연산을 수행한다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A060655-FA5A-4DDF-A7A8-11C142B0FF34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E0414A3-5BA3-489A-9D84-B5E4B2AFD3D4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기본적으로 비교에 사용되는 연산 대신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직접 만든 연산을 사용할 수도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6601F1-E5F7-4F5C-B5AF-8D5D99B42233}"/>
              </a:ext>
            </a:extLst>
          </p:cNvPr>
          <p:cNvSpPr txBox="1"/>
          <p:nvPr/>
        </p:nvSpPr>
        <p:spPr>
          <a:xfrm>
            <a:off x="279918" y="2524432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알고리즘을 수행할 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사용되는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Callable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표현식을 술어 함수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(predicate)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라고 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D5921E0-5C0E-4B36-8E4F-FC3ACCC7D481}"/>
              </a:ext>
            </a:extLst>
          </p:cNvPr>
          <p:cNvCxnSpPr/>
          <p:nvPr/>
        </p:nvCxnSpPr>
        <p:spPr>
          <a:xfrm>
            <a:off x="886408" y="359572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7169FFA-0248-4CA9-8CCC-62A688974D6E}"/>
              </a:ext>
            </a:extLst>
          </p:cNvPr>
          <p:cNvSpPr txBox="1"/>
          <p:nvPr/>
        </p:nvSpPr>
        <p:spPr>
          <a:xfrm>
            <a:off x="1601756" y="335556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술어 함수를 취하는 알고리즘은 입력 범위 내 요소를 통해 술어 함수를 호출한다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559C19-875C-4937-BC71-897A1244C753}"/>
              </a:ext>
            </a:extLst>
          </p:cNvPr>
          <p:cNvCxnSpPr/>
          <p:nvPr/>
        </p:nvCxnSpPr>
        <p:spPr>
          <a:xfrm>
            <a:off x="886408" y="43652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880330D-E2DE-4FD7-B31D-C04C9738BAFA}"/>
              </a:ext>
            </a:extLst>
          </p:cNvPr>
          <p:cNvSpPr txBox="1"/>
          <p:nvPr/>
        </p:nvSpPr>
        <p:spPr>
          <a:xfrm>
            <a:off x="1601756" y="41251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때문에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컨테이너 요소의 타입은 술어 함수의 매개변수 타입으로 반드시 변환할 수 있어야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39B4208-946B-46B9-B02A-51CDAE81AC79}"/>
              </a:ext>
            </a:extLst>
          </p:cNvPr>
          <p:cNvCxnSpPr/>
          <p:nvPr/>
        </p:nvCxnSpPr>
        <p:spPr>
          <a:xfrm>
            <a:off x="886408" y="513487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ED47596-29D7-4E21-8D64-5EBCF3507A7F}"/>
              </a:ext>
            </a:extLst>
          </p:cNvPr>
          <p:cNvSpPr txBox="1"/>
          <p:nvPr/>
        </p:nvSpPr>
        <p:spPr>
          <a:xfrm>
            <a:off x="1601756" y="489470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술어 함수로는 주로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단항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(unary)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술어 함수나 이항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(binary)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술어 함수를 사용한다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360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/>
      <p:bldP spid="11" grpId="0"/>
      <p:bldP spid="14" grpId="0"/>
      <p:bldP spid="23" grpId="0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Customization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라이브러리에는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sort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함수와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stable_sort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함수가 존재한다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차이점은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3B5091-600D-434F-97C2-1B8CFDAF9BBC}"/>
              </a:ext>
            </a:extLst>
          </p:cNvPr>
          <p:cNvSpPr txBox="1"/>
          <p:nvPr/>
        </p:nvSpPr>
        <p:spPr>
          <a:xfrm>
            <a:off x="279918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17D534-3937-401C-80C0-90A91C5C97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4986" y="2585987"/>
            <a:ext cx="6905894" cy="396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13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Special Iterators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라이브러리는 특별한 작업을 수행하는 반복자들을 제공한다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4C34219-BF5E-4C4E-B6F2-8CDBBAC01294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33E44F1-EB06-40E8-B3ED-450A91AAA30D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컨테이너와 결합한 삽입 반복자는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컨테이너에 요소를 삽입할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E32EA19-3D0C-4BFA-89B6-D6D74A662F72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7A8648-0215-4612-AC00-ABFA9FC24690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입출력 스트림과 결합한 스트림 반복자는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I/O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스트림을 통해 입출력 작업을 수행할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0229418-5C2B-40DD-BD4C-0703F76AE89D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6F215B2-9EDF-4A15-B487-E5496167F5D8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역방향 반복자는 후방이 아닌 전방을 향해 전진하는 반복자이다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1FC84FD-F697-4C2F-9F1F-91E8D1216ED9}"/>
              </a:ext>
            </a:extLst>
          </p:cNvPr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3B2BB77-D089-4052-8DEB-E104DF51DAFB}"/>
              </a:ext>
            </a:extLst>
          </p:cNvPr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이동 반복자는 요소 대입 시 요소를 복사하지 않고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이동 연산을 수행해서 대입을 처리한다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306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7" grpId="0"/>
      <p:bldP spid="12" grpId="0"/>
      <p:bldP spid="18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Special Iterators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삽입 반복자는 컨테이너와 결합해 컨테이너에 요소를 추가한다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4C34219-BF5E-4C4E-B6F2-8CDBBAC01294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33E44F1-EB06-40E8-B3ED-450A91AAA30D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삽입 반복자를 통해 요소를 대입하면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반복자는 컨테이너 연산을 호출해 지정 위치에 요소를 추가한다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E32EA19-3D0C-4BFA-89B6-D6D74A662F72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7A8648-0215-4612-AC00-ABFA9FC24690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삽입 반복자도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역참조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전위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후위 증가 연산을 지원하지만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단순히 같은 반복자를 돌려줄 뿐 아무 일도 하지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CA320A-E0F3-4A16-A79F-B337E1A23566}"/>
              </a:ext>
            </a:extLst>
          </p:cNvPr>
          <p:cNvSpPr txBox="1"/>
          <p:nvPr/>
        </p:nvSpPr>
        <p:spPr>
          <a:xfrm>
            <a:off x="279918" y="3294005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라이브러리에서는 삽입 반복자를 생성하는 여러 종류의 삽입자를 지원한다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995AA37-4D3E-47D3-8D9D-9C91607B752B}"/>
              </a:ext>
            </a:extLst>
          </p:cNvPr>
          <p:cNvCxnSpPr/>
          <p:nvPr/>
        </p:nvCxnSpPr>
        <p:spPr>
          <a:xfrm>
            <a:off x="886408" y="43652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0E898EB-69AB-4459-86E7-52C5B2C7A80B}"/>
              </a:ext>
            </a:extLst>
          </p:cNvPr>
          <p:cNvSpPr txBox="1"/>
          <p:nvPr/>
        </p:nvSpPr>
        <p:spPr>
          <a:xfrm>
            <a:off x="1601756" y="41251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back_inserter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push_back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사용하는 반복자를 생성한다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B0625FB-5233-4E5E-9E56-E19CD75BCA53}"/>
              </a:ext>
            </a:extLst>
          </p:cNvPr>
          <p:cNvCxnSpPr/>
          <p:nvPr/>
        </p:nvCxnSpPr>
        <p:spPr>
          <a:xfrm>
            <a:off x="886408" y="513487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48B6049-B715-4E27-B756-26A9EB7F8B84}"/>
              </a:ext>
            </a:extLst>
          </p:cNvPr>
          <p:cNvSpPr txBox="1"/>
          <p:nvPr/>
        </p:nvSpPr>
        <p:spPr>
          <a:xfrm>
            <a:off x="1601756" y="489470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front_inserter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push_front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사용하는 반복자를 생성한다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E3778BC-F064-4724-B43B-BEDC1264CD6F}"/>
              </a:ext>
            </a:extLst>
          </p:cNvPr>
          <p:cNvCxnSpPr/>
          <p:nvPr/>
        </p:nvCxnSpPr>
        <p:spPr>
          <a:xfrm>
            <a:off x="886408" y="59044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5000704-F113-4457-A386-CC390DA49840}"/>
              </a:ext>
            </a:extLst>
          </p:cNvPr>
          <p:cNvSpPr txBox="1"/>
          <p:nvPr/>
        </p:nvSpPr>
        <p:spPr>
          <a:xfrm>
            <a:off x="1601756" y="56642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inserter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컨테이너 요소를 가리키는 반복자를 취해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위치 앞에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insert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사용하는 반복자를 생성한다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7691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7" grpId="0"/>
      <p:bldP spid="12" grpId="0"/>
      <p:bldP spid="23" grpId="0"/>
      <p:bldP spid="25" grpId="0"/>
      <p:bldP spid="27" grpId="0"/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Special Iterators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93F2DD2-C026-4EEE-AC22-77C59EF4B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129" y="1754859"/>
            <a:ext cx="10311741" cy="423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6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Special Iterators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비록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iostream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컨테이너는 아니지만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타입 객체와 결합할 수 있는 반복자가 존재한다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4C34219-BF5E-4C4E-B6F2-8CDBBAC01294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33E44F1-EB06-40E8-B3ED-450A91AAA30D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istream_iterator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입력 스트림을 읽는 반복자이다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E32EA19-3D0C-4BFA-89B6-D6D74A662F72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7A8648-0215-4612-AC00-ABFA9FC24690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ostream_iterator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출력 스트림에 요소를 기록하는 반복자이다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995AA37-4D3E-47D3-8D9D-9C91607B752B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0E898EB-69AB-4459-86E7-52C5B2C7A80B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스트림 반복자를 생성할 때는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반복자에서 읽거나 기록하는 객체의 타입을 지정해야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E2CE8E7-70B4-4241-9783-ECBAFC6160AE}"/>
              </a:ext>
            </a:extLst>
          </p:cNvPr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949EBDF-2955-4DEC-9764-4EF4BE3471D0}"/>
              </a:ext>
            </a:extLst>
          </p:cNvPr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스트림 반복자를 사용하면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스트림에서 데이터를 읽거나 스트림에 쓰는 알고리즘을 사용할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910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7" grpId="0"/>
      <p:bldP spid="12" grpId="0"/>
      <p:bldP spid="25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Special Iterators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istream_iterator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지원하는 연산은 다음과 같다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5A3FB3B2-C287-44EF-A045-C77704890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43342"/>
              </p:ext>
            </p:extLst>
          </p:nvPr>
        </p:nvGraphicFramePr>
        <p:xfrm>
          <a:off x="886408" y="1754859"/>
          <a:ext cx="10378624" cy="3809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5731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6182893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사용이 가능한 연산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istream_iterator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&lt;T&gt; in(stream);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객체 생성 시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입력 스트림에서 타입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T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값을 읽는다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istream_iterator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&lt;T&gt; end;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끝 지난 반복자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in1 == in2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또는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in1 != in2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in1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과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in2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가 전부 끝 값이거나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같은 입력 스트림과 결합했다면 같음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*in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스트림에서 읽은 값을 반환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52994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in-&gt;mem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(*in).mem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과 같음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79417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++in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또는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in++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‘&gt;&gt;’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연산자를 사용해 입력 스트림에서 값을 읽어 반복자에 저장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877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29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Algorithm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컨테이너 자체는 생각보다 적은 양의 연산만 제공한다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컨테이너에 적용되는 독립적인 알고리즘 집합을 제공한다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D88CB9A-2288-4809-86ED-928FA01BCAEE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46339D-E5A6-4461-B5F8-B65FE886A02E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이러한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알고리즘들은 특정 컨테이너에 종속적이지 않고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일반적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(generic)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인 특징을 가진다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3536FA4-F59F-43DE-AA49-75D4D9643499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69D6EF5-4912-4496-A20B-531FF3A0315D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때문에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알고리즘 함수들은 서로 다른 컨테이너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다양한 타입의 요소에 폭넓게 적용될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71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10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Special Iterators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853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표준 입력으로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형 숫자들을 읽은 후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읽은 숫자들의 합을 출력하는 코드를 작성해보자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B1317DE-49BC-4A78-B0A4-41D59CA2338C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14B527F-7EA9-4459-B991-3D8AB9A0FECA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사용자가 유효하지 않은 데이터를 입력할 때까지 숫자를 계속 읽을 수 있어야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3E5E5DE-E327-4679-B520-3979DE135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0483" y="2524432"/>
            <a:ext cx="5792008" cy="269595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9D28FD5-0C09-4539-BA81-F1A6DE1884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1245" y="5528291"/>
            <a:ext cx="7230484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02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Special Iterators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데이터를 표준 입력으로 받아들이는 코드를 작성해보자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27EDD6A-EFDB-4D8F-BB49-44AB7270C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0019" y="1754859"/>
            <a:ext cx="9211961" cy="93358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FA1F63D-2AE9-4CA3-9994-9F608FAA6B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3441" y="2996347"/>
            <a:ext cx="8545118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47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Special Iterators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ostream_iterator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지원하는 연산은 다음과 같다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5A3FB3B2-C287-44EF-A045-C77704890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90240"/>
              </p:ext>
            </p:extLst>
          </p:nvPr>
        </p:nvGraphicFramePr>
        <p:xfrm>
          <a:off x="886408" y="1754859"/>
          <a:ext cx="10378624" cy="2721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7272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4681352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사용이 가능한 연산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ostream_iterator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&lt;T&gt; out(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os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);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타입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T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인 값을 출력 스트림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os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에 기록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ostream_iterator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&lt;T&gt; out(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os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);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출력 결과에 추가적으로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str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을 붙여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os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에 기록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out =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val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‘&lt;&lt;’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연산자를 통해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out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에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val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을 기록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*out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또는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out++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또는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++out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아무 일도 하지 않고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out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반환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529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761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Special Iterators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int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형 숫자들을 담고 있는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vector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모든 요소를 표준 출력에 출력하는 코드를 작성해보자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180EF39-B15E-4136-B84A-58491E90CBBE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35D7290-07E3-441B-BE48-EE25E16A25BF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숫자를 출력할 때는 반드시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‘(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숫자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나타났다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!’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형식으로 출력해야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286B40-7D31-4F97-A517-01EDFCF21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4459" y="2524433"/>
            <a:ext cx="7023081" cy="196875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099CD4B-10BF-4497-8CBF-83EF997483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0545" y="4801096"/>
            <a:ext cx="8830907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72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Special Iterators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역방향 반복자는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마지막 요소에서 첫 요소로 컨테이너를 거꾸로 훑는 반복자이다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4C34219-BF5E-4C4E-B6F2-8CDBBAC01294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33E44F1-EB06-40E8-B3ED-450A91AAA30D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역방향 반복자를 증가시키면 반복자가 이전 요소로 이동한다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E32EA19-3D0C-4BFA-89B6-D6D74A662F72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7A8648-0215-4612-AC00-ABFA9FC24690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역방향 반복자를 감소시키면 다음 요소로 이동한다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995AA37-4D3E-47D3-8D9D-9C91607B752B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0E898EB-69AB-4459-86E7-52C5B2C7A80B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보통의 반복자처럼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역방향 반복자에는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버전과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아닌 버전이 모두 존재한다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42BA4F-3B05-4BD5-8173-3EF70CE80102}"/>
              </a:ext>
            </a:extLst>
          </p:cNvPr>
          <p:cNvSpPr txBox="1"/>
          <p:nvPr/>
        </p:nvSpPr>
        <p:spPr>
          <a:xfrm>
            <a:off x="275205" y="4063578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숫자가 들어있는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vector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내림차순으로 정렬하는 코드를 작성해보자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64DC86-659E-41C3-B216-91EB52990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2732" y="4896782"/>
            <a:ext cx="6706536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36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7" grpId="0"/>
      <p:bldP spid="12" grpId="0"/>
      <p:bldP spid="25" grpId="0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Special Iterators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출력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	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E324EEA-E416-4F5B-94D7-62E43D194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783" y="1754859"/>
            <a:ext cx="8116433" cy="21053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E541CD-12C0-46D3-9F41-DAD63E545423}"/>
              </a:ext>
            </a:extLst>
          </p:cNvPr>
          <p:cNvSpPr txBox="1"/>
          <p:nvPr/>
        </p:nvSpPr>
        <p:spPr>
          <a:xfrm>
            <a:off x="279917" y="4168086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역방향 반복자의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base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함수를 호출하면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대응되는 순방향 반복자를 얻을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70B8E20-C422-4FD7-B8F8-A0A8050BE612}"/>
              </a:ext>
            </a:extLst>
          </p:cNvPr>
          <p:cNvCxnSpPr/>
          <p:nvPr/>
        </p:nvCxnSpPr>
        <p:spPr>
          <a:xfrm>
            <a:off x="886408" y="523937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ADB800-27D0-477A-8857-46F755D43FB3}"/>
              </a:ext>
            </a:extLst>
          </p:cNvPr>
          <p:cNvSpPr txBox="1"/>
          <p:nvPr/>
        </p:nvSpPr>
        <p:spPr>
          <a:xfrm>
            <a:off x="1601756" y="499921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위 예제의 마지막 출력을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“Curry”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 바로잡기 위해서는 어떻게 해야 할까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744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Iterator Categories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모든 알고리즘 함수는 매개변수로 취하는 반복자가 특정한 조건을 만족할 것을 요구한다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34D2746-8D36-44CB-9756-EAAFB2907168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DA2EA92-D69D-4F3E-9CF0-BCCD9C811AFD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지원되는 연산에 따라 반복자를 분류해보면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총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5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가지의 반복자로 나눌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165D0FE-7C18-4A42-BF24-1EA2897A5A6F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9612D00-E8C1-4C99-8139-CC87C13BFCFA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모든 알고리즘 함수는 반복자 매개변수로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어떤 반복자를 사용할 것인지 명시하고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5B1B01C-4B82-459A-99D6-E06D744726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810254"/>
              </p:ext>
            </p:extLst>
          </p:nvPr>
        </p:nvGraphicFramePr>
        <p:xfrm>
          <a:off x="886408" y="3294005"/>
          <a:ext cx="10378624" cy="3265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3485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7645139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반복자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반복자에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입력 반복자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요소를 읽기만 할 수 있다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단일 패스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(single-pass)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로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증가 연산만 지원한다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출력 반복자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요소를 쓰기만 할 수 있다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단일 패스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(single-pass)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로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증가 연산만 지원한다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순방향 반복자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요소를 읽고 쓸 수 있다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다중 패스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(multi-pass)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로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증가 연산만 지원한다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양방향 반복자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요소를 읽고 쓸 수 있다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다중 패스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(multi-pass)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로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증가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감소 연산을 지원한다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52994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임의 접근 반복자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요소를 읽고 쓸 수 있다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다중 패스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(multi-pass)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로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모든 연산을 지원한다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670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915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Iterator Categories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반복자도 컨테이너처럼 공통적으로 사용할 수 있는 연산들이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34D2746-8D36-44CB-9756-EAAFB2907168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DA2EA92-D69D-4F3E-9CF0-BCCD9C811AFD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일부 연산에 한해서 모든 반복자가 동일한 연산을 지원한다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165D0FE-7C18-4A42-BF24-1EA2897A5A6F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9612D00-E8C1-4C99-8139-CC87C13BFCFA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공통된 연산을 제외한 연산들은 특정한 종류의 반복자에서만 지원된다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114722A-B1CA-44C2-9DFC-4C668C5A388E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E5EF42B-45A9-483E-8081-B7E7F6E1D623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반복자는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자신이 제공하는 연산에 따라 분류된다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D5C9D9-3BD8-4E38-B775-54A62E162679}"/>
              </a:ext>
            </a:extLst>
          </p:cNvPr>
          <p:cNvSpPr txBox="1"/>
          <p:nvPr/>
        </p:nvSpPr>
        <p:spPr>
          <a:xfrm>
            <a:off x="279918" y="4063578"/>
            <a:ext cx="11383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알고리즘 함수는 반복자 매개변수에 전달되는 반복자가 지원해야 하는 최소한의 연산들을 명시하고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244F939-3413-4A00-B245-69B05DE38937}"/>
              </a:ext>
            </a:extLst>
          </p:cNvPr>
          <p:cNvCxnSpPr/>
          <p:nvPr/>
        </p:nvCxnSpPr>
        <p:spPr>
          <a:xfrm>
            <a:off x="886408" y="513487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EBEA8C5-66E7-4072-8655-76FD676B834D}"/>
              </a:ext>
            </a:extLst>
          </p:cNvPr>
          <p:cNvSpPr txBox="1"/>
          <p:nvPr/>
        </p:nvSpPr>
        <p:spPr>
          <a:xfrm>
            <a:off x="1601756" y="489470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매개변수에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전달되는 반복자는 반드시 요구하고 있는 연산들을 지원하고 있어야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2F04EFE-2BD7-42D8-B51F-A7D6AF677581}"/>
              </a:ext>
            </a:extLst>
          </p:cNvPr>
          <p:cNvCxnSpPr/>
          <p:nvPr/>
        </p:nvCxnSpPr>
        <p:spPr>
          <a:xfrm>
            <a:off x="886408" y="59044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E5C73A3-CFEB-46D9-B1CB-6DDA46AF983F}"/>
              </a:ext>
            </a:extLst>
          </p:cNvPr>
          <p:cNvSpPr txBox="1"/>
          <p:nvPr/>
        </p:nvSpPr>
        <p:spPr>
          <a:xfrm>
            <a:off x="1601756" y="56642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요구하는 연산을 지원하지 않는 반복자를 전달하면 오류가 발생한다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209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/>
      <p:bldP spid="10" grpId="0"/>
      <p:bldP spid="14" grpId="0"/>
      <p:bldP spid="17" grpId="0"/>
      <p:bldP spid="22" grpId="0"/>
      <p:bldP spid="2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Iterator Categories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입력 반복자는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순차열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내 요소를 읽을 수 있으며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아래의 연산을 지원하는 반복자이다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5FAF5B44-41DA-4CAD-AD7E-6C01309B0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920507"/>
              </p:ext>
            </p:extLst>
          </p:nvPr>
        </p:nvGraphicFramePr>
        <p:xfrm>
          <a:off x="886408" y="1754859"/>
          <a:ext cx="10378624" cy="2721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3205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7145419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지원되는 연산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상등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부등 연산자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두 반복자를 비교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전위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후위 증가 연산자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반복자를 전진시킴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역참조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연산자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요소를 읽음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반드시 대입 연산자의 오른편에서만 사용해야 함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화살표 연산자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반복자를 역참조해서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대상 객체의 멤버를 가져옴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529944"/>
                  </a:ext>
                </a:extLst>
              </a:tr>
            </a:tbl>
          </a:graphicData>
        </a:graphic>
      </p:graphicFrame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7811FC7-9F99-4171-AFE5-43639B543418}"/>
              </a:ext>
            </a:extLst>
          </p:cNvPr>
          <p:cNvCxnSpPr/>
          <p:nvPr/>
        </p:nvCxnSpPr>
        <p:spPr>
          <a:xfrm>
            <a:off x="886408" y="502400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4AA47CA-333D-499C-AE09-063D3510E3E9}"/>
              </a:ext>
            </a:extLst>
          </p:cNvPr>
          <p:cNvSpPr txBox="1"/>
          <p:nvPr/>
        </p:nvSpPr>
        <p:spPr>
          <a:xfrm>
            <a:off x="1601756" y="478383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입력 반복자는 반드시 연속적으로만 사용해야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85917CA-D23C-4FD2-A16D-C1DCB43B6C6E}"/>
              </a:ext>
            </a:extLst>
          </p:cNvPr>
          <p:cNvCxnSpPr/>
          <p:nvPr/>
        </p:nvCxnSpPr>
        <p:spPr>
          <a:xfrm>
            <a:off x="886408" y="579357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857737E-204C-48E5-AA93-5C2367AA1BFC}"/>
              </a:ext>
            </a:extLst>
          </p:cNvPr>
          <p:cNvSpPr txBox="1"/>
          <p:nvPr/>
        </p:nvSpPr>
        <p:spPr>
          <a:xfrm>
            <a:off x="1601756" y="555341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입력 반복자를 저장해두고 나중에 다시 사용하는 것은 올바른 행동이 보장되지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74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7" grpId="0"/>
      <p:bldP spid="2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Iterator Categories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출력 반복자는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순차열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내 요소에 값을 쓸 수 있으며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다음의 연산을 지원하는 반복자이다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5FAF5B44-41DA-4CAD-AD7E-6C01309B0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151101"/>
              </p:ext>
            </p:extLst>
          </p:nvPr>
        </p:nvGraphicFramePr>
        <p:xfrm>
          <a:off x="886408" y="1754859"/>
          <a:ext cx="10378624" cy="1632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3205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7145419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지원되는 연산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전위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후위 증가 연산자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반복자를 전진시킴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역참조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연산자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요소를 기록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반드시 대입 연산자의 왼편에서만 사용해야 함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</a:tbl>
          </a:graphicData>
        </a:graphic>
      </p:graphicFrame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7811FC7-9F99-4171-AFE5-43639B543418}"/>
              </a:ext>
            </a:extLst>
          </p:cNvPr>
          <p:cNvCxnSpPr/>
          <p:nvPr/>
        </p:nvCxnSpPr>
        <p:spPr>
          <a:xfrm>
            <a:off x="886408" y="393557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4AA47CA-333D-499C-AE09-063D3510E3E9}"/>
              </a:ext>
            </a:extLst>
          </p:cNvPr>
          <p:cNvSpPr txBox="1"/>
          <p:nvPr/>
        </p:nvSpPr>
        <p:spPr>
          <a:xfrm>
            <a:off x="1601756" y="369540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출력 반복자가 가리키는 요소에는 오직 한 번만 값을 대입할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372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Algorithm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일반적으로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알고리즘은 컨테이너에 대해 직접적으로 연산을 수행하지 않는다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대신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두 반복자를 경계로 한 요소 범위를 훑으며 연산을 수행한다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F015CDF-8F89-41D4-A542-A3ADD60C26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519" y="3287835"/>
            <a:ext cx="10116962" cy="2353003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F2DC5DF-D6B1-4245-A9DD-3774A015FFEE}"/>
              </a:ext>
            </a:extLst>
          </p:cNvPr>
          <p:cNvCxnSpPr/>
          <p:nvPr/>
        </p:nvCxnSpPr>
        <p:spPr>
          <a:xfrm>
            <a:off x="886408" y="276151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3A48AD5-48A3-4955-96C7-492155E68677}"/>
              </a:ext>
            </a:extLst>
          </p:cNvPr>
          <p:cNvSpPr txBox="1"/>
          <p:nvPr/>
        </p:nvSpPr>
        <p:spPr>
          <a:xfrm>
            <a:off x="1601756" y="252134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왜 직접적으로 연산을 수행하지 않는 것일까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316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Iterator Categories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순방향 반복자는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순차열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내 요소를 읽거나 쓸 수 있으며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한 방향으로만 이동하는 반복자이다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7811FC7-9F99-4171-AFE5-43639B543418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4AA47CA-333D-499C-AE09-063D3510E3E9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순방향 반복자는 입력 반복자와 출력 반복자의 연산을 모두 지원한다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C9A69B0-18E8-4ECA-9B8D-BDDB22EABDE1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A604DD2-202B-4B13-B131-60A0B3E08C6F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같은 요소를 여러 번 읽거나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같은 요소에 여러 번 값을 기록할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DED56B-5165-4558-8A2F-E933A3C83831}"/>
              </a:ext>
            </a:extLst>
          </p:cNvPr>
          <p:cNvSpPr txBox="1"/>
          <p:nvPr/>
        </p:nvSpPr>
        <p:spPr>
          <a:xfrm>
            <a:off x="279918" y="3294005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양방향 반복자는 순차열을 순방향 또는 역방향으로 읽고 쓸 수 있는 반복자이다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86FE134-D9E6-4E28-941F-91439BB8190F}"/>
              </a:ext>
            </a:extLst>
          </p:cNvPr>
          <p:cNvCxnSpPr/>
          <p:nvPr/>
        </p:nvCxnSpPr>
        <p:spPr>
          <a:xfrm>
            <a:off x="886408" y="43652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8A5D0FA-4524-44F2-9F83-6A8EF2E5D757}"/>
              </a:ext>
            </a:extLst>
          </p:cNvPr>
          <p:cNvSpPr txBox="1"/>
          <p:nvPr/>
        </p:nvSpPr>
        <p:spPr>
          <a:xfrm>
            <a:off x="1601756" y="41251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양방향 반복자는 순방향 반복자의 모든 연산을 지원한다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13651AA-2846-4BB5-B0F8-5289A2639177}"/>
              </a:ext>
            </a:extLst>
          </p:cNvPr>
          <p:cNvCxnSpPr/>
          <p:nvPr/>
        </p:nvCxnSpPr>
        <p:spPr>
          <a:xfrm>
            <a:off x="886408" y="513487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7B791DE-A5C8-4FC9-995D-391E3FBC335D}"/>
              </a:ext>
            </a:extLst>
          </p:cNvPr>
          <p:cNvSpPr txBox="1"/>
          <p:nvPr/>
        </p:nvSpPr>
        <p:spPr>
          <a:xfrm>
            <a:off x="1601756" y="489470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양방향 반복자는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전위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후위 감소 연산자를 지원한다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705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7" grpId="0"/>
      <p:bldP spid="10" grpId="0"/>
      <p:bldP spid="14" grpId="0"/>
      <p:bldP spid="17" grpId="0"/>
      <p:bldP spid="1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Iterator Categories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임의 접근 반복자는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순차열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내 모든 위치에 상수 시간으로 접근이 가능한 반복자이다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7811FC7-9F99-4171-AFE5-43639B543418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4AA47CA-333D-499C-AE09-063D3510E3E9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임의 접근 반복자는 양방향 반복자의 모든 기능을 지원한다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5F5EF2-F295-4703-85DD-315DA1760CCB}"/>
              </a:ext>
            </a:extLst>
          </p:cNvPr>
          <p:cNvSpPr txBox="1"/>
          <p:nvPr/>
        </p:nvSpPr>
        <p:spPr>
          <a:xfrm>
            <a:off x="279917" y="2524432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임의 접근 반복자는 추가적으로 다음의 연산을 지원한다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031270EC-4311-41BD-8769-3336F5C28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777337"/>
              </p:ext>
            </p:extLst>
          </p:nvPr>
        </p:nvGraphicFramePr>
        <p:xfrm>
          <a:off x="886408" y="3355560"/>
          <a:ext cx="10378624" cy="2721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3205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7145419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지원되는 연산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관계 연산자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두 반복자의 상대적 위치를 비교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덧셈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뺄셈 연산자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반복자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정수 값을 통해 연산을 수행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주어진 정수만큼 전진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후퇴한 반복자 반환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뺄셈 연산자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두 반복자 사이에 적용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두 반복자 사이의 거리를 반환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첨자 연산자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iter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[n]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은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*(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iter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+ n)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과 같다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529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408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7" grpId="0"/>
      <p:bldP spid="2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Container-Specialized Algorithms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list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forward_list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여러 알고리즘 함수를 멤버 함수로 직접 정의한다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7811FC7-9F99-4171-AFE5-43639B543418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4AA47CA-333D-499C-AE09-063D3510E3E9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직접 정의된 멤버 함수는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일반적인 알고리즘 함수보다 수행 성능이 뛰어나다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2565232-DAD4-4E3F-B072-DC987F3F58EE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92E64FB-5962-41FA-8A90-D980EC6921CD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사용할 수 없는 알고리즘 함수가 멤버 함수로 직접 정의되어 있는 경우도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BFE4DB7-575F-4C1B-A0E9-2484AEB09039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8D7858E-8F08-402B-948C-B045FFFE6D2C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정의된 멤버 함수들은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일반적인 알고리즘 함수와 달리 직접적으로 컨테이너를 변경한다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616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7" grpId="0"/>
      <p:bldP spid="11" grpId="0"/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Container-Specialized Algorithms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list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forward_list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특별히 정의된 멤버 함수들을 정리하면 아래와 같다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602152F6-8A5A-4518-A2B1-71CF2B807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598490"/>
              </p:ext>
            </p:extLst>
          </p:nvPr>
        </p:nvGraphicFramePr>
        <p:xfrm>
          <a:off x="886408" y="1754859"/>
          <a:ext cx="10378624" cy="3909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3205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7145419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지원되는 연산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lst.merge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(lst2)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lst2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의 요소를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lst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로 병합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두 리스트는 반드시 정렬 상태여야 함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lst2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의 요소를 직접 제거하므로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병합 후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lst2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는 비게 됨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‘&lt;’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연산자를 사용하여 비교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lst.merge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(lst2, comp)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위와 동일하나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comp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를 사용하여 비교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lst.remove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val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직접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erase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를 호출해서 지정한 값과 같으면 제거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 ‘==’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연산자 사용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lst.remove_if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pred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위와 동일하나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pred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를 사용하여 비교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52994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lst.reverse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lst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내 요소 순서를 역으로 변경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104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630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Container-Specialized Algorithms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list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forward_list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특별히 정의된 멤버 함수들을 정리하면 아래와 같다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602152F6-8A5A-4518-A2B1-71CF2B807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987401"/>
              </p:ext>
            </p:extLst>
          </p:nvPr>
        </p:nvGraphicFramePr>
        <p:xfrm>
          <a:off x="886408" y="1754859"/>
          <a:ext cx="10378624" cy="2721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3205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7145419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지원되는 연산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lst.sort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‘&lt;’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연산자를 사용해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lst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의 요소를 정렬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lst.sort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(comp)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위와 동일하나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comp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를 사용하여 정렬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lst.unique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직접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erase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를 호출하여 값이 같아진 후의 중복 값을 제거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 ‘==’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연산자 사용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lst.unique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pred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위와 동일하나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pred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를 사용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529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096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Container-Specialized Algorithms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list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forward_list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특별히 정의된 멤버 함수들을 정리하면 아래와 같다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602152F6-8A5A-4518-A2B1-71CF2B807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552687"/>
              </p:ext>
            </p:extLst>
          </p:nvPr>
        </p:nvGraphicFramePr>
        <p:xfrm>
          <a:off x="886408" y="1754859"/>
          <a:ext cx="10378624" cy="4088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897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6796727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지원되는 연산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lst.splice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iter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lst2)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iter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위치 앞에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lst2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의 모든 요소를 옮긴다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연산 수행 후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lst2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는 빈 컨테이너가 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lst.splice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iter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lst2, citer)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iter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위치 앞에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lst2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의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[citer, end)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에 해당하는 요소들을 옮긴다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lst.splice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iter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lst2, f, l)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iter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위치 앞에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lst2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의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[f, l)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에 해당하는 요소들을 옮긴다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fl.splice_after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(it, fl2)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it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위치 뒤에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fl2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의 모든 요소를 옮긴다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52994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fl.splice_after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(it, fl2,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cit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it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위치 뒤에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fl2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의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[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cit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end)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에 해당하는 요소들을 옮긴다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88968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fl.splice_after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(it, fl2, s, e)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it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위치 뒤에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fl2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의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[s, e)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에 해당하는 요소들을 옮긴다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266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849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Container-Specialized Algorithms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1586CB1-36FC-4EB6-A3DF-E14417BC1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4335" y="1754859"/>
            <a:ext cx="8983329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7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Algorithm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알고리즘은 반복자를 사용하므로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컨테이너의 타입에 독립적일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C9ECBC6-F2E0-42FD-B03A-F42578150B7D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D2F5473-D691-4D7D-A19F-7EBAD322E9F8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알고리즘은 오로지 반복자와 반복자에 대한 연산만 사용해 연산을 수행한다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1E1F136-C3A2-4C46-B393-D6D68C0CD37E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CB13A99-64EC-4A55-8DC1-5D8EFB7FBB22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일부 알고리즘은 컨테이너의 요소 타입에서 제공하는 연산에 의존하여 연산을 수행한다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CB61DD5-5ECD-4974-BB61-38A1EDDAF0AC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4C28766-0CAC-401D-AE50-49C16A67ED7C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일부 알고리즘은 반복자가 제공하는 연산에 의존하여 연산을 수행한다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548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7" grpId="0"/>
      <p:bldP spid="19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Algorithm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거의 대부분의 알고리즘은 요소 범위를 바탕으로 연산을 수행한다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B478CB3-F79F-470A-AB39-BAF6F261E29F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36850C4-E73B-4E17-ADA2-D6230FDE0F85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범위를 입력 범위라고 하며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입력 범위를 사용하는 알고리즘은 처음 두 매개변수를 통해 입력 범위를 받아들인다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9091761-A3DE-43E0-8808-4A536660337B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94EE15B-4938-4B89-B01B-D084252E0495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입력 범위는 항상 시작 </a:t>
            </a:r>
            <a:r>
              <a:rPr lang="ko-KR" altLang="en-US" sz="240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범위에 닫혀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있으며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끝 범위에 대해서는 열려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015843C-707D-41EF-B0B1-9289B6F772E1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1562C64-E3FD-4312-B5A4-ADC6FBBB631C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입력 범위는 반복자 범위를 기반으로 동작한다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35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/>
      <p:bldP spid="27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Categorization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많은 알고리즘 함수에서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입력 범위 내 요소를 읽기만 하고 기록하지는 않는다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알고리즘 함수에는 가급적 상수 반복자를 활용하는 것이 좋다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2FED13-5E69-4E91-9822-33B268DF3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150" y="3348714"/>
            <a:ext cx="10021699" cy="18290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8CF49FB-73F4-4B93-A303-401EF43A808B}"/>
              </a:ext>
            </a:extLst>
          </p:cNvPr>
          <p:cNvSpPr txBox="1"/>
          <p:nvPr/>
        </p:nvSpPr>
        <p:spPr>
          <a:xfrm>
            <a:off x="279917" y="252100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5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Categorization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알고리즘 중에는 두 컨테이너의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반복자에 대해 연산을 수행하는 알고리즘도 존재한다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23DA41-6951-46FD-8D89-BAE8873AA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544" y="1748663"/>
            <a:ext cx="9804912" cy="1542068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AA8727F-9537-497E-B230-4B0E08883F68}"/>
              </a:ext>
            </a:extLst>
          </p:cNvPr>
          <p:cNvCxnSpPr/>
          <p:nvPr/>
        </p:nvCxnSpPr>
        <p:spPr>
          <a:xfrm>
            <a:off x="886408" y="383260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F9BC25B-FCF1-454D-BD4A-9D273C177C0A}"/>
              </a:ext>
            </a:extLst>
          </p:cNvPr>
          <p:cNvSpPr txBox="1"/>
          <p:nvPr/>
        </p:nvSpPr>
        <p:spPr>
          <a:xfrm>
            <a:off x="1601756" y="359244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위 코드의 실행 결과는 무엇일까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086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Categorization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일부 알고리즘 함수는 컨테이너의 요소에 새 값을 대입한다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유형의 알고리즘의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요소를 담을 컨테이너의 여유 공간이 기록하려는 요소 수보다는 같거나 커야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999535A-0F44-427F-BC08-8BD34A0CCFBF}"/>
              </a:ext>
            </a:extLst>
          </p:cNvPr>
          <p:cNvCxnSpPr/>
          <p:nvPr/>
        </p:nvCxnSpPr>
        <p:spPr>
          <a:xfrm>
            <a:off x="886408" y="609052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E7F8787-E8C4-4A1F-8DF3-B9ABB6BA4C18}"/>
              </a:ext>
            </a:extLst>
          </p:cNvPr>
          <p:cNvSpPr txBox="1"/>
          <p:nvPr/>
        </p:nvSpPr>
        <p:spPr>
          <a:xfrm>
            <a:off x="1601756" y="585036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위 코드의 실행 결과는 무엇일까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956D26B-F9E9-4F62-B129-B697047CA8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290" y="2525829"/>
            <a:ext cx="9133420" cy="301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76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Categorization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출력 알고리즘 수행 시에는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반드시 컨테이너의 여유 공간을 점검할 필요가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282388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258372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미리 컨테이너의 크기를 충분하게 만드는 방법이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3ECC026-276E-421D-BA92-00ED390510C1}"/>
              </a:ext>
            </a:extLst>
          </p:cNvPr>
          <p:cNvCxnSpPr/>
          <p:nvPr/>
        </p:nvCxnSpPr>
        <p:spPr>
          <a:xfrm>
            <a:off x="886408" y="359345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E6FC74E-A8B6-46F2-BB1B-A43DB8EF2CFD}"/>
              </a:ext>
            </a:extLst>
          </p:cNvPr>
          <p:cNvSpPr txBox="1"/>
          <p:nvPr/>
        </p:nvSpPr>
        <p:spPr>
          <a:xfrm>
            <a:off x="1601756" y="335329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삽입 반복자를 활용하여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자동으로 요소가 컨테이너의 크기를 변화시키며 새롭게 추가되도록 만들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66CA49-F908-4202-8032-13DB4F612C72}"/>
              </a:ext>
            </a:extLst>
          </p:cNvPr>
          <p:cNvSpPr txBox="1"/>
          <p:nvPr/>
        </p:nvSpPr>
        <p:spPr>
          <a:xfrm>
            <a:off x="279918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출력 내용을 담을 만큼 컨테이너에 충분한 요소가 있음을 보장하는 방법에는 무엇이 있을까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10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18" grpId="0"/>
      <p:bldP spid="25" grpId="0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3569</TotalTime>
  <Words>3134</Words>
  <Application>Microsoft Office PowerPoint</Application>
  <PresentationFormat>와이드스크린</PresentationFormat>
  <Paragraphs>343</Paragraphs>
  <Slides>36</Slides>
  <Notes>36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1" baseType="lpstr">
      <vt:lpstr>야놀자 야체 B</vt:lpstr>
      <vt:lpstr>Arial</vt:lpstr>
      <vt:lpstr>야놀자 야체 R</vt:lpstr>
      <vt:lpstr>맑은 고딕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Lumin</dc:creator>
  <cp:lastModifiedBy>Shin HyeongCheol</cp:lastModifiedBy>
  <cp:revision>2048</cp:revision>
  <dcterms:created xsi:type="dcterms:W3CDTF">2017-02-13T14:50:04Z</dcterms:created>
  <dcterms:modified xsi:type="dcterms:W3CDTF">2019-09-05T11:53:25Z</dcterms:modified>
</cp:coreProperties>
</file>