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71" r:id="rId2"/>
    <p:sldId id="270" r:id="rId3"/>
    <p:sldId id="272" r:id="rId4"/>
    <p:sldId id="278" r:id="rId5"/>
    <p:sldId id="279" r:id="rId6"/>
    <p:sldId id="280" r:id="rId7"/>
    <p:sldId id="316" r:id="rId8"/>
    <p:sldId id="281" r:id="rId9"/>
    <p:sldId id="282" r:id="rId10"/>
    <p:sldId id="283" r:id="rId11"/>
    <p:sldId id="317" r:id="rId12"/>
    <p:sldId id="284" r:id="rId13"/>
    <p:sldId id="285" r:id="rId14"/>
    <p:sldId id="286" r:id="rId15"/>
    <p:sldId id="302" r:id="rId16"/>
    <p:sldId id="303" r:id="rId17"/>
    <p:sldId id="304" r:id="rId18"/>
    <p:sldId id="305" r:id="rId19"/>
    <p:sldId id="318" r:id="rId20"/>
    <p:sldId id="306" r:id="rId21"/>
    <p:sldId id="307" r:id="rId22"/>
    <p:sldId id="319" r:id="rId23"/>
    <p:sldId id="310" r:id="rId24"/>
    <p:sldId id="311" r:id="rId25"/>
    <p:sldId id="312" r:id="rId26"/>
    <p:sldId id="313" r:id="rId27"/>
    <p:sldId id="314" r:id="rId28"/>
    <p:sldId id="315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야놀자 야체 B" panose="02020603020101020101" pitchFamily="18" charset="-127"/>
      <p:bold r:id="rId33"/>
    </p:embeddedFont>
    <p:embeddedFont>
      <p:font typeface="야놀자 야체 R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메모리 할당이 아닌</a:t>
            </a:r>
            <a:r>
              <a:rPr lang="en-US" altLang="ko-KR" dirty="0"/>
              <a:t>, (</a:t>
            </a:r>
            <a:r>
              <a:rPr lang="ko-KR" altLang="en-US" dirty="0"/>
              <a:t>생성자에서 </a:t>
            </a:r>
            <a:r>
              <a:rPr lang="en-US" altLang="ko-KR" dirty="0"/>
              <a:t>throw </a:t>
            </a:r>
            <a:r>
              <a:rPr lang="ko-KR" altLang="en-US" dirty="0"/>
              <a:t>등으로 인해</a:t>
            </a:r>
            <a:r>
              <a:rPr lang="en-US" altLang="ko-KR" dirty="0"/>
              <a:t>) </a:t>
            </a:r>
            <a:r>
              <a:rPr lang="ko-KR" altLang="en-US" dirty="0"/>
              <a:t>초기화가 실패했을 경우에는 </a:t>
            </a:r>
            <a:r>
              <a:rPr lang="en-US" altLang="ko-KR" dirty="0"/>
              <a:t>delete</a:t>
            </a:r>
            <a:r>
              <a:rPr lang="ko-KR" altLang="en-US" dirty="0"/>
              <a:t>를 통해 메모리를 회수한 뒤 예외가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nullptr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메모리 할당이 아닌</a:t>
            </a:r>
            <a:r>
              <a:rPr lang="en-US" altLang="ko-KR" dirty="0"/>
              <a:t>, (</a:t>
            </a:r>
            <a:r>
              <a:rPr lang="ko-KR" altLang="en-US" dirty="0"/>
              <a:t>생성자에서 </a:t>
            </a:r>
            <a:r>
              <a:rPr lang="en-US" altLang="ko-KR" dirty="0"/>
              <a:t>throw </a:t>
            </a:r>
            <a:r>
              <a:rPr lang="ko-KR" altLang="en-US" dirty="0"/>
              <a:t>등으로 인해</a:t>
            </a:r>
            <a:r>
              <a:rPr lang="en-US" altLang="ko-KR" dirty="0"/>
              <a:t>) </a:t>
            </a:r>
            <a:r>
              <a:rPr lang="ko-KR" altLang="en-US" dirty="0"/>
              <a:t>초기화가 실패했을 경우에는 </a:t>
            </a:r>
            <a:r>
              <a:rPr lang="en-US" altLang="ko-KR" dirty="0"/>
              <a:t>delete</a:t>
            </a:r>
            <a:r>
              <a:rPr lang="ko-KR" altLang="en-US" dirty="0"/>
              <a:t>를 통해 메모리를 회수한 뒤 </a:t>
            </a:r>
            <a:r>
              <a:rPr lang="en-US" altLang="ko-KR" dirty="0" err="1"/>
              <a:t>nullptr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28600" indent="-228600">
              <a:buAutoNum type="alphaU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4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const </a:t>
            </a:r>
            <a:r>
              <a:rPr lang="ko-KR" altLang="en-US" dirty="0"/>
              <a:t>객체의 경우</a:t>
            </a:r>
            <a:r>
              <a:rPr lang="en-US" altLang="ko-KR" dirty="0"/>
              <a:t>, </a:t>
            </a:r>
            <a:r>
              <a:rPr lang="ko-KR" altLang="en-US" dirty="0"/>
              <a:t>값은 변경할 수 없지만 객체 자체는 소멸되는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동적 메모리에 대해 스마트 포인터가 아닌</a:t>
            </a:r>
            <a:r>
              <a:rPr lang="en-US" altLang="ko-KR" dirty="0"/>
              <a:t>, </a:t>
            </a:r>
            <a:r>
              <a:rPr lang="ko-KR" altLang="en-US" dirty="0"/>
              <a:t>내장 포인터를 반환하는 함수는 호출자에게 메모리 해제에 대한 부담을 지게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내장 포인터 때문에 발생하는 문제들은 모두 스마트 포인터를 사용함으로써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6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동적 메모리의 근본적인 원인은</a:t>
            </a:r>
            <a:r>
              <a:rPr lang="en-US" altLang="ko-KR" dirty="0"/>
              <a:t>, </a:t>
            </a:r>
            <a:r>
              <a:rPr lang="ko-KR" altLang="en-US" dirty="0"/>
              <a:t>같은 메모리를 여러 포인터에서 가리킬 수 있다는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포인터를 </a:t>
            </a:r>
            <a:r>
              <a:rPr lang="en-US" altLang="ko-KR" dirty="0"/>
              <a:t>delete </a:t>
            </a:r>
            <a:r>
              <a:rPr lang="ko-KR" altLang="en-US" dirty="0"/>
              <a:t>표현식의 피연산자로 사용하면</a:t>
            </a:r>
            <a:r>
              <a:rPr lang="en-US" altLang="ko-KR" dirty="0"/>
              <a:t>, </a:t>
            </a:r>
            <a:r>
              <a:rPr lang="ko-KR" altLang="en-US" dirty="0"/>
              <a:t>해당 메모리 주소를 가리키고 있는 다른 모든 포인터도 허상 포인터가 되어버린다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슬라이드 참고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vector/string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에서는 컨테이너를 재할당할 때마다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메모리에 연속적으로 요소를 저장하기 위해서 한 번에 여러 요소를 할당해야 함을 떠올려보자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일반적으로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allocator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사용하는 것이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표현식보다 유연하고 더 빠르다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동적 배열이 필요할 때는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컨테이너를 사용하는 것이 훨씬 안전하고 빠른 방법이다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50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예외가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A2. new (std::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nothrow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BigIntArray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new (std::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nothrow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int[42]</a:t>
            </a:r>
          </a:p>
          <a:p>
            <a:pPr marL="0" indent="0"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예제에서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첫번째 할당도 동적 배열의 할당임에 주의하자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01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집합 초기화와 동일하기 때문에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많으면 컴파일 오류가 발생하며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적으면 나머지 요소는 값 초기화된다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빈 괄호를 통해서는 요소 초기 값을 지정할 수 없다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때문에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할당에는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auto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같은 형태를 사용할 수 없다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8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크기가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배열을 할당할 때도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할당 함수가 호출되기 때문에 유효한 포인터가 반환되는 것이다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반드시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필요하다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때 할당 함수는 요소가 없는 배열을 할당한다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없이 크기가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배열 변수를 직접 만드는 것은 불가능하다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8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동적 객체를 해제하는데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‘delete[]’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동적 배열을 해제하는데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‘delete’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사용하면 미정의 행동이 발생한다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 별칭을 통해 동적으로 배열을 할당한 경우에도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반드시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‘delete[]’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적용해야 함에 주의하자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29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1, 2, 3, 4, 5…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순으로 생성되며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19, 18, 17, …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순으로 소멸된다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06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사전에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초기화가 필요하지 않은 메모리 영역에 대해 초기화가 발생한다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코드가 실행되면 메모리 영역은 실제로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 초기화된다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vector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reserve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생각해보자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미리 메모리를 크게 할당하고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필요할 때만 초기화 비용을 지불할 수 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3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객체가 아직 생성되지 않은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미초기화 메모리를 사용하는 것은 오류를 불러일으킨다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8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01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allocator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address/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max_size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/construct/destroy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멤버 함수는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C++17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deprecated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allocator_traits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멤버 함수들을 사용해야 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deallocate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전달한 포인터는 반드시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nullptr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아니어야 하며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이전에 동일한 객체의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멤버 함수에서 반환한 포인터여야 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deallocate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크기는 이전에 포인터를 생성할 때 요청한 크기와 반드시 같아야 하며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호출하기 전에 해당 메모리에 생성한 모든 객체에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멤버 함수를 실행시켜야 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51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미초기화 메모리의 크기는 항상 담을 요소의 개수를 담을 수 있을 정도로 충분히 커야 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 함수 중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반환 값이 존재하는 함수는 항상 값을 채운 범위의 끝 지난 반복자를 반환한다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3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(0, 1, 2, 3, 4, 5, 42, 42, 42, 42, 42, 42)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4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동적 객체는 종종 필요한 경우가 많지만</a:t>
            </a:r>
            <a:r>
              <a:rPr lang="en-US" altLang="ko-KR" dirty="0"/>
              <a:t>, </a:t>
            </a:r>
            <a:r>
              <a:rPr lang="ko-KR" altLang="en-US" dirty="0"/>
              <a:t>올바르게 관리하기가 어렵다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동적 메모리를 더 쉽고 안전하게 사용하기 위해서</a:t>
            </a:r>
            <a:r>
              <a:rPr lang="en-US" altLang="ko-KR" dirty="0"/>
              <a:t>, </a:t>
            </a:r>
            <a:r>
              <a:rPr lang="ko-KR" altLang="en-US" dirty="0"/>
              <a:t>라이브러리에서는 동적 객체를 관리하는 스마트 포인터 타입을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첫째 경우의 예로는 컨테이너를 들 수 있으며</a:t>
            </a:r>
            <a:r>
              <a:rPr lang="en-US" altLang="ko-KR" dirty="0"/>
              <a:t>, </a:t>
            </a:r>
            <a:r>
              <a:rPr lang="ko-KR" altLang="en-US" dirty="0"/>
              <a:t>둘째 경우는 타입에 관계없이 미초기화 메모리를 할당하는 것을 예로 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6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클래스가 직접적으로 메모리를 관리한다면</a:t>
            </a:r>
            <a:r>
              <a:rPr lang="en-US" altLang="ko-KR" dirty="0"/>
              <a:t>, 3/5</a:t>
            </a:r>
            <a:r>
              <a:rPr lang="ko-KR" altLang="en-US" dirty="0"/>
              <a:t>의 법칙에 따라 사용자 정의를 제공해야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합성 기본 생성자를 사용하는 클래스의 내장 타입 멤버도 기본 초기화를 통해 동적으로 할당될 경우 미정의 값을 가진다</a:t>
            </a:r>
            <a:r>
              <a:rPr lang="en-US" altLang="ko-KR" dirty="0"/>
              <a:t>. (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초기화의 경우에는 똑같이 멤버도 값 초기화된다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 변수를 명시적으로 초기화하는 것과 마찬가지로</a:t>
            </a:r>
            <a:r>
              <a:rPr lang="en-US" altLang="ko-KR" dirty="0"/>
              <a:t>, </a:t>
            </a:r>
            <a:r>
              <a:rPr lang="ko-KR" altLang="en-US" dirty="0"/>
              <a:t>동적 할당 객체 역시 초기화하는 것이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8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빈 스트링</a:t>
            </a:r>
            <a:r>
              <a:rPr lang="en-US" altLang="ko-KR" dirty="0"/>
              <a:t>, </a:t>
            </a:r>
            <a:r>
              <a:rPr lang="ko-KR" altLang="en-US" dirty="0"/>
              <a:t>미정의 값</a:t>
            </a:r>
            <a:r>
              <a:rPr lang="en-US" altLang="ko-KR" dirty="0"/>
              <a:t>, 3.14, 100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1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(const char **, long double*, const char ***) </a:t>
            </a:r>
          </a:p>
          <a:p>
            <a:r>
              <a:rPr lang="en-US" altLang="ko-KR" dirty="0"/>
              <a:t>Note) ‘new auto’ </a:t>
            </a:r>
            <a:r>
              <a:rPr lang="ko-KR" altLang="en-US" dirty="0"/>
              <a:t>표현식에는 중괄호 초기화 식을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0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(const int*, const std::string*)</a:t>
            </a:r>
          </a:p>
          <a:p>
            <a:r>
              <a:rPr lang="en-US" altLang="ko-KR" dirty="0"/>
              <a:t>Note) const </a:t>
            </a:r>
            <a:r>
              <a:rPr lang="ko-KR" altLang="en-US" dirty="0"/>
              <a:t>객체를 할당하기 때문에</a:t>
            </a:r>
            <a:r>
              <a:rPr lang="en-US" altLang="ko-KR" dirty="0"/>
              <a:t>, new</a:t>
            </a:r>
            <a:r>
              <a:rPr lang="ko-KR" altLang="en-US" dirty="0"/>
              <a:t>에서 반환한 포인터는 반드시 </a:t>
            </a:r>
            <a:r>
              <a:rPr lang="en-US" altLang="ko-KR" dirty="0" err="1"/>
              <a:t>const</a:t>
            </a:r>
            <a:r>
              <a:rPr lang="ko-KR" altLang="en-US" dirty="0"/>
              <a:t>에 대한 포인터 형식이 됨에 주의하자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7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32. Memory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Allocation)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new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표현식은 자유 공간의 고갈 등의 이유로 메모리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할당에 실패할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표현식에서 메모리 할당에 실패했을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요청한 저장 공간을 할당할 수 없으면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bad_alloc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예외를 발생시킨다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718380-150C-4939-A7DD-3E8CA5CD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52" y="3294005"/>
            <a:ext cx="821169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위치 지정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표현식을 사용하면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 추가 인자를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nothrow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전달하면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절대 예외를 발생시키지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nothrow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전달했는데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할당에 실패한 경우에는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135AA6-AF45-4874-B824-382028F0E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2" y="3294005"/>
            <a:ext cx="842127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동적으로 할당한 메모리를 모두 사용한 후에는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표현식을 통해 시스템에 반환해야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표현식에서는 해제할 객체에 대한 포인터를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표현식에서는 지정한 포인터에서 가리키는 객체를 소멸시키고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메모리를 해제한다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8F6A3-EF04-403A-B3D3-5586F419C049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 전달하는 포인터는 동적 할당 메모리를 가리키거나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FA8059-4BFC-44E2-8AB6-BE92984C023A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890F24-2080-44D2-915B-7096F9E3BC6C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연산자로 할당하지 않은 메모리에 대한 포인터를 삭제하면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A6EEDB-DFE3-4646-B16F-0F673F89113B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34C6CB-F9E8-4117-8725-F6D0051C9118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연산자로 할당했더라도 같은 포인터를 두 번 이상 삭제하면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6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22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내장 포인터를 통해 관리되는 동적 객체는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명시적으로 객체를 소멸시킬 때까지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범위를 벗어나도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포인터에서 가리키는 객체에는 아무 일도 생기지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포인터에서 동적 메모리를 가리키고 있어도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소멸될 때 해당 메모리는 자동으로 해제되지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4EE39-8DB7-4896-841A-866017CBC97E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내장 포인터를 통한 메모리 관리는 오류를 발생시킬 확률이 높다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BB20ED-0363-4B8E-AE27-62A48107851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30A9E-9C6B-4F31-BB98-2F1F89E0ADD1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것을 잊을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메모리가 자유 공간으로 반환되지 않아 메모리 누수가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475E61-BD19-49CA-A453-F3F43DC89D03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AFF4FA-DD3B-430A-8FCB-49D1764885E1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삭제한 객체를 사용하려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603BAB-632F-4A8F-AECD-0E4DBC67C4B7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05991-7EBA-4B8B-A97D-8BE63A381A14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메모리를 두 번 삭제하려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번째 시도는 자유 공간을 망가뜨릴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5" grpId="0"/>
      <p:bldP spid="18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포인터가 가리키는 공간을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표현식으로 해제하면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포인터는 무효가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무효가 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포인터는 계속해서 해제한 동적 메모리의 주소를 담고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포인터를 허상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(dangling pointer)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BB20ED-0363-4B8E-AE27-62A48107851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30A9E-9C6B-4F31-BB98-2F1F89E0ADD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허상 포인터는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담고 있었지만 더 이상 객체가 존재하지 않는 메모리를 참조하고 있는 포인터를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D0A4-E56A-4D5D-B8FE-AE82FB1C5DD7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허상 포인터는 미초기화 포인터와 동일한 문제를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7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new/delete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한 번에 하나의 객체만 할당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번에 많은 객체를 저장할 수 있도록 공간을 할당해야 한다면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1A4D3-4926-423B-898F-3DA30DFECFB4}"/>
              </a:ext>
            </a:extLst>
          </p:cNvPr>
          <p:cNvSpPr txBox="1"/>
          <p:nvPr/>
        </p:nvSpPr>
        <p:spPr>
          <a:xfrm>
            <a:off x="279917" y="25244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여러 객체를 담을 수 있는 공간을 한 번에 할당할 수 있도록 두 가지의 방법을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64CF5E-2865-493E-8A58-E1D42890966C}"/>
              </a:ext>
            </a:extLst>
          </p:cNvPr>
          <p:cNvCxnSpPr/>
          <p:nvPr/>
        </p:nvCxnSpPr>
        <p:spPr>
          <a:xfrm>
            <a:off x="886408" y="359572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C207B-E65F-44FC-B2EF-8DA411B0037F}"/>
              </a:ext>
            </a:extLst>
          </p:cNvPr>
          <p:cNvSpPr txBox="1"/>
          <p:nvPr/>
        </p:nvSpPr>
        <p:spPr>
          <a:xfrm>
            <a:off x="1601756" y="335555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배열을 할당하고 초기화하기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언어적 차원에서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1DF89C-749E-48AF-AE73-BEF13E066697}"/>
              </a:ext>
            </a:extLst>
          </p:cNvPr>
          <p:cNvCxnSpPr/>
          <p:nvPr/>
        </p:nvCxnSpPr>
        <p:spPr>
          <a:xfrm>
            <a:off x="886408" y="43652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774992-61B6-4DAE-B66F-563331BB4660}"/>
              </a:ext>
            </a:extLst>
          </p:cNvPr>
          <p:cNvSpPr txBox="1"/>
          <p:nvPr/>
        </p:nvSpPr>
        <p:spPr>
          <a:xfrm>
            <a:off x="1601756" y="41251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 제공하는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allocator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9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1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 배열 할당을 위해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할당할 객체 수를 명시적으로 지정해야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할당이 성공하면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 수만큼 객체가 할당되고 첫 요소에 대한 포인터가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EFDCAE-9ADD-42DF-8D7C-D64152DAC1D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AEC3FE-8B40-430D-B7A9-C74AB9E840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 크기는 정수 타입이어야 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상수일 필요는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5EA23B-2813-4CCE-B50D-1EFF3974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75" y="3294005"/>
            <a:ext cx="4648849" cy="122889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4B5096-5EE2-4EA7-BBE4-8159A61FF295}"/>
              </a:ext>
            </a:extLst>
          </p:cNvPr>
          <p:cNvCxnSpPr/>
          <p:nvPr/>
        </p:nvCxnSpPr>
        <p:spPr>
          <a:xfrm>
            <a:off x="886408" y="50709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CE9FAF-C667-4245-962E-2691E55B7B23}"/>
              </a:ext>
            </a:extLst>
          </p:cNvPr>
          <p:cNvSpPr txBox="1"/>
          <p:nvPr/>
        </p:nvSpPr>
        <p:spPr>
          <a:xfrm>
            <a:off x="1601756" y="48308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배열이 할당 실패했을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31E66CF-CD4F-46C1-990C-FA8FFE313FEB}"/>
              </a:ext>
            </a:extLst>
          </p:cNvPr>
          <p:cNvCxnSpPr/>
          <p:nvPr/>
        </p:nvCxnSpPr>
        <p:spPr>
          <a:xfrm>
            <a:off x="886408" y="584054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56E804-4088-4BFD-A652-074CEF06138A}"/>
              </a:ext>
            </a:extLst>
          </p:cNvPr>
          <p:cNvSpPr txBox="1"/>
          <p:nvPr/>
        </p:nvSpPr>
        <p:spPr>
          <a:xfrm>
            <a:off x="1601756" y="560038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throw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없이 동적 배열을 할당하려면 코드를 어떻게 수정해야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5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엄밀히 따지면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할당한 메모리는 동적 배열이라고 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 배열을 할당하면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타입 객체를 얻는 것이 아니라 첫 요소에 대한 포인터를 얻기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EFDCAE-9ADD-42DF-8D7C-D64152DAC1D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AEC3FE-8B40-430D-B7A9-C74AB9E840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사용해서는 배열 타입 객체를 할당할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7967FA-4C47-4676-8D4A-8693B3250B6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F166A7-14D8-47BA-865B-3ED9F15F3A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점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할당한 메모리에 대해서는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begin/end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함수나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적용할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3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배열을 할당해도 내부 요소는 모두 기본 초기화된다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괄호 쌍을 사용하면 배열의 내부 요소를 값 초기화하는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EFDCAE-9ADD-42DF-8D7C-D64152DAC1D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AEC3FE-8B40-430D-B7A9-C74AB9E840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중괄호로 둘러싼 초기 값 목록을 사용해서 내부 요소를 초기화할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8EE8BE-7C23-4666-9DC8-BD46A7783FE5}"/>
              </a:ext>
            </a:extLst>
          </p:cNvPr>
          <p:cNvCxnSpPr/>
          <p:nvPr/>
        </p:nvCxnSpPr>
        <p:spPr>
          <a:xfrm>
            <a:off x="886408" y="56139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71EDD7-FB01-4DE8-9229-BDEE21B6A88C}"/>
              </a:ext>
            </a:extLst>
          </p:cNvPr>
          <p:cNvSpPr txBox="1"/>
          <p:nvPr/>
        </p:nvSpPr>
        <p:spPr>
          <a:xfrm>
            <a:off x="1601756" y="53738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 목록을 사용할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내 요소가 배열 요소보다 많거나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678B9-43E2-45EA-BF56-71CD7F9A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51" y="3294005"/>
            <a:ext cx="893569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 목록의 값 개수에 따라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배열의 크기를 컴파일러가 정하게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C77D3D-992B-48AF-83E8-E4E304AD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15" y="1754859"/>
            <a:ext cx="8564170" cy="105742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4D2AA1-351E-49DC-9188-30831EE6D4AE}"/>
              </a:ext>
            </a:extLst>
          </p:cNvPr>
          <p:cNvCxnSpPr/>
          <p:nvPr/>
        </p:nvCxnSpPr>
        <p:spPr>
          <a:xfrm>
            <a:off x="886408" y="33603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BE8BB8-170D-4CCF-89EA-EB22BA57F084}"/>
              </a:ext>
            </a:extLst>
          </p:cNvPr>
          <p:cNvSpPr txBox="1"/>
          <p:nvPr/>
        </p:nvSpPr>
        <p:spPr>
          <a:xfrm>
            <a:off x="1601756" y="31201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 배열처럼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 목록의 값 개수에 따라 할당되는 배열의 차원 크기가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8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Dynamic Memory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메모리에 할당되는 객체는 자동으로 생성되고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메모리를 쓰는 지역 정적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정적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변수는 프로그램 시작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 할당되고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프로그램이 끝나면 자동으로 소멸된다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00E884-C7A0-4784-AB5B-190D6D0CA8FA}"/>
              </a:ext>
            </a:extLst>
          </p:cNvPr>
          <p:cNvCxnSpPr/>
          <p:nvPr/>
        </p:nvCxnSpPr>
        <p:spPr>
          <a:xfrm>
            <a:off x="886408" y="313405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49EB5F-53BC-4474-8A09-2E69C7C16252}"/>
              </a:ext>
            </a:extLst>
          </p:cNvPr>
          <p:cNvSpPr txBox="1"/>
          <p:nvPr/>
        </p:nvSpPr>
        <p:spPr>
          <a:xfrm>
            <a:off x="1601756" y="289389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메모리를 쓰는 자동 객체는 해당 객체를 정의한 구역을 실행하는 동안에만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735456-BC5C-41A6-929A-A38115C21982}"/>
              </a:ext>
            </a:extLst>
          </p:cNvPr>
          <p:cNvSpPr txBox="1"/>
          <p:nvPr/>
        </p:nvSpPr>
        <p:spPr>
          <a:xfrm>
            <a:off x="279917" y="366359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메모리 외에도 사용 가능한 메모리 풀이 존재하는데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자유 공간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힙이라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180A19-A474-4A5C-8A31-40E44BDE7CBB}"/>
              </a:ext>
            </a:extLst>
          </p:cNvPr>
          <p:cNvCxnSpPr/>
          <p:nvPr/>
        </p:nvCxnSpPr>
        <p:spPr>
          <a:xfrm>
            <a:off x="886408" y="47348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A47367-993F-422C-954B-0FB591F573C2}"/>
              </a:ext>
            </a:extLst>
          </p:cNvPr>
          <p:cNvSpPr txBox="1"/>
          <p:nvPr/>
        </p:nvSpPr>
        <p:spPr>
          <a:xfrm>
            <a:off x="1601756" y="44947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중 할당된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 동적으로 할당된 객체는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메모리에 생성된다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크기가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배열을 동적으로 할당하는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크기가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배열을 할당하면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유효한 포인터를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EFDCAE-9ADD-42DF-8D7C-D64152DAC1D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AEC3FE-8B40-430D-B7A9-C74AB9E840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포인터는 요소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배열에서 끝 지난 포인터처럼 행동한다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7967FA-4C47-4676-8D4A-8693B3250B6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F166A7-14D8-47BA-865B-3ED9F15F3AA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포인터는 아무 요소도 가리키지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5113D-F3E9-4387-AF0E-980FF60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046" y="4063578"/>
            <a:ext cx="901190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5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 배열을 할당 해제하기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대괄호 쌍을 포함하는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표현식을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36CE5B-0A45-4B63-BE7A-CADCCE484AD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3993E-F381-4075-B16D-42973E75AFD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배열에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적용할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포인터에서 가리키는 배열 요소를 소멸시킨 후 메모리를 할당 해제하게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0EBFFF-F0F6-4CE9-B141-AC387A1939B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36B060-FB60-423C-8DA7-49C00CA8E57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요소는 역순으로 소멸하게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C43288-2931-436B-89E3-82CBF8A5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680" y="3294005"/>
            <a:ext cx="602064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Array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97A83C-A8F7-4E85-AF89-CC4A6903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14" y="1754859"/>
            <a:ext cx="7210572" cy="47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273B6-8DAD-4AFA-B5FF-4297D09D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782" y="1754859"/>
            <a:ext cx="6136436" cy="2451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44DE1-DF3B-40E9-B8D5-EFEE5E207099}"/>
              </a:ext>
            </a:extLst>
          </p:cNvPr>
          <p:cNvSpPr txBox="1"/>
          <p:nvPr/>
        </p:nvSpPr>
        <p:spPr>
          <a:xfrm>
            <a:off x="279918" y="451419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new/delete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표현식은 메모리 할당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작업을 항상 객체 생성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소멸과 함께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117F2E-9DDF-4C2C-B060-CF3055034F7B}"/>
              </a:ext>
            </a:extLst>
          </p:cNvPr>
          <p:cNvCxnSpPr/>
          <p:nvPr/>
        </p:nvCxnSpPr>
        <p:spPr>
          <a:xfrm>
            <a:off x="886408" y="55854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4C0FB2-4C3C-41DE-98FB-0EB256742674}"/>
              </a:ext>
            </a:extLst>
          </p:cNvPr>
          <p:cNvSpPr txBox="1"/>
          <p:nvPr/>
        </p:nvSpPr>
        <p:spPr>
          <a:xfrm>
            <a:off x="1601756" y="53453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초기화와 할당을 분리해서 수행하는 것이 불가능하며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 다소 유연성이 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6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allocator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생성하지 않은 미초기화 메모리를 할당할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36CE5B-0A45-4B63-BE7A-CADCCE484AD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3993E-F381-4075-B16D-42973E75AFD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명시적으로 해당 메모리에 객체를 생성해서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6CCCD-12F0-4CD0-BBEF-254ADD84ECCC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allocator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할당한 메모리에 생성한 요소의 사용이 끝나면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소멸시켜야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CBA690-E75E-4E6B-9A43-6DC71D48B921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C195C4-5FA2-46B4-A0B8-698EB84CBCC9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모두 소멸시킨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메모리 공간을 재사용하는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0B0023-3CF7-42A6-9B99-119835998C5A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77B4FD-0B62-40C5-9FD3-8CE6A9753CC8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메모리 공간을 할당 해제함으로써 시스템에 반환할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5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allocator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메모리의 할당과 객체의 초기화를 각각 진행해야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61FAF-E480-434D-866F-7E995A8FE57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CF541-DF15-4456-ABAB-5389C703FDF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반환 시에도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소멸과 메모리 해제를 각각 진행해야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CCCD5-4517-4E7C-92D0-FFE80396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695" y="2524432"/>
            <a:ext cx="7276610" cy="40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allocator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있는 연산들을 정리하면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885D59F-17ED-49F3-A081-10F7BD5B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83487"/>
              </p:ext>
            </p:extLst>
          </p:nvPr>
        </p:nvGraphicFramePr>
        <p:xfrm>
          <a:off x="90668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97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39464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alloc.allocate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개를 담을 수 있는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미초기화 메모리를 할당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alloc.deallocate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(p, 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포인터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시작해 객체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개를 담고 있는 메모리를 할당 해제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alloc.construct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미초기화 메모리를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주어진 인자로 객체를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alloc.destroy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포인터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가리키는 객체의 소멸자를 실행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라이브러리에는 미초기화 메모리에 객체를 생성할 수 있는 알고리즘 함수가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885D59F-17ED-49F3-A081-10F7BD5B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24229"/>
              </p:ext>
            </p:extLst>
          </p:nvPr>
        </p:nvGraphicFramePr>
        <p:xfrm>
          <a:off x="90668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97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39464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uninitialized_copy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e, b2)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요소를 미초기화 메모리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uninitialized_copy_n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n, b2)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시작해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미초기화 메모리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uninitialized_fill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e, 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미초기화 메모리 반복자 범위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복사본으로 객체를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uninitialized_fill_n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n, 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미초기화 메모리 반복자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시작해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사용해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Allocator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E344B1-7F1B-4ECC-8D52-235DB74A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88" y="1754859"/>
            <a:ext cx="7338623" cy="43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Dynamic Memory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 객체의 생명 주기는 프로그램에서 제어하므로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후 명시적으로 소멸이 이루어져야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기본적으로 동적 메모리는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new/delete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통해 관리한다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00E884-C7A0-4784-AB5B-190D6D0CA8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49EB5F-53BC-4474-8A09-2E69C7C1625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연산자에서는 동적 메모리에 객체를 할당한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포인터를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804998-A13C-4576-B513-4F02BA043C9A}"/>
              </a:ext>
            </a:extLst>
          </p:cNvPr>
          <p:cNvCxnSpPr/>
          <p:nvPr/>
        </p:nvCxnSpPr>
        <p:spPr>
          <a:xfrm>
            <a:off x="886408" y="35343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50F644-44BA-419A-BA54-C68538475659}"/>
              </a:ext>
            </a:extLst>
          </p:cNvPr>
          <p:cNvSpPr txBox="1"/>
          <p:nvPr/>
        </p:nvSpPr>
        <p:spPr>
          <a:xfrm>
            <a:off x="1601756" y="32941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연산자에서는 동적 객체에 대한 포인터를 취해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객체를 소멸시킨 후 할당된 메모리를 해제한다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A9DF9-9104-4F7F-8133-22F4A883D360}"/>
              </a:ext>
            </a:extLst>
          </p:cNvPr>
          <p:cNvSpPr txBox="1"/>
          <p:nvPr/>
        </p:nvSpPr>
        <p:spPr>
          <a:xfrm>
            <a:off x="279918" y="406384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 메모리는 올바른 시점에 할당한 메모리를 해제했음을 보장하기가 매우 어렵다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D37F75-8430-4DAA-AF58-EDD653E0EFC0}"/>
              </a:ext>
            </a:extLst>
          </p:cNvPr>
          <p:cNvCxnSpPr/>
          <p:nvPr/>
        </p:nvCxnSpPr>
        <p:spPr>
          <a:xfrm>
            <a:off x="886408" y="51351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92AB77-2CF6-465C-8DAC-6E093BBFC244}"/>
              </a:ext>
            </a:extLst>
          </p:cNvPr>
          <p:cNvSpPr txBox="1"/>
          <p:nvPr/>
        </p:nvSpPr>
        <p:spPr>
          <a:xfrm>
            <a:off x="1601756" y="48949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해제를 잊으면 메모리 누수가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308A02-DBA2-4913-9343-A5F761B3DD08}"/>
              </a:ext>
            </a:extLst>
          </p:cNvPr>
          <p:cNvCxnSpPr/>
          <p:nvPr/>
        </p:nvCxnSpPr>
        <p:spPr>
          <a:xfrm>
            <a:off x="886408" y="59047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7FC808-9EB9-4342-BCCB-8FD005DDED28}"/>
              </a:ext>
            </a:extLst>
          </p:cNvPr>
          <p:cNvSpPr txBox="1"/>
          <p:nvPr/>
        </p:nvSpPr>
        <p:spPr>
          <a:xfrm>
            <a:off x="1601756" y="56645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메모리를 올바르게 해제해도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유효하지 않은 메모리를 가리키는 포인터를 무심코 사용할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1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31" grpId="0"/>
      <p:bldP spid="15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Dynamic Memory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관리의 번거로움에도 불구하고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프로그램에서 동적 메모리를 사용하는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시점에서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얼마나 많은 객체가 필요한지 알 수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00E884-C7A0-4784-AB5B-190D6D0CA8F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49EB5F-53BC-4474-8A09-2E69C7C1625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객체의 타입을 정확히 알 수가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804998-A13C-4576-B513-4F02BA043C9A}"/>
              </a:ext>
            </a:extLst>
          </p:cNvPr>
          <p:cNvCxnSpPr/>
          <p:nvPr/>
        </p:nvCxnSpPr>
        <p:spPr>
          <a:xfrm>
            <a:off x="886408" y="35343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50F644-44BA-419A-BA54-C68538475659}"/>
              </a:ext>
            </a:extLst>
          </p:cNvPr>
          <p:cNvSpPr txBox="1"/>
          <p:nvPr/>
        </p:nvSpPr>
        <p:spPr>
          <a:xfrm>
            <a:off x="1601756" y="32941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객체에서 데이터를 공유할 필요가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new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메모리를 할당하고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delete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할당한 메모리를 해제한다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new/delete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 많은 오류가 발생할 수 있으니 항상 주의해야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직접적으로 메모리를 관리하는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객체의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소멸에 기본 정의를 사용해서는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D7840-7069-4C81-8C80-CBBEA35A63E5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자유 공간에 할당한 객체에는 이름이 존재하지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3299EB-FEED-4CB5-BE88-1F84CA0C818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13936-3C12-4C29-8AEE-DC8DBA879B2D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연산자에서도 할당한 객체를 명명할 방법을 따로 제공하지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555AA8-1D9D-43B8-81B7-0BB928626DF2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9B492E-7CDE-4625-9092-A22AF865EBF3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new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할당한 객체에 대한 포인터를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5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14" grpId="0"/>
      <p:bldP spid="19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동적으로 할당한 객체는 기본 초기화한다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타입 객체는 기본 생성자로 초기화하며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타입 객체는 미정의 값을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타입 객체일지라도 명시적으로 빈 괄호 쌍을 이용하면 동적 할당 객체를 값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FDE4AF-641B-4467-876C-10527C58330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64AFE7-FEA5-43EF-8B1E-092B106CF0C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초기화를 사용하여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동적으로 할당한 객체를 초기화하는 방법도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996C9-626C-4D60-B234-6AB4CA09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007" y="4063578"/>
            <a:ext cx="4091986" cy="25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0F5D7D-FA86-4234-A0BD-606BC9BE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363" y="1754859"/>
            <a:ext cx="733527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동적으로 할당할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할당하려는 객체 타입을 추론할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 인자 타입을 통해 할당 타입을 추론하므로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시 하나의 인자만 명시할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CEE4C-D42F-40D3-9354-54F5F007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416" y="2524432"/>
            <a:ext cx="6935168" cy="10383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27815B-25DC-412B-A32A-78DD3AE6360C}"/>
              </a:ext>
            </a:extLst>
          </p:cNvPr>
          <p:cNvCxnSpPr/>
          <p:nvPr/>
        </p:nvCxnSpPr>
        <p:spPr>
          <a:xfrm>
            <a:off x="886408" y="4110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196DBE-5B36-44B4-8678-4D8E57477E8D}"/>
              </a:ext>
            </a:extLst>
          </p:cNvPr>
          <p:cNvSpPr txBox="1"/>
          <p:nvPr/>
        </p:nvSpPr>
        <p:spPr>
          <a:xfrm>
            <a:off x="1601756" y="3870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1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New &amp; Delete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통해서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할당하는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30078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27677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동적으로 할당한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객체처럼 반드시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76FDF-F1D4-430B-96DA-88C05214E9BE}"/>
              </a:ext>
            </a:extLst>
          </p:cNvPr>
          <p:cNvCxnSpPr/>
          <p:nvPr/>
        </p:nvCxnSpPr>
        <p:spPr>
          <a:xfrm>
            <a:off x="886408" y="37774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952B76-DAC2-4A37-8660-33B4A8FC7DB5}"/>
              </a:ext>
            </a:extLst>
          </p:cNvPr>
          <p:cNvSpPr txBox="1"/>
          <p:nvPr/>
        </p:nvSpPr>
        <p:spPr>
          <a:xfrm>
            <a:off x="1601756" y="35372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생성자를 정의하는 클래스 타입의 경우에는 암시적으로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E9E3DA-D078-46D5-8D34-249B3169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811" y="1754859"/>
            <a:ext cx="6106377" cy="70494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3DEAD-4D3C-45E8-A819-7F9364848FC6}"/>
              </a:ext>
            </a:extLst>
          </p:cNvPr>
          <p:cNvCxnSpPr/>
          <p:nvPr/>
        </p:nvCxnSpPr>
        <p:spPr>
          <a:xfrm>
            <a:off x="886408" y="45470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6D4E1A-065F-47AF-B505-2D793F1B1D09}"/>
              </a:ext>
            </a:extLst>
          </p:cNvPr>
          <p:cNvSpPr txBox="1"/>
          <p:nvPr/>
        </p:nvSpPr>
        <p:spPr>
          <a:xfrm>
            <a:off x="1601756" y="43068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2527</Words>
  <Application>Microsoft Office PowerPoint</Application>
  <PresentationFormat>와이드스크린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야놀자 야체 R</vt:lpstr>
      <vt:lpstr>야놀자 야체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1493</cp:revision>
  <dcterms:created xsi:type="dcterms:W3CDTF">2017-02-13T14:50:04Z</dcterms:created>
  <dcterms:modified xsi:type="dcterms:W3CDTF">2019-09-17T07:04:30Z</dcterms:modified>
</cp:coreProperties>
</file>