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sldIdLst>
    <p:sldId id="271" r:id="rId2"/>
    <p:sldId id="272" r:id="rId3"/>
    <p:sldId id="273" r:id="rId4"/>
    <p:sldId id="274" r:id="rId5"/>
    <p:sldId id="303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</p:sldIdLst>
  <p:sldSz cx="12192000" cy="6858000"/>
  <p:notesSz cx="6858000" cy="9144000"/>
  <p:embeddedFontLst>
    <p:embeddedFont>
      <p:font typeface="야놀자 야체 B" panose="02020603020101020101" pitchFamily="18" charset="-127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야놀자 야체 R" panose="02020603020101020101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0" autoAdjust="0"/>
    <p:restoredTop sz="89683" autoAdjust="0"/>
  </p:normalViewPr>
  <p:slideViewPr>
    <p:cSldViewPr snapToGrid="0">
      <p:cViewPr varScale="1">
        <p:scale>
          <a:sx n="103" d="100"/>
          <a:sy n="103" d="100"/>
        </p:scale>
        <p:origin x="79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복사 </a:t>
            </a:r>
            <a:r>
              <a:rPr lang="ko-KR" altLang="en-US" dirty="0"/>
              <a:t>대입 연산자는 주로 소멸자와 복사 생성자 행동이 뒤섞여 결합되어 있는 형태를 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왼쪽 피연산자의 자원을 해제하고 오른쪽 피연산자에서 데이터를 복사하는 경우가 </a:t>
            </a:r>
            <a:r>
              <a:rPr lang="ko-KR" altLang="en-US" dirty="0" smtClean="0"/>
              <a:t>대부분이다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이유로</a:t>
            </a:r>
            <a:r>
              <a:rPr lang="en-US" altLang="ko-KR" dirty="0"/>
              <a:t>, </a:t>
            </a:r>
            <a:r>
              <a:rPr lang="ko-KR" altLang="en-US" dirty="0"/>
              <a:t>코드의 중복을 피하기 위해 </a:t>
            </a:r>
            <a:r>
              <a:rPr lang="en-US" altLang="ko-KR" dirty="0"/>
              <a:t>private </a:t>
            </a:r>
            <a:r>
              <a:rPr lang="ko-KR" altLang="en-US" dirty="0"/>
              <a:t>함수를 만들어 사용하기도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42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aseline="0" dirty="0" smtClean="0"/>
              <a:t>A. </a:t>
            </a:r>
            <a:r>
              <a:rPr lang="ko-KR" altLang="en-US" baseline="0" dirty="0" smtClean="0"/>
              <a:t>첫번째로</a:t>
            </a:r>
            <a:r>
              <a:rPr lang="en-US" altLang="ko-KR" baseline="0" dirty="0" smtClean="0"/>
              <a:t>, delete </a:t>
            </a:r>
            <a:r>
              <a:rPr lang="ko-KR" altLang="en-US" baseline="0" dirty="0"/>
              <a:t>연산자가 실행되고</a:t>
            </a:r>
            <a:r>
              <a:rPr lang="en-US" altLang="ko-KR" baseline="0" dirty="0"/>
              <a:t>, new </a:t>
            </a:r>
            <a:r>
              <a:rPr lang="ko-KR" altLang="en-US" baseline="0" dirty="0"/>
              <a:t>할당이 실패할 경우 문제가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다음은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동일한 </a:t>
            </a:r>
            <a:r>
              <a:rPr lang="ko-KR" altLang="en-US" baseline="0" dirty="0"/>
              <a:t>객체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즉 자가 대입이 일어날 경우 문제가 된다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001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합성 </a:t>
            </a:r>
            <a:r>
              <a:rPr lang="ko-KR" altLang="en-US" dirty="0"/>
              <a:t>복사 생성자와 마찬가지로</a:t>
            </a:r>
            <a:r>
              <a:rPr lang="en-US" altLang="ko-KR" dirty="0"/>
              <a:t>, </a:t>
            </a:r>
            <a:r>
              <a:rPr lang="ko-KR" altLang="en-US" dirty="0"/>
              <a:t>배열 멤버는 배열 요소 각각을 대입한다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67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슬라이드 참고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639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슬라이드 참고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Note) </a:t>
            </a:r>
            <a:r>
              <a:rPr lang="ko-KR" altLang="en-US" dirty="0" err="1" smtClean="0"/>
              <a:t>소멸자는</a:t>
            </a:r>
            <a:r>
              <a:rPr lang="ko-KR" altLang="en-US" dirty="0" smtClean="0"/>
              <a:t> </a:t>
            </a:r>
            <a:r>
              <a:rPr lang="ko-KR" altLang="en-US" dirty="0"/>
              <a:t>매개변수를 취하지 않으므로 다중 정의</a:t>
            </a:r>
            <a:r>
              <a:rPr lang="en-US" altLang="ko-KR" dirty="0"/>
              <a:t>(Overloading)</a:t>
            </a:r>
            <a:r>
              <a:rPr lang="ko-KR" altLang="en-US" dirty="0"/>
              <a:t>할 수 없으며</a:t>
            </a:r>
            <a:r>
              <a:rPr lang="en-US" altLang="ko-KR" dirty="0"/>
              <a:t>, </a:t>
            </a:r>
            <a:r>
              <a:rPr lang="ko-KR" altLang="en-US" dirty="0"/>
              <a:t>소멸자는 언제나 클래스에 하나만 존재해야 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Note) </a:t>
            </a:r>
            <a:r>
              <a:rPr lang="ko-KR" altLang="en-US" dirty="0" err="1" smtClean="0"/>
              <a:t>소멸자는</a:t>
            </a:r>
            <a:r>
              <a:rPr lang="ko-KR" altLang="en-US" dirty="0" smtClean="0"/>
              <a:t> </a:t>
            </a:r>
            <a:r>
              <a:rPr lang="ko-KR" altLang="en-US" dirty="0"/>
              <a:t>대체적으로 </a:t>
            </a:r>
            <a:r>
              <a:rPr lang="en-US" altLang="ko-KR" dirty="0" err="1"/>
              <a:t>noexcept</a:t>
            </a:r>
            <a:r>
              <a:rPr lang="ko-KR" altLang="en-US" dirty="0"/>
              <a:t>로 선언하는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230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생성자의 </a:t>
            </a:r>
            <a:r>
              <a:rPr lang="ko-KR" altLang="en-US" dirty="0"/>
              <a:t>경우 소멸자와 반대로</a:t>
            </a:r>
            <a:r>
              <a:rPr lang="en-US" altLang="ko-KR" dirty="0"/>
              <a:t>, </a:t>
            </a:r>
            <a:r>
              <a:rPr lang="ko-KR" altLang="en-US" dirty="0"/>
              <a:t>멤버를 초기화한 후에 함수 본체를 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Note)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보통 소멸자에서는 </a:t>
            </a:r>
            <a:r>
              <a:rPr lang="ko-KR" altLang="en-US" dirty="0"/>
              <a:t>객체의 생명 주기 동안 해당 객체에서 할당한 자원을 해제하는 역할을 맡는다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멤버가 </a:t>
            </a:r>
            <a:r>
              <a:rPr lang="ko-KR" altLang="en-US" dirty="0"/>
              <a:t>소멸되는 것은 암시적이라 이를 제어할 수 없다는 것의 가장 대표적인 예는 포인터 타입을 들 수 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만약 포인터가 동적 할당된 메모리 주소를 들고 있을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단순 소멸 시에는 자동으로 </a:t>
            </a:r>
            <a:r>
              <a:rPr lang="en-US" altLang="ko-KR" baseline="0" dirty="0"/>
              <a:t>delete</a:t>
            </a:r>
            <a:r>
              <a:rPr lang="ko-KR" altLang="en-US" baseline="0" dirty="0"/>
              <a:t>되지 않는다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493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객체에 </a:t>
            </a:r>
            <a:r>
              <a:rPr lang="ko-KR" altLang="en-US" dirty="0"/>
              <a:t>대한 참조자나 포인터가 유효 범위를 벗어날 때는 소멸자가 실행되지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231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합성 소멸자는 </a:t>
            </a:r>
            <a:r>
              <a:rPr lang="en-US" altLang="ko-KR" dirty="0"/>
              <a:t>~A()</a:t>
            </a:r>
            <a:r>
              <a:rPr lang="en-US" altLang="ko-KR" baseline="0" dirty="0"/>
              <a:t> { }</a:t>
            </a:r>
            <a:r>
              <a:rPr lang="ko-KR" altLang="en-US" baseline="0" dirty="0"/>
              <a:t>와 같은 형태를 가진다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err="1" smtClean="0"/>
              <a:t>소멸자</a:t>
            </a:r>
            <a:r>
              <a:rPr lang="ko-KR" altLang="en-US" baseline="0" dirty="0" smtClean="0"/>
              <a:t> </a:t>
            </a:r>
            <a:r>
              <a:rPr lang="ko-KR" altLang="en-US" baseline="0" dirty="0"/>
              <a:t>본체에서는 멤버 자체를 직접 </a:t>
            </a:r>
            <a:r>
              <a:rPr lang="ko-KR" altLang="en-US" baseline="0" dirty="0" smtClean="0"/>
              <a:t>소멸시키지 </a:t>
            </a:r>
            <a:r>
              <a:rPr lang="ko-KR" altLang="en-US" baseline="0" dirty="0"/>
              <a:t>않는다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멤버는 </a:t>
            </a:r>
            <a:r>
              <a:rPr lang="ko-KR" altLang="en-US" baseline="0" dirty="0" err="1"/>
              <a:t>소멸자</a:t>
            </a:r>
            <a:r>
              <a:rPr lang="ko-KR" altLang="en-US" baseline="0" dirty="0"/>
              <a:t> 본체 실행 이후에 암시적 소멸 단계에서 소멸된다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347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 smtClean="0"/>
              <a:t>슬라이드 참고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A2. </a:t>
            </a:r>
            <a:r>
              <a:rPr lang="ko-KR" altLang="en-US" dirty="0" smtClean="0"/>
              <a:t>슬라이드 참고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079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32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baseline="0" dirty="0" smtClean="0"/>
              <a:t>슬라이드 참고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en-US" altLang="ko-KR" baseline="0" dirty="0" smtClean="0"/>
              <a:t>A2. </a:t>
            </a:r>
            <a:r>
              <a:rPr lang="ko-KR" altLang="en-US" baseline="0" dirty="0" smtClean="0"/>
              <a:t>슬라이드 참고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복사 </a:t>
            </a:r>
            <a:r>
              <a:rPr lang="ko-KR" altLang="en-US" baseline="0" dirty="0"/>
              <a:t>제어는 모든 </a:t>
            </a:r>
            <a:r>
              <a:rPr lang="en-US" altLang="ko-KR" baseline="0" dirty="0"/>
              <a:t>C++ </a:t>
            </a:r>
            <a:r>
              <a:rPr lang="ko-KR" altLang="en-US" baseline="0" dirty="0"/>
              <a:t>클래스 정의에서 필수이다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63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거의 대다수는 복사</a:t>
            </a:r>
            <a:r>
              <a:rPr lang="en-US" altLang="ko-KR" dirty="0"/>
              <a:t>/</a:t>
            </a:r>
            <a:r>
              <a:rPr lang="ko-KR" altLang="en-US" dirty="0"/>
              <a:t>대입이 필요하면 소멸자도 같이 </a:t>
            </a:r>
            <a:r>
              <a:rPr lang="ko-KR" altLang="en-US" dirty="0" smtClean="0"/>
              <a:t>정의한다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407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위 </a:t>
            </a:r>
            <a:r>
              <a:rPr lang="ko-KR" altLang="en-US" dirty="0"/>
              <a:t>예제의 경우 클래스 본체 내에서 </a:t>
            </a:r>
            <a:r>
              <a:rPr lang="en-US" altLang="ko-KR" dirty="0"/>
              <a:t>default</a:t>
            </a:r>
            <a:r>
              <a:rPr lang="ko-KR" altLang="en-US" dirty="0"/>
              <a:t>를 사용하고 있기 때문에</a:t>
            </a:r>
            <a:r>
              <a:rPr lang="en-US" altLang="ko-KR" dirty="0"/>
              <a:t>, </a:t>
            </a:r>
            <a:r>
              <a:rPr lang="ko-KR" altLang="en-US" dirty="0"/>
              <a:t>암시적으로 인라인이다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이걸 </a:t>
            </a:r>
            <a:r>
              <a:rPr lang="ko-KR" altLang="en-US" dirty="0"/>
              <a:t>원치 않을</a:t>
            </a:r>
            <a:r>
              <a:rPr lang="ko-KR" altLang="en-US" baseline="0" dirty="0"/>
              <a:t> 경우 </a:t>
            </a:r>
            <a:r>
              <a:rPr lang="en-US" altLang="ko-KR" baseline="0" dirty="0"/>
              <a:t>Example::Example() = default</a:t>
            </a:r>
            <a:r>
              <a:rPr lang="ko-KR" altLang="en-US" baseline="0" dirty="0"/>
              <a:t>처럼 따로 멤버 정의를 하면서 </a:t>
            </a:r>
            <a:r>
              <a:rPr lang="en-US" altLang="ko-KR" baseline="0" dirty="0"/>
              <a:t>default</a:t>
            </a:r>
            <a:r>
              <a:rPr lang="ko-KR" altLang="en-US" baseline="0" dirty="0"/>
              <a:t>를 지정해야 한다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96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슬라이드 참고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대다수 클래스에서는 </a:t>
            </a:r>
            <a:r>
              <a:rPr lang="ko-KR" altLang="en-US" dirty="0"/>
              <a:t>복사 생성자와 복사 대입 연산자를 정의하는 것이 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Note) </a:t>
            </a:r>
            <a:r>
              <a:rPr lang="ko-KR" altLang="en-US" dirty="0" smtClean="0"/>
              <a:t>단순히</a:t>
            </a:r>
            <a:r>
              <a:rPr lang="en-US" altLang="ko-KR" dirty="0" smtClean="0"/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제어 멤버를 선언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정의하지 않는 것으로는 부족하다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제어 멤버를 선언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정의하지 않으면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컴파일러에서 해당 멤버를 합성한다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!</a:t>
            </a:r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복사나 </a:t>
            </a:r>
            <a:r>
              <a:rPr lang="ko-KR" altLang="en-US" dirty="0"/>
              <a:t>대입을 금지하는 가장 대표적인 클래스로는</a:t>
            </a:r>
            <a:r>
              <a:rPr lang="en-US" altLang="ko-KR" dirty="0"/>
              <a:t>, </a:t>
            </a:r>
            <a:r>
              <a:rPr lang="ko-KR" altLang="en-US" dirty="0"/>
              <a:t>동일한 </a:t>
            </a:r>
            <a:r>
              <a:rPr lang="en-US" altLang="ko-KR" dirty="0"/>
              <a:t>I/O</a:t>
            </a:r>
            <a:r>
              <a:rPr lang="en-US" altLang="ko-KR" baseline="0" dirty="0"/>
              <a:t> ‘</a:t>
            </a:r>
            <a:r>
              <a:rPr lang="ko-KR" altLang="en-US" baseline="0" dirty="0"/>
              <a:t>버퍼</a:t>
            </a:r>
            <a:r>
              <a:rPr lang="en-US" altLang="ko-KR" baseline="0" dirty="0"/>
              <a:t>’</a:t>
            </a:r>
            <a:r>
              <a:rPr lang="ko-KR" altLang="en-US" baseline="0" dirty="0"/>
              <a:t>에 여러 객체를 기록하거나 읽는 일이 없도록 복사나 대입을 금지하는 </a:t>
            </a:r>
            <a:r>
              <a:rPr lang="en-US" altLang="ko-KR" baseline="0" dirty="0" err="1"/>
              <a:t>iostream</a:t>
            </a:r>
            <a:r>
              <a:rPr lang="en-US" altLang="ko-KR" baseline="0" dirty="0"/>
              <a:t> </a:t>
            </a:r>
            <a:r>
              <a:rPr lang="ko-KR" altLang="en-US" baseline="0" dirty="0"/>
              <a:t>클래스가 있다</a:t>
            </a:r>
            <a:r>
              <a:rPr lang="en-US" altLang="ko-KR" baseline="0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Note) C</a:t>
            </a:r>
            <a:r>
              <a:rPr lang="en-US" altLang="ko-KR" dirty="0"/>
              <a:t>++11 </a:t>
            </a:r>
            <a:r>
              <a:rPr lang="ko-KR" altLang="en-US" dirty="0"/>
              <a:t>이전에는 복사 제어 멤버를 선언만 하고 정의하지 않는 방식을 사용하고는 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Note)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delete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키워드가 첫 선언에 나타나야 하는 이유는</a:t>
            </a:r>
            <a:r>
              <a:rPr lang="en-US" altLang="ko-KR" baseline="0" dirty="0" smtClean="0"/>
              <a:t>, default</a:t>
            </a:r>
            <a:r>
              <a:rPr lang="ko-KR" altLang="en-US" baseline="0" dirty="0" smtClean="0"/>
              <a:t>가 컴파일러가 코드를 생성하는 것에 영향을 주므로 코드 생성시까지 필요가 없는 반면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delete</a:t>
            </a:r>
            <a:r>
              <a:rPr lang="ko-KR" altLang="en-US" baseline="0" dirty="0" smtClean="0"/>
              <a:t>는 삭제한 함수를 사용하는 연산을 금지하려면 삭제 여부를 바로 알아야 하기 때문이다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497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컴파일 오류</a:t>
            </a:r>
            <a:r>
              <a:rPr lang="en-US" altLang="ko-KR" dirty="0" smtClean="0"/>
              <a:t>.</a:t>
            </a:r>
            <a:r>
              <a:rPr lang="en-US" altLang="ko-KR" baseline="0" dirty="0"/>
              <a:t> </a:t>
            </a:r>
            <a:r>
              <a:rPr lang="en-US" altLang="ko-KR" baseline="0" dirty="0" smtClean="0"/>
              <a:t>(delete</a:t>
            </a:r>
            <a:r>
              <a:rPr lang="ko-KR" altLang="en-US" baseline="0" dirty="0" smtClean="0"/>
              <a:t>는 정의 자체를 지우지 않는다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정의 자체를 지웠다면 정상적으로 실행되었을 것이다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91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슬라이드 참고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70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슬라이드 참고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586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Note) </a:t>
            </a:r>
            <a:r>
              <a:rPr lang="ko-KR" altLang="en-US" dirty="0" smtClean="0"/>
              <a:t>본질적으로 삭제되는 규칙은 모두 클래스에 기본 값으로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소멸할 수 없는 데이터 멤버가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대응되는 멤버를 삭제한다는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804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345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087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14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복사 </a:t>
            </a:r>
            <a:r>
              <a:rPr lang="ko-KR" altLang="en-US" baseline="0" dirty="0"/>
              <a:t>제어를 명시적으로 구현해야 하는 가장 대표적인 </a:t>
            </a:r>
            <a:r>
              <a:rPr lang="ko-KR" altLang="en-US" baseline="0" dirty="0" smtClean="0"/>
              <a:t>것에는 외부로부터 자원을 가지고 오는 클래스가 </a:t>
            </a:r>
            <a:r>
              <a:rPr lang="ko-KR" altLang="en-US" baseline="0" dirty="0"/>
              <a:t>있다</a:t>
            </a:r>
            <a:r>
              <a:rPr lang="en-US" altLang="ko-KR" baseline="0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복사 </a:t>
            </a:r>
            <a:r>
              <a:rPr lang="ko-KR" altLang="en-US" dirty="0"/>
              <a:t>제어</a:t>
            </a:r>
            <a:r>
              <a:rPr lang="ko-KR" altLang="en-US" baseline="0" dirty="0"/>
              <a:t> 멤버의 구현은 클래스가 값처럼 행동하는 클래스</a:t>
            </a:r>
            <a:r>
              <a:rPr lang="en-US" altLang="ko-KR" baseline="0" dirty="0"/>
              <a:t>(</a:t>
            </a:r>
            <a:r>
              <a:rPr lang="ko-KR" altLang="en-US" baseline="0" dirty="0"/>
              <a:t>자신만의 상태를 가지는 객체</a:t>
            </a:r>
            <a:r>
              <a:rPr lang="en-US" altLang="ko-KR" baseline="0" dirty="0"/>
              <a:t>)</a:t>
            </a:r>
            <a:r>
              <a:rPr lang="ko-KR" altLang="en-US" baseline="0" dirty="0"/>
              <a:t>인지</a:t>
            </a:r>
            <a:r>
              <a:rPr lang="en-US" altLang="ko-KR" baseline="0" dirty="0"/>
              <a:t>, </a:t>
            </a:r>
            <a:r>
              <a:rPr lang="ko-KR" altLang="en-US" baseline="0" dirty="0"/>
              <a:t>포인터처럼 행동하는 클래스</a:t>
            </a:r>
            <a:r>
              <a:rPr lang="en-US" altLang="ko-KR" baseline="0" dirty="0"/>
              <a:t>(</a:t>
            </a:r>
            <a:r>
              <a:rPr lang="ko-KR" altLang="en-US" baseline="0" dirty="0"/>
              <a:t>서로 상태를 공유하는 객체</a:t>
            </a:r>
            <a:r>
              <a:rPr lang="en-US" altLang="ko-KR" baseline="0" dirty="0"/>
              <a:t>)</a:t>
            </a:r>
            <a:r>
              <a:rPr lang="ko-KR" altLang="en-US" baseline="0" dirty="0"/>
              <a:t>인지에 따라 다를 수 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/>
              <a:t>주로</a:t>
            </a:r>
            <a:r>
              <a:rPr lang="en-US" altLang="ko-KR" dirty="0"/>
              <a:t>, </a:t>
            </a:r>
            <a:r>
              <a:rPr lang="ko-KR" altLang="en-US" dirty="0"/>
              <a:t>포인터처럼 행동하는 클래스는 참조 </a:t>
            </a:r>
            <a:r>
              <a:rPr lang="ko-KR" altLang="en-US" dirty="0" err="1"/>
              <a:t>카운팅을</a:t>
            </a:r>
            <a:r>
              <a:rPr lang="ko-KR" altLang="en-US" dirty="0"/>
              <a:t> 구현하는 경우가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없는 </a:t>
            </a:r>
            <a:r>
              <a:rPr lang="ko-KR" altLang="en-US" dirty="0"/>
              <a:t>연산을 </a:t>
            </a:r>
            <a:r>
              <a:rPr lang="ko-KR" altLang="en-US" dirty="0" smtClean="0"/>
              <a:t>컴파일러가 자동으로 </a:t>
            </a:r>
            <a:r>
              <a:rPr lang="ko-KR" altLang="en-US" dirty="0"/>
              <a:t>정의하는 것을 </a:t>
            </a:r>
            <a:r>
              <a:rPr lang="ko-KR" altLang="en-US" dirty="0" smtClean="0"/>
              <a:t>두고 연산을 </a:t>
            </a:r>
            <a:r>
              <a:rPr lang="ko-KR" altLang="en-US" dirty="0"/>
              <a:t>합성한다고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809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라이브러리의 </a:t>
            </a:r>
            <a:r>
              <a:rPr lang="ko-KR" altLang="en-US" dirty="0"/>
              <a:t>기본적인 교환 연산 구현은 임시 변수를 두고 두 객체 값을 대입 연산자를 통해 맞바꾸도록 되어있다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자원 할당 클래스에 대해서</a:t>
            </a:r>
            <a:r>
              <a:rPr lang="ko-KR" altLang="en-US" baseline="0" dirty="0"/>
              <a:t> 이는 불필요한 성능 손실을 가져오는데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사용하지 않는 자원을 할당하고 해제하는 일이 대입 연산자 안에서 쓸데없이 일어나기 때문이다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525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swap</a:t>
            </a:r>
            <a:r>
              <a:rPr lang="en-US" altLang="ko-KR" baseline="0" dirty="0" smtClean="0"/>
              <a:t> </a:t>
            </a:r>
            <a:r>
              <a:rPr lang="ko-KR" altLang="en-US" baseline="0" dirty="0"/>
              <a:t>함수 구현에서는 </a:t>
            </a:r>
            <a:r>
              <a:rPr lang="en-US" altLang="ko-KR" baseline="0" dirty="0"/>
              <a:t>swap </a:t>
            </a:r>
            <a:r>
              <a:rPr lang="ko-KR" altLang="en-US" baseline="0" dirty="0"/>
              <a:t>함수를 </a:t>
            </a:r>
            <a:r>
              <a:rPr lang="en-US" altLang="ko-KR" baseline="0" dirty="0" err="1"/>
              <a:t>std</a:t>
            </a:r>
            <a:r>
              <a:rPr lang="en-US" altLang="ko-KR" baseline="0" dirty="0"/>
              <a:t>::swap</a:t>
            </a:r>
            <a:r>
              <a:rPr lang="ko-KR" altLang="en-US" baseline="0" dirty="0"/>
              <a:t>로 한정하여 호출해서는 안된다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만일 멤버 중 </a:t>
            </a:r>
            <a:r>
              <a:rPr lang="en-US" altLang="ko-KR" baseline="0" dirty="0"/>
              <a:t>swap </a:t>
            </a:r>
            <a:r>
              <a:rPr lang="ko-KR" altLang="en-US" baseline="0" dirty="0"/>
              <a:t>연산을 구현한 클래스 객체가 있을 경우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std</a:t>
            </a:r>
            <a:r>
              <a:rPr lang="en-US" altLang="ko-KR" baseline="0" dirty="0"/>
              <a:t>::swap</a:t>
            </a:r>
            <a:r>
              <a:rPr lang="ko-KR" altLang="en-US" baseline="0" dirty="0"/>
              <a:t>으로 한정한 연산은 이를 무시해버릴 수 있기 때문이다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결과적으로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이는 성능의 손실로 이어질 수 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409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Note)</a:t>
            </a:r>
            <a:r>
              <a:rPr lang="en-US" altLang="ko-KR" baseline="0" smtClean="0"/>
              <a:t> </a:t>
            </a:r>
            <a:r>
              <a:rPr lang="ko-KR" altLang="en-US" smtClean="0"/>
              <a:t>보통 </a:t>
            </a:r>
            <a:r>
              <a:rPr lang="en-US" altLang="ko-KR" dirty="0"/>
              <a:t>swap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함수가 예외 안전성을 보장하기 때문에 가능한 기법이다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07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복사 </a:t>
            </a:r>
            <a:r>
              <a:rPr lang="ko-KR" altLang="en-US" dirty="0"/>
              <a:t>생성자는 여러 상황에서 암시적으로 사용하기 때문에 보통은 </a:t>
            </a:r>
            <a:r>
              <a:rPr lang="en-US" altLang="ko-KR" dirty="0"/>
              <a:t>explicit</a:t>
            </a:r>
            <a:r>
              <a:rPr lang="ko-KR" altLang="en-US" dirty="0"/>
              <a:t>로 선언하지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첫 </a:t>
            </a:r>
            <a:r>
              <a:rPr lang="ko-KR" altLang="en-US" dirty="0"/>
              <a:t>매개변수가 클래스 타입의 값이 아니라 참조자인 이유는</a:t>
            </a:r>
            <a:r>
              <a:rPr lang="en-US" altLang="ko-KR" dirty="0"/>
              <a:t>, </a:t>
            </a:r>
            <a:r>
              <a:rPr lang="ko-KR" altLang="en-US" dirty="0"/>
              <a:t>값으로 설정하게 되면 복사 생성자가 호출되었을 때 인자를 복사하기 위해 똑같은 복사 생성자가 다시 호출되는 것이 무한히 반복되기 때문이다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첫 </a:t>
            </a:r>
            <a:r>
              <a:rPr lang="ko-KR" altLang="en-US" dirty="0"/>
              <a:t>매개변수가 반드시 </a:t>
            </a:r>
            <a:r>
              <a:rPr lang="en-US" altLang="ko-KR" dirty="0" err="1"/>
              <a:t>const</a:t>
            </a:r>
            <a:r>
              <a:rPr lang="ko-KR" altLang="en-US" dirty="0"/>
              <a:t>이어야 할 필요는 없지만</a:t>
            </a:r>
            <a:r>
              <a:rPr lang="en-US" altLang="ko-KR" dirty="0"/>
              <a:t>, </a:t>
            </a:r>
            <a:r>
              <a:rPr lang="ko-KR" altLang="en-US" dirty="0"/>
              <a:t>대개 예외가 없다면 </a:t>
            </a:r>
            <a:r>
              <a:rPr lang="en-US" altLang="ko-KR" dirty="0" err="1"/>
              <a:t>const</a:t>
            </a:r>
            <a:r>
              <a:rPr lang="ko-KR" altLang="en-US" dirty="0"/>
              <a:t>로 정의한다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여러 </a:t>
            </a:r>
            <a:r>
              <a:rPr lang="ko-KR" altLang="en-US" dirty="0"/>
              <a:t>개의 매개 변수를 가지는데</a:t>
            </a:r>
            <a:r>
              <a:rPr lang="en-US" altLang="ko-KR" dirty="0"/>
              <a:t>, </a:t>
            </a:r>
            <a:r>
              <a:rPr lang="ko-KR" altLang="en-US" dirty="0"/>
              <a:t>첫 매개변수를 제외한 매개변수들이 기본 값을 가지고 있지 않는다면 복사 생성자가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5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A. </a:t>
            </a:r>
            <a:r>
              <a:rPr lang="ko-KR" altLang="en-US" dirty="0" smtClean="0"/>
              <a:t>복사 생성자가 호출되었을 때 인자를 복사하기 위해 똑같은 복사 생성자가 무한히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이것이 첫 매개변수에 </a:t>
            </a:r>
            <a:r>
              <a:rPr lang="ko-KR" altLang="en-US" dirty="0"/>
              <a:t>클래스 타입의 값이 아니라 </a:t>
            </a:r>
            <a:r>
              <a:rPr lang="ko-KR" altLang="en-US" dirty="0" err="1" smtClean="0"/>
              <a:t>참조자를</a:t>
            </a:r>
            <a:r>
              <a:rPr lang="ko-KR" altLang="en-US" dirty="0" smtClean="0"/>
              <a:t> 쓰는 이유이다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57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추가적으로</a:t>
            </a:r>
            <a:r>
              <a:rPr lang="en-US" altLang="ko-KR" dirty="0"/>
              <a:t>, </a:t>
            </a:r>
            <a:r>
              <a:rPr lang="ko-KR" altLang="en-US" dirty="0"/>
              <a:t>배열 타입 멤버의 경우 직접 복사가 안되지만 합성 복사 생성자에서는 각 요소를 복사하는 방법으로 배열 타입 멤버를 복사한다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배열 요소를 복사할 때 요소가 클래스 타입이면 해당 타입의 복사 생성자를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993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A.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슬라이드 아래 코드를 참고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6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A. </a:t>
            </a:r>
            <a:r>
              <a:rPr lang="ko-KR" altLang="en-US" baseline="0" dirty="0" smtClean="0"/>
              <a:t>슬라이드 참고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복사 초기화는 때때로 이동 생성자가 있을 경우 이를 이용하기도 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Note) explicit </a:t>
            </a:r>
            <a:r>
              <a:rPr lang="ko-KR" altLang="en-US" baseline="0" dirty="0" err="1" smtClean="0"/>
              <a:t>생성자를</a:t>
            </a:r>
            <a:r>
              <a:rPr lang="ko-KR" altLang="en-US" baseline="0" dirty="0" smtClean="0"/>
              <a:t> 이용하여 초기 값을 해당 타입으로 변환해야 하는 경우에는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복사 초기화를 사용할 수 없다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Note) </a:t>
            </a:r>
            <a:r>
              <a:rPr lang="ko-KR" altLang="en-US" baseline="0" dirty="0" smtClean="0"/>
              <a:t>컴파일러 최적화에 따라 복사 초기화의 마지막에 복사 </a:t>
            </a:r>
            <a:r>
              <a:rPr lang="ko-KR" altLang="en-US" baseline="0" dirty="0" err="1" smtClean="0"/>
              <a:t>생성자를</a:t>
            </a:r>
            <a:r>
              <a:rPr lang="ko-KR" altLang="en-US" baseline="0" dirty="0" smtClean="0"/>
              <a:t> 호출하는 과정이 생략될 수도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당연히 이 경우에도 복사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이동 </a:t>
            </a:r>
            <a:r>
              <a:rPr lang="ko-KR" altLang="en-US" baseline="0" dirty="0" err="1" smtClean="0"/>
              <a:t>생성자는</a:t>
            </a:r>
            <a:r>
              <a:rPr lang="ko-KR" altLang="en-US" baseline="0" dirty="0" smtClean="0"/>
              <a:t> 존재해야 하며 해당 시점에 복사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이동 </a:t>
            </a:r>
            <a:r>
              <a:rPr lang="ko-KR" altLang="en-US" baseline="0" dirty="0" err="1" smtClean="0"/>
              <a:t>생성자에</a:t>
            </a:r>
            <a:r>
              <a:rPr lang="ko-KR" altLang="en-US" baseline="0" dirty="0" smtClean="0"/>
              <a:t> 접근이 가능해야 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복사 초기화를 쉽게 생각하면 생성하려는 객체와 같은 타입으로 변환을 하고 복사 생성자를 통해 복사하는 것과 같다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언제나 변환을 수행하는 것은 아니다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en-US" altLang="ko-KR" baseline="0" dirty="0"/>
              <a:t> </a:t>
            </a:r>
            <a:r>
              <a:rPr lang="ko-KR" altLang="en-US" baseline="0" dirty="0"/>
              <a:t>클래스에 </a:t>
            </a:r>
            <a:r>
              <a:rPr lang="en-US" altLang="ko-KR" baseline="0" dirty="0"/>
              <a:t>operator B()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A(</a:t>
            </a:r>
            <a:r>
              <a:rPr lang="en-US" altLang="ko-KR" baseline="0" dirty="0" err="1"/>
              <a:t>const</a:t>
            </a:r>
            <a:r>
              <a:rPr lang="en-US" altLang="ko-KR" baseline="0" dirty="0"/>
              <a:t> B&amp;)</a:t>
            </a:r>
            <a:r>
              <a:rPr lang="ko-KR" altLang="en-US" baseline="0" dirty="0"/>
              <a:t>가 있고</a:t>
            </a:r>
            <a:r>
              <a:rPr lang="en-US" altLang="ko-KR" baseline="0" dirty="0"/>
              <a:t>, A </a:t>
            </a:r>
            <a:r>
              <a:rPr lang="en-US" altLang="ko-KR" baseline="0" dirty="0" err="1"/>
              <a:t>a</a:t>
            </a:r>
            <a:r>
              <a:rPr lang="en-US" altLang="ko-KR" baseline="0" dirty="0"/>
              <a:t> = b;</a:t>
            </a:r>
            <a:r>
              <a:rPr lang="ko-KR" altLang="en-US" baseline="0" dirty="0"/>
              <a:t>가 있다고 하면 </a:t>
            </a:r>
            <a:r>
              <a:rPr lang="en-US" altLang="ko-KR" baseline="0" dirty="0"/>
              <a:t>operator B()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non-</a:t>
            </a:r>
            <a:r>
              <a:rPr lang="en-US" altLang="ko-KR" baseline="0" dirty="0" err="1"/>
              <a:t>const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객체에 대해서는 </a:t>
            </a:r>
            <a:r>
              <a:rPr lang="en-US" altLang="ko-KR" baseline="0" dirty="0"/>
              <a:t>non-</a:t>
            </a:r>
            <a:r>
              <a:rPr lang="en-US" altLang="ko-KR" baseline="0" dirty="0" err="1"/>
              <a:t>const</a:t>
            </a:r>
            <a:r>
              <a:rPr lang="en-US" altLang="ko-KR" baseline="0" dirty="0"/>
              <a:t> </a:t>
            </a:r>
            <a:r>
              <a:rPr lang="ko-KR" altLang="en-US" baseline="0" dirty="0"/>
              <a:t>매개변수가 선호되므로 변환 연산자가 선택된다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그러나 이 때문에 만일</a:t>
            </a:r>
            <a:r>
              <a:rPr lang="en-US" altLang="ko-KR" baseline="0" dirty="0"/>
              <a:t> operator B()</a:t>
            </a:r>
            <a:r>
              <a:rPr lang="ko-KR" altLang="en-US" baseline="0" dirty="0"/>
              <a:t>가 </a:t>
            </a:r>
            <a:r>
              <a:rPr lang="en-US" altLang="ko-KR" baseline="0" dirty="0" err="1"/>
              <a:t>const</a:t>
            </a:r>
            <a:r>
              <a:rPr lang="en-US" altLang="ko-KR" baseline="0" dirty="0"/>
              <a:t> </a:t>
            </a:r>
            <a:r>
              <a:rPr lang="ko-KR" altLang="en-US" baseline="0" dirty="0"/>
              <a:t>멤버 함수일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호출에 있어 모호성이 발생한다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20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STL </a:t>
            </a:r>
            <a:r>
              <a:rPr lang="ko-KR" altLang="en-US" dirty="0"/>
              <a:t>컨테이너의 </a:t>
            </a:r>
            <a:r>
              <a:rPr lang="en-US" altLang="ko-KR" dirty="0"/>
              <a:t>emplace</a:t>
            </a:r>
            <a:r>
              <a:rPr lang="en-US" altLang="ko-KR" baseline="0" dirty="0"/>
              <a:t> </a:t>
            </a:r>
            <a:r>
              <a:rPr lang="ko-KR" altLang="en-US" baseline="0" dirty="0"/>
              <a:t>멤버 함수는 직접 초기화를 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27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</a:t>
            </a:r>
            <a:r>
              <a:rPr lang="en-US" altLang="ko-KR" sz="48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34. Copy Control)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4.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Copy Assignment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복사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대입 연산자에서는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같은 클래스 타입의 객체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간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대입이 발생했을 때 수행되는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동작을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정의한다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8" y="398708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복사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대입 연산자 역시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 내에서 명시적으로 정의하지 않으면 컴파일러가 연산자를 합성한다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50583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8182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마찬가지로 이를 합성 복사 대입 연산자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(Synthesized copy-assignment operator)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라고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521" y="1754859"/>
            <a:ext cx="6496957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Copy Assignment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988" y="1754859"/>
            <a:ext cx="5508076" cy="29664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918" y="502919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대입 연산자는 예외 안전성을 지니고 있어야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610049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586032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또한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대입 연산자는 반드시 자가 대입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(Self-Assignment)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안전해야 한다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0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Copy Assignment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합성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대입 연산자는 어떤 역할을 할까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오른쪽 객체에서 비정적 멤버들을 각각 타입에 맞는 복사 대입 연산자를 통해 왼쪽 객체의 해당 멤버에 대입한다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합성 복사 대입 연산자는 항상 왼쪽 객체에 대한 참조자를 반환한다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몇몇 합성 복사 대입 연산자는 해당 클래스 타입의 복사 대입 연산 자체를 차단하기도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49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2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Copy Assignment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클래스가 있을 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합성 복사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연산자는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형태로 정의될까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417" y="1754859"/>
            <a:ext cx="5487166" cy="190526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258" y="3968033"/>
            <a:ext cx="632548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5. 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Destructor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noProof="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noProof="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클래스에서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(Destructor)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어떤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역할을 할까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객체에서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사용한 자원을 해제하는데 필요한 모든 일을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처리하고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객체에서 비정적 데이터 멤버를 소멸시킨다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785" y="2524432"/>
            <a:ext cx="558242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Destructor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소멸자가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하는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일을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자세히 분석해보자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클래스의 객체가 소멸되는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소멸자에서는 함수 본체를 먼저 실행하고 멤버를 소멸시킨다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멤버가 소멸될 때는 생성자 호출 시 이루어졌던 초기화의 역순으로 이루어진다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멤버는 암시적으로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소멸되기 때문에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소멸자에서는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소멸 방식을 제어할 수 없다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2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Destructor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소멸자는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객체가 소멸할 때마다 호출되는데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경우에는 어떤 것들이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변수가 유효 범위를 벗어나는 경우 객체는 소멸된다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멤버가 속한 객체가 소멸될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객체의 멤버도 같이 소멸된다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STL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컨테이너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배열의 요소는 해당 컨테이너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배열이 소멸될 때 같이 소멸된다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동적으로 할당한 객체는 해당 객체에 대한 포인터에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delete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연산을 적용할 때 소멸된다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임시 객체는 그 임시 객체를 생성한 표현식 전체가 끝났을 때 소멸된다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9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Destructor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클래스에서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소멸자를 정의하지 않으면 무슨 일이 벌어질까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경우에는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컴파일러에서 소멸자를 합성한다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합성된 소멸자를 합성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(Synthesized destructor)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라고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합성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소멸자는 어떻게 생겼을까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합성 소멸자는 함수 본체가 비어 있는 소멸자로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일부 클래스에서는 해당 타입의 객체를 소멸하지 못하도록 합성 소멸자가 정의되기도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1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9" grpId="0"/>
      <p:bldP spid="23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6.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Rule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of Three/Five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객체의 복사를 제어하는 데 필요한 것들은 무엇이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생성자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대입 연산자와 소멸자가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C++11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이후로는 이동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생성자와 이동 대입 연산자로도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복사를 제어할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제어 멤버 간에는 어떤 관계가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제어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들은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모두 독립적이므로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서로 아무런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관계도 가지지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제어 멤버를 모두 정의하지 않고 복사 제어 멤버 중 일부분만 골라 정의하는 것도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그러나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복사 제어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멤버가 개별적으로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필요한 경우는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드물기 때문에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한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단위로 생각하는 것이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좋다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2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9" grpId="0"/>
      <p:bldP spid="23" grpId="0"/>
      <p:bldP spid="25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Rule of Three/Five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언제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 복사 제어 멤버를 직접 정의해야 할까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이에 대한 어느 정도의 기준을 바로잡기 위해서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3/5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법칙이 존재한다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생성자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대입 연산자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간에 존재하는 법칙을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3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법칙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(Rule of three)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이라고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C++11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이후 표준까지 고려하면 이동 생성자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대입 연산자도 법칙에 관여하므로 이를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5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법칙이라고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0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Copy Control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클래스를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정의할 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암시적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또는 명시적으로 반드시 정의해야 하는 동작들은 무엇이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객체가 생성되는 과정을 생성자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(Constructor,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ctor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함수를 통해 정의해야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소멸될 때 일어나는 동작을 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(Destructor,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dtor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함수를 통해 정의해야 한다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복사하거나 같은 타입 객체 간 대입이 일어났을 때의 동작을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정의해야 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8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 복사나 객체 대입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시에 일어나는 동작은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어떻게 제어할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수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같은 타입의 다른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객체로부터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 복사가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일어날 때는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생성자나 이동 생성자를 통해서 제어한다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같은 타입의 객체끼리 대입이 일어날 때는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대입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연산자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대입 연산자를 통해서 제어한다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6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15" grpId="0"/>
      <p:bldP spid="17" grpId="0"/>
      <p:bldP spid="19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Rule of Three/Five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클래스에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소멸자가 필요하면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복사와 대입도 필요하다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 소멸자가 필요하다면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거의 대부분 복사 생성자와 복사 대입 연산자 역시 필요하다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이는 소멸자에서 처리해야 하는 동작들이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합성 버전의 복사나 대입 연산에서는 이루어지지 않기 때문이다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복사가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필요한 클래스는 대입도 필요하고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대입이 필요한 클래스는 복사가 필요하다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일부 클래스에서는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제어 멤버가 전부 필요하지 않고 객체에 대한 복사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대입 연산만 필요한 경우가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역시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생성자에서 처리하는 동작이 합성 복사 제어 멤버에서는 이루어지지 않기 때문이다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유의할 것은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생성자나 복사 대입 연산자가 필요하다는 것이 소멸자가 반드시 필요함을 뜻하는 것은 아니다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9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  <p:bldP spid="18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7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Default &amp; Delete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default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사용하면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제어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멤버를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합성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버전으로 정의하도록 요청할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492267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468250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default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키워드는 합성 버전이 있는 멤버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 생성자나 복사 제어 멤버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에만 사용이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890" y="1754859"/>
            <a:ext cx="659222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Default &amp; Delete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복사나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대입을 아예 금지해야 하는 클래스를 작성해야 할 때는 어떻게 해야할까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++11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선언했으나 사용할 수 없는 함수를 만드는 것을 위해서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delete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키워드를 제공한다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0940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96288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delete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키워드는 컴파일러와 코드의 사용자에게 해당 함수를 의도적으로 정의하지 않음을 알려준다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0940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96288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default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키워드와는 달리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delete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키워드는 삭제한 함수의 첫 번째 선언에 나타나야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0940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6288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또한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default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키워드와는 달리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delete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키워드는 모든 함수에 지정하는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48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19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Default &amp; Delete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delete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키워드는 함수 일치 과정에 영향을 준다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548" y="1754859"/>
            <a:ext cx="6658904" cy="238158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80940" y="468451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96288" y="444434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위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7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Default &amp; Delete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복사와 대입이 금지된 클래스를 정의해보자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337" y="1754859"/>
            <a:ext cx="6811326" cy="214342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80940" y="444635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96288" y="420619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위 코드에서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Example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클래스의 객체는 복사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대입을 수행할 수 없다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51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Default &amp; Delete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클래스의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소멸자도 삭제할 수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클래스의 소멸자도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delete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키워드를 통해 삭제가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0940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소멸자를 삭제하면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타입으로 변수를 정의하거나 임시 객체를 생성할 수 없다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0940" y="353416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96288" y="329400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삭제한 소멸자가 있는 타입의 객체를 멤버로 가지는 클래스 역시 변수 정의와 임시 객체를 생성할 수 없다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0940" y="51348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6288" y="48947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delete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연산을 통해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할당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해제가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불가능하다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918" y="406357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삭제한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소멸자가 있는 타입의 객체를 동적으로 할당하는 것은 가능하다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!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7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12" grpId="0"/>
      <p:bldP spid="18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Default &amp; Delete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복사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제어 멤버를 명시적으로 정의하지 않으면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컴파일러에서 해당 멤버를 합성한다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일부 클래스의 경우 복사 제어 멤버를 삭제한 함수로 정의하기도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합성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소멸자가 삭제된 함수로 정의되는 경우는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0940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6288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자신의 소멸자를 삭제한 경우에는 합성 소멸자는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0940" y="43706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96288" y="41304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소멸자에 접근할 수 없는 멤버가 클래스에 존재하는 경우 합성 소멸자는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47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5" grpId="0"/>
      <p:bldP spid="25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Default &amp; Delete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합성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생성자가 삭제된 함수로 정의되는 경우는 다음과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자신의 복사 생성자를 삭제한 경우에는 합성 복사 생성자는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0940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생성자에 접근할 수 없는 멤버가 클래스에 존재하는 경우 합성 복사 생성자는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0940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6288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자신의 소멸자를 삭제한 경우에는 합성 복사 생성자는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0940" y="43090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96288" y="40688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소멸자에 접근할 수 없는 멤버가 클래스에 존재하는 경우 합성 복사 생성자는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6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25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Default &amp; Delete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합성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대입 연산자가 삭제된 함수로 정의되는 경우는 다음과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자신의 복사 대입 연산자를 삭제한 경우에는 합성 복사 대입 연산자는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0940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대입 연산자에 접근할 수 없는 멤버가 클래스에 존재할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합성 복사 대입 연산자는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0940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6288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const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로 정의된 멤버나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멤버가 있으면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합성 복사 대입 연산자는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31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Default &amp; Delete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합성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 생성자가 삭제된 함수로 정의되는 경우는 다음과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클래스의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소멸자를 삭제했거나 소멸자에 접근할 수 없는 멤버가 있다면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삭제된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0940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 클래스 내 초기 값이 없는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멤버가 있다면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합성 기본 생성자는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0940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6288" y="3294005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 생성자를 명시적으로 정의하지 않은 타입으로 된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const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로 정의된 멤버가 있지만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그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멤버에 클래스 내 초기 값이 명시되어 있지 않으면 합성 기본 생성자는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3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Copy Control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복사 제어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(Copy Control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란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5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가지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요소를 정의하는 것을 말한다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 정의 시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생성자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생성자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대입 연산자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대입 연산자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소멸자의 정의를 제공한다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제어 멤버를 빼먹고 정의하지 않으면 어떻게 될까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클래스의 모든 복사 제어 멤버를 정의하지 않으면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컴파일러에서 없는 연산을 자동으로 정의한다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컴파일러의 합성 덕분에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많은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클래스에서 복사 제어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멤버를 명시적으로 구현하지 않아도 된다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그러나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상황에 따라 컴파일러의 합성 연산에 의존할 수 없는 경우가 발생한다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9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7" grpId="0"/>
      <p:bldP spid="19" grpId="0"/>
      <p:bldP spid="27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8. 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Swap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자원을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관리하는 클래스는 복사 제어 멤버와 교환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(Swap)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연산을 같이 구현하는 경우가 많다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필수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아니지만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자원 할당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클래스의 경우 교환 연산의 구현이 중요한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최적화가 될 수도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0940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교환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(Swap)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연산은 특히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요소를 재정렬하는 알고리즘 함수를 클래스 객체에 적용할 때 매우 중요할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0940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6288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클래스에서 교환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연산을 별도로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구현할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알고리즘 함수는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 구현이 아닌 클래스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특화 버전을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사용한다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9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Swap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아래의 코드를 분석해보자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!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89" y="1754859"/>
            <a:ext cx="822122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Swap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클래스에서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교환 연산을 구현하고 있을 경우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대입 연산자를 보통과 다르게 구현할 수도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0940" y="597056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96288" y="573040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이런 기법을 복사 교환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(Copy and swap)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이라고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889" y="1754859"/>
            <a:ext cx="731622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Copy Constructor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복사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생성자란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첫 매개변수가 해당 클래스 타입에 대한 참조자인 생성자를 말한다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55140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531124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생성자의 매개변수 개수가 반드시 하나여야만 하는 것은 아니다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632098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608081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첫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매개변수를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제외한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매개변수가 기본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값을 가지고 있는 경우도 복사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생성자로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간주할 수 있다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390" y="1754859"/>
            <a:ext cx="604921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9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Copy Constructor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문제점은 무엇일까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837" y="1754859"/>
            <a:ext cx="6992326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3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Copy Constructor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클래스에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대한 복사 생성자를 정의하지 않으면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컴파일러에서 자동으로 복사 생성자를 만든다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이를 합성 복사 생성자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(Synthesized copy constructor)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라고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합성 복사 생성자는 합성 기본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생성자와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다르게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생성자를 제외한 다른 생성자가 정의되어 있어도 합성된다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합성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생성자는 어떤 모양새를 가지고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보통은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생성되는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객체에 다른 객체의 비정적 멤버를 멤버별로 복사하는 형태를 가진다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 타입의 멤버는 해당 클래스의 복사 생성자로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내장 타입 멤버는 직접적으로 복사한다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몇몇 경우에서는 합성 복사 생성자가 해당 클래스 타입의 객체 복사 자체를 차단하기도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47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2" grpId="0"/>
      <p:bldP spid="15" grpId="0"/>
      <p:bldP spid="18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Copy Constructor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아래와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클래스가 있을 때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합성 복사 </a:t>
            </a:r>
            <a:r>
              <a:rPr lang="ko-KR" altLang="en-US" sz="2800" dirty="0" err="1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생성자는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어떤 형태로 정의될까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417" y="1754859"/>
            <a:ext cx="5487166" cy="190526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023" y="3968033"/>
            <a:ext cx="450595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6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3. 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Copy &amp; 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생성자를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통해 객체를 초기화할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초기화 방식을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크게 직접 초기화와 복사 초기화로 나눌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918" y="348219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직접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초기화와 복사 초기화의 차이점은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455348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431331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직접 초기화를 사용하면 일반적인 함수 일치 과정을 이용하여 지정한 인자와 가장 일치하는 생성자를 선택한다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532305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508289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초기화를 사용하면 오른쪽 피연산자를 생성한 객체에 복사하고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필요 시에는 피연산자의 타입을 변환한다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414" y="1754859"/>
            <a:ext cx="946917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6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Copy &amp;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2317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일부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클래스에서는 객체를 할당할 때 복사 초기화를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비참조자 타입 매개변수에 인자로 전달하는 경우에는 복사 초기화가 일어난다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비참조자 타입을 반환하는 함수에서 객체를 반환하는 경우에는 복사 초기화가 일어난다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 내 요소나 집합 클래스의 멤버를 중괄호로 초기화하는 경우에도 복사 초기화가 일어난다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STL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컨테이너에서는 컨테이너를 초기화하거나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insert/push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 함수를 호출할 때 요소를 복사 초기화한다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변수를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정의하는 경우를 제외하고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아래의 경우에도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초기화가 발생한다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02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9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2923</Words>
  <Application>Microsoft Office PowerPoint</Application>
  <PresentationFormat>와이드스크린</PresentationFormat>
  <Paragraphs>256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야놀자 야체 B</vt:lpstr>
      <vt:lpstr>맑은 고딕</vt:lpstr>
      <vt:lpstr>야놀자 야체 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CSE6P36</cp:lastModifiedBy>
  <cp:revision>1755</cp:revision>
  <dcterms:created xsi:type="dcterms:W3CDTF">2017-02-13T14:50:04Z</dcterms:created>
  <dcterms:modified xsi:type="dcterms:W3CDTF">2019-10-01T06:25:33Z</dcterms:modified>
</cp:coreProperties>
</file>