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7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9" r:id="rId12"/>
    <p:sldId id="341" r:id="rId13"/>
    <p:sldId id="342" r:id="rId14"/>
    <p:sldId id="343" r:id="rId15"/>
    <p:sldId id="344" r:id="rId16"/>
    <p:sldId id="348" r:id="rId17"/>
    <p:sldId id="345" r:id="rId18"/>
    <p:sldId id="346" r:id="rId19"/>
    <p:sldId id="347" r:id="rId20"/>
    <p:sldId id="350" r:id="rId21"/>
    <p:sldId id="351" r:id="rId22"/>
    <p:sldId id="352" r:id="rId23"/>
    <p:sldId id="354" r:id="rId24"/>
    <p:sldId id="356" r:id="rId25"/>
    <p:sldId id="357" r:id="rId26"/>
    <p:sldId id="353" r:id="rId27"/>
    <p:sldId id="355" r:id="rId28"/>
    <p:sldId id="358" r:id="rId29"/>
    <p:sldId id="359" r:id="rId30"/>
    <p:sldId id="360" r:id="rId31"/>
    <p:sldId id="361" r:id="rId32"/>
    <p:sldId id="363" r:id="rId33"/>
    <p:sldId id="362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야놀자 야체 B" panose="02020603020101020101" pitchFamily="18" charset="-127"/>
      <p:bold r:id="rId38"/>
    </p:embeddedFont>
    <p:embeddedFont>
      <p:font typeface="야놀자 야체 R" panose="0202060302010102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 err="1"/>
              <a:t>string_view</a:t>
            </a:r>
            <a:r>
              <a:rPr lang="ko-KR" altLang="en-US" dirty="0"/>
              <a:t>에는 문자열 자체를 수정할 수 있는 인터페이스가 존재하지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string_view</a:t>
            </a:r>
            <a:r>
              <a:rPr lang="ko-KR" altLang="en-US" dirty="0"/>
              <a:t>의 연산은 </a:t>
            </a:r>
            <a:r>
              <a:rPr lang="en-US" altLang="ko-KR" dirty="0"/>
              <a:t>copy</a:t>
            </a:r>
            <a:r>
              <a:rPr lang="ko-KR" altLang="en-US" dirty="0"/>
              <a:t>와 </a:t>
            </a:r>
            <a:r>
              <a:rPr lang="en-US" altLang="ko-KR" dirty="0"/>
              <a:t>operator&lt;&lt;, hash </a:t>
            </a:r>
            <a:r>
              <a:rPr lang="ko-KR" altLang="en-US" dirty="0"/>
              <a:t>템플릿 특수화를 제외하면 모두 </a:t>
            </a:r>
            <a:r>
              <a:rPr lang="en-US" altLang="ko-KR" dirty="0" err="1"/>
              <a:t>constexpr</a:t>
            </a:r>
            <a:r>
              <a:rPr lang="ko-KR" altLang="en-US" dirty="0"/>
              <a:t>이다</a:t>
            </a:r>
            <a:r>
              <a:rPr lang="en-US" altLang="ko-KR" dirty="0"/>
              <a:t>! (</a:t>
            </a:r>
            <a:r>
              <a:rPr lang="ko-KR" altLang="en-US" dirty="0"/>
              <a:t>상수 표현식으로 사용이 가능함을 뜻함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524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23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모든 반복자 연산은 </a:t>
            </a:r>
            <a:r>
              <a:rPr lang="en-US" altLang="ko-KR" dirty="0" err="1"/>
              <a:t>constexpr</a:t>
            </a:r>
            <a:r>
              <a:rPr lang="en-US" altLang="ko-KR" dirty="0"/>
              <a:t> / const </a:t>
            </a:r>
            <a:r>
              <a:rPr lang="ko-KR" altLang="en-US" dirty="0"/>
              <a:t>연산이다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무조건 </a:t>
            </a:r>
            <a:r>
              <a:rPr lang="en-US" altLang="ko-KR" dirty="0" err="1"/>
              <a:t>const_iterator</a:t>
            </a:r>
            <a:r>
              <a:rPr lang="ko-KR" altLang="en-US" dirty="0"/>
              <a:t>가 반환된다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접근 연산 역시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 err="1"/>
              <a:t>const_reference</a:t>
            </a:r>
            <a:r>
              <a:rPr lang="ko-KR" altLang="en-US" dirty="0"/>
              <a:t>를 반환한다</a:t>
            </a:r>
            <a:r>
              <a:rPr lang="en-US" altLang="ko-KR" dirty="0"/>
              <a:t>. (data </a:t>
            </a:r>
            <a:r>
              <a:rPr lang="ko-KR" altLang="en-US" dirty="0"/>
              <a:t>연산 역시</a:t>
            </a:r>
            <a:r>
              <a:rPr lang="en-US" altLang="ko-KR" dirty="0"/>
              <a:t>, const </a:t>
            </a:r>
            <a:r>
              <a:rPr lang="ko-KR" altLang="en-US" dirty="0"/>
              <a:t>데이터를 반환한다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remove_prefix</a:t>
            </a:r>
            <a:r>
              <a:rPr lang="ko-KR" altLang="en-US" dirty="0"/>
              <a:t>는 포인터를 </a:t>
            </a:r>
            <a:r>
              <a:rPr lang="en-US" altLang="ko-KR" dirty="0"/>
              <a:t>N</a:t>
            </a:r>
            <a:r>
              <a:rPr lang="ko-KR" altLang="en-US" dirty="0"/>
              <a:t>칸 전진시키고</a:t>
            </a:r>
            <a:r>
              <a:rPr lang="en-US" altLang="ko-KR" dirty="0"/>
              <a:t>, </a:t>
            </a:r>
            <a:r>
              <a:rPr lang="ko-KR" altLang="en-US" dirty="0"/>
              <a:t>크기를 </a:t>
            </a:r>
            <a:r>
              <a:rPr lang="en-US" altLang="ko-KR" dirty="0"/>
              <a:t>N</a:t>
            </a:r>
            <a:r>
              <a:rPr lang="ko-KR" altLang="en-US" dirty="0"/>
              <a:t>만큼 감소시키는 연산과 같다</a:t>
            </a:r>
            <a:r>
              <a:rPr lang="en-US" altLang="ko-KR" dirty="0"/>
              <a:t>. (suffix</a:t>
            </a:r>
            <a:r>
              <a:rPr lang="ko-KR" altLang="en-US" dirty="0"/>
              <a:t>는 크기만 </a:t>
            </a:r>
            <a:r>
              <a:rPr lang="en-US" altLang="ko-KR" dirty="0"/>
              <a:t>N</a:t>
            </a:r>
            <a:r>
              <a:rPr lang="ko-KR" altLang="en-US" dirty="0"/>
              <a:t>만큼 감소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67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 err="1"/>
              <a:t>string_view</a:t>
            </a:r>
            <a:r>
              <a:rPr lang="ko-KR" altLang="en-US" dirty="0"/>
              <a:t>의 </a:t>
            </a:r>
            <a:r>
              <a:rPr lang="en-US" altLang="ko-KR" dirty="0" err="1"/>
              <a:t>substr</a:t>
            </a:r>
            <a:r>
              <a:rPr lang="ko-KR" altLang="en-US" dirty="0"/>
              <a:t>은 시간 복잡도가 </a:t>
            </a:r>
            <a:r>
              <a:rPr lang="en-US" altLang="ko-KR" dirty="0"/>
              <a:t>O(N)</a:t>
            </a:r>
            <a:r>
              <a:rPr lang="ko-KR" altLang="en-US" dirty="0"/>
              <a:t>이 아닌 </a:t>
            </a:r>
            <a:r>
              <a:rPr lang="en-US" altLang="ko-KR" dirty="0"/>
              <a:t>O(1)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copy </a:t>
            </a:r>
            <a:r>
              <a:rPr lang="ko-KR" altLang="en-US" dirty="0"/>
              <a:t>연산은</a:t>
            </a:r>
            <a:r>
              <a:rPr lang="en-US" altLang="ko-KR" dirty="0"/>
              <a:t>, </a:t>
            </a:r>
            <a:r>
              <a:rPr lang="en-US" altLang="ko-KR" dirty="0" err="1"/>
              <a:t>string_view</a:t>
            </a:r>
            <a:r>
              <a:rPr lang="ko-KR" altLang="en-US" dirty="0"/>
              <a:t>의 </a:t>
            </a:r>
            <a:r>
              <a:rPr lang="en-US" altLang="ko-KR" dirty="0"/>
              <a:t>Pos</a:t>
            </a:r>
            <a:r>
              <a:rPr lang="ko-KR" altLang="en-US" dirty="0"/>
              <a:t>번째부터 </a:t>
            </a:r>
            <a:r>
              <a:rPr lang="en-US" altLang="ko-KR" dirty="0"/>
              <a:t>N</a:t>
            </a:r>
            <a:r>
              <a:rPr lang="ko-KR" altLang="en-US" dirty="0"/>
              <a:t>개의 문자를 포인터에 복사한다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검색 연산은 </a:t>
            </a:r>
            <a:r>
              <a:rPr lang="en-US" altLang="ko-KR" dirty="0"/>
              <a:t>string</a:t>
            </a:r>
            <a:r>
              <a:rPr lang="ko-KR" altLang="en-US" dirty="0"/>
              <a:t>과 비슷하게</a:t>
            </a:r>
            <a:r>
              <a:rPr lang="en-US" altLang="ko-KR" dirty="0"/>
              <a:t>, </a:t>
            </a:r>
            <a:r>
              <a:rPr lang="ko-KR" altLang="en-US" dirty="0"/>
              <a:t>찾지 못했을 때는 </a:t>
            </a:r>
            <a:r>
              <a:rPr lang="en-US" altLang="ko-KR" dirty="0" err="1"/>
              <a:t>string_view</a:t>
            </a:r>
            <a:r>
              <a:rPr lang="en-US" altLang="ko-KR" dirty="0"/>
              <a:t>::</a:t>
            </a:r>
            <a:r>
              <a:rPr lang="en-US" altLang="ko-KR" dirty="0" err="1"/>
              <a:t>npos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이 외에도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ko-KR" altLang="en-US" dirty="0"/>
              <a:t> 연산자와 </a:t>
            </a:r>
            <a:r>
              <a:rPr lang="en-US" altLang="ko-KR" dirty="0" err="1"/>
              <a:t>string_view</a:t>
            </a:r>
            <a:r>
              <a:rPr lang="en-US" altLang="ko-KR" dirty="0"/>
              <a:t> </a:t>
            </a:r>
            <a:r>
              <a:rPr lang="ko-KR" altLang="en-US" dirty="0"/>
              <a:t>간 상등</a:t>
            </a:r>
            <a:r>
              <a:rPr lang="en-US" altLang="ko-KR" dirty="0"/>
              <a:t>/</a:t>
            </a:r>
            <a:r>
              <a:rPr lang="ko-KR" altLang="en-US" dirty="0"/>
              <a:t>관계 연산자</a:t>
            </a:r>
            <a:r>
              <a:rPr lang="en-US" altLang="ko-KR" dirty="0"/>
              <a:t>, </a:t>
            </a:r>
            <a:r>
              <a:rPr lang="en-US" altLang="ko-KR" dirty="0" err="1"/>
              <a:t>ostream</a:t>
            </a:r>
            <a:r>
              <a:rPr lang="ko-KR" altLang="en-US" dirty="0"/>
              <a:t>에 대한 출력 연산을 지원한다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false (</a:t>
            </a:r>
            <a:r>
              <a:rPr lang="ko-KR" altLang="en-US" dirty="0"/>
              <a:t>세번째 </a:t>
            </a:r>
            <a:r>
              <a:rPr lang="en-US" altLang="ko-KR" dirty="0"/>
              <a:t>View</a:t>
            </a:r>
            <a:r>
              <a:rPr lang="ko-KR" altLang="en-US" dirty="0"/>
              <a:t>는 널 문자를 포함하고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04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(Hello C++!, Hello C++!)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sz="1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주된 목적은 수행 속도를 최적화하는 것이지만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그렇다고 모든 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대체로 쓰일 수 있는 것은 아니다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81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77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string_view</a:t>
            </a:r>
            <a:r>
              <a:rPr lang="ko-KR" altLang="en-US" dirty="0"/>
              <a:t>는 참조자로 인한 수명 연장과 관계가 없다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522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변수 </a:t>
            </a:r>
            <a:r>
              <a:rPr lang="en-US" altLang="ko-KR" dirty="0"/>
              <a:t>‘view’</a:t>
            </a:r>
            <a:r>
              <a:rPr lang="ko-KR" altLang="en-US" dirty="0"/>
              <a:t>가 참조하는 문자열은 </a:t>
            </a:r>
            <a:r>
              <a:rPr lang="en-US" altLang="ko-KR" dirty="0"/>
              <a:t>‘phrase + “C++”’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 문자열은 표현식 평가 후 파괴된다</a:t>
            </a:r>
            <a:r>
              <a:rPr lang="en-US" altLang="ko-KR" dirty="0"/>
              <a:t>! (</a:t>
            </a:r>
            <a:r>
              <a:rPr lang="en-US" altLang="ko-KR" dirty="0" err="1"/>
              <a:t>string_view</a:t>
            </a:r>
            <a:r>
              <a:rPr lang="ko-KR" altLang="en-US" dirty="0"/>
              <a:t>는 임시 객체 수명 연장과 관계가 없다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605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프로그래머의 의도와 맞지 않는다</a:t>
            </a:r>
            <a:r>
              <a:rPr lang="en-US" altLang="ko-KR" dirty="0"/>
              <a:t>. (</a:t>
            </a:r>
            <a:r>
              <a:rPr lang="ko-KR" altLang="en-US" dirty="0"/>
              <a:t>각각 </a:t>
            </a:r>
            <a:r>
              <a:rPr lang="en-US" altLang="ko-KR" dirty="0"/>
              <a:t>‘Greeting… Hello, C++’, ‘123.456’</a:t>
            </a:r>
            <a:r>
              <a:rPr lang="ko-KR" altLang="en-US" dirty="0"/>
              <a:t>이 출력됨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63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컴파일러에 따라 </a:t>
            </a:r>
            <a:r>
              <a:rPr lang="en-US" altLang="ko-KR" dirty="0"/>
              <a:t>3 </a:t>
            </a:r>
            <a:r>
              <a:rPr lang="ko-KR" altLang="en-US" dirty="0"/>
              <a:t>또는 </a:t>
            </a:r>
            <a:r>
              <a:rPr lang="en-US" altLang="ko-KR" dirty="0"/>
              <a:t>5. (</a:t>
            </a:r>
            <a:r>
              <a:rPr lang="ko-KR" altLang="en-US" dirty="0"/>
              <a:t>보통은 </a:t>
            </a:r>
            <a:r>
              <a:rPr lang="en-US" altLang="ko-KR" dirty="0"/>
              <a:t>3</a:t>
            </a:r>
            <a:r>
              <a:rPr lang="ko-KR" altLang="en-US" dirty="0"/>
              <a:t>이다</a:t>
            </a:r>
            <a:r>
              <a:rPr lang="en-US" altLang="ko-KR" dirty="0"/>
              <a:t>.)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phrase</a:t>
            </a:r>
            <a:r>
              <a:rPr lang="ko-KR" altLang="en-US" dirty="0"/>
              <a:t> 변수 생성</a:t>
            </a:r>
            <a:r>
              <a:rPr lang="en-US" altLang="ko-KR" dirty="0"/>
              <a:t>, </a:t>
            </a:r>
            <a:r>
              <a:rPr lang="ko-KR" altLang="en-US" dirty="0"/>
              <a:t>함수 호출 시 두번째 인자에서 임시 </a:t>
            </a:r>
            <a:r>
              <a:rPr lang="en-US" altLang="ko-KR" dirty="0"/>
              <a:t>string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en-US" altLang="ko-KR" dirty="0" err="1"/>
              <a:t>substr</a:t>
            </a:r>
            <a:r>
              <a:rPr lang="en-US" altLang="ko-KR" dirty="0"/>
              <a:t> </a:t>
            </a:r>
            <a:r>
              <a:rPr lang="ko-KR" altLang="en-US" dirty="0"/>
              <a:t>반환 값으로 임시 </a:t>
            </a:r>
            <a:r>
              <a:rPr lang="en-US" altLang="ko-KR" dirty="0"/>
              <a:t>string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반환 값에서 임시 </a:t>
            </a:r>
            <a:r>
              <a:rPr lang="en-US" altLang="ko-KR" dirty="0"/>
              <a:t>string </a:t>
            </a:r>
            <a:r>
              <a:rPr lang="ko-KR" altLang="en-US" dirty="0"/>
              <a:t>생성</a:t>
            </a:r>
            <a:r>
              <a:rPr lang="en-US" altLang="ko-KR" dirty="0"/>
              <a:t>, substring </a:t>
            </a:r>
            <a:r>
              <a:rPr lang="ko-KR" altLang="en-US" dirty="0"/>
              <a:t>변수 생성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C++17</a:t>
            </a:r>
            <a:r>
              <a:rPr lang="ko-KR" altLang="en-US" dirty="0"/>
              <a:t>부터는 해당 상황에서의 </a:t>
            </a:r>
            <a:r>
              <a:rPr lang="en-US" altLang="ko-KR" dirty="0"/>
              <a:t>RVO</a:t>
            </a:r>
            <a:r>
              <a:rPr lang="ko-KR" altLang="en-US" dirty="0"/>
              <a:t>가 강제되기 때문에</a:t>
            </a:r>
            <a:r>
              <a:rPr lang="en-US" altLang="ko-KR" dirty="0"/>
              <a:t>, 3/4</a:t>
            </a:r>
            <a:r>
              <a:rPr lang="ko-KR" altLang="en-US" dirty="0"/>
              <a:t>번째 생성은 생략되는 경우가 많다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보통 짧은 </a:t>
            </a:r>
            <a:r>
              <a:rPr lang="en-US" altLang="ko-KR" dirty="0"/>
              <a:t>string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대해서는 </a:t>
            </a:r>
            <a:r>
              <a:rPr lang="ko-KR" altLang="en-US" dirty="0" err="1"/>
              <a:t>힙</a:t>
            </a:r>
            <a:r>
              <a:rPr lang="ko-KR" altLang="en-US" dirty="0"/>
              <a:t> 할당이 </a:t>
            </a: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Small String </a:t>
            </a:r>
            <a:r>
              <a:rPr lang="en-US" altLang="ko-KR" dirty="0" err="1"/>
              <a:t>Optimisation</a:t>
            </a:r>
            <a:r>
              <a:rPr lang="en-US" altLang="ko-KR" dirty="0"/>
              <a:t> </a:t>
            </a:r>
            <a:r>
              <a:rPr lang="ko-KR" altLang="en-US" dirty="0"/>
              <a:t>기법을 사용하기도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62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네트워크 상에서 데이터를 주고받을 때도</a:t>
            </a:r>
            <a:r>
              <a:rPr lang="en-US" altLang="ko-KR" dirty="0"/>
              <a:t> </a:t>
            </a:r>
            <a:r>
              <a:rPr lang="ko-KR" altLang="en-US" dirty="0"/>
              <a:t>문자열을 받아 숫자로 변환하여 처리한 뒤</a:t>
            </a:r>
            <a:r>
              <a:rPr lang="en-US" altLang="ko-KR" dirty="0"/>
              <a:t>, </a:t>
            </a:r>
            <a:r>
              <a:rPr lang="ko-KR" altLang="en-US" dirty="0"/>
              <a:t>다시 숫자를 문자열로 변환하여 보내는 등 많은 변환이 이루어짐을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202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요약하면 필요 이상으로 많은 일을 수행하여 성능이 떨어진다는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첫 사항은</a:t>
            </a:r>
            <a:r>
              <a:rPr lang="en-US" altLang="ko-KR" dirty="0"/>
              <a:t>, JSON</a:t>
            </a:r>
            <a:r>
              <a:rPr lang="ko-KR" altLang="en-US" dirty="0"/>
              <a:t>이나 </a:t>
            </a:r>
            <a:r>
              <a:rPr lang="en-US" altLang="ko-KR" dirty="0"/>
              <a:t>XML </a:t>
            </a:r>
            <a:r>
              <a:rPr lang="ko-KR" altLang="en-US" dirty="0"/>
              <a:t>상에서 숫자를 변환한다고 가정해보면 된다</a:t>
            </a:r>
            <a:r>
              <a:rPr lang="en-US" altLang="ko-KR" dirty="0"/>
              <a:t>. </a:t>
            </a:r>
            <a:r>
              <a:rPr lang="ko-KR" altLang="en-US" dirty="0"/>
              <a:t>숫자 변환 시에</a:t>
            </a:r>
            <a:r>
              <a:rPr lang="en-US" altLang="ko-KR" dirty="0"/>
              <a:t>, </a:t>
            </a:r>
            <a:r>
              <a:rPr lang="ko-KR" altLang="en-US" dirty="0"/>
              <a:t>지역적인 변환이 필요할까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두번째 사항에 대해서</a:t>
            </a:r>
            <a:r>
              <a:rPr lang="en-US" altLang="ko-KR" dirty="0"/>
              <a:t>, </a:t>
            </a:r>
            <a:r>
              <a:rPr lang="ko-KR" altLang="en-US" dirty="0"/>
              <a:t>예외를 던지는 것은 메모리 할당을 동반할 수도 있으며</a:t>
            </a:r>
            <a:r>
              <a:rPr lang="en-US" altLang="ko-KR" dirty="0"/>
              <a:t>, </a:t>
            </a:r>
            <a:r>
              <a:rPr lang="ko-KR" altLang="en-US" dirty="0"/>
              <a:t>단순히 오류 코드를 반환하는 것은 매직 넘버를 요구하기 때문에 적절치 않다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네번째 사항은 </a:t>
            </a:r>
            <a:r>
              <a:rPr lang="en-US" altLang="ko-KR" dirty="0" err="1"/>
              <a:t>strtol</a:t>
            </a:r>
            <a:r>
              <a:rPr lang="ko-KR" altLang="en-US" dirty="0"/>
              <a:t>이나 </a:t>
            </a:r>
            <a:r>
              <a:rPr lang="en-US" altLang="ko-KR" dirty="0" err="1"/>
              <a:t>stringstream</a:t>
            </a:r>
            <a:r>
              <a:rPr lang="en-US" altLang="ko-KR" dirty="0"/>
              <a:t> </a:t>
            </a:r>
            <a:r>
              <a:rPr lang="ko-KR" altLang="en-US" dirty="0"/>
              <a:t>같은 함수</a:t>
            </a:r>
            <a:r>
              <a:rPr lang="en-US" altLang="ko-KR" dirty="0"/>
              <a:t>/</a:t>
            </a:r>
            <a:r>
              <a:rPr lang="ko-KR" altLang="en-US" dirty="0"/>
              <a:t>클래스가 해당된다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899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901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기본적으로</a:t>
            </a:r>
            <a:r>
              <a:rPr lang="en-US" altLang="ko-KR" dirty="0"/>
              <a:t>, </a:t>
            </a:r>
            <a:r>
              <a:rPr lang="ko-KR" altLang="en-US" dirty="0"/>
              <a:t>진수를 지정하지 않으면 </a:t>
            </a:r>
            <a:r>
              <a:rPr lang="en-US" altLang="ko-KR" dirty="0"/>
              <a:t>10</a:t>
            </a:r>
            <a:r>
              <a:rPr lang="ko-KR" altLang="en-US" dirty="0"/>
              <a:t>진수를 사용한다</a:t>
            </a:r>
            <a:r>
              <a:rPr lang="en-US" altLang="ko-KR" dirty="0"/>
              <a:t>. (2 ~ 36</a:t>
            </a:r>
            <a:r>
              <a:rPr lang="ko-KR" altLang="en-US" dirty="0"/>
              <a:t>진수를 사용할 수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92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형식 기본 값이 </a:t>
            </a:r>
            <a:r>
              <a:rPr lang="en-US" altLang="ko-KR" dirty="0"/>
              <a:t>general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000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923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418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out_of_range</a:t>
            </a:r>
            <a:r>
              <a:rPr lang="ko-KR" altLang="en-US" dirty="0"/>
              <a:t> 상황에서</a:t>
            </a:r>
            <a:r>
              <a:rPr lang="en-US" altLang="ko-KR" dirty="0"/>
              <a:t>, 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값은 변수의 타입과 관계가 없다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“111222333444555” </a:t>
            </a:r>
            <a:r>
              <a:rPr lang="ko-KR" altLang="en-US" dirty="0"/>
              <a:t>값을 변환하면 오류가 발생하지만</a:t>
            </a:r>
            <a:r>
              <a:rPr lang="en-US" altLang="ko-KR" dirty="0"/>
              <a:t>, </a:t>
            </a:r>
            <a:r>
              <a:rPr lang="en-US" altLang="ko-KR" dirty="0" err="1"/>
              <a:t>ptr</a:t>
            </a:r>
            <a:r>
              <a:rPr lang="ko-KR" altLang="en-US" dirty="0"/>
              <a:t>은 마지막 </a:t>
            </a:r>
            <a:r>
              <a:rPr lang="en-US" altLang="ko-KR" dirty="0"/>
              <a:t>5 </a:t>
            </a:r>
            <a:r>
              <a:rPr lang="ko-KR" altLang="en-US" dirty="0"/>
              <a:t>다음 위치를 가리키게 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664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(1.01, -67.9, 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535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0 (invalid), 20.9, 0 (invalid)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-10.1</a:t>
            </a:r>
            <a:r>
              <a:rPr lang="ko-KR" altLang="en-US" dirty="0"/>
              <a:t>에 </a:t>
            </a:r>
            <a:r>
              <a:rPr lang="en-US" altLang="ko-KR" dirty="0"/>
              <a:t>hex</a:t>
            </a:r>
            <a:r>
              <a:rPr lang="ko-KR" altLang="en-US" dirty="0"/>
              <a:t>를 적용하면</a:t>
            </a:r>
            <a:r>
              <a:rPr lang="en-US" altLang="ko-KR" dirty="0"/>
              <a:t>? -16.0625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0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대부분의 경우 </a:t>
            </a:r>
            <a:r>
              <a:rPr lang="en-US" altLang="ko-KR" dirty="0" err="1"/>
              <a:t>string_view</a:t>
            </a:r>
            <a:r>
              <a:rPr lang="ko-KR" altLang="en-US" dirty="0"/>
              <a:t>는 문자 순차열에 대한 포인터와 순차열의 길이로 구성되어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31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실행 시</a:t>
            </a:r>
            <a:r>
              <a:rPr lang="en-US" altLang="ko-KR" dirty="0"/>
              <a:t>, 1234xxxx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기본적으로</a:t>
            </a:r>
            <a:r>
              <a:rPr lang="en-US" altLang="ko-KR" dirty="0"/>
              <a:t>, </a:t>
            </a:r>
            <a:r>
              <a:rPr lang="ko-KR" altLang="en-US" dirty="0"/>
              <a:t>진수를 지정하지 않으면 </a:t>
            </a:r>
            <a:r>
              <a:rPr lang="en-US" altLang="ko-KR" dirty="0"/>
              <a:t>10</a:t>
            </a:r>
            <a:r>
              <a:rPr lang="ko-KR" altLang="en-US" dirty="0"/>
              <a:t>진수를 사용한다</a:t>
            </a:r>
            <a:r>
              <a:rPr lang="en-US" altLang="ko-KR" dirty="0"/>
              <a:t>. (2 ~ 36</a:t>
            </a:r>
            <a:r>
              <a:rPr lang="ko-KR" altLang="en-US" dirty="0"/>
              <a:t>진수를 사용할 수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014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실행 시 </a:t>
            </a:r>
            <a:r>
              <a:rPr lang="en-US" altLang="ko-KR" dirty="0"/>
              <a:t>123.4567xx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포맷을 생략할 시</a:t>
            </a:r>
            <a:r>
              <a:rPr lang="en-US" altLang="ko-KR" dirty="0"/>
              <a:t>, </a:t>
            </a:r>
            <a:r>
              <a:rPr lang="en-US" altLang="ko-KR" dirty="0" err="1"/>
              <a:t>printf</a:t>
            </a:r>
            <a:r>
              <a:rPr lang="en-US" altLang="ko-KR" dirty="0"/>
              <a:t> + “C” locale</a:t>
            </a:r>
            <a:r>
              <a:rPr lang="ko-KR" altLang="en-US" dirty="0"/>
              <a:t>과 정확히 동일하게 동작한다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%f</a:t>
            </a:r>
            <a:r>
              <a:rPr lang="ko-KR" altLang="en-US" dirty="0"/>
              <a:t>와 </a:t>
            </a:r>
            <a:r>
              <a:rPr lang="en-US" altLang="ko-KR" dirty="0"/>
              <a:t>%e </a:t>
            </a:r>
            <a:r>
              <a:rPr lang="ko-KR" altLang="en-US" dirty="0"/>
              <a:t>중 짧은 것을 선호하여 변환한다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변환 시 사용할 정확도</a:t>
            </a:r>
            <a:r>
              <a:rPr lang="en-US" altLang="ko-KR" dirty="0"/>
              <a:t>(Precision)</a:t>
            </a:r>
            <a:r>
              <a:rPr lang="ko-KR" altLang="en-US" dirty="0"/>
              <a:t>를 지정할 수 있는 버전도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278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97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38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단</a:t>
            </a:r>
            <a:r>
              <a:rPr lang="en-US" altLang="ko-KR" dirty="0"/>
              <a:t>, </a:t>
            </a:r>
            <a:r>
              <a:rPr lang="ko-KR" altLang="en-US" dirty="0"/>
              <a:t>개선된 코드의 함수에서 </a:t>
            </a:r>
            <a:r>
              <a:rPr lang="en-US" altLang="ko-KR" dirty="0" err="1"/>
              <a:t>string_view</a:t>
            </a:r>
            <a:r>
              <a:rPr lang="ko-KR" altLang="en-US" dirty="0"/>
              <a:t>를 반환하고 있기 때문에</a:t>
            </a:r>
            <a:r>
              <a:rPr lang="en-US" altLang="ko-KR" dirty="0"/>
              <a:t>, Dangling </a:t>
            </a:r>
            <a:r>
              <a:rPr lang="ko-KR" altLang="en-US" dirty="0"/>
              <a:t>문제에 항상 주의해야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59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슬라이드 참조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사항에 대한 예로는 </a:t>
            </a:r>
            <a:r>
              <a:rPr lang="en-US" altLang="ko-KR" dirty="0" err="1"/>
              <a:t>QString</a:t>
            </a:r>
            <a:r>
              <a:rPr lang="en-US" altLang="ko-KR" dirty="0"/>
              <a:t>, </a:t>
            </a:r>
            <a:r>
              <a:rPr lang="en-US" altLang="ko-KR" dirty="0" err="1"/>
              <a:t>CString</a:t>
            </a:r>
            <a:r>
              <a:rPr lang="en-US" altLang="ko-KR" dirty="0"/>
              <a:t>, const char*, … </a:t>
            </a:r>
            <a:r>
              <a:rPr lang="ko-KR" altLang="en-US" dirty="0"/>
              <a:t>등등이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26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508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(Hello, World!, 13), (Hello, 5)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string_view</a:t>
            </a:r>
            <a:r>
              <a:rPr lang="ko-KR" altLang="en-US" dirty="0"/>
              <a:t>가 참조하는 문자열은 </a:t>
            </a:r>
            <a:r>
              <a:rPr lang="en-US" altLang="ko-KR" dirty="0"/>
              <a:t>Null-terminate</a:t>
            </a:r>
            <a:r>
              <a:rPr lang="ko-KR" altLang="en-US" dirty="0"/>
              <a:t>가 아닐 수 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76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878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(Hello C++!, 11), (Hello, 5)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52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26. String View &amp; Conversion)</a:t>
            </a:r>
            <a:endParaRPr lang="ko-KR" altLang="en-US" sz="5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View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대다수의 인터페이스를 공유한다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B5FE6DC-46C4-4D4E-8A72-269AEFCB0FBF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E04C6A-6DAB-400C-888A-2CE8E997AA7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문자열에 대한 소유권을 가지지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(Non-owning).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3B72FF-DDAF-431B-805A-D906404B91F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EB124A-03B2-43A1-9522-A5A8F1B2237F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특징 때문에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string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인터페이스에서 다른 점이 발생하는데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9947FA-D6EF-4F5F-9D63-A6AB255B1BFF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C20FBF-45D1-4A71-838E-DECB7E2D06DE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에서만 쓸 수 있는 인터페이스도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2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View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상수 표현식의 값으로 사용될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6FE157-FA74-425D-B992-98F1DB815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186" y="1754859"/>
            <a:ext cx="7067627" cy="45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View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사용할 수 있는 연산을 정리하면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75C2FC-001E-42AA-9E5D-274902FF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77850"/>
              </p:ext>
            </p:extLst>
          </p:nvPr>
        </p:nvGraphicFramePr>
        <p:xfrm>
          <a:off x="886408" y="1754859"/>
          <a:ext cx="10378622" cy="438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0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2608719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  <a:gridCol w="2198952">
                  <a:extLst>
                    <a:ext uri="{9D8B030D-6E8A-4147-A177-3AD203B41FA5}">
                      <a16:colId xmlns:a16="http://schemas.microsoft.com/office/drawing/2014/main" val="3253930524"/>
                    </a:ext>
                  </a:extLst>
                </a:gridCol>
                <a:gridCol w="3252246">
                  <a:extLst>
                    <a:ext uri="{9D8B030D-6E8A-4147-A177-3AD203B41FA5}">
                      <a16:colId xmlns:a16="http://schemas.microsoft.com/office/drawing/2014/main" val="3840358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반복자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접근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크기 </a:t>
                      </a:r>
                      <a:r>
                        <a:rPr lang="en-US" altLang="ko-KR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용량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변경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 /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sv.cbegin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[n]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sv.remove_prefix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 /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sv.cend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sv.at(n)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sv.length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sv.remove_suffix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sv.rbegin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() /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sv.crbegin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sv.max_size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sv.swap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otherView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sv.rend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 /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sv.crend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sv.empty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7762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sv.data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0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View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사용할 수 있는 연산을 정리하면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75C2FC-001E-42AA-9E5D-274902FF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45406"/>
              </p:ext>
            </p:extLst>
          </p:nvPr>
        </p:nvGraphicFramePr>
        <p:xfrm>
          <a:off x="886408" y="1754859"/>
          <a:ext cx="10322062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05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3851007">
                  <a:extLst>
                    <a:ext uri="{9D8B030D-6E8A-4147-A177-3AD203B41FA5}">
                      <a16:colId xmlns:a16="http://schemas.microsoft.com/office/drawing/2014/main" val="3253930524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그 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sv.find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sv.copy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startPos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sv.rfind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sv.substr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(pos,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sv.find_first_of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sv.compare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sv.find_last_of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7762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sv.find_first_not_of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185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sv.find_last_not_of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7963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B7C8FC5-B7D3-4991-A232-A66E3AE2AC18}"/>
              </a:ext>
            </a:extLst>
          </p:cNvPr>
          <p:cNvCxnSpPr/>
          <p:nvPr/>
        </p:nvCxnSpPr>
        <p:spPr>
          <a:xfrm>
            <a:off x="886408" y="6112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DDD0FE-6B2F-46D8-9B9F-EEEDEBF4DBD3}"/>
              </a:ext>
            </a:extLst>
          </p:cNvPr>
          <p:cNvSpPr txBox="1"/>
          <p:nvPr/>
        </p:nvSpPr>
        <p:spPr>
          <a:xfrm>
            <a:off x="1601756" y="5872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string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substr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substr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차이점은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View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(C++20)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starts_with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ends_with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통해 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접미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부분을 검사할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98E6A1-CE64-48BE-B93C-2AC0E0CEC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625" y="1754859"/>
            <a:ext cx="8954750" cy="23720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B3B8D4-DF3E-4287-916D-D778A666D855}"/>
              </a:ext>
            </a:extLst>
          </p:cNvPr>
          <p:cNvCxnSpPr/>
          <p:nvPr/>
        </p:nvCxnSpPr>
        <p:spPr>
          <a:xfrm>
            <a:off x="886408" y="4674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02686A-A859-4100-BC4A-1E0467934C78}"/>
              </a:ext>
            </a:extLst>
          </p:cNvPr>
          <p:cNvSpPr txBox="1"/>
          <p:nvPr/>
        </p:nvSpPr>
        <p:spPr>
          <a:xfrm>
            <a:off x="1601756" y="4434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실행 결과는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51266A-47EF-43CA-8164-D759E6CFD941}"/>
              </a:ext>
            </a:extLst>
          </p:cNvPr>
          <p:cNvCxnSpPr/>
          <p:nvPr/>
        </p:nvCxnSpPr>
        <p:spPr>
          <a:xfrm>
            <a:off x="903277" y="544456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E6796F-B9A0-4FAB-9CB5-44645AAD64EC}"/>
              </a:ext>
            </a:extLst>
          </p:cNvPr>
          <p:cNvSpPr txBox="1"/>
          <p:nvPr/>
        </p:nvSpPr>
        <p:spPr>
          <a:xfrm>
            <a:off x="1618625" y="520439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연산들은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에도 동일한 인터페이스로 정의되어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8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Pitfalls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참조하는 문자열은 널 문자로 끝나지 않을 수도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B3B8D4-DF3E-4287-916D-D778A666D855}"/>
              </a:ext>
            </a:extLst>
          </p:cNvPr>
          <p:cNvCxnSpPr/>
          <p:nvPr/>
        </p:nvCxnSpPr>
        <p:spPr>
          <a:xfrm>
            <a:off x="886408" y="43510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02686A-A859-4100-BC4A-1E0467934C78}"/>
              </a:ext>
            </a:extLst>
          </p:cNvPr>
          <p:cNvSpPr txBox="1"/>
          <p:nvPr/>
        </p:nvSpPr>
        <p:spPr>
          <a:xfrm>
            <a:off x="1601756" y="411092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실행 결과는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51266A-47EF-43CA-8164-D759E6CFD941}"/>
              </a:ext>
            </a:extLst>
          </p:cNvPr>
          <p:cNvCxnSpPr/>
          <p:nvPr/>
        </p:nvCxnSpPr>
        <p:spPr>
          <a:xfrm>
            <a:off x="903277" y="51206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E6796F-B9A0-4FAB-9CB5-44645AAD64EC}"/>
              </a:ext>
            </a:extLst>
          </p:cNvPr>
          <p:cNvSpPr txBox="1"/>
          <p:nvPr/>
        </p:nvSpPr>
        <p:spPr>
          <a:xfrm>
            <a:off x="1618625" y="48805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문자열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(const char*)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사용하고 싶을 때는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주의해야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91623B-8004-44CC-B44B-D2931B66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468" y="1754859"/>
            <a:ext cx="689706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Pitfalls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객체로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객체를 생성할 때는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data/size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활용하는 것이 좋다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E50773-7523-4EE7-A756-5EC3022D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704" y="1754859"/>
            <a:ext cx="9078592" cy="174331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6D5483-9ACD-452E-BBB3-306582D661A3}"/>
              </a:ext>
            </a:extLst>
          </p:cNvPr>
          <p:cNvCxnSpPr/>
          <p:nvPr/>
        </p:nvCxnSpPr>
        <p:spPr>
          <a:xfrm>
            <a:off x="903277" y="404624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979A6C-2070-4916-9748-F3338E7083F5}"/>
              </a:ext>
            </a:extLst>
          </p:cNvPr>
          <p:cNvSpPr txBox="1"/>
          <p:nvPr/>
        </p:nvSpPr>
        <p:spPr>
          <a:xfrm>
            <a:off x="1618625" y="380608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정확하게 의도한 부분만 참조하여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생성해낼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96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Pitfalls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문자열을 소유하는 객체가 아니다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B3B8D4-DF3E-4287-916D-D778A666D85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02686A-A859-4100-BC4A-1E0467934C7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문자열이 차지하는 메모리를 소유하지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408D4D-FFD9-417A-9988-AC2E2249F41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C6D98-C0C1-4578-94E4-4CAF2CFC739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문자열을 소유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하는 객체는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절대로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객체보다 먼저 소멸되어서는 안된다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5A4A53-8123-44D2-A85E-F2A2A05133F7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A820B3-8417-4BA5-8636-67F90FDB8CF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반환하거나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저장하거나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매개변수로 취할 때는 항상 주의해야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8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Pitfalls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81F6EB-2DEB-4D84-83A6-D38838A54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24" y="1754859"/>
            <a:ext cx="1004075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Pitfalls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E03365-5C11-464E-80E1-A6AA19BA1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30" y="1754859"/>
            <a:ext cx="869753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String 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코드가 실행되었을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총 몇 개 만들어질까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E0C2C9-0686-4037-9997-F7086E1A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14" y="1754859"/>
            <a:ext cx="1001217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여러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포맷이 생겨나면서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 변환 처리의 성능이 점점 중요해지고 있다</a:t>
            </a:r>
            <a:r>
              <a:rPr lang="en-US" altLang="ko-KR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B3B8D4-DF3E-4287-916D-D778A666D85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02686A-A859-4100-BC4A-1E0467934C7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C++17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문자열 변환을 위한 함수들을 제공한다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408D4D-FFD9-417A-9988-AC2E2249F41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C6D98-C0C1-4578-94E4-4CAF2CFC739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문자열 변환을 통해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빠르게 데이터와 문자열 간 상호 변환이 가능하다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5A4A53-8123-44D2-A85E-F2A2A05133F7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A820B3-8417-4BA5-8636-67F90FDB8CF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문자열 변환을 위해서는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from_chars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/ </a:t>
            </a:r>
            <a:r>
              <a:rPr lang="en-US" altLang="ko-KR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to_chars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기존에 사용되던 문자열 변환 함수에는 아래와 같은 단점이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B3B8D4-DF3E-4287-916D-D778A666D85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02686A-A859-4100-BC4A-1E0467934C7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함수가 지역적으로 변환을 수행하기 때문에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보편적인 문자열 처리에 불필요한 비용이 들어간다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408D4D-FFD9-417A-9988-AC2E2249F41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C6D98-C0C1-4578-94E4-4CAF2CFC739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도중 문제가 발생했을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사용하는 방법이 불확실하거나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비용이 들어간다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5A4A53-8123-44D2-A85E-F2A2A05133F7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A820B3-8417-4BA5-8636-67F90FDB8CF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특히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 API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포맷팅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문자열에 대한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분석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(Parsing)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작업이 별도로 필요하다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D22325-FD07-4512-B210-1585D1777C4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9CBCF4-8011-4B03-8092-47012F8BDE6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시작부의 공백을 무시하는 기능은 편리하지만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역시 상황에 따라 많은 비용이 든다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424852-EE33-418B-A4EC-712A360B2F31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DB30BD-31BD-418C-9467-94A95AD97FA2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몇몇 함수는 버퍼 오버런에 대한 대비책이 구비되어 있지 않다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35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  <p:bldP spid="19" grpId="0"/>
      <p:bldP spid="18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새롭게 도입된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저수준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문자열 변환의 특징은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B3B8D4-DF3E-4287-916D-D778A666D85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02686A-A859-4100-BC4A-1E0467934C7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오류가 발생해도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예외를 던지지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408D4D-FFD9-417A-9988-AC2E2249F41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C6D98-C0C1-4578-94E4-4CAF2CFC739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별도의 메모리 할당없이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변환이 즉시 수행된다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5A4A53-8123-44D2-A85E-F2A2A05133F7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A820B3-8417-4BA5-8636-67F90FDB8CF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지역적 문자열을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지원하지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249D42-2621-4ACA-89F1-2B669E669CC2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F61CB8-BC7F-4468-B67D-5878223F459E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버퍼 오버런을 방지하기 위해서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범위가 명시되어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B86682-26FA-46E8-91F3-7925B6E96907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B50F43-2AF0-4292-AC0C-50017CC6361D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포맷팅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문자열을 전달할 필요가 없다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5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  <p:bldP spid="19" grpId="0"/>
      <p:bldP spid="18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문자열을 정수 값으로 변환할 때는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from_chars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B6F50A-574A-408D-A950-069976AF74AC}"/>
              </a:ext>
            </a:extLst>
          </p:cNvPr>
          <p:cNvCxnSpPr/>
          <p:nvPr/>
        </p:nvCxnSpPr>
        <p:spPr>
          <a:xfrm>
            <a:off x="886408" y="55288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CC9FB-0B8E-4CE8-A2F3-5B335DD38733}"/>
              </a:ext>
            </a:extLst>
          </p:cNvPr>
          <p:cNvSpPr txBox="1"/>
          <p:nvPr/>
        </p:nvSpPr>
        <p:spPr>
          <a:xfrm>
            <a:off x="1601756" y="52886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문자열의 범위를 지정하고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값을 담을 변수를 지정한 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변환할 때 사용할 진수를 넘긴다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861B7-FF24-429F-8A0E-3B55BB0DD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01" y="1754859"/>
            <a:ext cx="9252797" cy="32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문자열을 실수 값으로 변환할 때도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from_chars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B6F50A-574A-408D-A950-069976AF74AC}"/>
              </a:ext>
            </a:extLst>
          </p:cNvPr>
          <p:cNvCxnSpPr/>
          <p:nvPr/>
        </p:nvCxnSpPr>
        <p:spPr>
          <a:xfrm>
            <a:off x="886408" y="537511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CC9FB-0B8E-4CE8-A2F3-5B335DD38733}"/>
              </a:ext>
            </a:extLst>
          </p:cNvPr>
          <p:cNvSpPr txBox="1"/>
          <p:nvPr/>
        </p:nvSpPr>
        <p:spPr>
          <a:xfrm>
            <a:off x="1601756" y="513494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문자열의 범위를 지정하고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값을 담을 변수를 지정한 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값이 구성된 형식을 넘긴다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3B2C2D-5318-416B-BD35-31C8287FC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514" y="1754859"/>
            <a:ext cx="8964971" cy="30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실수 값이 구성된 형식은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std::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chars_format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값으로 지정한다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40884E-4FF0-49D4-869C-201FDD2C1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285" y="1754859"/>
            <a:ext cx="612543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from_chars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연산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결과로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from_chars_result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반환한다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92C2C3-7BE3-47C3-9F08-77CCA973824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24DBD2-4D6F-44F6-9EA2-B108A28F3AE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객체에는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유효하지 않은 첫 문자를 가리키는 포인터와 오류 코드를 담는 객체가 들어있다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8DF2CF-05E1-49A1-8D82-81A0A0A75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443" y="2524432"/>
            <a:ext cx="601111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상황에 따른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from_chars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수행 결과는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92C2C3-7BE3-47C3-9F08-77CCA973824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24DBD2-4D6F-44F6-9EA2-B108A28F3AEB}"/>
              </a:ext>
            </a:extLst>
          </p:cNvPr>
          <p:cNvSpPr txBox="1"/>
          <p:nvPr/>
        </p:nvSpPr>
        <p:spPr>
          <a:xfrm>
            <a:off x="1601756" y="175485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변환 성공 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값은 유효하지 않은 문자가 존재할 경우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해당하는 첫 문자를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가리킨다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</a:p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만약 전부 유효한 경우에는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ptr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전달된 범위의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Last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값과 동일하다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ec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값은 값 초기화된다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5BDA29-1344-4A07-9FB9-E254CCBC9B3C}"/>
              </a:ext>
            </a:extLst>
          </p:cNvPr>
          <p:cNvCxnSpPr/>
          <p:nvPr/>
        </p:nvCxnSpPr>
        <p:spPr>
          <a:xfrm>
            <a:off x="886408" y="31339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67FACB-9850-4872-BEB1-95267A60BF8F}"/>
              </a:ext>
            </a:extLst>
          </p:cNvPr>
          <p:cNvSpPr txBox="1"/>
          <p:nvPr/>
        </p:nvSpPr>
        <p:spPr>
          <a:xfrm>
            <a:off x="1601756" y="2893764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유효하지 않은 변환일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ptr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전달된 범위의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First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값과 동일하다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ec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std::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errc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::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invalid_argument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초기화되며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전달된 수치 변수의 값은 바뀌지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1A85A-E90F-44D6-B11D-49710728262A}"/>
              </a:ext>
            </a:extLst>
          </p:cNvPr>
          <p:cNvCxnSpPr/>
          <p:nvPr/>
        </p:nvCxnSpPr>
        <p:spPr>
          <a:xfrm>
            <a:off x="886408" y="427283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0C8EEF-BB85-4218-8699-4C2A9D8F98CE}"/>
              </a:ext>
            </a:extLst>
          </p:cNvPr>
          <p:cNvSpPr txBox="1"/>
          <p:nvPr/>
        </p:nvSpPr>
        <p:spPr>
          <a:xfrm>
            <a:off x="1601756" y="403266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변환된 수치 값이 너무 커서 변수에 담을 수 없는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ec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std::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errc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result_out_of_range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endParaRPr lang="en-US" altLang="ko-KR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전달된 수치 변수의 값은 바뀌지 않으며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값은 변환이 성공했을 때와 같다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코드의 실행 결과는 무엇일까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AA498E-396D-4032-8BD5-43A1B877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434" y="1754859"/>
            <a:ext cx="7079131" cy="40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코드의 실행 결과는 무엇일까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914AF-CD0E-4C8F-9128-8ADEB4F6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140" y="1754859"/>
            <a:ext cx="6809720" cy="40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2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String 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C++11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이후 도입된 이동 연산 등으로 인해 객체의 전달 속도가 매우 향상되었다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D4C478-CFCE-492C-B433-977452A655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70F44-093D-475A-B4B4-B7BE5B4CA8D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코드에 따라 많은 객체 복사본들이 생성될 수 있다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39668-CA0B-43FE-AD04-E64224B61E9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96B8F-F444-498C-9D9A-1554C9C4E87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 복사본을 줄이기 위해서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이후 도입된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활용해볼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FCF0D-3A9C-4632-B569-F11621EB4A95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연속적인 문자 순차열을 소유하지 않고 참조만 하는 타입이다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3A170A-FC5A-4089-8647-566582587223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29F681-76F8-4BF1-9AA0-CFDA6A3AF182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참조하고 있는 문자 순차열을 변경하지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586093-9C39-4B08-82CF-2095BE5EA35F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824FE0-1E35-445F-A188-DB5CA6FF52AF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자유롭게 전달할 수 있으며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대부분의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사용할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79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1" grpId="0"/>
      <p:bldP spid="14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정수 값을 문자열로 변환할 때는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to_chars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B6F50A-574A-408D-A950-069976AF74AC}"/>
              </a:ext>
            </a:extLst>
          </p:cNvPr>
          <p:cNvCxnSpPr/>
          <p:nvPr/>
        </p:nvCxnSpPr>
        <p:spPr>
          <a:xfrm>
            <a:off x="886408" y="55799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CC9FB-0B8E-4CE8-A2F3-5B335DD38733}"/>
              </a:ext>
            </a:extLst>
          </p:cNvPr>
          <p:cNvSpPr txBox="1"/>
          <p:nvPr/>
        </p:nvSpPr>
        <p:spPr>
          <a:xfrm>
            <a:off x="1601756" y="53398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버퍼의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범위와 문자열로 변환할 값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변환 시 사용할 진수를 제공한다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05B9A9-1179-4D1E-B45B-B681725E0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98" y="1754859"/>
            <a:ext cx="1005980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값을 문자열로 변환할 때도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to_chars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B6F50A-574A-408D-A950-069976AF74AC}"/>
              </a:ext>
            </a:extLst>
          </p:cNvPr>
          <p:cNvCxnSpPr/>
          <p:nvPr/>
        </p:nvCxnSpPr>
        <p:spPr>
          <a:xfrm>
            <a:off x="886408" y="59038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CC9FB-0B8E-4CE8-A2F3-5B335DD38733}"/>
              </a:ext>
            </a:extLst>
          </p:cNvPr>
          <p:cNvSpPr txBox="1"/>
          <p:nvPr/>
        </p:nvSpPr>
        <p:spPr>
          <a:xfrm>
            <a:off x="1601756" y="56637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버퍼의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범위와 문자열로 변환할 값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변환에 사용할 포맷을 지정한다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BF5CC8-C235-42F5-AF19-91B92E049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66" y="1754859"/>
            <a:ext cx="979306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to_chars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연산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결과로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to_chars_result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반환한다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92C2C3-7BE3-47C3-9F08-77CCA973824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24DBD2-4D6F-44F6-9EA2-B108A28F3AE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객체에는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유효하지 않은 첫 문자를 가리키는 포인터와 오류 코드를 담는 객체가 들어있다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9FCAD1-7D0F-4C5F-84C8-0A65AE41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628" y="2524432"/>
            <a:ext cx="533474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7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Conversion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상황에 따른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to_chars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수행 결과는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7EF20A-6185-45A1-AE40-368FBAA4E7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C82125-2B2F-4C22-A60A-1B6A5236011D}"/>
              </a:ext>
            </a:extLst>
          </p:cNvPr>
          <p:cNvSpPr txBox="1"/>
          <p:nvPr/>
        </p:nvSpPr>
        <p:spPr>
          <a:xfrm>
            <a:off x="1601756" y="175485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변환 성공 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값은 마지막으로 기록된 문자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다음 위치를 가리킨다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ec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값은 값 초기화된다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변환된 문자열은 널 문자로 끝나지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52DCF7-D3B7-48FE-8773-4753203C8824}"/>
              </a:ext>
            </a:extLst>
          </p:cNvPr>
          <p:cNvCxnSpPr/>
          <p:nvPr/>
        </p:nvCxnSpPr>
        <p:spPr>
          <a:xfrm>
            <a:off x="886408" y="31339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B274B1-C542-40E8-9332-F2069413B363}"/>
              </a:ext>
            </a:extLst>
          </p:cNvPr>
          <p:cNvSpPr txBox="1"/>
          <p:nvPr/>
        </p:nvSpPr>
        <p:spPr>
          <a:xfrm>
            <a:off x="1601756" y="2893764"/>
            <a:ext cx="10061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시 오류가 발생할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ec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std::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errc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value_too_large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</a:p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전달된 수치 변수의 값은 바뀌지 않으며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ptr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전달된 범위의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Last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값과 동일하다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전달된 범위 내 값 상태는 알 수 없다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8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String 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사용하여 이전 코드를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개선해보면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0FAED3-50F8-4355-86ED-A42AB7BCC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277" y="1754859"/>
            <a:ext cx="6979446" cy="325894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24FB54-943C-4133-8C14-0FDC7C892E03}"/>
              </a:ext>
            </a:extLst>
          </p:cNvPr>
          <p:cNvCxnSpPr/>
          <p:nvPr/>
        </p:nvCxnSpPr>
        <p:spPr>
          <a:xfrm>
            <a:off x="886408" y="556187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2B1334-6616-4D31-8434-AA3B12657D89}"/>
              </a:ext>
            </a:extLst>
          </p:cNvPr>
          <p:cNvSpPr txBox="1"/>
          <p:nvPr/>
        </p:nvSpPr>
        <p:spPr>
          <a:xfrm>
            <a:off x="1601756" y="532170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힙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메모리에 대한 할당이 한번만 일어난다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4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String 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유용하게 사용할 수 있는 경우에는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D4C478-CFCE-492C-B433-977452A655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70F44-093D-475A-B4B4-B7BE5B4CA8D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최적화 기법의 일환으로 사용해볼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39668-CA0B-43FE-AD04-E64224B61E9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96B8F-F444-498C-9D9A-1554C9C4E87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문자열에 대한 저장과 소유권이 필요하지 않을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const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대체하는 수단으로 사용해볼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66B900-8757-4656-ABE6-58EB1492DEED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6605E7-7838-4345-B9C1-E87CE150DC36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기반 문자 타입이 같고 연속적인 메모리를 관리하는 문자열 타입이라면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 처리를 위해 사용해볼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18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String 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처럼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역시 클래스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인스턴스 중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하나에 불과하다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D4C478-CFCE-492C-B433-977452A655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70F44-093D-475A-B4B4-B7BE5B4CA8D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타입을 기반으로 하는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View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39668-CA0B-43FE-AD04-E64224B61E9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96B8F-F444-498C-9D9A-1554C9C4E87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표준에서는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문자 타입을 기반으로 하는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View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타입도 제공하고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75C2FC-001E-42AA-9E5D-274902FF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46524"/>
              </p:ext>
            </p:extLst>
          </p:nvPr>
        </p:nvGraphicFramePr>
        <p:xfrm>
          <a:off x="886408" y="3294005"/>
          <a:ext cx="10378623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컨테이너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컨테이너에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string_view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View.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wstring_view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wchar_t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View.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std::u8string_view (C++20)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char8_t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View.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std::u16string_view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char16_t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View.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7762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std::u32string_view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char32_t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타입을 기반으로 하는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View.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5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View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 문자열을 통해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생성할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4D29A3-CB07-46AE-9491-93CDEA9B7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56" y="1754859"/>
            <a:ext cx="9040487" cy="237205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7F8E0B-21F4-4A7F-A78A-4B923FA8F949}"/>
              </a:ext>
            </a:extLst>
          </p:cNvPr>
          <p:cNvCxnSpPr/>
          <p:nvPr/>
        </p:nvCxnSpPr>
        <p:spPr>
          <a:xfrm>
            <a:off x="886408" y="4674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282F36-0A98-40E9-B460-B8C052776FDD}"/>
              </a:ext>
            </a:extLst>
          </p:cNvPr>
          <p:cNvSpPr txBox="1"/>
          <p:nvPr/>
        </p:nvSpPr>
        <p:spPr>
          <a:xfrm>
            <a:off x="1601756" y="4434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 코드의 실행 결과는 무엇일까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View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통해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string_view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생성할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F5FEF-4589-42DF-923E-6484928D0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601" y="1754859"/>
            <a:ext cx="589679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1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View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연산자를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string_view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생성할 수도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B5FE6DC-46C4-4D4E-8A72-269AEFCB0FBF}"/>
              </a:ext>
            </a:extLst>
          </p:cNvPr>
          <p:cNvCxnSpPr/>
          <p:nvPr/>
        </p:nvCxnSpPr>
        <p:spPr>
          <a:xfrm>
            <a:off x="886408" y="44177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E04C6A-6DAB-400C-888A-2CE8E997AA76}"/>
              </a:ext>
            </a:extLst>
          </p:cNvPr>
          <p:cNvSpPr txBox="1"/>
          <p:nvPr/>
        </p:nvSpPr>
        <p:spPr>
          <a:xfrm>
            <a:off x="1601756" y="417761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 코드의 실행 결과는 무엇일까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5E47FA-4FAB-4F46-8662-9965B8920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14" y="1754859"/>
            <a:ext cx="983117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11418</TotalTime>
  <Words>2423</Words>
  <Application>Microsoft Office PowerPoint</Application>
  <PresentationFormat>와이드스크린</PresentationFormat>
  <Paragraphs>247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야놀자 야체 B</vt:lpstr>
      <vt:lpstr>맑은 고딕</vt:lpstr>
      <vt:lpstr>Arial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5182</cp:revision>
  <dcterms:created xsi:type="dcterms:W3CDTF">2017-02-13T14:50:04Z</dcterms:created>
  <dcterms:modified xsi:type="dcterms:W3CDTF">2019-07-30T10:34:45Z</dcterms:modified>
</cp:coreProperties>
</file>