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7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야놀자 야체 B" panose="02020603020101020101" pitchFamily="18" charset="-127"/>
      <p:bold r:id="rId26"/>
    </p:embeddedFont>
    <p:embeddedFont>
      <p:font typeface="야놀자 야체 R" panose="0202060302010102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545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 생성자 쪽에서 파생 클래스 타입을 받는 생성자가 존재할 수도 있지만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일반적으로는 매우 드물다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41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Derived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복사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생성자를 호출했을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가지 경우 모두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Base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기본 생성자가 호출되기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 호출이 끝나면 객체가 예상하지 못한 값으로 설정되어 있을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72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생성자와 달리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연산자에서는 기초 부분 대입을 까먹을 시 아무 일도 해주지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생성자에서는 그래도 기본 생성자를 호출하는 것과 대비된다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기초 클래스의 생성자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연산자가 합성 버전인지는 파생 클래스에서 전혀 중요하지 않다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보통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클래스의 대입 연산자를 호출할 때는 그 연산자가 기초 부분의 자가 대입 처리를 하고 있다고 가정한다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74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소멸 순서는 생성과 반대이다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소멸자를 가장 먼저 실행한 다음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 소멸자를 호출하면서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 계통을 거슬러 올라간다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84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 생성자에서 파생 클래스 버전의 가상 함수를 호출하는 경우를 생각해보면 쉽게 이해할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가상 함수 호출이 이루어지면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초기화되지 않은 멤버에 대해서도 연산을 수행할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12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2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63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using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선언문을 생성자에 적용하면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‘derived(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param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: base(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args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{ }’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같은 코드가 만들어진다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99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private/protected/public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선언문의 위치에 관계없이 항상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private/protected/public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클래스에 매개변수가 둘인 생성자가 있고 두번째 매개변수에 기본 인자가 있을 경우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클래스는 매개변수가 하나인 생성자와 매개변수가 둘인 생성자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총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생성자가 만들어진다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기본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생성자는 정의하지 않을 시 보통의 경우처럼 합성된다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특히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상속받은 생성자는 사용자 정의 생성자로 취급하지 않으므로 상속받은 생성자만 있는 클래스는 합성 기본 생성자가 만들어진다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6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62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객체를 컨테이너에 넣을 때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슬라이싱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문제가 발생한다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04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스마트 포인터도 보통의 포인터처럼 파생으로 기초로의 변환을 지원한다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29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할당 해제 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Derived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소멸자가 실행되는 것이 아니라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Base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소멸자가 실행된다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94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이동 연산을 합성하지 않는 이유는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가상 소멸자의 존재는 어쨌든 기초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 정의에 영향을 끼치기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기초 클래스 복사 제어 멤버 중 정의되지 않은 것이 있는 경우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파생 클래스에 해당 멤버의 합성 버전을 정의하지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67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45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합성 멤버가 삭제된 채로 정의되기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사실 예제에서 파생 클래스의 이동 연산이 금지된 이유는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클래스가 복사 생성자를 정의함으로 인해 컴파일러가 이동 연산을 합성하지 않기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합성을 통해 삭제된 복사 제어 멤버를 파생 클래스에서 직접 정의하면 연산을 사용할 수는 있지만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기초 클래스에 정의되지 않은 연산은 파생 클래스에도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버전도 명시적으로 정의해야 하는 이유는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연산을 하나라도 정의하면 합성 복사 연산은 삭제된 것으로 정의되기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4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39. Inheritance Copy Control &amp; Polymorphic Container)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Inheritance &amp; Copy Control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파생 클래스 생성자는 자신의 멤버와 동시에 기초 클래스 부분도 초기화한다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연산은 기초 클래스 부분을 포함한 전체 객체를 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이동하는 책임을 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8" y="3294005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생성자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연산자와 달리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소멸자에서는 파생 클래스의 할당 자원만 관리한다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객체의 기초 클래스 부분은 암시적으로 자동 소멸하기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비슷하게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대입 연산자는 자신이 기초 클래스 부분 멤버를 대입하는 책임을 지게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8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1" grpId="0"/>
      <p:bldP spid="14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Inheritance &amp; Copy Control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파생 클래스의 복사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생성자는 보통 대응되는 기초 클래스 생성자를 활용한다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99888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75871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클래스의 초기화 작업을 기초 클래스의 생성자에 위임할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C8CE31-E4F2-4D0C-83A1-9CC99F8EA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57" y="1754859"/>
            <a:ext cx="777348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Inheritance &amp; Copy Control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98F57B-B850-4F04-B6FB-0B7F7E4B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837" y="1754859"/>
            <a:ext cx="626832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Inheritance &amp; Copy Control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복사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생성자와 마찬가지로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파생 클래스의 대입 연산자도 기초 부분을 명시적으로 대입해야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597005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572989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부분의 대입 작업을 기초 클래스의 대입 연산자에 위임한다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45F8FA-2235-4775-B396-AC3D1F564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055" y="1754859"/>
            <a:ext cx="5225093" cy="36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Inheritance &amp; Copy Control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파생 클래스의 소멸자에서는 객체의 기초 클래스 부분을 암시적으로 소멸시킨다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 연산자와 달리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소멸자는 파생 클래스에서 할당한 자원의 해제 책임만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A74162-A0F0-4AF7-BE41-297683834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048" y="2524432"/>
            <a:ext cx="575390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9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Inheritance &amp; Copy Control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소멸자에서 가상 함수를 호출하면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클래스에서는 기초 클래스 부분을 먼저 생성하고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반대로 파생 클래스가 소멸할 때는 역순으로 소멸한다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24432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 생성자 실행 시에는 객체의 파생 부분이 미초기화 상태로 남아있게 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실행 시 객체의 파생 부분은 이미 소멸되어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8" y="3663337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불완전성을 조절하고자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컴파일러에서는 생성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 시 타입이 바뀐 것처럼 객체를 다룬다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473104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49088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가상 함수를 마치 비가상 함수인 것처럼 호출하게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549703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525686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소멸자에서 가상 함수를 호출하면 생성자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타입에 해당하는 버전을 사용하게 된다</a:t>
            </a:r>
            <a:r>
              <a:rPr lang="en-US" altLang="ko-KR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62630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60228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직접적인 호출이나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생성자에서 호출하는 함수를 통해 간접적으로 호출된 가상 함수에도 적용된다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14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0" grpId="0"/>
      <p:bldP spid="19" grpId="0"/>
      <p:bldP spid="23" grpId="0"/>
      <p:bldP spid="25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Constructor Inheritance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이후에서는 기초 클래스의 생성자를 파생 클래스에서 재사용하는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정확히 일반적인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의미와는 맞지 않지만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흔히 이를 생성자를 상속받았다고 표현한다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클래스가 직접 기초 클래스만 초기화할 수 있는 것과 동일하게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생성자도 직접 기초 클래스에서만 물려받는다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8" y="3294005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생성자는 기초 클래스에서 상속받을 수 없다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436171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12154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클래스에서 이들을 정의하지 않으면 컴파일러에서 합성한다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09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0" grpId="0"/>
      <p:bldP spid="19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Constructor Inheritance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아래의 예제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6FE7FD-0860-419F-81CA-3894C5B9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820" y="1754859"/>
            <a:ext cx="6816360" cy="44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7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Constructor Inheritance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이름에 대한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선언문의 의미를 되돌아보자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선언문은 해당 이름을 현재 유효 범위에서 볼 수 있도록 하는 의미를 가진다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9918" y="2524432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using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선언문을 생성자에 적용하면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359213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335197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기초 클래스의 각 생성자에 대응되는 파생 생성자를 생성하게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435812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11796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컴파일러에서는 기초 클래스의 각 생성자에 대해 매개변수 목록이 같은 생성자를 파생 클래스에 생성한다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51241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8839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 자신만 가지는 데이터 멤버가 있다면 그 멤버는 기본 초기화된다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77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9" grpId="0"/>
      <p:bldP spid="23" grpId="0"/>
      <p:bldP spid="18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Constructor Inheritance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 외에도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상속받은 생성자는 여러 독특한 특징을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보통 멤버의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선언과 달리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생성자에 대한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선언은 접근 수준을 변경하지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explicit/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지정할 수 없으므로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클래스의 생성자 특성을 그대로 따른다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53058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329042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 생성자에 기본 인자가 있으면 그 인자는 상속하지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918" y="4056408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생성자를 상속받을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클래스는 기초 클래스의 생성자 각각을 상속받지만 여기에는 예외가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512770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88753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 기초 클래스 생성자와 매개변수가 같은 생성자를 정의할 경우 그 생성자는 상속하지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589727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565710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생성자는 상속받지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79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3" grpId="0"/>
      <p:bldP spid="18" grpId="0"/>
      <p:bldP spid="26" grpId="0"/>
      <p:bldP spid="28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Inheritance &amp; Copy Control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상속 계통에 속한 클래스 역시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복사 제어 멤버들을 정의함으로써 복사 제어 연산을 제어할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클래스와 마찬가지로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정의하지 않은 기초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 복사 제어 멤버는 컴파일러에서 합성한다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6113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2097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또한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역시 마찬가지로 합성된 복사 제어 멤버는 삭제된 함수로 정의될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6C1-65F8-4045-B199-3484386C44F9}"/>
              </a:ext>
            </a:extLst>
          </p:cNvPr>
          <p:cNvSpPr txBox="1"/>
          <p:nvPr/>
        </p:nvSpPr>
        <p:spPr>
          <a:xfrm>
            <a:off x="279918" y="3287087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일반적으로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클래스는 반드시 가상 소멸자를 정의하고 있어야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B5597EA-8F9D-4DCF-8461-ADB1354FE6B9}"/>
              </a:ext>
            </a:extLst>
          </p:cNvPr>
          <p:cNvCxnSpPr/>
          <p:nvPr/>
        </p:nvCxnSpPr>
        <p:spPr>
          <a:xfrm>
            <a:off x="886408" y="43583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14B48-0567-42B7-830C-561E5E7B5421}"/>
              </a:ext>
            </a:extLst>
          </p:cNvPr>
          <p:cNvSpPr txBox="1"/>
          <p:nvPr/>
        </p:nvSpPr>
        <p:spPr>
          <a:xfrm>
            <a:off x="1601756" y="41182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소멸자가 가상이 아닐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 타입이 다른 객체를 소멸시킬 때 문제가 발생할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FA46F60-3BFE-4E90-AD24-FFF9416627D2}"/>
              </a:ext>
            </a:extLst>
          </p:cNvPr>
          <p:cNvCxnSpPr/>
          <p:nvPr/>
        </p:nvCxnSpPr>
        <p:spPr>
          <a:xfrm>
            <a:off x="886408" y="512449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5E81D7-29E9-4C47-BD2F-C328F22080B8}"/>
              </a:ext>
            </a:extLst>
          </p:cNvPr>
          <p:cNvSpPr txBox="1"/>
          <p:nvPr/>
        </p:nvSpPr>
        <p:spPr>
          <a:xfrm>
            <a:off x="1601756" y="488432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 타입이 다를 때도 올바른 타입의 소멸자를 실행시키기 위해 가상 소멸자가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1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7" grpId="0"/>
      <p:bldP spid="19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Inheritance &amp; STL Container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컨테이너를 통해 상속 계통에 속한 객체를 저장할 때는 항상 간접적으로 저장해야만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상속으로 연관된 타입의 객체는 컨테이너에 직접적으로 저장할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요소마다 타입이 다른 컨테이너는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정의할 수 없기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057D4D-03B5-4DCA-A426-F82CD1F6C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416" y="4125133"/>
            <a:ext cx="6211167" cy="16099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DB0BA5-EE5D-4D9C-A14D-A6F6D9194B4D}"/>
              </a:ext>
            </a:extLst>
          </p:cNvPr>
          <p:cNvSpPr txBox="1"/>
          <p:nvPr/>
        </p:nvSpPr>
        <p:spPr>
          <a:xfrm>
            <a:off x="279918" y="3294005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4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3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Inheritance &amp; STL Container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상속으로 연관된 여러 객체를 담을 컨테이너가 필요하면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포인터를 담는 컨테이너를 정의해야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리소스가 새는 것을 방지하려면 되도록이면 스마트 포인터를 이용하는 것이 좋다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A38A02-A8F9-4E22-AC0A-D359957E0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311" y="2524432"/>
            <a:ext cx="701137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8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Inheritance &amp; Copy Control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8EC50-E7C5-451D-BE66-564E2A321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080" y="1754859"/>
            <a:ext cx="7837839" cy="46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7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Inheritance &amp; Copy Control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가상 소멸자도 파생 클래스에 가상 특성을 물려준다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가상 소멸자를 정의하면 파생 클래스나 파생 클래스에서 파생한 클래스의 소멸자도 암시적으로 가상이다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8" y="2524432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가상 소멸자의 존재는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3/5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법칙에 있어 중요한 예외 사항이다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소멸자가 필요하면 복사 제어 멤버 연산을 정의해야만 하는 규칙의 예외 사항이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소멸자가 필요 없어도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클래스가 기초 클래스로 쓰이게 된다면 가상 소멸자가 필요하기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7" y="4894706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가상 소멸자는 이동 연산의 합성을 막는다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59659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57258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가상 소멸자가 있으면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컴파일러에서는 절대로 이동 연산을 암시적으로 합성하지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4" grpId="0"/>
      <p:bldP spid="17" grpId="0"/>
      <p:bldP spid="19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Inheritance &amp; Copy Control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기초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합성 복사 제어 멤버는 일반적인 합성 복사 제어 멤버와 동일하게 동작한다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자신의 멤버를 멤버별로 초기화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소멸시킨다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8" y="2524432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합성 멤버에서는 객체의 직접 기초 클래스 부분의 연산을 기초 클래스에 위임한다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합성 기본 생성자는 직접 기초 클래스의 기본 생성자를 실행한 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자신의 생성자를 실행한다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합성 복사 생성자는 직접 기초 클래스의 복사 생성자를 실행한 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자신의 생성자를 실행한다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 연산도 동일한 과정으로 실행된다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 멤버가 합성 버전인지는 전혀 중요하지 않고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접근 가능하고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삭제된 함수가 아니기만 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88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4" grpId="0"/>
      <p:bldP spid="17" grpId="0"/>
      <p:bldP spid="19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Inheritance &amp; Copy Control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기초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합성 복사 제어 멤버도 삭제된 함수로 정의될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삭제된 함수로 정의되는 조건도 다른 클래스와 동일하다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이와 별개로 기초 클래스가 정의되어 있는 방법이 파생 클래스의 정의에 영향을 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3294005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기초 클래스의 복사 제어 멤버를 삭제하거나 접근이 불가능하면 파생 클래스에서도 삭제된다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클래스의 멤버에 대응되는 멤버가 파생 클래스에서 삭제된 함수로 정의된다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컴파일러에서 기초 클래스 부분을 생성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소멸할 때 기초 클래스 멤버를 사용할 수 없기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3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7" grpId="0"/>
      <p:bldP spid="23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Inheritance &amp; Copy Control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파생 클래스의 합성 기본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합성 복사 생성자가 삭제되는 또 다른 경우가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클래스에 접근할 수 없거나 삭제한 소멸자가 있으면 파생 클래스의 기본 생성자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생성자가 삭제된다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객체에서 기초 부분을 소멸시킬 수가 없기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9918" y="3294005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기초 클래스의 이동 연산이 삭제되었거나 접근이 불가능하면 파생 클래스에서도 삭제된다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이동 연산을 파생 클래스에서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‘= default’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명시적으로 요청했을 때도 마찬가지다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클래스의 부분을 옮길 수가 없기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9044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56642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 소멸자를 삭제하거나 접근할 수 없는 경우에는 이동 생성자가 삭제된다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96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7" grpId="0"/>
      <p:bldP spid="23" grpId="0"/>
      <p:bldP spid="28" grpId="0"/>
      <p:bldP spid="30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Inheritance &amp; Copy Control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 객체가 복사도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이동도 할 수 없는 이유는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973D7A-78D4-4AEC-A232-277B7CC6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266" y="1754859"/>
            <a:ext cx="5861467" cy="45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2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Inheritance &amp; Copy Control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거의 대부분의 기초 클래스는 가상 소멸자를 정의한다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기본적으로 기초 클래스에는 합성 이동 연산이 존재하지 않아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클래스에도 합성 이동 연산이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8" y="2524432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기초 클래스에서 이동 연산이 필요하다면 반드시 명시적으로 정의해야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합성 버전을 사용할 때도 명시적으로 이동 연산을 정의해야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연산을 정의하면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복사 버전도 반드시 명시적으로 정의해야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99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1" grpId="0"/>
      <p:bldP spid="14" grpId="0"/>
      <p:bldP spid="17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1768</Words>
  <Application>Microsoft Office PowerPoint</Application>
  <PresentationFormat>와이드스크린</PresentationFormat>
  <Paragraphs>149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야놀자 야체 R</vt:lpstr>
      <vt:lpstr>Arial</vt:lpstr>
      <vt:lpstr>야놀자 야체 B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2487</cp:revision>
  <dcterms:created xsi:type="dcterms:W3CDTF">2017-02-13T14:50:04Z</dcterms:created>
  <dcterms:modified xsi:type="dcterms:W3CDTF">2020-01-27T11:32:57Z</dcterms:modified>
</cp:coreProperties>
</file>