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8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6" r:id="rId30"/>
    <p:sldId id="315" r:id="rId31"/>
    <p:sldId id="318" r:id="rId32"/>
    <p:sldId id="319" r:id="rId33"/>
    <p:sldId id="317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2" r:id="rId45"/>
    <p:sldId id="333" r:id="rId46"/>
    <p:sldId id="331" r:id="rId47"/>
  </p:sldIdLst>
  <p:sldSz cx="12192000" cy="6858000"/>
  <p:notesSz cx="6858000" cy="9144000"/>
  <p:embeddedFontLst>
    <p:embeddedFont>
      <p:font typeface="맑은 고딕" panose="020B0503020000020004" pitchFamily="50" charset="-127"/>
      <p:regular r:id="rId49"/>
      <p:bold r:id="rId50"/>
    </p:embeddedFont>
    <p:embeddedFont>
      <p:font typeface="야놀자 야체 B" panose="02020603020101020101" pitchFamily="18" charset="-127"/>
      <p:bold r:id="rId51"/>
    </p:embeddedFont>
    <p:embeddedFont>
      <p:font typeface="야놀자 야체 R" panose="02020603020101020101" pitchFamily="18" charset="-127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“</a:t>
            </a:r>
            <a:r>
              <a:rPr lang="en-US" altLang="ko-KR" dirty="0" err="1"/>
              <a:t>fg</a:t>
            </a:r>
            <a:r>
              <a:rPr lang="en-US" altLang="ko-KR" dirty="0"/>
              <a:t>” </a:t>
            </a:r>
            <a:r>
              <a:rPr lang="ko-KR" altLang="en-US" dirty="0"/>
              <a:t>혹은 </a:t>
            </a:r>
            <a:r>
              <a:rPr lang="en-US" altLang="ko-KR" dirty="0"/>
              <a:t>“gf”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순서가 보장되지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19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알 수 없지만</a:t>
            </a:r>
            <a:r>
              <a:rPr lang="en-US" altLang="ko-KR" dirty="0"/>
              <a:t>, ‘new’</a:t>
            </a:r>
            <a:r>
              <a:rPr lang="ko-KR" altLang="en-US" dirty="0"/>
              <a:t>가 수행된 후에 </a:t>
            </a:r>
            <a:r>
              <a:rPr lang="en-US" altLang="ko-KR" dirty="0"/>
              <a:t>‘</a:t>
            </a:r>
            <a:r>
              <a:rPr lang="en-US" altLang="ko-KR" dirty="0" err="1"/>
              <a:t>ToSafePointer</a:t>
            </a:r>
            <a:r>
              <a:rPr lang="en-US" altLang="ko-KR" dirty="0"/>
              <a:t>’</a:t>
            </a:r>
            <a:r>
              <a:rPr lang="ko-KR" altLang="en-US" dirty="0"/>
              <a:t>가 호출되는 현상은 발생하지 않는다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(0, 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operator+(operator+(f(), operator*(g(), h())), j())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  <a:r>
              <a:rPr lang="ko-KR" altLang="en-US" dirty="0"/>
              <a:t>달라진 점은</a:t>
            </a:r>
            <a:r>
              <a:rPr lang="en-US" altLang="ko-KR" dirty="0"/>
              <a:t>, g() </a:t>
            </a:r>
            <a:r>
              <a:rPr lang="ko-KR" altLang="en-US" dirty="0"/>
              <a:t>호출 다음에 </a:t>
            </a:r>
            <a:r>
              <a:rPr lang="en-US" altLang="ko-KR" dirty="0"/>
              <a:t>f()</a:t>
            </a:r>
            <a:r>
              <a:rPr lang="ko-KR" altLang="en-US" dirty="0"/>
              <a:t>가 호출되는 상황이 생길 수가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60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en-US" altLang="ko-KR" dirty="0" err="1"/>
              <a:t>fg</a:t>
            </a:r>
            <a:r>
              <a:rPr lang="ko-KR" altLang="en-US" dirty="0"/>
              <a:t>가 출력된다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53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초기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이라고 할 때</a:t>
            </a:r>
            <a:r>
              <a:rPr lang="en-US" altLang="ko-KR" dirty="0"/>
              <a:t>, (</a:t>
            </a:r>
            <a:r>
              <a:rPr lang="ko-KR" altLang="en-US" dirty="0"/>
              <a:t>미정의</a:t>
            </a:r>
            <a:r>
              <a:rPr lang="en-US" altLang="ko-KR" dirty="0"/>
              <a:t>, </a:t>
            </a:r>
            <a:r>
              <a:rPr lang="ko-KR" altLang="en-US" dirty="0"/>
              <a:t>정상</a:t>
            </a:r>
            <a:r>
              <a:rPr lang="en-US" altLang="ko-KR" dirty="0"/>
              <a:t>), (</a:t>
            </a:r>
            <a:r>
              <a:rPr lang="ko-KR" altLang="en-US" dirty="0"/>
              <a:t>미정의</a:t>
            </a:r>
            <a:r>
              <a:rPr lang="en-US" altLang="ko-KR" dirty="0"/>
              <a:t>, </a:t>
            </a:r>
            <a:r>
              <a:rPr lang="ko-KR" altLang="en-US" dirty="0"/>
              <a:t>정상</a:t>
            </a:r>
            <a:r>
              <a:rPr lang="en-US" altLang="ko-KR" dirty="0"/>
              <a:t>), (</a:t>
            </a:r>
            <a:r>
              <a:rPr lang="ko-KR" altLang="en-US" dirty="0"/>
              <a:t>미정의</a:t>
            </a:r>
            <a:r>
              <a:rPr lang="en-US" altLang="ko-KR" dirty="0"/>
              <a:t>, </a:t>
            </a:r>
            <a:r>
              <a:rPr lang="ko-KR" altLang="en-US" dirty="0"/>
              <a:t>정상</a:t>
            </a:r>
            <a:r>
              <a:rPr lang="en-US" altLang="ko-KR" dirty="0"/>
              <a:t>), (</a:t>
            </a:r>
            <a:r>
              <a:rPr lang="ko-KR" altLang="en-US" dirty="0"/>
              <a:t>미정의</a:t>
            </a:r>
            <a:r>
              <a:rPr lang="en-US" altLang="ko-KR" dirty="0"/>
              <a:t>, </a:t>
            </a:r>
            <a:r>
              <a:rPr lang="ko-KR" altLang="en-US" dirty="0"/>
              <a:t>미정의</a:t>
            </a:r>
            <a:r>
              <a:rPr lang="en-US" altLang="ko-KR" dirty="0"/>
              <a:t>), (2, 2), (Undefined,</a:t>
            </a:r>
            <a:r>
              <a:rPr lang="ko-KR" altLang="en-US" dirty="0"/>
              <a:t> </a:t>
            </a:r>
            <a:r>
              <a:rPr lang="en-US" altLang="ko-KR" dirty="0"/>
              <a:t>Unspecified)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(“++++</a:t>
            </a:r>
            <a:r>
              <a:rPr lang="en-US" altLang="ko-KR" dirty="0" err="1"/>
              <a:t>i</a:t>
            </a:r>
            <a:r>
              <a:rPr lang="ko-KR" altLang="en-US" dirty="0"/>
              <a:t>＂는 </a:t>
            </a:r>
            <a:r>
              <a:rPr lang="en-US" altLang="ko-KR" dirty="0"/>
              <a:t>C++11</a:t>
            </a:r>
            <a:r>
              <a:rPr lang="ko-KR" altLang="en-US" dirty="0"/>
              <a:t> 이전에서 미정의이다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09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97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x = (x / y) * y + (x % y)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</a:t>
            </a:r>
            <a:r>
              <a:rPr lang="ko-KR" altLang="en-US" dirty="0"/>
              <a:t> </a:t>
            </a:r>
            <a:r>
              <a:rPr lang="en-US" altLang="ko-KR" dirty="0"/>
              <a:t>-5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C++11 </a:t>
            </a:r>
            <a:r>
              <a:rPr lang="ko-KR" altLang="en-US" dirty="0"/>
              <a:t>이전에는</a:t>
            </a:r>
            <a:r>
              <a:rPr lang="en-US" altLang="ko-KR" dirty="0"/>
              <a:t>, </a:t>
            </a:r>
            <a:r>
              <a:rPr lang="ko-KR" altLang="en-US" dirty="0"/>
              <a:t>몫이 음수일 때 반올림</a:t>
            </a:r>
            <a:r>
              <a:rPr lang="en-US" altLang="ko-KR" dirty="0"/>
              <a:t>/</a:t>
            </a:r>
            <a:r>
              <a:rPr lang="ko-KR" altLang="en-US" dirty="0" err="1"/>
              <a:t>반내림을</a:t>
            </a:r>
            <a:r>
              <a:rPr lang="ko-KR" altLang="en-US" dirty="0"/>
              <a:t> 허용하고</a:t>
            </a:r>
            <a:r>
              <a:rPr lang="en-US" altLang="ko-KR" dirty="0"/>
              <a:t>, </a:t>
            </a:r>
            <a:r>
              <a:rPr lang="ko-KR" altLang="en-US" dirty="0" err="1"/>
              <a:t>반내림을</a:t>
            </a:r>
            <a:r>
              <a:rPr lang="ko-KR" altLang="en-US" dirty="0"/>
              <a:t> 선택하는 경우에 한해 </a:t>
            </a:r>
            <a:r>
              <a:rPr lang="en-US" altLang="ko-KR" dirty="0"/>
              <a:t>x % y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와 부호가 같도록 구현하는 것을 허용했다</a:t>
            </a:r>
            <a:r>
              <a:rPr lang="en-US" altLang="ko-KR" dirty="0"/>
              <a:t>. (</a:t>
            </a:r>
            <a:r>
              <a:rPr lang="ko-KR" altLang="en-US" dirty="0"/>
              <a:t>현재는 무조건 자르기 때문에</a:t>
            </a:r>
            <a:r>
              <a:rPr lang="en-US" altLang="ko-KR" dirty="0"/>
              <a:t>, </a:t>
            </a:r>
            <a:r>
              <a:rPr lang="ko-KR" altLang="en-US" dirty="0"/>
              <a:t>금지되었다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3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31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k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보다 크면 </a:t>
            </a:r>
            <a:r>
              <a:rPr lang="en-US" altLang="ko-KR" dirty="0"/>
              <a:t>true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61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en-US" altLang="ko-KR" dirty="0" err="1"/>
              <a:t>isTriggered</a:t>
            </a:r>
            <a:r>
              <a:rPr lang="en-US" altLang="ko-KR" dirty="0"/>
              <a:t> </a:t>
            </a:r>
            <a:r>
              <a:rPr lang="ko-KR" altLang="en-US" dirty="0"/>
              <a:t>변수의 타입이 반드시 </a:t>
            </a:r>
            <a:r>
              <a:rPr lang="en-US" altLang="ko-KR" dirty="0"/>
              <a:t>bool</a:t>
            </a:r>
            <a:r>
              <a:rPr lang="ko-KR" altLang="en-US" dirty="0"/>
              <a:t>이 아니어도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좌변 값이다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“int*” </a:t>
            </a:r>
            <a:r>
              <a:rPr lang="ko-KR" altLang="en-US" dirty="0"/>
              <a:t>값을 </a:t>
            </a:r>
            <a:r>
              <a:rPr lang="en-US" altLang="ko-KR" dirty="0"/>
              <a:t>“int” </a:t>
            </a:r>
            <a:r>
              <a:rPr lang="ko-KR" altLang="en-US" dirty="0"/>
              <a:t>타입에 대입할 수 없어 컴파일 오류가 발생한다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1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02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피연산자는 모두 좌변 값이다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전위는 좌변 값</a:t>
            </a:r>
            <a:r>
              <a:rPr lang="en-US" altLang="ko-KR" dirty="0"/>
              <a:t>, </a:t>
            </a:r>
            <a:r>
              <a:rPr lang="ko-KR" altLang="en-US" dirty="0"/>
              <a:t>후위는 우변 값이다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60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while </a:t>
            </a:r>
            <a:r>
              <a:rPr lang="ko-KR" altLang="en-US" dirty="0"/>
              <a:t>루프에서 미정의 행동이 일어날 수 있다</a:t>
            </a:r>
            <a:r>
              <a:rPr lang="en-US" altLang="ko-KR" dirty="0"/>
              <a:t>. (</a:t>
            </a:r>
            <a:r>
              <a:rPr lang="ko-KR" altLang="en-US" dirty="0"/>
              <a:t>왼쪽 피연산자를 먼저 평가하면 괜찮지만</a:t>
            </a:r>
            <a:r>
              <a:rPr lang="en-US" altLang="ko-KR" dirty="0"/>
              <a:t>, </a:t>
            </a:r>
            <a:r>
              <a:rPr lang="ko-KR" altLang="en-US" dirty="0"/>
              <a:t>오른쪽 피연산자를 먼저 평가하면 오류이다</a:t>
            </a:r>
            <a:r>
              <a:rPr lang="en-US" altLang="ko-KR" dirty="0"/>
              <a:t>.) (C++17 </a:t>
            </a:r>
            <a:r>
              <a:rPr lang="ko-KR" altLang="en-US" dirty="0"/>
              <a:t>이전</a:t>
            </a:r>
            <a:r>
              <a:rPr lang="en-US" altLang="ko-KR" dirty="0"/>
              <a:t>) C++17 </a:t>
            </a:r>
            <a:r>
              <a:rPr lang="ko-KR" altLang="en-US" dirty="0"/>
              <a:t>이후면 문제가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37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문제가 없다</a:t>
            </a:r>
            <a:r>
              <a:rPr lang="en-US" altLang="ko-KR" dirty="0"/>
              <a:t>. </a:t>
            </a:r>
            <a:r>
              <a:rPr lang="ko-KR" altLang="en-US" dirty="0"/>
              <a:t>출력 결과는 </a:t>
            </a:r>
            <a:r>
              <a:rPr lang="en-US" altLang="ko-KR" dirty="0"/>
              <a:t>(0, 1, 4, 9, 16, 25).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92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표현식이 모두 좌변 값이거나</a:t>
            </a:r>
            <a:r>
              <a:rPr lang="en-US" altLang="ko-KR" dirty="0"/>
              <a:t>, </a:t>
            </a:r>
            <a:r>
              <a:rPr lang="ko-KR" altLang="en-US" dirty="0"/>
              <a:t>타입이 같은 좌변 값 타입으로 변환 가능할 경우 좌변 값이다</a:t>
            </a:r>
            <a:r>
              <a:rPr lang="en-US" altLang="ko-KR" dirty="0"/>
              <a:t>. </a:t>
            </a:r>
            <a:r>
              <a:rPr lang="ko-KR" altLang="en-US" dirty="0"/>
              <a:t>그렇지 않으면</a:t>
            </a:r>
            <a:r>
              <a:rPr lang="en-US" altLang="ko-KR" dirty="0"/>
              <a:t>, </a:t>
            </a:r>
            <a:r>
              <a:rPr lang="ko-KR" altLang="en-US" dirty="0"/>
              <a:t>우변 값이다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12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충족 시 </a:t>
            </a:r>
            <a:r>
              <a:rPr lang="en-US" altLang="ko-KR" dirty="0"/>
              <a:t>Bigger than 10, </a:t>
            </a:r>
            <a:r>
              <a:rPr lang="ko-KR" altLang="en-US" dirty="0"/>
              <a:t>충족하지 않을 시 </a:t>
            </a:r>
            <a:r>
              <a:rPr lang="en-US" altLang="ko-KR" dirty="0"/>
              <a:t>Less than 10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충족 시 </a:t>
            </a:r>
            <a:r>
              <a:rPr lang="en-US" altLang="ko-KR" dirty="0"/>
              <a:t>1, </a:t>
            </a:r>
            <a:r>
              <a:rPr lang="ko-KR" altLang="en-US" dirty="0"/>
              <a:t>충족하지 않을 시 </a:t>
            </a:r>
            <a:r>
              <a:rPr lang="en-US" altLang="ko-KR" dirty="0"/>
              <a:t>0</a:t>
            </a:r>
            <a:r>
              <a:rPr lang="ko-KR" altLang="en-US" dirty="0"/>
              <a:t>이 출력된다</a:t>
            </a:r>
            <a:r>
              <a:rPr lang="en-US" altLang="ko-KR" dirty="0"/>
              <a:t>. (</a:t>
            </a:r>
            <a:r>
              <a:rPr lang="ko-KR" altLang="en-US" dirty="0"/>
              <a:t>표현식의 반환 값은 각각 충족 시 </a:t>
            </a:r>
            <a:r>
              <a:rPr lang="en-US" altLang="ko-KR" dirty="0"/>
              <a:t>Bigger than 10, </a:t>
            </a:r>
            <a:r>
              <a:rPr lang="ko-KR" altLang="en-US" dirty="0"/>
              <a:t>충족하지 않을 시 </a:t>
            </a:r>
            <a:r>
              <a:rPr lang="en-US" altLang="ko-KR" dirty="0"/>
              <a:t>Less than 10)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</a:t>
            </a:r>
            <a:r>
              <a:rPr lang="ko-KR" altLang="en-US" dirty="0"/>
              <a:t> 컴파일 오류 </a:t>
            </a:r>
            <a:r>
              <a:rPr lang="en-US" altLang="ko-KR" dirty="0"/>
              <a:t>(number</a:t>
            </a:r>
            <a:r>
              <a:rPr lang="ko-KR" altLang="en-US" dirty="0"/>
              <a:t>를 출력한 스트림을 정수 값과 비교한다고 간주함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97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미정의이다</a:t>
            </a:r>
            <a:r>
              <a:rPr lang="en-US" altLang="ko-KR" dirty="0"/>
              <a:t>. </a:t>
            </a:r>
            <a:r>
              <a:rPr lang="ko-KR" altLang="en-US" dirty="0"/>
              <a:t>되도록이면</a:t>
            </a:r>
            <a:r>
              <a:rPr lang="en-US" altLang="ko-KR" dirty="0"/>
              <a:t>, </a:t>
            </a:r>
            <a:r>
              <a:rPr lang="ko-KR" altLang="en-US" dirty="0"/>
              <a:t>비트 연산에는 부호가 없는 </a:t>
            </a:r>
            <a:r>
              <a:rPr lang="en-US" altLang="ko-KR" dirty="0"/>
              <a:t>unsigned </a:t>
            </a:r>
            <a:r>
              <a:rPr lang="ko-KR" altLang="en-US" dirty="0"/>
              <a:t>타입을 사용하자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4</a:t>
            </a:r>
            <a:r>
              <a:rPr lang="ko-KR" altLang="en-US" dirty="0"/>
              <a:t>에 해당하는 문자 코드가 출력된다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연산이 수행되는 과정이 중요한데</a:t>
            </a:r>
            <a:r>
              <a:rPr lang="en-US" altLang="ko-KR" dirty="0"/>
              <a:t>, NOT </a:t>
            </a:r>
            <a:r>
              <a:rPr lang="ko-KR" altLang="en-US" dirty="0"/>
              <a:t>연산이 수행될 때</a:t>
            </a:r>
            <a:r>
              <a:rPr lang="en-US" altLang="ko-KR" dirty="0"/>
              <a:t>, bits</a:t>
            </a:r>
            <a:r>
              <a:rPr lang="ko-KR" altLang="en-US" dirty="0"/>
              <a:t> 값은 이미 </a:t>
            </a:r>
            <a:r>
              <a:rPr lang="en-US" altLang="ko-KR" dirty="0"/>
              <a:t>int </a:t>
            </a:r>
            <a:r>
              <a:rPr lang="ko-KR" altLang="en-US" dirty="0"/>
              <a:t>타입으로 승격된 상태이다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int </a:t>
            </a:r>
            <a:r>
              <a:rPr lang="ko-KR" altLang="en-US" dirty="0"/>
              <a:t>상수에 대해 비트 연산을 수행한 뒤</a:t>
            </a:r>
            <a:r>
              <a:rPr lang="en-US" altLang="ko-KR" dirty="0"/>
              <a:t>, unsigned char </a:t>
            </a:r>
            <a:r>
              <a:rPr lang="ko-KR" altLang="en-US" dirty="0"/>
              <a:t>타입에 대입하는 형태가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38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52</a:t>
            </a:r>
            <a:r>
              <a:rPr lang="ko-KR" altLang="en-US" dirty="0"/>
              <a:t>가 출력된다</a:t>
            </a:r>
            <a:r>
              <a:rPr lang="en-US" altLang="ko-KR" dirty="0"/>
              <a:t>, 1</a:t>
            </a:r>
            <a:r>
              <a:rPr lang="ko-KR" altLang="en-US" dirty="0"/>
              <a:t>을 출력한다</a:t>
            </a:r>
            <a:r>
              <a:rPr lang="en-US" altLang="ko-KR" dirty="0"/>
              <a:t>, </a:t>
            </a:r>
            <a:r>
              <a:rPr lang="ko-KR" altLang="en-US" dirty="0"/>
              <a:t>컴파일 오류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47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오른쪽 표현식 결과가 좌변 값이면 좌변 값이며</a:t>
            </a:r>
            <a:r>
              <a:rPr lang="en-US" altLang="ko-KR" dirty="0"/>
              <a:t>, </a:t>
            </a:r>
            <a:r>
              <a:rPr lang="ko-KR" altLang="en-US" dirty="0"/>
              <a:t>그렇지 않으면 우변 값이다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8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 dirty="0"/>
              <a:t>참조자를 사용해서 우변 값을 좌변 값 위치에 놓게 할 수도 있긴 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85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55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63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5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서로 다른 두 객체가 정말 다르다는 것을 메모리 주소로 나타내기 위해</a:t>
            </a:r>
            <a:r>
              <a:rPr lang="en-US" altLang="ko-KR" dirty="0"/>
              <a:t>, </a:t>
            </a:r>
            <a:r>
              <a:rPr lang="ko-KR" altLang="en-US" dirty="0"/>
              <a:t>표준에서는 모든 객체의 크기가 </a:t>
            </a:r>
            <a:r>
              <a:rPr lang="en-US" altLang="ko-KR" dirty="0"/>
              <a:t>1</a:t>
            </a:r>
            <a:r>
              <a:rPr lang="ko-KR" altLang="en-US" dirty="0"/>
              <a:t>바이트 이상일 것을 요구하고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정확히는</a:t>
            </a:r>
            <a:r>
              <a:rPr lang="en-US" altLang="ko-KR" dirty="0"/>
              <a:t>, </a:t>
            </a:r>
            <a:r>
              <a:rPr lang="ko-KR" altLang="en-US" dirty="0"/>
              <a:t>객체가 저장되는 시작 주소의 위치 결정 시 </a:t>
            </a:r>
            <a:r>
              <a:rPr lang="en-US" altLang="ko-KR" dirty="0"/>
              <a:t>Alignment</a:t>
            </a:r>
            <a:r>
              <a:rPr lang="ko-KR" altLang="en-US" dirty="0"/>
              <a:t>의 영향을 받는다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예를 들면</a:t>
            </a:r>
            <a:r>
              <a:rPr lang="en-US" altLang="ko-KR" dirty="0"/>
              <a:t>, Alignment</a:t>
            </a:r>
            <a:r>
              <a:rPr lang="ko-KR" altLang="en-US" dirty="0"/>
              <a:t>가 </a:t>
            </a:r>
            <a:r>
              <a:rPr lang="en-US" altLang="ko-KR" dirty="0"/>
              <a:t>16</a:t>
            </a:r>
            <a:r>
              <a:rPr lang="ko-KR" altLang="en-US" dirty="0"/>
              <a:t>이면 반드시 </a:t>
            </a:r>
            <a:r>
              <a:rPr lang="en-US" altLang="ko-KR" dirty="0"/>
              <a:t>16 </a:t>
            </a:r>
            <a:r>
              <a:rPr lang="ko-KR" altLang="en-US" dirty="0"/>
              <a:t>바이트 경계만 객체가 저장되는 시작 주소가 될 수 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시스템에 따라</a:t>
            </a:r>
            <a:r>
              <a:rPr lang="en-US" altLang="ko-KR" dirty="0"/>
              <a:t>, Instruction </a:t>
            </a:r>
            <a:r>
              <a:rPr lang="ko-KR" altLang="en-US" dirty="0"/>
              <a:t>절약에 따른 성능 향상을 이루기 위해서 필요하다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9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4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‘</a:t>
            </a:r>
            <a:r>
              <a:rPr lang="en-US" altLang="ko-KR" dirty="0" err="1"/>
              <a:t>alignas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)’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en-US" altLang="ko-KR" dirty="0" err="1"/>
              <a:t>alignas</a:t>
            </a:r>
            <a:r>
              <a:rPr lang="en-US" altLang="ko-KR" dirty="0"/>
              <a:t>(</a:t>
            </a:r>
            <a:r>
              <a:rPr lang="en-US" altLang="ko-KR" dirty="0" err="1"/>
              <a:t>alignof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))’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43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아무 의미 없이 무시되지만</a:t>
            </a:r>
            <a:r>
              <a:rPr lang="en-US" altLang="ko-KR" dirty="0"/>
              <a:t>, </a:t>
            </a:r>
            <a:r>
              <a:rPr lang="ko-KR" altLang="en-US" dirty="0"/>
              <a:t>컴파일 오류가 발생하지는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309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컴파일 오류</a:t>
            </a:r>
            <a:r>
              <a:rPr lang="en-US" altLang="ko-KR" dirty="0"/>
              <a:t>. </a:t>
            </a:r>
            <a:r>
              <a:rPr lang="ko-KR" altLang="en-US" dirty="0"/>
              <a:t>허용되지 않는다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동일한 타입</a:t>
            </a:r>
            <a:r>
              <a:rPr lang="en-US" altLang="ko-KR" dirty="0"/>
              <a:t>/</a:t>
            </a:r>
            <a:r>
              <a:rPr lang="ko-KR" altLang="en-US" dirty="0"/>
              <a:t>변수 선언에서 </a:t>
            </a:r>
            <a:r>
              <a:rPr lang="en-US" altLang="ko-KR" dirty="0"/>
              <a:t>Alignment</a:t>
            </a:r>
            <a:r>
              <a:rPr lang="ko-KR" altLang="en-US" dirty="0"/>
              <a:t>가 더 작게 설정될 경우에는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Alignment </a:t>
            </a:r>
            <a:r>
              <a:rPr lang="ko-KR" altLang="en-US" dirty="0"/>
              <a:t>설정은 무시된다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5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7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대입 연산자는 왼쪽 피연산자로 </a:t>
            </a:r>
            <a:r>
              <a:rPr lang="en-US" altLang="ko-KR" dirty="0"/>
              <a:t>non-const </a:t>
            </a:r>
            <a:r>
              <a:rPr lang="en-US" altLang="ko-KR" dirty="0" err="1"/>
              <a:t>lvalue</a:t>
            </a:r>
            <a:r>
              <a:rPr lang="en-US" altLang="ko-KR" dirty="0"/>
              <a:t>, </a:t>
            </a:r>
            <a:r>
              <a:rPr lang="ko-KR" altLang="en-US" dirty="0"/>
              <a:t>반환 값으로 </a:t>
            </a:r>
            <a:r>
              <a:rPr lang="en-US" altLang="ko-KR" dirty="0" err="1"/>
              <a:t>lvalue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주소 연산자는 </a:t>
            </a:r>
            <a:r>
              <a:rPr lang="en-US" altLang="ko-KR" dirty="0" err="1"/>
              <a:t>lvalue</a:t>
            </a:r>
            <a:r>
              <a:rPr lang="en-US" altLang="ko-KR" dirty="0"/>
              <a:t> </a:t>
            </a:r>
            <a:r>
              <a:rPr lang="ko-KR" altLang="en-US" dirty="0"/>
              <a:t>피연산자에 </a:t>
            </a:r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 dirty="0"/>
              <a:t>반환 값을 사용한다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역참조</a:t>
            </a:r>
            <a:r>
              <a:rPr lang="en-US" altLang="ko-KR" dirty="0"/>
              <a:t>,</a:t>
            </a:r>
            <a:r>
              <a:rPr lang="ko-KR" altLang="en-US" dirty="0"/>
              <a:t> 첨자 연산자 모두 좌변 값을 반환한다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증가 연산자는</a:t>
            </a:r>
            <a:r>
              <a:rPr lang="en-US" altLang="ko-KR" dirty="0"/>
              <a:t> </a:t>
            </a:r>
            <a:r>
              <a:rPr lang="en-US" altLang="ko-KR" dirty="0" err="1"/>
              <a:t>lvalue</a:t>
            </a:r>
            <a:r>
              <a:rPr lang="en-US" altLang="ko-KR" dirty="0"/>
              <a:t> </a:t>
            </a:r>
            <a:r>
              <a:rPr lang="ko-KR" altLang="en-US" dirty="0"/>
              <a:t>피연산자에</a:t>
            </a:r>
            <a:r>
              <a:rPr lang="en-US" altLang="ko-KR" dirty="0"/>
              <a:t>, </a:t>
            </a:r>
            <a:r>
              <a:rPr lang="ko-KR" altLang="en-US" dirty="0"/>
              <a:t>전위 버전에 한해 </a:t>
            </a:r>
            <a:r>
              <a:rPr lang="en-US" altLang="ko-KR" dirty="0" err="1"/>
              <a:t>lvalue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8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606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첫째</a:t>
            </a:r>
            <a:r>
              <a:rPr lang="en-US" altLang="ko-KR" dirty="0"/>
              <a:t>, 3</a:t>
            </a:r>
            <a:r>
              <a:rPr lang="ko-KR" altLang="en-US" dirty="0"/>
              <a:t>번째 라인에서</a:t>
            </a:r>
            <a:r>
              <a:rPr lang="en-US" altLang="ko-KR" dirty="0"/>
              <a:t>, const </a:t>
            </a:r>
            <a:r>
              <a:rPr lang="ko-KR" altLang="en-US" dirty="0"/>
              <a:t>속성 조절에는 </a:t>
            </a:r>
            <a:r>
              <a:rPr lang="en-US" altLang="ko-KR" dirty="0" err="1"/>
              <a:t>static_cast</a:t>
            </a:r>
            <a:r>
              <a:rPr lang="ko-KR" altLang="en-US" dirty="0"/>
              <a:t>를 사용할 수 없다</a:t>
            </a:r>
            <a:r>
              <a:rPr lang="en-US" altLang="ko-KR" dirty="0"/>
              <a:t>. </a:t>
            </a:r>
            <a:r>
              <a:rPr lang="en-US" altLang="ko-KR" dirty="0" err="1"/>
              <a:t>const_cast</a:t>
            </a:r>
            <a:r>
              <a:rPr lang="ko-KR" altLang="en-US" dirty="0"/>
              <a:t>로 변경해야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둘째</a:t>
            </a:r>
            <a:r>
              <a:rPr lang="en-US" altLang="ko-KR" dirty="0"/>
              <a:t>, 5</a:t>
            </a:r>
            <a:r>
              <a:rPr lang="ko-KR" altLang="en-US" dirty="0"/>
              <a:t>번째 라인에서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const </a:t>
            </a:r>
            <a:r>
              <a:rPr lang="ko-KR" altLang="en-US" dirty="0"/>
              <a:t>조절에는 </a:t>
            </a:r>
            <a:r>
              <a:rPr lang="en-US" altLang="ko-KR" dirty="0" err="1"/>
              <a:t>static_cast</a:t>
            </a:r>
            <a:r>
              <a:rPr lang="ko-KR" altLang="en-US" dirty="0"/>
              <a:t>만 사용해도 충분하다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셋째</a:t>
            </a:r>
            <a:r>
              <a:rPr lang="en-US" altLang="ko-KR" dirty="0"/>
              <a:t>, 6</a:t>
            </a:r>
            <a:r>
              <a:rPr lang="ko-KR" altLang="en-US" dirty="0"/>
              <a:t>번째 라인에서</a:t>
            </a:r>
            <a:r>
              <a:rPr lang="en-US" altLang="ko-KR" dirty="0"/>
              <a:t>, </a:t>
            </a:r>
            <a:r>
              <a:rPr lang="ko-KR" altLang="en-US" dirty="0"/>
              <a:t>타입 변경에는 </a:t>
            </a:r>
            <a:r>
              <a:rPr lang="en-US" altLang="ko-KR" dirty="0" err="1"/>
              <a:t>const_cast</a:t>
            </a:r>
            <a:r>
              <a:rPr lang="ko-KR" altLang="en-US" dirty="0"/>
              <a:t>를 사용할 수 없다</a:t>
            </a:r>
            <a:r>
              <a:rPr lang="en-US" altLang="ko-KR" dirty="0"/>
              <a:t>. </a:t>
            </a:r>
            <a:r>
              <a:rPr lang="ko-KR" altLang="en-US" dirty="0"/>
              <a:t>올바른 결과를 얻기 위해서는</a:t>
            </a:r>
            <a:r>
              <a:rPr lang="en-US" altLang="ko-KR" dirty="0"/>
              <a:t>, </a:t>
            </a:r>
            <a:r>
              <a:rPr lang="en-US" altLang="ko-KR" dirty="0" err="1"/>
              <a:t>static_cast</a:t>
            </a:r>
            <a:r>
              <a:rPr lang="ko-KR" altLang="en-US" dirty="0"/>
              <a:t>를 수행하여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 err="1"/>
              <a:t>lvalue</a:t>
            </a:r>
            <a:r>
              <a:rPr lang="ko-KR" altLang="en-US" dirty="0"/>
              <a:t>를 생성한 다음 </a:t>
            </a:r>
            <a:r>
              <a:rPr lang="en-US" altLang="ko-KR" dirty="0" err="1"/>
              <a:t>const_cast</a:t>
            </a:r>
            <a:r>
              <a:rPr lang="ko-KR" altLang="en-US" dirty="0"/>
              <a:t>를 수행해야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넷째</a:t>
            </a:r>
            <a:r>
              <a:rPr lang="en-US" altLang="ko-KR" dirty="0"/>
              <a:t>, 11</a:t>
            </a:r>
            <a:r>
              <a:rPr lang="ko-KR" altLang="en-US" dirty="0"/>
              <a:t>번째 라인에서</a:t>
            </a:r>
            <a:r>
              <a:rPr lang="en-US" altLang="ko-KR" dirty="0"/>
              <a:t>, </a:t>
            </a:r>
            <a:r>
              <a:rPr lang="ko-KR" altLang="en-US" dirty="0"/>
              <a:t>원래 </a:t>
            </a:r>
            <a:r>
              <a:rPr lang="en-US" altLang="ko-KR" dirty="0"/>
              <a:t>const</a:t>
            </a:r>
            <a:r>
              <a:rPr lang="ko-KR" altLang="en-US" dirty="0"/>
              <a:t>인 객체를 강제로 </a:t>
            </a:r>
            <a:r>
              <a:rPr lang="en-US" altLang="ko-KR" dirty="0" err="1"/>
              <a:t>const_cast</a:t>
            </a:r>
            <a:r>
              <a:rPr lang="ko-KR" altLang="en-US" dirty="0"/>
              <a:t>를 통해 수정하려 하면 미정의 행동이 발생한다</a:t>
            </a:r>
            <a:r>
              <a:rPr lang="en-US" altLang="ko-KR" dirty="0"/>
              <a:t>. </a:t>
            </a:r>
            <a:r>
              <a:rPr lang="en-US" altLang="ko-KR" dirty="0" err="1"/>
              <a:t>myString</a:t>
            </a:r>
            <a:r>
              <a:rPr lang="ko-KR" altLang="en-US" dirty="0"/>
              <a:t>을 </a:t>
            </a:r>
            <a:r>
              <a:rPr lang="en-US" altLang="ko-KR" dirty="0"/>
              <a:t>char[]</a:t>
            </a:r>
            <a:r>
              <a:rPr lang="ko-KR" altLang="en-US" dirty="0"/>
              <a:t>로 선언하여 원래 </a:t>
            </a:r>
            <a:r>
              <a:rPr lang="en-US" altLang="ko-KR" dirty="0"/>
              <a:t>const</a:t>
            </a:r>
            <a:r>
              <a:rPr lang="ko-KR" altLang="en-US" dirty="0"/>
              <a:t>가 아니도록 수정해야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40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static_cast</a:t>
            </a:r>
            <a:r>
              <a:rPr lang="ko-KR" altLang="en-US" dirty="0"/>
              <a:t>와는 다르게</a:t>
            </a:r>
            <a:r>
              <a:rPr lang="en-US" altLang="ko-KR" dirty="0"/>
              <a:t>, </a:t>
            </a:r>
            <a:r>
              <a:rPr lang="en-US" altLang="ko-KR" dirty="0" err="1"/>
              <a:t>reinterpret_cast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단순히 컴파일러에게 타입을 해석하는 방식을 다르게 할 뿐이다</a:t>
            </a:r>
            <a:r>
              <a:rPr lang="en-US" altLang="ko-KR" dirty="0"/>
              <a:t>. (</a:t>
            </a:r>
            <a:r>
              <a:rPr lang="ko-KR" altLang="en-US" dirty="0"/>
              <a:t>예외 상황이 있지만</a:t>
            </a:r>
            <a:r>
              <a:rPr lang="en-US" altLang="ko-KR" dirty="0"/>
              <a:t>, </a:t>
            </a:r>
            <a:r>
              <a:rPr lang="ko-KR" altLang="en-US" dirty="0"/>
              <a:t>캐스팅 수행 시 보통은 어떠한 </a:t>
            </a:r>
            <a:r>
              <a:rPr lang="en-US" altLang="ko-KR" dirty="0"/>
              <a:t>CPU </a:t>
            </a:r>
            <a:r>
              <a:rPr lang="ko-KR" altLang="en-US" dirty="0"/>
              <a:t>명령어도 생성되지 않는다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lvalue</a:t>
            </a:r>
            <a:r>
              <a:rPr lang="en-US" altLang="ko-KR" dirty="0"/>
              <a:t> </a:t>
            </a:r>
            <a:r>
              <a:rPr lang="ko-KR" altLang="en-US" dirty="0"/>
              <a:t>표현식을 다른 타입의 </a:t>
            </a:r>
            <a:r>
              <a:rPr lang="ko-KR" altLang="en-US" dirty="0" err="1"/>
              <a:t>참조자</a:t>
            </a:r>
            <a:r>
              <a:rPr lang="ko-KR" altLang="en-US" dirty="0"/>
              <a:t> 타입으로 변환할 때</a:t>
            </a:r>
            <a:r>
              <a:rPr lang="en-US" altLang="ko-KR" dirty="0"/>
              <a:t>, </a:t>
            </a:r>
            <a:r>
              <a:rPr lang="ko-KR" altLang="en-US" dirty="0"/>
              <a:t>그 어떤 임시 변수도 생성되는 일이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995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1000</a:t>
            </a:r>
            <a:r>
              <a:rPr lang="ko-KR" altLang="en-US" dirty="0"/>
              <a:t>이 출력되고</a:t>
            </a:r>
            <a:r>
              <a:rPr lang="en-US" altLang="ko-KR" dirty="0"/>
              <a:t>, </a:t>
            </a:r>
            <a:r>
              <a:rPr lang="ko-KR" altLang="en-US" dirty="0"/>
              <a:t>그 다음부터는 알 수 없다</a:t>
            </a:r>
            <a:r>
              <a:rPr lang="en-US" altLang="ko-KR" dirty="0"/>
              <a:t>. (</a:t>
            </a:r>
            <a:r>
              <a:rPr lang="en-US" altLang="ko-KR" dirty="0" err="1"/>
              <a:t>static_cast</a:t>
            </a:r>
            <a:r>
              <a:rPr lang="ko-KR" altLang="en-US" dirty="0"/>
              <a:t>가 아니기 때문에</a:t>
            </a:r>
            <a:r>
              <a:rPr lang="en-US" altLang="ko-KR" dirty="0"/>
              <a:t>, </a:t>
            </a:r>
            <a:r>
              <a:rPr lang="ko-KR" altLang="en-US" dirty="0"/>
              <a:t>널 포인터로 변환되는 것이 보장되지 않는다</a:t>
            </a:r>
            <a:r>
              <a:rPr lang="en-US" altLang="ko-KR" dirty="0"/>
              <a:t>.)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포인터 값이 들어가기에 정수 타입이 충분히 크지 않아</a:t>
            </a:r>
            <a:r>
              <a:rPr lang="en-US" altLang="ko-KR" dirty="0"/>
              <a:t>, Rounding</a:t>
            </a:r>
            <a:r>
              <a:rPr lang="ko-KR" altLang="en-US" dirty="0"/>
              <a:t>이 일어날 경우</a:t>
            </a:r>
            <a:r>
              <a:rPr lang="en-US" altLang="ko-KR" dirty="0"/>
              <a:t>, </a:t>
            </a:r>
            <a:r>
              <a:rPr lang="ko-KR" altLang="en-US" dirty="0"/>
              <a:t>추후에 포인터 타입으로 다시 캐스팅했을 때 올바른 변환이 보장되지 않는다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uintptr_t</a:t>
            </a:r>
            <a:r>
              <a:rPr lang="ko-KR" altLang="en-US" dirty="0"/>
              <a:t>는 포인터 값을 담기에 충분한 부호 없는 정수 타입이다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10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</a:t>
            </a:r>
            <a:r>
              <a:rPr lang="en-US" altLang="ko-KR"/>
              <a:t>. </a:t>
            </a:r>
            <a:r>
              <a:rPr lang="ko-KR" altLang="en-US"/>
              <a:t>조건문이 </a:t>
            </a:r>
            <a:r>
              <a:rPr lang="en-US" altLang="ko-KR" dirty="0"/>
              <a:t>true</a:t>
            </a:r>
            <a:r>
              <a:rPr lang="ko-KR" altLang="en-US" dirty="0"/>
              <a:t>이면 시스템이 리틀 </a:t>
            </a:r>
            <a:r>
              <a:rPr lang="ko-KR" altLang="en-US" dirty="0" err="1"/>
              <a:t>엔디안을</a:t>
            </a:r>
            <a:r>
              <a:rPr lang="en-US" altLang="ko-KR" dirty="0"/>
              <a:t>, false</a:t>
            </a:r>
            <a:r>
              <a:rPr lang="ko-KR" altLang="en-US" dirty="0"/>
              <a:t>이면 빅 </a:t>
            </a:r>
            <a:r>
              <a:rPr lang="ko-KR" altLang="en-US" dirty="0" err="1"/>
              <a:t>엔디안</a:t>
            </a:r>
            <a:r>
              <a:rPr lang="ko-KR" altLang="en-US" dirty="0"/>
              <a:t> 방식을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96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7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1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7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맨 아래 코드의 경우 </a:t>
            </a:r>
            <a:r>
              <a:rPr lang="en-US" altLang="ko-KR" dirty="0"/>
              <a:t>number </a:t>
            </a:r>
            <a:r>
              <a:rPr lang="ko-KR" altLang="en-US" dirty="0"/>
              <a:t>변수에는 각각 </a:t>
            </a:r>
            <a:r>
              <a:rPr lang="en-US" altLang="ko-KR" dirty="0"/>
              <a:t>8, 4</a:t>
            </a:r>
            <a:r>
              <a:rPr lang="ko-KR" altLang="en-US" dirty="0"/>
              <a:t>의 값이 대입된다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1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두 함수 중 어떤 것이 먼저 호출될지 알 수가 없다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알 수 없다</a:t>
            </a:r>
            <a:r>
              <a:rPr lang="en-US" altLang="ko-KR" dirty="0"/>
              <a:t>. </a:t>
            </a:r>
            <a:r>
              <a:rPr lang="ko-KR" altLang="en-US" dirty="0"/>
              <a:t>미정의 행동을 불러일으킬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0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g() * h()</a:t>
            </a:r>
            <a:r>
              <a:rPr lang="ko-KR" altLang="en-US" dirty="0"/>
              <a:t>가 먼저 수행되고</a:t>
            </a:r>
            <a:r>
              <a:rPr lang="en-US" altLang="ko-KR" dirty="0"/>
              <a:t>, </a:t>
            </a:r>
            <a:r>
              <a:rPr lang="ko-KR" altLang="en-US" dirty="0"/>
              <a:t>그 결과가 </a:t>
            </a:r>
            <a:r>
              <a:rPr lang="en-US" altLang="ko-KR" dirty="0"/>
              <a:t>f()</a:t>
            </a:r>
            <a:r>
              <a:rPr lang="ko-KR" altLang="en-US" dirty="0"/>
              <a:t>와 더해진 후</a:t>
            </a:r>
            <a:r>
              <a:rPr lang="en-US" altLang="ko-KR" dirty="0"/>
              <a:t>, j()</a:t>
            </a:r>
            <a:r>
              <a:rPr lang="ko-KR" altLang="en-US" dirty="0"/>
              <a:t>와 더해진다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함수 호출 순서는 전혀 알 수가 없다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</a:t>
            </a:r>
            <a:r>
              <a:rPr lang="ko-KR" altLang="en-US" dirty="0"/>
              <a:t> 알 수 없다</a:t>
            </a:r>
            <a:r>
              <a:rPr lang="en-US" altLang="ko-KR" dirty="0"/>
              <a:t>. </a:t>
            </a:r>
            <a:r>
              <a:rPr lang="ko-KR" altLang="en-US" dirty="0"/>
              <a:t>함수 호출 순서는 정해지지 않으며</a:t>
            </a:r>
            <a:r>
              <a:rPr lang="en-US" altLang="ko-KR" dirty="0"/>
              <a:t>, </a:t>
            </a:r>
            <a:r>
              <a:rPr lang="ko-KR" altLang="en-US" dirty="0"/>
              <a:t>심지어 </a:t>
            </a:r>
            <a:r>
              <a:rPr lang="en-US" altLang="ko-KR" dirty="0"/>
              <a:t>‘new’ </a:t>
            </a:r>
            <a:r>
              <a:rPr lang="ko-KR" altLang="en-US" dirty="0"/>
              <a:t>연산자와 </a:t>
            </a:r>
            <a:r>
              <a:rPr lang="en-US" altLang="ko-KR" dirty="0"/>
              <a:t>‘</a:t>
            </a:r>
            <a:r>
              <a:rPr lang="en-US" altLang="ko-KR" dirty="0" err="1"/>
              <a:t>ToSafePointer</a:t>
            </a:r>
            <a:r>
              <a:rPr lang="en-US" altLang="ko-KR" dirty="0"/>
              <a:t>’ </a:t>
            </a:r>
            <a:r>
              <a:rPr lang="ko-KR" altLang="en-US" dirty="0"/>
              <a:t>함수 호출 사이의 순서도 보장되지 않는다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(new</a:t>
            </a:r>
            <a:r>
              <a:rPr lang="ko-KR" altLang="en-US" dirty="0"/>
              <a:t>를 수행한 후</a:t>
            </a:r>
            <a:r>
              <a:rPr lang="en-US" altLang="ko-KR" dirty="0"/>
              <a:t>, </a:t>
            </a:r>
            <a:r>
              <a:rPr lang="en-US" altLang="ko-KR" dirty="0" err="1"/>
              <a:t>GetRandomNumber</a:t>
            </a:r>
            <a:r>
              <a:rPr lang="ko-KR" altLang="en-US" dirty="0"/>
              <a:t>를 호출하는 상황이 생길 수도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8 - Expression)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수행했을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61F68C-89BF-46C8-ADD2-FBF2761E9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1754859"/>
            <a:ext cx="6877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평가 순서 규칙이 강화되었다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0068FE1-A072-4325-986F-6BFF92255D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6B7892-53F8-4469-8878-4CC561D34D9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연산자의 피연산자들은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완전히 평가된 후에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평가된다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BD9CED5-A2E0-4CFD-99C6-D0EDC2384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85367"/>
              </p:ext>
            </p:extLst>
          </p:nvPr>
        </p:nvGraphicFramePr>
        <p:xfrm>
          <a:off x="2647702" y="2524432"/>
          <a:ext cx="6896596" cy="393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596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</a:tblGrid>
              <a:tr h="43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</a:t>
                      </a: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a.b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95378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a-&gt;b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29560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a-&gt;*b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17879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a(b1, b2, b3)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411012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 @= a (@</a:t>
                      </a:r>
                      <a:r>
                        <a:rPr kumimoji="0" lang="ko-KR" alt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임의의 연산자</a:t>
                      </a: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62984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a[b]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731229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 &lt;&lt; b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8448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 &gt;&gt; b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3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완전히 지원하는 컴파일러에서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코드는 어떤 순서로 수행될까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E9735B-6DD0-4B33-85EB-651154300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1754859"/>
            <a:ext cx="7905750" cy="428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F68776-5FFD-4A94-8B56-F13DB0730C08}"/>
              </a:ext>
            </a:extLst>
          </p:cNvPr>
          <p:cNvSpPr txBox="1"/>
          <p:nvPr/>
        </p:nvSpPr>
        <p:spPr>
          <a:xfrm>
            <a:off x="279918" y="249139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완전히 지원하는 컴파일러에서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3C7226-B0FB-4C4A-BF5A-9A6ABA6A3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787" y="3322520"/>
            <a:ext cx="7210425" cy="76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44F82C-BA2E-4B02-92E0-4014D2328DAD}"/>
              </a:ext>
            </a:extLst>
          </p:cNvPr>
          <p:cNvSpPr txBox="1"/>
          <p:nvPr/>
        </p:nvSpPr>
        <p:spPr>
          <a:xfrm>
            <a:off x="279918" y="439242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완전히 지원하는 컴파일러에서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코드는 어떤 순서로 수행될까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8A9BA4A-0CB9-4CDC-91BC-BDCD67E0F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5223556"/>
            <a:ext cx="5905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완전히 지원하는 컴파일러에서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358626-101D-47E6-BE94-87D244D4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1754859"/>
            <a:ext cx="6877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코드의 수행 결과를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컴파일러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나누어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A25511-A30A-4AF5-B9D3-877E35719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1754859"/>
            <a:ext cx="7667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Arithmetic operation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사칙연산과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Modulo(%)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각각의 피연산자는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9DB89-67CA-4B04-B802-92B056D11860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사칙연산과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Modulo(%)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각각의 연산 결과는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EFA9A6-3B1F-4589-A17D-524AFF1A2209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산술 연산자의 피연산자는 우변 값이다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8BE5D-EE5E-41D1-8C1C-E868D4023324}"/>
              </a:ext>
            </a:extLst>
          </p:cNvPr>
          <p:cNvSpPr txBox="1"/>
          <p:nvPr/>
        </p:nvSpPr>
        <p:spPr>
          <a:xfrm>
            <a:off x="279916" y="34171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산술 연산자의 연산 결과는 우변 값이다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08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Arithmetic operation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Modulo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(%)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80131-D5A7-42F0-81FE-B6B5672D3AAD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-21 % -8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84E39-0B90-4898-BB96-1FB82960FCCB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21 % -5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D8256-092D-4159-8CA1-59E67D7074BD}"/>
              </a:ext>
            </a:extLst>
          </p:cNvPr>
          <p:cNvSpPr txBox="1"/>
          <p:nvPr/>
        </p:nvSpPr>
        <p:spPr>
          <a:xfrm>
            <a:off x="279918" y="34171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Module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피연산자에 음수가 있을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결과는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89F68B-80F9-4C46-B37E-601A116AD094}"/>
              </a:ext>
            </a:extLst>
          </p:cNvPr>
          <p:cNvCxnSpPr/>
          <p:nvPr/>
        </p:nvCxnSpPr>
        <p:spPr>
          <a:xfrm>
            <a:off x="886408" y="44884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899EED-73B5-46C1-9190-C1A001624680}"/>
              </a:ext>
            </a:extLst>
          </p:cNvPr>
          <p:cNvSpPr txBox="1"/>
          <p:nvPr/>
        </p:nvSpPr>
        <p:spPr>
          <a:xfrm>
            <a:off x="1601756" y="42482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 % (-y)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 % 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EFA34E-1AFE-4896-BF55-A4F8AF0B92F3}"/>
              </a:ext>
            </a:extLst>
          </p:cNvPr>
          <p:cNvCxnSpPr/>
          <p:nvPr/>
        </p:nvCxnSpPr>
        <p:spPr>
          <a:xfrm>
            <a:off x="886408" y="525798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80B276-CDC1-4EE9-92A1-1F1A45475FEF}"/>
              </a:ext>
            </a:extLst>
          </p:cNvPr>
          <p:cNvSpPr txBox="1"/>
          <p:nvPr/>
        </p:nvSpPr>
        <p:spPr>
          <a:xfrm>
            <a:off x="1601756" y="501781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(-x) % 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 (x % 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21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8" grpId="0"/>
      <p:bldP spid="9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Logical/Relational operation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연산자와 관계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각각의 피연산자는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9DB89-67CA-4B04-B802-92B056D11860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연산자와 관계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각각의 연산 결과는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EFA9A6-3B1F-4589-A17D-524AFF1A2209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논리 연산자와 관계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연산자의 피연산자는 우변 값이다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8BE5D-EE5E-41D1-8C1C-E868D4023324}"/>
              </a:ext>
            </a:extLst>
          </p:cNvPr>
          <p:cNvSpPr txBox="1"/>
          <p:nvPr/>
        </p:nvSpPr>
        <p:spPr>
          <a:xfrm>
            <a:off x="279916" y="34171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논리 연산자와 관계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연산자의 연산 결과는 우변 값이다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10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Logical/Relational operation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And/Or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연산에서는 항상 왼쪽 피연산자를 오른쪽보다 먼저 평가한다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9190F8-AB2A-4BF7-85A4-E822DD1123FF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A1BF49-4339-47F8-AF62-8132D51AA08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연산자 수행 시에는 단축 평가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(Short-circuit evaluation)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일어날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8DB6FF-E222-4363-93FB-91138A1C035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DE5C9-38B1-4E47-90C8-1B62527BB1C3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왼쪽 피연산자로 결과를 결정할 수 없을 때만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오른쪽 피연산자를 평가한다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9D5FD-AD48-4197-9FFD-C8DA7E3E2527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조건문의 의미는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5648D4-A08A-4657-AF23-7613B4F68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4125133"/>
            <a:ext cx="4629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6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Logical/Relational operation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지적해보자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765394-8DFB-4F6C-876D-DF69F4BAA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754859"/>
            <a:ext cx="7315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&amp;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rvalue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모든 표현식은 좌변 값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 우변 값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 하나이다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 왼편에 놓일 수 있는 것을 좌변 값이라고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2C195A-65E7-4AD4-93E6-98AE1C803A2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DD610D-1150-48CF-991A-7F136D727AD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 왼편에 놓일 수 없는 것을 우변 값이라고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9474E0-7223-4A98-8BF0-05C9DDBCE63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09229A-62FD-4362-A769-30E0A427DD5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이름과 위 정의는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잔재이므로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다소 다르게 적용될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2EE55D-6853-4455-9A8B-E452F33B53E4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2107F7-B501-4FE1-A87A-7DC572CC51A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좌변 값인가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73FFC4-3381-4B32-985D-EF76D2F91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1754859"/>
            <a:ext cx="6667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연산자의 우선순위가 낮다는 점을 이용해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while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단순하게 만들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6B7167-4B77-4D93-8F4D-508A32F4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1754859"/>
            <a:ext cx="6229350" cy="15621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8EB14C-D19E-4356-A965-6BCA68A3CD7C}"/>
              </a:ext>
            </a:extLst>
          </p:cNvPr>
          <p:cNvCxnSpPr/>
          <p:nvPr/>
        </p:nvCxnSpPr>
        <p:spPr>
          <a:xfrm>
            <a:off x="886408" y="38650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CE2CF4-E6B2-485F-9F7C-E43141569FE8}"/>
              </a:ext>
            </a:extLst>
          </p:cNvPr>
          <p:cNvSpPr txBox="1"/>
          <p:nvPr/>
        </p:nvSpPr>
        <p:spPr>
          <a:xfrm>
            <a:off x="1601756" y="36248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루프의 조건문이 평가될 때마다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currentCode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값이 갱신된다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증가 및 감소 연산자 각각의 피연산자는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CAF5C-A033-4484-823D-D062B8E2F87D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증가 및 감소 연산자 각각의 결과 값은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C0611-A722-4523-9C03-6A894F468790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 순회 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증가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연산자를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B31814-587C-4CC0-8D7F-2571DAB22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3417115"/>
            <a:ext cx="77343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66F2FA-DB90-4AE3-94AA-00CB48958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1754859"/>
            <a:ext cx="7810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EC52FF-9FFE-4CCD-AEA2-BD5BF1D51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87" y="1754859"/>
            <a:ext cx="7896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삼중 조건 연산자를 중첩하는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EF818E-C5D9-4272-AEB9-5931ADB1C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87" y="1754859"/>
            <a:ext cx="6753225" cy="1571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B9CCCC-0B46-4FCB-8B76-696CC05D8BFA}"/>
              </a:ext>
            </a:extLst>
          </p:cNvPr>
          <p:cNvSpPr txBox="1"/>
          <p:nvPr/>
        </p:nvSpPr>
        <p:spPr>
          <a:xfrm>
            <a:off x="279918" y="363439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연산자는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충족 여부에 따라 두 표현식 중 한 표현식만 평가함을 보장한다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2CBC6-7B4A-4F4E-B237-A65B2C030D4E}"/>
              </a:ext>
            </a:extLst>
          </p:cNvPr>
          <p:cNvSpPr txBox="1"/>
          <p:nvPr/>
        </p:nvSpPr>
        <p:spPr>
          <a:xfrm>
            <a:off x="279917" y="446552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연산자의 결과 값은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0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조건을 충족했을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충족하지 않았을 때 각각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A7D977-EBEC-42CB-97C6-F59F9AEB4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7" y="1754859"/>
            <a:ext cx="7134225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1B144-9896-404E-BA0E-B16B36167DCF}"/>
              </a:ext>
            </a:extLst>
          </p:cNvPr>
          <p:cNvSpPr txBox="1"/>
          <p:nvPr/>
        </p:nvSpPr>
        <p:spPr>
          <a:xfrm>
            <a:off x="279917" y="247234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조건을 충족했을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충족하지 않았을 때 각각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339954-EB69-4759-A758-F52C3AFC3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7" y="3303470"/>
            <a:ext cx="7553325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4AF99-3F66-43AE-BB73-36FF12FB53A5}"/>
              </a:ext>
            </a:extLst>
          </p:cNvPr>
          <p:cNvSpPr txBox="1"/>
          <p:nvPr/>
        </p:nvSpPr>
        <p:spPr>
          <a:xfrm>
            <a:off x="279917" y="40304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조건을 충족했을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충족하지 않았을 때 각각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E33B94-AF24-4B4A-A50C-2A283B83D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887" y="4861606"/>
            <a:ext cx="7515225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054E3A-768B-43F3-A9AE-AA37CE4A4804}"/>
              </a:ext>
            </a:extLst>
          </p:cNvPr>
          <p:cNvSpPr txBox="1"/>
          <p:nvPr/>
        </p:nvSpPr>
        <p:spPr>
          <a:xfrm>
            <a:off x="279917" y="561718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연산자의 우선순위는 상당히 낮게 설정되어 있음을 주의해야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수행 도중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부호 비트 값을 변경할 경우 어떤 일이 일어날까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55B1E-DFB5-49DD-B55A-A10BF02A58DB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046E7-0816-4C94-8DE5-559BB222B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87" y="2585987"/>
            <a:ext cx="70580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A2887D-6A73-4950-882D-C6D2DCF37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0" y="1754859"/>
            <a:ext cx="5372100" cy="1333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AE61C6-0FF0-46ED-816E-3D4C0482E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150" y="3396267"/>
            <a:ext cx="5981700" cy="1276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F08B5A-E90B-47E9-8E1D-BE4CB0911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875" y="4980525"/>
            <a:ext cx="65722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3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쉼표 연산자는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개를 사용하며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왼쪽에서 오른쪽 순서대로 평가한다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D2B08C-920B-4E5D-85C9-C4C6933B8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1754859"/>
            <a:ext cx="7153275" cy="12858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1335CE-9BBD-44E2-B71E-39D19B7E3A1B}"/>
              </a:ext>
            </a:extLst>
          </p:cNvPr>
          <p:cNvCxnSpPr/>
          <p:nvPr/>
        </p:nvCxnSpPr>
        <p:spPr>
          <a:xfrm>
            <a:off x="886408" y="35888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25DA6E-C872-40CE-A14D-4B18EAE46ADE}"/>
              </a:ext>
            </a:extLst>
          </p:cNvPr>
          <p:cNvSpPr txBox="1"/>
          <p:nvPr/>
        </p:nvSpPr>
        <p:spPr>
          <a:xfrm>
            <a:off x="1601756" y="33486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And/Or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쉼표 연산자 역시 피연산자의 평가 순서를 보장한다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6AB4DA-C3E8-43A4-9458-9639F1788461}"/>
              </a:ext>
            </a:extLst>
          </p:cNvPr>
          <p:cNvCxnSpPr/>
          <p:nvPr/>
        </p:nvCxnSpPr>
        <p:spPr>
          <a:xfrm>
            <a:off x="886408" y="43583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73DDB5-68D7-42AF-8708-5DD30705D547}"/>
              </a:ext>
            </a:extLst>
          </p:cNvPr>
          <p:cNvSpPr txBox="1"/>
          <p:nvPr/>
        </p:nvSpPr>
        <p:spPr>
          <a:xfrm>
            <a:off x="1601756" y="41182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왼쪽 표현식의 결과 값은 버려지며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오른쪽 표현식의 결과 값이 쉼표 연산자의 결과 값이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BBBA024-C8FD-4326-B2CB-0A31ECD56489}"/>
              </a:ext>
            </a:extLst>
          </p:cNvPr>
          <p:cNvCxnSpPr/>
          <p:nvPr/>
        </p:nvCxnSpPr>
        <p:spPr>
          <a:xfrm>
            <a:off x="886408" y="51279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6D8F54-7204-45BE-B798-B8E6A6ED88B9}"/>
              </a:ext>
            </a:extLst>
          </p:cNvPr>
          <p:cNvSpPr txBox="1"/>
          <p:nvPr/>
        </p:nvSpPr>
        <p:spPr>
          <a:xfrm>
            <a:off x="1601756" y="48877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쉼표 연산자의 결과 값은 좌변 값인가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&amp;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rvalue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좌변 값과 우변 값을 구분하는 방법은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값을 사용하면 우변 값으로 취급한다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2C195A-65E7-4AD4-93E6-98AE1C803A2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DD610D-1150-48CF-991A-7F136D727AD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메모리 위치를 사용하면 좌변 값으로 취급한다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1EAE8-5D23-41AB-9471-892F1DE15A49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값이 필요할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값을 대신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132337-73AB-4C4E-BF98-758402820A23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C89E1-D2F2-4685-BE4F-573FC86561C2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반대로 좌변 값 위치에 우변 값을 사용할 수는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1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8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sizeof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표현식이나 타입의 크기가 몇 바이트인지 알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형태로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C85A96-A4C3-4326-BD2D-9040B5440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2524432"/>
            <a:ext cx="72961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sizeof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배열에 대해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적용하면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 전체 크기가 반환된다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 요소의 수를 구하는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0D008C-D02B-4E44-B00A-845AFAD30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562" y="2524432"/>
            <a:ext cx="70008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sizeof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외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연산자의 특징을 나열해보면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…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연산자에서는 상수 표현식을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86AAEC-5EB4-4932-9B47-7CB8EA8E6FBD}"/>
              </a:ext>
            </a:extLst>
          </p:cNvPr>
          <p:cNvCxnSpPr/>
          <p:nvPr/>
        </p:nvCxnSpPr>
        <p:spPr>
          <a:xfrm>
            <a:off x="867554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019DA-0D06-4175-9940-3C7EA477D251}"/>
              </a:ext>
            </a:extLst>
          </p:cNvPr>
          <p:cNvSpPr txBox="1"/>
          <p:nvPr/>
        </p:nvSpPr>
        <p:spPr>
          <a:xfrm>
            <a:off x="1582902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표현식을 피연산자로 사용할 경우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D3E633-E402-4C6A-B60E-3FC05A6F968D}"/>
              </a:ext>
            </a:extLst>
          </p:cNvPr>
          <p:cNvCxnSpPr/>
          <p:nvPr/>
        </p:nvCxnSpPr>
        <p:spPr>
          <a:xfrm>
            <a:off x="867554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D07F9-22C0-4721-9824-03946EB1BAEC}"/>
              </a:ext>
            </a:extLst>
          </p:cNvPr>
          <p:cNvSpPr txBox="1"/>
          <p:nvPr/>
        </p:nvSpPr>
        <p:spPr>
          <a:xfrm>
            <a:off x="1582902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타입을 피연산자로 사용할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참조하는 타입의 객체 크기가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9620C3F-4058-471A-B668-A856E3C617AB}"/>
              </a:ext>
            </a:extLst>
          </p:cNvPr>
          <p:cNvCxnSpPr/>
          <p:nvPr/>
        </p:nvCxnSpPr>
        <p:spPr>
          <a:xfrm>
            <a:off x="867554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457120-3906-45D1-AE2E-62FE504389D1}"/>
              </a:ext>
            </a:extLst>
          </p:cNvPr>
          <p:cNvSpPr txBox="1"/>
          <p:nvPr/>
        </p:nvSpPr>
        <p:spPr>
          <a:xfrm>
            <a:off x="1582902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피연산자로 사용된 표현식을 평가하지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06CD38-674C-4858-B342-5FB68E8286C1}"/>
              </a:ext>
            </a:extLst>
          </p:cNvPr>
          <p:cNvCxnSpPr/>
          <p:nvPr/>
        </p:nvCxnSpPr>
        <p:spPr>
          <a:xfrm>
            <a:off x="867554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FD4980-0892-45F1-8762-5BEE9872DED5}"/>
              </a:ext>
            </a:extLst>
          </p:cNvPr>
          <p:cNvSpPr txBox="1"/>
          <p:nvPr/>
        </p:nvSpPr>
        <p:spPr>
          <a:xfrm>
            <a:off x="1582902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오른쪽에서 왼쪽으로 결합하는 특징을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6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sizeof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수행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7FCBBD-BBF3-47D3-BE71-4B0877E9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754859"/>
            <a:ext cx="6858000" cy="25527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D8DF25-8569-4F60-9119-B10A1183E2AE}"/>
              </a:ext>
            </a:extLst>
          </p:cNvPr>
          <p:cNvCxnSpPr/>
          <p:nvPr/>
        </p:nvCxnSpPr>
        <p:spPr>
          <a:xfrm>
            <a:off x="867554" y="48556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5599D6-F06E-4B32-A63C-812A2EA15715}"/>
              </a:ext>
            </a:extLst>
          </p:cNvPr>
          <p:cNvSpPr txBox="1"/>
          <p:nvPr/>
        </p:nvSpPr>
        <p:spPr>
          <a:xfrm>
            <a:off x="1582902" y="46154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그렇게 출력되는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7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Alignment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 타입은 특정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요구한다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하나의 정수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표현되며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정수 값은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거듭제곱이어야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86AAEC-5EB4-4932-9B47-7CB8EA8E6FBD}"/>
              </a:ext>
            </a:extLst>
          </p:cNvPr>
          <p:cNvCxnSpPr/>
          <p:nvPr/>
        </p:nvCxnSpPr>
        <p:spPr>
          <a:xfrm>
            <a:off x="867554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019DA-0D06-4175-9940-3C7EA477D251}"/>
              </a:ext>
            </a:extLst>
          </p:cNvPr>
          <p:cNvSpPr txBox="1"/>
          <p:nvPr/>
        </p:nvSpPr>
        <p:spPr>
          <a:xfrm>
            <a:off x="1582902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값은 해당 타입의 객체가 할당될 수 있는 연속 주소 사이의 바이트 수를 의미한다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D3E633-E402-4C6A-B60E-3FC05A6F968D}"/>
              </a:ext>
            </a:extLst>
          </p:cNvPr>
          <p:cNvCxnSpPr/>
          <p:nvPr/>
        </p:nvCxnSpPr>
        <p:spPr>
          <a:xfrm>
            <a:off x="867554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D07F9-22C0-4721-9824-03946EB1BAEC}"/>
              </a:ext>
            </a:extLst>
          </p:cNvPr>
          <p:cNvSpPr txBox="1"/>
          <p:nvPr/>
        </p:nvSpPr>
        <p:spPr>
          <a:xfrm>
            <a:off x="1582902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생성 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맞추기 위해 별도의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Padding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삽입될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8B8F3-73AC-4FC0-A73E-F2BDBFE7E85A}"/>
              </a:ext>
            </a:extLst>
          </p:cNvPr>
          <p:cNvSpPr txBox="1"/>
          <p:nvPr/>
        </p:nvSpPr>
        <p:spPr>
          <a:xfrm>
            <a:off x="279917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</a:t>
            </a:r>
            <a:r>
              <a:rPr lang="en-US" altLang="ko-KR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필요할까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Alignment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alignof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타입에 대한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크기를 알아낼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alignof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86AAEC-5EB4-4932-9B47-7CB8EA8E6FBD}"/>
              </a:ext>
            </a:extLst>
          </p:cNvPr>
          <p:cNvCxnSpPr/>
          <p:nvPr/>
        </p:nvCxnSpPr>
        <p:spPr>
          <a:xfrm>
            <a:off x="867554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019DA-0D06-4175-9940-3C7EA477D251}"/>
              </a:ext>
            </a:extLst>
          </p:cNvPr>
          <p:cNvSpPr txBox="1"/>
          <p:nvPr/>
        </p:nvSpPr>
        <p:spPr>
          <a:xfrm>
            <a:off x="1582902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참조되는 객체 타입의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D3E633-E402-4C6A-B60E-3FC05A6F968D}"/>
              </a:ext>
            </a:extLst>
          </p:cNvPr>
          <p:cNvCxnSpPr/>
          <p:nvPr/>
        </p:nvCxnSpPr>
        <p:spPr>
          <a:xfrm>
            <a:off x="867554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D07F9-22C0-4721-9824-03946EB1BAEC}"/>
              </a:ext>
            </a:extLst>
          </p:cNvPr>
          <p:cNvSpPr txBox="1"/>
          <p:nvPr/>
        </p:nvSpPr>
        <p:spPr>
          <a:xfrm>
            <a:off x="1582902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배열 타입일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 요소 타입의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4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Alignment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크기를 설정할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)’, 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86AAEC-5EB4-4932-9B47-7CB8EA8E6FBD}"/>
              </a:ext>
            </a:extLst>
          </p:cNvPr>
          <p:cNvCxnSpPr/>
          <p:nvPr/>
        </p:nvCxnSpPr>
        <p:spPr>
          <a:xfrm>
            <a:off x="867554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019DA-0D06-4175-9940-3C7EA477D251}"/>
              </a:ext>
            </a:extLst>
          </p:cNvPr>
          <p:cNvSpPr txBox="1"/>
          <p:nvPr/>
        </p:nvSpPr>
        <p:spPr>
          <a:xfrm>
            <a:off x="1582902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변수 선언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멤버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선언에 사용될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D3E633-E402-4C6A-B60E-3FC05A6F968D}"/>
              </a:ext>
            </a:extLst>
          </p:cNvPr>
          <p:cNvCxnSpPr/>
          <p:nvPr/>
        </p:nvCxnSpPr>
        <p:spPr>
          <a:xfrm>
            <a:off x="867554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D07F9-22C0-4721-9824-03946EB1BAEC}"/>
              </a:ext>
            </a:extLst>
          </p:cNvPr>
          <p:cNvSpPr txBox="1"/>
          <p:nvPr/>
        </p:nvSpPr>
        <p:spPr>
          <a:xfrm>
            <a:off x="1582902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구조체나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공용체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열거형 선언 및 정의에 사용하는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994CD9-8641-4C34-A030-66CAB6A102E4}"/>
              </a:ext>
            </a:extLst>
          </p:cNvPr>
          <p:cNvCxnSpPr/>
          <p:nvPr/>
        </p:nvCxnSpPr>
        <p:spPr>
          <a:xfrm>
            <a:off x="867554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38031-60C9-48E9-BF55-B11D8F53A5F4}"/>
              </a:ext>
            </a:extLst>
          </p:cNvPr>
          <p:cNvSpPr txBox="1"/>
          <p:nvPr/>
        </p:nvSpPr>
        <p:spPr>
          <a:xfrm>
            <a:off x="1582902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매개변수나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절에서는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5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Alignment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재설정할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보다는 작게 설정할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3658DD-AE02-4719-88CD-D9C875F07296}"/>
              </a:ext>
            </a:extLst>
          </p:cNvPr>
          <p:cNvSpPr txBox="1"/>
          <p:nvPr/>
        </p:nvSpPr>
        <p:spPr>
          <a:xfrm>
            <a:off x="279918" y="390109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(0)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무슨 의미일까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05E6EA-91F8-423B-8FD2-FF24E9BCE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87" y="1754859"/>
            <a:ext cx="5534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4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Alignment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재설정할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설정한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보다는 작게 설정할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B8F691-2200-44C0-B0BD-63D7BFFA3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12" y="1754859"/>
            <a:ext cx="7572375" cy="3409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DD8A9-BC6C-4268-9E63-D2E8E7521C90}"/>
              </a:ext>
            </a:extLst>
          </p:cNvPr>
          <p:cNvSpPr txBox="1"/>
          <p:nvPr/>
        </p:nvSpPr>
        <p:spPr>
          <a:xfrm>
            <a:off x="506161" y="54727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(3)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무슨 의미일까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60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캐스팅하기 위해서는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캐스트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&lt;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형식을 사용한다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타입에는 캐스트 결과 타입을 지정하며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표현식에는 캐스팅을 수행할 값을 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86AAEC-5EB4-4932-9B47-7CB8EA8E6FBD}"/>
              </a:ext>
            </a:extLst>
          </p:cNvPr>
          <p:cNvCxnSpPr/>
          <p:nvPr/>
        </p:nvCxnSpPr>
        <p:spPr>
          <a:xfrm>
            <a:off x="867554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019DA-0D06-4175-9940-3C7EA477D251}"/>
              </a:ext>
            </a:extLst>
          </p:cNvPr>
          <p:cNvSpPr txBox="1"/>
          <p:nvPr/>
        </p:nvSpPr>
        <p:spPr>
          <a:xfrm>
            <a:off x="1582902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참조자인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결과는 좌변 값이다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D3E633-E402-4C6A-B60E-3FC05A6F968D}"/>
              </a:ext>
            </a:extLst>
          </p:cNvPr>
          <p:cNvCxnSpPr/>
          <p:nvPr/>
        </p:nvCxnSpPr>
        <p:spPr>
          <a:xfrm>
            <a:off x="867554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D07F9-22C0-4721-9824-03946EB1BAEC}"/>
              </a:ext>
            </a:extLst>
          </p:cNvPr>
          <p:cNvSpPr txBox="1"/>
          <p:nvPr/>
        </p:nvSpPr>
        <p:spPr>
          <a:xfrm>
            <a:off x="1582902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캐스트에는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static_cast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const_cast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dynamic_cast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reinterpret_cast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&amp;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rvalue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연산자들의 피연산자 값과 반환 값이 각각 어떤 유형인지 맞혀보자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2C195A-65E7-4AD4-93E6-98AE1C803A2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DD610D-1150-48CF-991A-7F136D727AD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주소 연산자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132337-73AB-4C4E-BF98-758402820A2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C89E1-D2F2-4685-BE4F-573FC86561C2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B87B3A3-0F43-4C0E-873C-E911F0B2E936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C01D7B-D43A-4A48-9434-3B34118868C5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첨자 연산자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FC335C-1F46-4E34-A00A-B3AEBA2FFCBD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B7A23F-9AA7-40DB-A5D3-04460F6F961C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증가 연산자</a:t>
            </a:r>
          </a:p>
        </p:txBody>
      </p:sp>
    </p:spTree>
    <p:extLst>
      <p:ext uri="{BB962C8B-B14F-4D97-AF65-F5344CB8AC3E}">
        <p14:creationId xmlns:p14="http://schemas.microsoft.com/office/powerpoint/2010/main" val="26958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22" grpId="0"/>
      <p:bldP spid="15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변환이 아닌 대다수의 타입 변환은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static_cast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DC0AE6-89E8-4386-9DF5-E20AD6025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12" y="1754859"/>
            <a:ext cx="7343775" cy="22479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2411-9D3D-40D0-8A23-7D2A754FEC4B}"/>
              </a:ext>
            </a:extLst>
          </p:cNvPr>
          <p:cNvCxnSpPr/>
          <p:nvPr/>
        </p:nvCxnSpPr>
        <p:spPr>
          <a:xfrm>
            <a:off x="867554" y="45508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24B131-18D2-424B-AEC0-B25F8F039512}"/>
              </a:ext>
            </a:extLst>
          </p:cNvPr>
          <p:cNvSpPr txBox="1"/>
          <p:nvPr/>
        </p:nvSpPr>
        <p:spPr>
          <a:xfrm>
            <a:off x="1582902" y="43106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속성을 변경하려 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4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const_cast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속성을 변경할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C353B3-6A5F-4531-8F8D-9A79B8D7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87" y="1754859"/>
            <a:ext cx="6372225" cy="1304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8AEBC2-23C8-4DD4-B944-171175A74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537" y="3367692"/>
            <a:ext cx="6638925" cy="1219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8BD29D-6808-4330-B0B5-E8CC8CBD646F}"/>
              </a:ext>
            </a:extLst>
          </p:cNvPr>
          <p:cNvCxnSpPr/>
          <p:nvPr/>
        </p:nvCxnSpPr>
        <p:spPr>
          <a:xfrm>
            <a:off x="867554" y="51349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4F688D-91C1-4060-B985-352D30457AB5}"/>
              </a:ext>
            </a:extLst>
          </p:cNvPr>
          <p:cNvSpPr txBox="1"/>
          <p:nvPr/>
        </p:nvSpPr>
        <p:spPr>
          <a:xfrm>
            <a:off x="1582902" y="48948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속성을 조절하기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캐스팅 타입 결과로는 참조 형식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형식만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5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9C0933-8D52-4F58-A457-27041CAFC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1754859"/>
            <a:ext cx="7848600" cy="32385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CCF564-E490-4425-8FFB-B461E50CE053}"/>
              </a:ext>
            </a:extLst>
          </p:cNvPr>
          <p:cNvCxnSpPr/>
          <p:nvPr/>
        </p:nvCxnSpPr>
        <p:spPr>
          <a:xfrm>
            <a:off x="867554" y="55414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A683A-9B43-450A-8221-A8951D866F79}"/>
              </a:ext>
            </a:extLst>
          </p:cNvPr>
          <p:cNvSpPr txBox="1"/>
          <p:nvPr/>
        </p:nvSpPr>
        <p:spPr>
          <a:xfrm>
            <a:off x="1582902" y="53012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틀린 부분을 모두 고쳐보자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63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reinterpret_cast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피연산자의 비트 형식을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저수준에서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재해석한다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6D2978-4914-47E2-8259-A1C17BF6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2" y="1754859"/>
            <a:ext cx="6505575" cy="8001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F21029-09C2-4494-B90B-DD32919D0025}"/>
              </a:ext>
            </a:extLst>
          </p:cNvPr>
          <p:cNvCxnSpPr/>
          <p:nvPr/>
        </p:nvCxnSpPr>
        <p:spPr>
          <a:xfrm>
            <a:off x="867554" y="550643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2815D3-C9B7-4B48-A9FE-F618B55D5500}"/>
              </a:ext>
            </a:extLst>
          </p:cNvPr>
          <p:cNvSpPr txBox="1"/>
          <p:nvPr/>
        </p:nvSpPr>
        <p:spPr>
          <a:xfrm>
            <a:off x="1582902" y="526627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reinterpret_cast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극도로 시스템 의존적이므로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사용에 특히나 유의해야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9DBA26-16F1-4051-8640-CF667595A338}"/>
              </a:ext>
            </a:extLst>
          </p:cNvPr>
          <p:cNvCxnSpPr/>
          <p:nvPr/>
        </p:nvCxnSpPr>
        <p:spPr>
          <a:xfrm>
            <a:off x="867554" y="627601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F02019-558C-4F15-A49E-4C9E1130F5A9}"/>
              </a:ext>
            </a:extLst>
          </p:cNvPr>
          <p:cNvSpPr txBox="1"/>
          <p:nvPr/>
        </p:nvSpPr>
        <p:spPr>
          <a:xfrm>
            <a:off x="1582902" y="603584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캐스팅하는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캐스트를 컴파일러에서 구현한 방법 등에 대한 이해가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0C0CE-CC3B-4872-BF11-936B489B7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087" y="2862867"/>
            <a:ext cx="77438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9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A7C7E1-BDF9-422C-A477-EE8B8E2EC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12" y="1754859"/>
            <a:ext cx="75723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5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코드는 무엇을 의미하는 코드일까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F20BB-CE08-452A-B801-391606AAF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512" y="1754859"/>
            <a:ext cx="7038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형식이나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명시적 캐스팅 방법을 사용할 수도 있지만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권장되지는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19114A-5EA6-455C-B424-6A982139B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62" y="1754859"/>
            <a:ext cx="6848475" cy="168592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DF81F1-3927-4870-BDD5-03FE1355EDF5}"/>
              </a:ext>
            </a:extLst>
          </p:cNvPr>
          <p:cNvCxnSpPr/>
          <p:nvPr/>
        </p:nvCxnSpPr>
        <p:spPr>
          <a:xfrm>
            <a:off x="867554" y="39888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105CF7-A5A4-45D1-8EC8-4272B153F299}"/>
              </a:ext>
            </a:extLst>
          </p:cNvPr>
          <p:cNvSpPr txBox="1"/>
          <p:nvPr/>
        </p:nvSpPr>
        <p:spPr>
          <a:xfrm>
            <a:off x="1582902" y="37486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캐스팅은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쓸 수 있는 상황이라면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대응되는 캐스팅과 동일하게 동작한다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15DFDE6-E505-43A6-A77F-2A134D1232EF}"/>
              </a:ext>
            </a:extLst>
          </p:cNvPr>
          <p:cNvCxnSpPr/>
          <p:nvPr/>
        </p:nvCxnSpPr>
        <p:spPr>
          <a:xfrm>
            <a:off x="867554" y="47584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B6AD12-E954-4591-8B33-8E1741ACC6D7}"/>
              </a:ext>
            </a:extLst>
          </p:cNvPr>
          <p:cNvSpPr txBox="1"/>
          <p:nvPr/>
        </p:nvSpPr>
        <p:spPr>
          <a:xfrm>
            <a:off x="1582902" y="4518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아무런 상황에도 포함되지 않을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reinterpret_cast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동일한 캐스팅을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49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&amp;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rvalue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키워드에 적용될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값과 우변 값은 서로 다른 결과를 보인다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키워드에 적용되면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타입으로 추론된다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F892E8-E4D9-49E6-8068-1392EA65A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87" y="2524432"/>
            <a:ext cx="5381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&amp;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rvalue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 값에 대한 종류가 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(Expiring value)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 객체를 참조하지만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생명 주기가 거의 끝나가는 값을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2C195A-65E7-4AD4-93E6-98AE1C803A2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DD610D-1150-48CF-991A-7F136D727AD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glvalue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(Generalized value)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132337-73AB-4C4E-BF98-758402820A2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C89E1-D2F2-4685-BE4F-573FC86561C2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(Pure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0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표현식에 연산자가 둘 이상이면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우선순위 및 결합법칙에 따라 피연산자가 연산자에 묶인다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괄호를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피연산자를 묶는 순서를 재정의할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017C11-B760-4FF2-82AF-6710C5F43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524432"/>
            <a:ext cx="6400800" cy="742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66871E-D3E1-4311-B1C8-5379C89F3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75" y="3575290"/>
            <a:ext cx="6191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사진에서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순서로 코드가 수행될까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29CC91-70DF-414A-901D-96C5699CD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737" y="1754859"/>
            <a:ext cx="6486525" cy="4476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E9A981-1509-48DA-B7DE-4C5199EC4B23}"/>
              </a:ext>
            </a:extLst>
          </p:cNvPr>
          <p:cNvCxnSpPr/>
          <p:nvPr/>
        </p:nvCxnSpPr>
        <p:spPr>
          <a:xfrm>
            <a:off x="886408" y="27506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7AD885-6D08-4AA0-BCB9-41C92A6ED99F}"/>
              </a:ext>
            </a:extLst>
          </p:cNvPr>
          <p:cNvSpPr txBox="1"/>
          <p:nvPr/>
        </p:nvSpPr>
        <p:spPr>
          <a:xfrm>
            <a:off x="1601756" y="25104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우선순위는 피연산자를 묶는 방법을 지정할 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평가 순서는 정의하지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613DB-3491-4911-8F73-5ABCFE4440B5}"/>
              </a:ext>
            </a:extLst>
          </p:cNvPr>
          <p:cNvSpPr txBox="1"/>
          <p:nvPr/>
        </p:nvSpPr>
        <p:spPr>
          <a:xfrm>
            <a:off x="279917" y="32800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수행했을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02D76-7A63-481C-8F4E-36AC18FC3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787" y="4111143"/>
            <a:ext cx="7210425" cy="7620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6DDAC5-9EAE-4101-AB31-8E4341D64C39}"/>
              </a:ext>
            </a:extLst>
          </p:cNvPr>
          <p:cNvCxnSpPr/>
          <p:nvPr/>
        </p:nvCxnSpPr>
        <p:spPr>
          <a:xfrm>
            <a:off x="886408" y="54212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B86F26-63A8-4ACF-BCD0-ADF8AD0FB369}"/>
              </a:ext>
            </a:extLst>
          </p:cNvPr>
          <p:cNvSpPr txBox="1"/>
          <p:nvPr/>
        </p:nvSpPr>
        <p:spPr>
          <a:xfrm>
            <a:off x="1601756" y="51810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평가에 대한 명시적인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없이 같은 객체를 참조하며 변경하면 미정의 행동이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순서로 코드가 수행될까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558FB4-263F-457F-ADE9-C83763EAC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1754859"/>
            <a:ext cx="5905500" cy="428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EF1A40-B773-475D-8CC8-1B692EA7A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25" y="3328272"/>
            <a:ext cx="7905750" cy="4286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175AF6-8267-480F-8394-41159820FDE2}"/>
              </a:ext>
            </a:extLst>
          </p:cNvPr>
          <p:cNvSpPr txBox="1"/>
          <p:nvPr/>
        </p:nvSpPr>
        <p:spPr>
          <a:xfrm>
            <a:off x="279917" y="2497144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순서로 코드가 수행될까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36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5830</TotalTime>
  <Words>2942</Words>
  <Application>Microsoft Office PowerPoint</Application>
  <PresentationFormat>와이드스크린</PresentationFormat>
  <Paragraphs>300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Arial</vt:lpstr>
      <vt:lpstr>야놀자 야체 R</vt:lpstr>
      <vt:lpstr>맑은 고딕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2924</cp:revision>
  <dcterms:created xsi:type="dcterms:W3CDTF">2017-02-13T14:50:04Z</dcterms:created>
  <dcterms:modified xsi:type="dcterms:W3CDTF">2019-02-23T16:23:42Z</dcterms:modified>
</cp:coreProperties>
</file>