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5"/>
  </p:notesMasterIdLst>
  <p:sldIdLst>
    <p:sldId id="271" r:id="rId2"/>
    <p:sldId id="332" r:id="rId3"/>
    <p:sldId id="333" r:id="rId4"/>
    <p:sldId id="334" r:id="rId5"/>
    <p:sldId id="339" r:id="rId6"/>
    <p:sldId id="335" r:id="rId7"/>
    <p:sldId id="336" r:id="rId8"/>
    <p:sldId id="337" r:id="rId9"/>
    <p:sldId id="338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60" r:id="rId30"/>
    <p:sldId id="359" r:id="rId31"/>
    <p:sldId id="361" r:id="rId32"/>
    <p:sldId id="362" r:id="rId33"/>
    <p:sldId id="363" r:id="rId34"/>
  </p:sldIdLst>
  <p:sldSz cx="12192000" cy="6858000"/>
  <p:notesSz cx="6858000" cy="9144000"/>
  <p:embeddedFontLst>
    <p:embeddedFont>
      <p:font typeface="맑은 고딕" panose="020B0503020000020004" pitchFamily="50" charset="-127"/>
      <p:regular r:id="rId36"/>
      <p:bold r:id="rId37"/>
    </p:embeddedFont>
    <p:embeddedFont>
      <p:font typeface="야놀자 야체 B" panose="02020603020101020101" pitchFamily="18" charset="-127"/>
      <p:bold r:id="rId38"/>
    </p:embeddedFont>
    <p:embeddedFont>
      <p:font typeface="야놀자 야체 R" panose="02020603020101020101" pitchFamily="18" charset="-127"/>
      <p:regular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2</a:t>
            </a:r>
            <a:r>
              <a:rPr lang="ko-KR" altLang="en-US" dirty="0"/>
              <a:t>번째 </a:t>
            </a:r>
            <a:r>
              <a:rPr lang="en-US" altLang="ko-KR" dirty="0"/>
              <a:t>assign</a:t>
            </a:r>
            <a:r>
              <a:rPr lang="ko-KR" altLang="en-US" dirty="0"/>
              <a:t>의 경우</a:t>
            </a:r>
            <a:r>
              <a:rPr lang="en-US" altLang="ko-KR" dirty="0"/>
              <a:t>, M</a:t>
            </a:r>
            <a:r>
              <a:rPr lang="ko-KR" altLang="en-US" dirty="0"/>
              <a:t>으로 인해 </a:t>
            </a:r>
            <a:r>
              <a:rPr lang="en-US" altLang="ko-KR" dirty="0"/>
              <a:t>string </a:t>
            </a:r>
            <a:r>
              <a:rPr lang="ko-KR" altLang="en-US" dirty="0"/>
              <a:t>범위를 벗어나면</a:t>
            </a:r>
            <a:r>
              <a:rPr lang="en-US" altLang="ko-KR" dirty="0"/>
              <a:t> [N, s2.size())</a:t>
            </a:r>
            <a:r>
              <a:rPr lang="ko-KR" altLang="en-US" dirty="0"/>
              <a:t>로 자동 조정된다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</a:t>
            </a:r>
            <a:r>
              <a:rPr lang="en-US" altLang="ko-KR" dirty="0"/>
              <a:t>erase</a:t>
            </a:r>
            <a:r>
              <a:rPr lang="ko-KR" altLang="en-US" dirty="0"/>
              <a:t> 함수에서 </a:t>
            </a:r>
            <a:r>
              <a:rPr lang="en-US" altLang="ko-KR" dirty="0"/>
              <a:t>N</a:t>
            </a:r>
            <a:r>
              <a:rPr lang="ko-KR" altLang="en-US" dirty="0"/>
              <a:t>으로 인해 </a:t>
            </a:r>
            <a:r>
              <a:rPr lang="en-US" altLang="ko-KR" dirty="0"/>
              <a:t>string </a:t>
            </a:r>
            <a:r>
              <a:rPr lang="ko-KR" altLang="en-US" dirty="0"/>
              <a:t>범위를 벗어나는 경우</a:t>
            </a:r>
            <a:r>
              <a:rPr lang="en-US" altLang="ko-KR" dirty="0"/>
              <a:t>, [pos, s1.size())</a:t>
            </a:r>
            <a:r>
              <a:rPr lang="ko-KR" altLang="en-US" dirty="0"/>
              <a:t>로 자동 조정된다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097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dirty="0"/>
              <a:t>We really LOVE…C++!</a:t>
            </a:r>
          </a:p>
          <a:p>
            <a:pPr marL="228600" indent="-228600">
              <a:buAutoNum type="alphaU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사실</a:t>
            </a:r>
            <a:r>
              <a:rPr lang="en-US" altLang="ko-KR" dirty="0"/>
              <a:t>, replace </a:t>
            </a:r>
            <a:r>
              <a:rPr lang="ko-KR" altLang="en-US" dirty="0"/>
              <a:t>함수는 </a:t>
            </a:r>
            <a:r>
              <a:rPr lang="en-US" altLang="ko-KR" dirty="0"/>
              <a:t>erase + insert</a:t>
            </a:r>
            <a:r>
              <a:rPr lang="ko-KR" altLang="en-US" dirty="0"/>
              <a:t>를 호출하는 것과 같다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1190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append </a:t>
            </a:r>
            <a:r>
              <a:rPr lang="ko-KR" altLang="en-US" dirty="0"/>
              <a:t>함수 역시 모두 자기 자신에 대한 참조자를 반환한다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884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당연히</a:t>
            </a:r>
            <a:r>
              <a:rPr lang="en-US" altLang="ko-KR" dirty="0"/>
              <a:t>, </a:t>
            </a:r>
            <a:r>
              <a:rPr lang="ko-KR" altLang="en-US" dirty="0"/>
              <a:t>자기 자신의 반복자를 추가하는 내용에 인자로 제공하면 안된다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856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당연히</a:t>
            </a:r>
            <a:r>
              <a:rPr lang="en-US" altLang="ko-KR" dirty="0"/>
              <a:t>, </a:t>
            </a:r>
            <a:r>
              <a:rPr lang="ko-KR" altLang="en-US" dirty="0"/>
              <a:t>자기 자신의 반복자를 추가하는 내용에 인자로 제공하면 안된다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65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</a:t>
            </a:r>
            <a:r>
              <a:rPr lang="ko-KR" altLang="en-US" dirty="0"/>
              <a:t>문자 색인을 반환한다는 의미이며</a:t>
            </a:r>
            <a:r>
              <a:rPr lang="en-US" altLang="ko-KR" dirty="0"/>
              <a:t>, </a:t>
            </a:r>
            <a:r>
              <a:rPr lang="ko-KR" altLang="en-US" dirty="0"/>
              <a:t>색인 값은 항상 부호 없는 타입임을 의미한다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330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047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en-US" altLang="ko-KR" dirty="0" err="1"/>
              <a:t>rfind</a:t>
            </a:r>
            <a:r>
              <a:rPr lang="ko-KR" altLang="en-US" dirty="0"/>
              <a:t>는 오른쪽에서 왼쪽으로 </a:t>
            </a:r>
            <a:r>
              <a:rPr lang="ko-KR" altLang="en-US"/>
              <a:t>역으로 탐색한다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6397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6944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457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6625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8230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이 외에도</a:t>
            </a:r>
            <a:r>
              <a:rPr lang="en-US" altLang="ko-KR" dirty="0"/>
              <a:t>, C++20</a:t>
            </a:r>
            <a:r>
              <a:rPr lang="ko-KR" altLang="en-US" dirty="0"/>
              <a:t>부터는 </a:t>
            </a:r>
            <a:r>
              <a:rPr lang="en-US" altLang="ko-KR" dirty="0" err="1"/>
              <a:t>starts_with</a:t>
            </a:r>
            <a:r>
              <a:rPr lang="en-US" altLang="ko-KR" dirty="0"/>
              <a:t>/</a:t>
            </a:r>
            <a:r>
              <a:rPr lang="en-US" altLang="ko-KR" dirty="0" err="1"/>
              <a:t>ends_with</a:t>
            </a:r>
            <a:r>
              <a:rPr lang="en-US" altLang="ko-KR" dirty="0"/>
              <a:t> </a:t>
            </a:r>
            <a:r>
              <a:rPr lang="ko-KR" altLang="en-US" dirty="0"/>
              <a:t>같은 연산을 사용할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6571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0, </a:t>
            </a:r>
            <a:r>
              <a:rPr lang="en-US" altLang="ko-KR" dirty="0" err="1"/>
              <a:t>npos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21582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dirty="0"/>
              <a:t>6, </a:t>
            </a:r>
            <a:r>
              <a:rPr lang="en-US" altLang="ko-KR" dirty="0" err="1"/>
              <a:t>npos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1, </a:t>
            </a:r>
            <a:r>
              <a:rPr lang="en-US" altLang="ko-KR" dirty="0" err="1"/>
              <a:t>npos</a:t>
            </a:r>
            <a:r>
              <a:rPr lang="en-US" altLang="ko-KR" dirty="0"/>
              <a:t>, 2, 0</a:t>
            </a:r>
          </a:p>
          <a:p>
            <a:pPr marL="228600" indent="-228600">
              <a:buAutoNum type="alphaU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5359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모든 </a:t>
            </a:r>
            <a:r>
              <a:rPr lang="en-US" altLang="ko-KR" dirty="0"/>
              <a:t>compare </a:t>
            </a:r>
            <a:r>
              <a:rPr lang="ko-KR" altLang="en-US" dirty="0"/>
              <a:t>함수는 </a:t>
            </a:r>
            <a:r>
              <a:rPr lang="en-US" altLang="ko-KR" dirty="0"/>
              <a:t>s1</a:t>
            </a:r>
            <a:r>
              <a:rPr lang="ko-KR" altLang="en-US" dirty="0"/>
              <a:t>이 작으면 음수</a:t>
            </a:r>
            <a:r>
              <a:rPr lang="en-US" altLang="ko-KR" dirty="0"/>
              <a:t>, </a:t>
            </a:r>
            <a:r>
              <a:rPr lang="ko-KR" altLang="en-US" dirty="0"/>
              <a:t>같으면 </a:t>
            </a:r>
            <a:r>
              <a:rPr lang="en-US" altLang="ko-KR" dirty="0"/>
              <a:t>0, </a:t>
            </a:r>
            <a:r>
              <a:rPr lang="ko-KR" altLang="en-US" dirty="0"/>
              <a:t>크면 양수를 반환한다</a:t>
            </a:r>
            <a:r>
              <a:rPr lang="en-US" altLang="ko-KR" dirty="0"/>
              <a:t>. </a:t>
            </a:r>
            <a:r>
              <a:rPr lang="ko-KR" altLang="en-US" dirty="0"/>
              <a:t>음수</a:t>
            </a:r>
            <a:r>
              <a:rPr lang="en-US" altLang="ko-KR" dirty="0"/>
              <a:t>/</a:t>
            </a:r>
            <a:r>
              <a:rPr lang="ko-KR" altLang="en-US" dirty="0"/>
              <a:t>양수의 절대적 수치는 정해져 있지 않다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 compare </a:t>
            </a:r>
            <a:r>
              <a:rPr lang="ko-KR" altLang="en-US" dirty="0"/>
              <a:t>수행 시에는 사전식 비교를 수행한다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28119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(</a:t>
            </a:r>
            <a:r>
              <a:rPr lang="ko-KR" altLang="en-US" dirty="0"/>
              <a:t>음수</a:t>
            </a:r>
            <a:r>
              <a:rPr lang="en-US" altLang="ko-KR" dirty="0"/>
              <a:t>, </a:t>
            </a:r>
            <a:r>
              <a:rPr lang="ko-KR" altLang="en-US" dirty="0"/>
              <a:t>양수</a:t>
            </a:r>
            <a:r>
              <a:rPr lang="en-US" altLang="ko-KR" dirty="0"/>
              <a:t>, </a:t>
            </a:r>
            <a:r>
              <a:rPr lang="ko-KR" altLang="en-US" dirty="0"/>
              <a:t>음수</a:t>
            </a:r>
            <a:r>
              <a:rPr lang="en-US" altLang="ko-KR" dirty="0"/>
              <a:t>, </a:t>
            </a:r>
            <a:r>
              <a:rPr lang="ko-KR" altLang="en-US" dirty="0"/>
              <a:t>음수</a:t>
            </a:r>
            <a:r>
              <a:rPr lang="en-US" altLang="ko-KR" dirty="0"/>
              <a:t>, </a:t>
            </a:r>
            <a:r>
              <a:rPr lang="ko-KR" altLang="en-US" dirty="0"/>
              <a:t>양수</a:t>
            </a:r>
            <a:r>
              <a:rPr lang="en-US" altLang="ko-KR" dirty="0"/>
              <a:t>, </a:t>
            </a:r>
            <a:r>
              <a:rPr lang="ko-KR" altLang="en-US" dirty="0"/>
              <a:t>양수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0912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en-US" altLang="ko-KR" dirty="0" err="1"/>
              <a:t>wstring</a:t>
            </a:r>
            <a:r>
              <a:rPr lang="en-US" altLang="ko-KR" dirty="0"/>
              <a:t> </a:t>
            </a:r>
            <a:r>
              <a:rPr lang="ko-KR" altLang="en-US" dirty="0"/>
              <a:t>타입으로 변환하려면</a:t>
            </a:r>
            <a:r>
              <a:rPr lang="en-US" altLang="ko-KR" dirty="0"/>
              <a:t>, </a:t>
            </a:r>
            <a:r>
              <a:rPr lang="en-US" altLang="ko-KR" dirty="0" err="1"/>
              <a:t>to_wstring</a:t>
            </a:r>
            <a:r>
              <a:rPr lang="en-US" altLang="ko-KR" dirty="0"/>
              <a:t> </a:t>
            </a:r>
            <a:r>
              <a:rPr lang="ko-KR" altLang="en-US" dirty="0"/>
              <a:t>함수를 활용한다</a:t>
            </a:r>
            <a:r>
              <a:rPr lang="en-US" altLang="ko-KR" dirty="0"/>
              <a:t>. </a:t>
            </a:r>
            <a:r>
              <a:rPr lang="ko-KR" altLang="en-US" dirty="0"/>
              <a:t>수치 값 변환에는 </a:t>
            </a:r>
            <a:r>
              <a:rPr lang="en-US" altLang="ko-KR" dirty="0" err="1"/>
              <a:t>wstring</a:t>
            </a:r>
            <a:r>
              <a:rPr lang="ko-KR" altLang="en-US" dirty="0"/>
              <a:t>에 대해서도 다중 정의가 되어있으므로 문제가 없다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0563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ko-KR" altLang="en-US" dirty="0"/>
              <a:t>과학적 표기법에 따른 결과가 나오지 않는다</a:t>
            </a:r>
            <a:r>
              <a:rPr lang="en-US" altLang="ko-KR" dirty="0"/>
              <a:t>. </a:t>
            </a:r>
            <a:r>
              <a:rPr lang="ko-KR" altLang="en-US" dirty="0"/>
              <a:t>고정 표기법에 따른 결과가 출력된다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A2. </a:t>
            </a:r>
            <a:r>
              <a:rPr lang="en-US" altLang="ko-KR" dirty="0" err="1"/>
              <a:t>stringstream</a:t>
            </a:r>
            <a:r>
              <a:rPr lang="ko-KR" altLang="en-US" dirty="0"/>
              <a:t>을 활용하는 방법을 생각해 볼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3471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진법의 유효 범위는 </a:t>
            </a:r>
            <a:r>
              <a:rPr lang="en-US" altLang="ko-KR" dirty="0"/>
              <a:t>0</a:t>
            </a:r>
            <a:r>
              <a:rPr lang="ko-KR" altLang="en-US" dirty="0"/>
              <a:t> 이상 </a:t>
            </a:r>
            <a:r>
              <a:rPr lang="en-US" altLang="ko-KR" dirty="0"/>
              <a:t>36 </a:t>
            </a:r>
            <a:r>
              <a:rPr lang="ko-KR" altLang="en-US" dirty="0"/>
              <a:t>이하이다</a:t>
            </a:r>
            <a:r>
              <a:rPr lang="en-US" altLang="ko-KR" dirty="0"/>
              <a:t>. 0</a:t>
            </a:r>
            <a:r>
              <a:rPr lang="ko-KR" altLang="en-US" dirty="0"/>
              <a:t>으로 설정되면 </a:t>
            </a:r>
            <a:r>
              <a:rPr lang="en-US" altLang="ko-KR" dirty="0"/>
              <a:t>string</a:t>
            </a:r>
            <a:r>
              <a:rPr lang="ko-KR" altLang="en-US" dirty="0"/>
              <a:t>의 </a:t>
            </a:r>
            <a:r>
              <a:rPr lang="en-US" altLang="ko-KR" dirty="0"/>
              <a:t>prefix(0</a:t>
            </a:r>
            <a:r>
              <a:rPr lang="ko-KR" altLang="en-US" dirty="0"/>
              <a:t> 또는 </a:t>
            </a:r>
            <a:r>
              <a:rPr lang="en-US" altLang="ko-KR" dirty="0"/>
              <a:t>0x)</a:t>
            </a:r>
            <a:r>
              <a:rPr lang="ko-KR" altLang="en-US" dirty="0"/>
              <a:t>를 보고 진법을 유추하게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3727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638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(first, Hello, C++!), (second, C++), (third, </a:t>
            </a:r>
            <a:r>
              <a:rPr lang="ko-KR" altLang="en-US" dirty="0"/>
              <a:t>미정의</a:t>
            </a:r>
            <a:r>
              <a:rPr lang="en-US" altLang="ko-KR" dirty="0"/>
              <a:t>), (fourth, C++), (fifth, C++), (sixth, C++!), (seventh, C++!), (eighth, </a:t>
            </a:r>
            <a:r>
              <a:rPr lang="en-US" altLang="ko-KR" dirty="0" err="1"/>
              <a:t>out_of_range</a:t>
            </a:r>
            <a:r>
              <a:rPr lang="ko-KR" altLang="en-US" dirty="0"/>
              <a:t>가 </a:t>
            </a:r>
            <a:r>
              <a:rPr lang="en-US" altLang="ko-KR" dirty="0"/>
              <a:t>throw)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23361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1097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예를 들어</a:t>
            </a:r>
            <a:r>
              <a:rPr lang="en-US" altLang="ko-KR" dirty="0"/>
              <a:t>, 3</a:t>
            </a:r>
            <a:r>
              <a:rPr lang="ko-KR" altLang="en-US" dirty="0"/>
              <a:t>진수의 경우 </a:t>
            </a:r>
            <a:r>
              <a:rPr lang="en-US" altLang="ko-KR" dirty="0"/>
              <a:t>0, 1, 2</a:t>
            </a:r>
            <a:r>
              <a:rPr lang="ko-KR" altLang="en-US" dirty="0"/>
              <a:t>만 허용되지만</a:t>
            </a:r>
            <a:r>
              <a:rPr lang="en-US" altLang="ko-KR" dirty="0"/>
              <a:t>, 36</a:t>
            </a:r>
            <a:r>
              <a:rPr lang="ko-KR" altLang="en-US" dirty="0"/>
              <a:t>진수의 경우 </a:t>
            </a:r>
            <a:r>
              <a:rPr lang="en-US" altLang="ko-KR" dirty="0"/>
              <a:t>z</a:t>
            </a:r>
            <a:r>
              <a:rPr lang="ko-KR" altLang="en-US" dirty="0"/>
              <a:t>와 </a:t>
            </a:r>
            <a:r>
              <a:rPr lang="en-US" altLang="ko-KR" dirty="0"/>
              <a:t>Z</a:t>
            </a:r>
            <a:r>
              <a:rPr lang="ko-KR" altLang="en-US" dirty="0"/>
              <a:t>도 허용된다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228600" indent="-228600">
              <a:buAutoNum type="alphaUcPeriod"/>
            </a:pPr>
            <a:r>
              <a:rPr lang="en-US" altLang="ko-KR" dirty="0"/>
              <a:t>C++17</a:t>
            </a:r>
            <a:r>
              <a:rPr lang="ko-KR" altLang="en-US" dirty="0"/>
              <a:t> 이전의 경우</a:t>
            </a:r>
            <a:r>
              <a:rPr lang="en-US" altLang="ko-KR" dirty="0"/>
              <a:t>, </a:t>
            </a:r>
            <a:r>
              <a:rPr lang="ko-KR" altLang="en-US" dirty="0"/>
              <a:t>첫 출력문에서 표현식 평가 순서에 따른 미정의 행동이 발생할 수 있다</a:t>
            </a:r>
            <a:r>
              <a:rPr lang="en-US" altLang="ko-KR" dirty="0"/>
              <a:t>. (</a:t>
            </a:r>
            <a:r>
              <a:rPr lang="ko-KR" altLang="en-US" dirty="0"/>
              <a:t>의도한 출력이라면 </a:t>
            </a:r>
            <a:r>
              <a:rPr lang="en-US" altLang="ko-KR" dirty="0"/>
              <a:t>3.14159</a:t>
            </a:r>
            <a:r>
              <a:rPr lang="ko-KR" altLang="en-US" dirty="0"/>
              <a:t>와 </a:t>
            </a:r>
            <a:r>
              <a:rPr lang="en-US" altLang="ko-KR" dirty="0"/>
              <a:t>8</a:t>
            </a:r>
            <a:r>
              <a:rPr lang="ko-KR" altLang="en-US" dirty="0"/>
              <a:t>이 출력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두번째 출력문은</a:t>
            </a:r>
            <a:r>
              <a:rPr lang="en-US" altLang="ko-KR" dirty="0"/>
              <a:t>, </a:t>
            </a:r>
            <a:r>
              <a:rPr lang="en-US" altLang="ko-KR" dirty="0" err="1"/>
              <a:t>invalid_argument</a:t>
            </a:r>
            <a:r>
              <a:rPr lang="en-US" altLang="ko-KR" dirty="0"/>
              <a:t> </a:t>
            </a:r>
            <a:r>
              <a:rPr lang="ko-KR" altLang="en-US" dirty="0"/>
              <a:t>예외가 발생한다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4963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char, char8_t, char16_t, char32_t, </a:t>
            </a:r>
            <a:r>
              <a:rPr lang="en-US" altLang="ko-KR" dirty="0" err="1"/>
              <a:t>wchar_t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5504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594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널 종료 문자열을 활용할 때</a:t>
            </a:r>
            <a:r>
              <a:rPr lang="en-US" altLang="ko-KR" dirty="0"/>
              <a:t>, </a:t>
            </a:r>
            <a:r>
              <a:rPr lang="ko-KR" altLang="en-US" dirty="0"/>
              <a:t>널 문자 자체는 </a:t>
            </a:r>
            <a:r>
              <a:rPr lang="en-US" altLang="ko-KR" dirty="0"/>
              <a:t>string</a:t>
            </a:r>
            <a:r>
              <a:rPr lang="ko-KR" altLang="en-US" dirty="0"/>
              <a:t>에 포함되지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 C</a:t>
            </a:r>
            <a:r>
              <a:rPr lang="ko-KR" altLang="en-US" dirty="0"/>
              <a:t>가 유효한 값이 아님은</a:t>
            </a:r>
            <a:r>
              <a:rPr lang="en-US" altLang="ko-KR" dirty="0"/>
              <a:t>, C</a:t>
            </a:r>
            <a:r>
              <a:rPr lang="ko-KR" altLang="en-US" dirty="0"/>
              <a:t>가 </a:t>
            </a:r>
            <a:r>
              <a:rPr lang="en-US" altLang="ko-KR" dirty="0" err="1"/>
              <a:t>npos</a:t>
            </a:r>
            <a:r>
              <a:rPr lang="ko-KR" altLang="en-US" dirty="0"/>
              <a:t>이거나</a:t>
            </a:r>
            <a:r>
              <a:rPr lang="en-US" altLang="ko-KR" dirty="0"/>
              <a:t>, string </a:t>
            </a:r>
            <a:r>
              <a:rPr lang="ko-KR" altLang="en-US" dirty="0"/>
              <a:t>범위를 넘어간 값임을 뜻한다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3351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(</a:t>
            </a:r>
            <a:r>
              <a:rPr lang="en-US" altLang="ko-KR" dirty="0" err="1"/>
              <a:t>abc</a:t>
            </a:r>
            <a:r>
              <a:rPr lang="en-US" altLang="ko-KR" dirty="0"/>
              <a:t>, 3), (</a:t>
            </a:r>
            <a:r>
              <a:rPr lang="en-US" altLang="ko-KR" dirty="0" err="1"/>
              <a:t>abc</a:t>
            </a:r>
            <a:r>
              <a:rPr lang="en-US" altLang="ko-KR" dirty="0"/>
              <a:t>  def, 8)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283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</a:t>
            </a:r>
            <a:r>
              <a:rPr lang="ko-KR" altLang="en-US" dirty="0"/>
              <a:t> </a:t>
            </a:r>
            <a:r>
              <a:rPr lang="en-US" altLang="ko-KR" dirty="0"/>
              <a:t>(first,</a:t>
            </a:r>
            <a:r>
              <a:rPr lang="ko-KR" altLang="en-US" dirty="0"/>
              <a:t> </a:t>
            </a:r>
            <a:r>
              <a:rPr lang="en-US" altLang="ko-KR" dirty="0"/>
              <a:t>Hello),</a:t>
            </a:r>
            <a:r>
              <a:rPr lang="ko-KR" altLang="en-US" dirty="0"/>
              <a:t> </a:t>
            </a:r>
            <a:r>
              <a:rPr lang="en-US" altLang="ko-KR" dirty="0"/>
              <a:t>(second,</a:t>
            </a:r>
            <a:r>
              <a:rPr lang="ko-KR" altLang="en-US" dirty="0"/>
              <a:t> </a:t>
            </a:r>
            <a:r>
              <a:rPr lang="en-US" altLang="ko-KR" dirty="0"/>
              <a:t>C++!),</a:t>
            </a:r>
            <a:r>
              <a:rPr lang="ko-KR" altLang="en-US" dirty="0"/>
              <a:t> </a:t>
            </a:r>
            <a:r>
              <a:rPr lang="en-US" altLang="ko-KR" dirty="0"/>
              <a:t>(third,</a:t>
            </a:r>
            <a:r>
              <a:rPr lang="ko-KR" altLang="en-US" dirty="0"/>
              <a:t> </a:t>
            </a:r>
            <a:r>
              <a:rPr lang="en-US" altLang="ko-KR" dirty="0"/>
              <a:t>C++), (fourth, </a:t>
            </a:r>
            <a:r>
              <a:rPr lang="en-US" altLang="ko-KR" dirty="0" err="1"/>
              <a:t>out_of_range</a:t>
            </a:r>
            <a:r>
              <a:rPr lang="ko-KR" altLang="en-US" dirty="0"/>
              <a:t>가 </a:t>
            </a:r>
            <a:r>
              <a:rPr lang="en-US" altLang="ko-KR" dirty="0"/>
              <a:t>throw)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1589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맨 아래 코드에서</a:t>
            </a:r>
            <a:r>
              <a:rPr lang="en-US" altLang="ko-KR" dirty="0"/>
              <a:t>, </a:t>
            </a:r>
            <a:r>
              <a:rPr lang="ko-KR" altLang="en-US" dirty="0"/>
              <a:t>마지막 </a:t>
            </a:r>
            <a:r>
              <a:rPr lang="en-US" altLang="ko-KR" dirty="0"/>
              <a:t>insert</a:t>
            </a:r>
            <a:r>
              <a:rPr lang="ko-KR" altLang="en-US" dirty="0"/>
              <a:t>가 일어날 때는 널 문자 전까지 복사된다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4242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Coffee Donut Burger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929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 2</a:t>
            </a:r>
            <a:r>
              <a:rPr lang="ko-KR" altLang="en-US" dirty="0"/>
              <a:t>번째 </a:t>
            </a:r>
            <a:r>
              <a:rPr lang="en-US" altLang="ko-KR" dirty="0"/>
              <a:t>insert</a:t>
            </a:r>
            <a:r>
              <a:rPr lang="ko-KR" altLang="en-US" dirty="0"/>
              <a:t>의 경우</a:t>
            </a:r>
            <a:r>
              <a:rPr lang="en-US" altLang="ko-KR" dirty="0"/>
              <a:t>, M</a:t>
            </a:r>
            <a:r>
              <a:rPr lang="ko-KR" altLang="en-US" dirty="0"/>
              <a:t>으로 인해 </a:t>
            </a:r>
            <a:r>
              <a:rPr lang="en-US" altLang="ko-KR" dirty="0"/>
              <a:t>string </a:t>
            </a:r>
            <a:r>
              <a:rPr lang="ko-KR" altLang="en-US" dirty="0"/>
              <a:t>범위를 벗어나면</a:t>
            </a:r>
            <a:r>
              <a:rPr lang="en-US" altLang="ko-KR" dirty="0"/>
              <a:t> [N, s2.size())</a:t>
            </a:r>
            <a:r>
              <a:rPr lang="ko-KR" altLang="en-US" dirty="0"/>
              <a:t>로 자동 조정된다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499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 25 - String)</a:t>
            </a:r>
            <a:endParaRPr lang="ko-KR" altLang="en-US" sz="66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B04E6-284F-4926-9B34-B4C597D56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Modification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string</a:t>
            </a:r>
            <a:r>
              <a:rPr lang="ko-KR" altLang="en-US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추가적으로 지원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하는 변경 연산들을 정리하면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2D3F56D-BAE8-4015-B1BD-055E0287F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815577"/>
              </p:ext>
            </p:extLst>
          </p:nvPr>
        </p:nvGraphicFramePr>
        <p:xfrm>
          <a:off x="886408" y="1754859"/>
          <a:ext cx="10378623" cy="3544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0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s1.assign(s2)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내용을 다른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내용으로 교체한다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s1.assign(s2, s2_pos, m)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내용을 다른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[N, N + M)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내용으로 교체한다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s1.assign(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내용을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 가리키는 문자열로 교체한다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s1.assign(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len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내용을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 가리키는 문자열의 첫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개 문자로 교체한다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95802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s1.erase(pos, n)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지정 색인부터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개의 요소를 제거한다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(pos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&gt;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s1.size()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일 경우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out_of_range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예외 발생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601863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FB27D95-AD58-4EE8-A4F7-8E8397CBADCA}"/>
              </a:ext>
            </a:extLst>
          </p:cNvPr>
          <p:cNvCxnSpPr/>
          <p:nvPr/>
        </p:nvCxnSpPr>
        <p:spPr>
          <a:xfrm>
            <a:off x="886408" y="584696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A1D2E5-31C3-49AD-9D8C-5B1134CD965A}"/>
              </a:ext>
            </a:extLst>
          </p:cNvPr>
          <p:cNvSpPr txBox="1"/>
          <p:nvPr/>
        </p:nvSpPr>
        <p:spPr>
          <a:xfrm>
            <a:off x="1601756" y="560679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위에서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assign 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함수들은 모두 </a:t>
            </a:r>
            <a:r>
              <a:rPr lang="en-US" altLang="ko-KR" sz="2400" u="sng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s1</a:t>
            </a:r>
            <a:r>
              <a:rPr lang="ko-KR" altLang="en-US" sz="2400" u="sng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참조자를 반환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한다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815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Modification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string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</a:t>
            </a:r>
            <a:r>
              <a:rPr lang="ko-KR" altLang="en-US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</a:t>
            </a:r>
            <a:r>
              <a:rPr lang="ko-KR" altLang="en-US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변경할 수 있는 </a:t>
            </a:r>
            <a:r>
              <a:rPr lang="en-US" altLang="ko-KR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append/replace </a:t>
            </a:r>
            <a:r>
              <a:rPr lang="ko-KR" altLang="en-US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추가로 제공한다</a:t>
            </a:r>
            <a:r>
              <a:rPr lang="en-US" altLang="ko-KR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5F3D43-F36F-4BFD-8862-F771989B2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877" y="1754859"/>
            <a:ext cx="6268325" cy="2000529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5DFCAF6-49E7-4CB2-9DA5-FF5D01117B8A}"/>
              </a:ext>
            </a:extLst>
          </p:cNvPr>
          <p:cNvCxnSpPr/>
          <p:nvPr/>
        </p:nvCxnSpPr>
        <p:spPr>
          <a:xfrm>
            <a:off x="886408" y="430346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0C067D-419C-411B-B769-FF678B697F85}"/>
              </a:ext>
            </a:extLst>
          </p:cNvPr>
          <p:cNvSpPr txBox="1"/>
          <p:nvPr/>
        </p:nvSpPr>
        <p:spPr>
          <a:xfrm>
            <a:off x="1601756" y="406329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코드 실행 시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출력 결과는 무엇일까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797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Modification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string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의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append </a:t>
            </a:r>
            <a:r>
              <a:rPr lang="ko-KR" altLang="en-US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정리하면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2D3F56D-BAE8-4015-B1BD-055E0287F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16914"/>
              </p:ext>
            </p:extLst>
          </p:nvPr>
        </p:nvGraphicFramePr>
        <p:xfrm>
          <a:off x="886408" y="1754859"/>
          <a:ext cx="10378623" cy="435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0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s1.append(n, c)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개의 문자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s1.append(s2)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 다른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내용을 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s1.append(s2, pos,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cnt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 다른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[Pos, Pos +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Cnt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내용을 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s1.append(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 가리키는 문자열 내용을 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95802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s1.append(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n)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 가리키는 문자열의 첫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개 문자를 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60186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s1.append(b, e)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 반복자 범위에 속한 내용을 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60639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s1.append(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init_list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initializer_list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내용을 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855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94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Modification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string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의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replace</a:t>
            </a:r>
            <a:r>
              <a:rPr lang="en-US" altLang="ko-KR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정리하면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2D3F56D-BAE8-4015-B1BD-055E0287F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928641"/>
              </p:ext>
            </p:extLst>
          </p:nvPr>
        </p:nvGraphicFramePr>
        <p:xfrm>
          <a:off x="886408" y="1754859"/>
          <a:ext cx="10378623" cy="380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0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s1.replace(pos,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cnt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s2)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[pos, pos +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cnt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내용을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다른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내용으로 교체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s1.replace(b, e, s2)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[b, e)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내용을 다른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내용으로 교체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s1.replace(pos,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cnt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s2,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n, m)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[pos, pos +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cnt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내용을 다른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[N, N + M)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으로 교체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s1.replace(b1, e1, b2, e2)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[b, e)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내용을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[b2, e2)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로 교체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95802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s1.replace(pos,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cnt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[pos, pos +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cnt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내용을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 가리키는 문자열로 교체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60186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s1.replace(b, e,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[b, e)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내용을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 가리키는 문자열로 교체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606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21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Modification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string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의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replace</a:t>
            </a:r>
            <a:r>
              <a:rPr lang="en-US" altLang="ko-KR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정리하면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2D3F56D-BAE8-4015-B1BD-055E0287F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996923"/>
              </p:ext>
            </p:extLst>
          </p:nvPr>
        </p:nvGraphicFramePr>
        <p:xfrm>
          <a:off x="886408" y="1754859"/>
          <a:ext cx="10378623" cy="3544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0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s1.replace(pos,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cnt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[pos, pos +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cnt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내용을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 가리키는 문자열의 </a:t>
                      </a: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첫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개 문자로 교체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s1.replace(b, e,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n)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[b, e)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내용을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 가리키는 문자열의 첫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개 문자로 교체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s1.replace(pos,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cnt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n, c)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[pos, pos +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cnt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내용을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개의 문자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로 교체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s1.replace(b, e, n, c)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[b, e)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내용을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개의 문자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로 교체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95802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s1.replace(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b,e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init_list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[b, e)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내용을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initializer_list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내용으로 교체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601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37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Search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내용 검색에 사용할 수 있는 함수들을 제공한다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5DFCAF6-49E7-4CB2-9DA5-FF5D01117B8A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0C067D-419C-411B-B769-FF678B697F85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검색 연산은 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string::</a:t>
            </a:r>
            <a:r>
              <a:rPr lang="en-US" altLang="ko-KR" sz="2400" noProof="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size_type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타입의 값을 반환한다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826A6B6-24D8-42EA-B667-C99D49355988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1195629-B740-4A11-9AEC-ECE1C72F34E5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반환 타입이 의미하는 것은 무엇일까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C421069-B72A-4252-AD94-9DD3E8BA5718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6C6382-1F84-4E35-98B6-C25DB79B9D9E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검색 연산이 실패했을 경우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연산은 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string::</a:t>
            </a:r>
            <a:r>
              <a:rPr lang="en-US" altLang="ko-KR" sz="2400" noProof="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npos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210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2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Search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내용 검색에 사용할 수 있는 함수들을 정리하면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19E7C1C-3E64-428C-83C7-9B82C8675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883467"/>
              </p:ext>
            </p:extLst>
          </p:nvPr>
        </p:nvGraphicFramePr>
        <p:xfrm>
          <a:off x="886408" y="1754859"/>
          <a:ext cx="10378623" cy="3557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0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s1.find(s2, pos = 0)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[Pos, s1.size())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에서 다른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내용이 </a:t>
                      </a: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처음 나타난 곳을 찾는다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s1.find(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pos = 0)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[Pos, s1.size())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에서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 가리키는 문자열의 내용이</a:t>
                      </a: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처음 나타난 곳을 찾는다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s1.find(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pos,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cnt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[Pos, s1.size())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에서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 가리키는 문자열의 첫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개가</a:t>
                      </a: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처음 나타난 곳을 찾는다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s1.find(c, pos = 0)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[Pos, s1.size())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에서 문자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 처음 나타난 곳을 찾는다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958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00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Search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내용 검색에 사용할 수 있는 함수들을 정리하면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19E7C1C-3E64-428C-83C7-9B82C8675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473017"/>
              </p:ext>
            </p:extLst>
          </p:nvPr>
        </p:nvGraphicFramePr>
        <p:xfrm>
          <a:off x="886408" y="1754859"/>
          <a:ext cx="10378623" cy="3557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0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s1.rfind(s2, pos =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npos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[0, Pos]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에서 다른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내용이 </a:t>
                      </a: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마지막으로 나타난 곳을 찾는다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s1.rfind(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pos =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npos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[0, Pos]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에서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 가리키는 문자열의 내용이</a:t>
                      </a: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마지막으로 나타난 곳을 찾는다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s1.rfind(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pos,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cnt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[0, Pos]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에서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 가리키는 문자열의 첫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개가</a:t>
                      </a: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마지막으로 나타난 곳을 찾는다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s1.rfind(c, pos =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npos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[0, Pos]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에서 문자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 마지막으로 나타난 곳을 찾는다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958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98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Search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내용 검색에 사용할 수 있는 함수들을 정리하면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19E7C1C-3E64-428C-83C7-9B82C8675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132407"/>
              </p:ext>
            </p:extLst>
          </p:nvPr>
        </p:nvGraphicFramePr>
        <p:xfrm>
          <a:off x="886408" y="1754859"/>
          <a:ext cx="10378623" cy="3557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0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s1.find_first_of(s2, pos = 0)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[Pos, s1.size())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에서 </a:t>
                      </a:r>
                      <a:r>
                        <a:rPr kumimoji="0" lang="ko-KR" altLang="en-US" sz="2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다른 </a:t>
                      </a:r>
                      <a:r>
                        <a:rPr kumimoji="0" lang="en-US" altLang="ko-KR" sz="2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r>
                        <a:rPr kumimoji="0" lang="ko-KR" altLang="en-US" sz="2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을 구성하는 문자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 </a:t>
                      </a: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처음 나타난 곳을 찾는다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s1.find_first_of(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pos = 0)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[Pos, s1.size())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에서 </a:t>
                      </a:r>
                      <a:r>
                        <a:rPr kumimoji="0" lang="en-US" altLang="ko-KR" sz="24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ko-KR" altLang="en-US" sz="2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 가리키는 문자열을 구성하는 </a:t>
                      </a:r>
                      <a:endParaRPr kumimoji="0" lang="en-US" altLang="ko-KR" sz="2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문자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처음 나타난 곳을 찾는다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s1.find_first_of(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pos,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cnt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[Pos, s1.size())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에서 </a:t>
                      </a:r>
                      <a:r>
                        <a:rPr kumimoji="0" lang="en-US" altLang="ko-KR" sz="24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ko-KR" altLang="en-US" sz="2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 가리키는 문자열의 첫 </a:t>
                      </a:r>
                      <a:r>
                        <a:rPr kumimoji="0" lang="en-US" altLang="ko-KR" sz="2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개 문자 중 하나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처음 나타난 곳을 찾는다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s1.find_first_of(c, pos = 0)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[Pos, s1.size())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에서 문자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 처음 나타난 곳을 찾는다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958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93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Search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내용 검색에 사용할 수 있는 함수들을 정리하면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19E7C1C-3E64-428C-83C7-9B82C8675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745457"/>
              </p:ext>
            </p:extLst>
          </p:nvPr>
        </p:nvGraphicFramePr>
        <p:xfrm>
          <a:off x="886408" y="1754859"/>
          <a:ext cx="10378623" cy="3557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0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s1.find_last_of(s2, pos =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npos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[0, Pos]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에서 </a:t>
                      </a:r>
                      <a:r>
                        <a:rPr kumimoji="0" lang="ko-KR" altLang="en-US" sz="2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다른 </a:t>
                      </a:r>
                      <a:r>
                        <a:rPr kumimoji="0" lang="en-US" altLang="ko-KR" sz="2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r>
                        <a:rPr kumimoji="0" lang="ko-KR" altLang="en-US" sz="2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을 구성하는 문자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 </a:t>
                      </a: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마지막으로 나타난 곳을 찾는다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s1.find_last_of(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pos =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npos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[0, Pos]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에서 </a:t>
                      </a:r>
                      <a:r>
                        <a:rPr kumimoji="0" lang="en-US" altLang="ko-KR" sz="24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ko-KR" altLang="en-US" sz="2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 가리키는 문자열을 구성하는 </a:t>
                      </a:r>
                      <a:endParaRPr kumimoji="0" lang="en-US" altLang="ko-KR" sz="2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문자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마지막으로 나타난 곳을 찾는다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s1.find_last_of(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pos,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cnt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[0, Pos]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에서 </a:t>
                      </a:r>
                      <a:r>
                        <a:rPr kumimoji="0" lang="en-US" altLang="ko-KR" sz="24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ko-KR" altLang="en-US" sz="2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 가리키는 문자열의 첫 </a:t>
                      </a:r>
                      <a:r>
                        <a:rPr kumimoji="0" lang="en-US" altLang="ko-KR" sz="2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개 문자 중 하나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마지막으로 나타난 곳을 찾는다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s1.find_last_of(c, pos =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npos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[0, Pos]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에서 문자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 마지막으로 나타난 곳을 찾는다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958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93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Creation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순차 컨테이너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공통 연산과 함께 자신만의 특수한 연산을 제공한다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 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형식 문자열과 상호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작용을 위한 연산이 존재한다</a:t>
            </a:r>
            <a:r>
              <a:rPr lang="en-US" altLang="ko-KR" sz="240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4AAFD6D-0B5B-46C3-B3F1-DA301F7B45CA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D6FBFF4-7CBB-4FC6-ADBF-4969567A2E8C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반복자를 사용하지 않고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색인을 사용하는 연산이 존재한다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75D8381-ED57-450F-946C-844ACD225E4E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B327CFA-F7FC-4DD3-B089-D6D2B6B3BBF3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문자열과 숫자 간 변환에 대한 연산이 존재한다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27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22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Search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내용 검색에 사용할 수 있는 함수들을 정리하면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19E7C1C-3E64-428C-83C7-9B82C8675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870123"/>
              </p:ext>
            </p:extLst>
          </p:nvPr>
        </p:nvGraphicFramePr>
        <p:xfrm>
          <a:off x="886408" y="1754859"/>
          <a:ext cx="10378623" cy="3557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029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5976594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s1.find_first_not_of(s2, pos = 0)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[Pos, s1.size())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에서 </a:t>
                      </a:r>
                      <a:r>
                        <a:rPr kumimoji="0" lang="ko-KR" altLang="en-US" sz="2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다른 </a:t>
                      </a:r>
                      <a:r>
                        <a:rPr kumimoji="0" lang="en-US" altLang="ko-KR" sz="2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r>
                        <a:rPr kumimoji="0" lang="ko-KR" altLang="en-US" sz="2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</a:t>
                      </a:r>
                      <a:r>
                        <a:rPr kumimoji="0" lang="en-US" altLang="ko-KR" sz="2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없는 문자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 </a:t>
                      </a: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처음 나타나는 곳을 찾는다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s1.find_first_not_of(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pos = 0)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[Pos, s1.size())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에서 </a:t>
                      </a:r>
                      <a:r>
                        <a:rPr kumimoji="0" lang="en-US" altLang="ko-KR" sz="24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ko-KR" altLang="en-US" sz="2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 가리키는 문자열에 없는</a:t>
                      </a:r>
                      <a:endParaRPr kumimoji="0" lang="en-US" altLang="ko-KR" sz="2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문자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처음 나타나는 곳을 찾는다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s1.find_first_not_of(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pos,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cnt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[Pos, s1.size())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에서 </a:t>
                      </a:r>
                      <a:r>
                        <a:rPr kumimoji="0" lang="en-US" altLang="ko-KR" sz="24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ko-KR" altLang="en-US" sz="2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 가리키는 문자열의 첫 </a:t>
                      </a:r>
                      <a:r>
                        <a:rPr kumimoji="0" lang="en-US" altLang="ko-KR" sz="2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개 문자 에 속하지 않는 문자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처음 나타나는 곳을 찾는다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s1.find_first_not_of(c, pos = 0)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[Pos, s1.size())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에서 처음으로 문자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 아닌 곳을 찾는다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958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38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Search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내용 검색에 사용할 수 있는 함수들을 정리하면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19E7C1C-3E64-428C-83C7-9B82C8675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291985"/>
              </p:ext>
            </p:extLst>
          </p:nvPr>
        </p:nvGraphicFramePr>
        <p:xfrm>
          <a:off x="886408" y="1754859"/>
          <a:ext cx="10378623" cy="3557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7699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5740924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s1.find_last_not_of(s2, pos =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npos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[0, Pos]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에서 </a:t>
                      </a:r>
                      <a:r>
                        <a:rPr kumimoji="0" lang="ko-KR" altLang="en-US" sz="2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다른 </a:t>
                      </a:r>
                      <a:r>
                        <a:rPr kumimoji="0" lang="en-US" altLang="ko-KR" sz="2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r>
                        <a:rPr kumimoji="0" lang="ko-KR" altLang="en-US" sz="2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</a:t>
                      </a:r>
                      <a:r>
                        <a:rPr kumimoji="0" lang="en-US" altLang="ko-KR" sz="2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없는 문자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 </a:t>
                      </a: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마지막으로 나타나는 곳을 찾는다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s1.find_last_not_of(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pos =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npos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[0, Pos]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에서 </a:t>
                      </a:r>
                      <a:r>
                        <a:rPr kumimoji="0" lang="en-US" altLang="ko-KR" sz="24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ko-KR" altLang="en-US" sz="2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 가리키는 문자열에 없는</a:t>
                      </a:r>
                      <a:endParaRPr kumimoji="0" lang="en-US" altLang="ko-KR" sz="2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문자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마지막으로 나타나는 곳을 찾는다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s1.find_last_not_of(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pos,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cnt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[0, Pos]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에서 </a:t>
                      </a:r>
                      <a:r>
                        <a:rPr kumimoji="0" lang="en-US" altLang="ko-KR" sz="24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ko-KR" altLang="en-US" sz="2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 가리키는 문자열의 첫 </a:t>
                      </a:r>
                      <a:r>
                        <a:rPr kumimoji="0" lang="en-US" altLang="ko-KR" sz="2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개 문자 에 속하지 않는 문자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마지막으로 나타나는 곳을 찾는다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s1.find_last_not_of(c, pos =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npos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[0, Pos]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에서 마지막으로 문자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 아닌 곳을 찾는다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958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08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Search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3C8B33-6589-437D-A6D3-98E97C261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784" y="1754859"/>
            <a:ext cx="7030431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0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Search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F60773-D704-4BBF-86CB-626EB64C2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810" y="1754859"/>
            <a:ext cx="8278380" cy="14575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8CC476-5189-4B6B-BC43-AD0380FFBC8E}"/>
              </a:ext>
            </a:extLst>
          </p:cNvPr>
          <p:cNvSpPr txBox="1"/>
          <p:nvPr/>
        </p:nvSpPr>
        <p:spPr>
          <a:xfrm>
            <a:off x="279918" y="352029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D0726F0-163E-4713-AF7E-74DAF54AF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8173" y="4351423"/>
            <a:ext cx="7155654" cy="201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2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Comparison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</a:t>
            </a:r>
            <a:r>
              <a:rPr lang="ko-KR" altLang="en-US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</a:t>
            </a:r>
            <a:r>
              <a:rPr lang="en-US" altLang="ko-KR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 </a:t>
            </a:r>
            <a:r>
              <a:rPr lang="ko-KR" altLang="en-US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내용을 비교할 수 있는 </a:t>
            </a:r>
            <a:r>
              <a:rPr lang="en-US" altLang="ko-KR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compare </a:t>
            </a:r>
            <a:r>
              <a:rPr lang="ko-KR" altLang="en-US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제공한다</a:t>
            </a:r>
            <a:r>
              <a:rPr lang="en-US" altLang="ko-KR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0596887-8DDF-48B9-86CE-760937A31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805305"/>
              </p:ext>
            </p:extLst>
          </p:nvPr>
        </p:nvGraphicFramePr>
        <p:xfrm>
          <a:off x="886408" y="1754859"/>
          <a:ext cx="10378623" cy="436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7699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5740924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s1.compare(s2)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내용을 다른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내용과 비교한다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s1.compare(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n, s2)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+ n)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내용을 다른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내용과 비교한다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s1.compare(i1, n1, s2, i2, n2)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[i1, i1 + n1)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내용을 다른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[i2, i2 + n2)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내용과 </a:t>
                      </a: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비교한다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s1.compare(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내용을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 가리키는 문자열과 비교한다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95802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s1.compare(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n,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+ n)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내용을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 가리키는 문자열과 비교한다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25408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s1.compare(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n1,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n2)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+ n1)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내용을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 가리키는 문자열의 첫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개 문자와</a:t>
                      </a: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비교한다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297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3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Comparison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89F56B-CE14-4D01-9ACF-38B0021BC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967" y="1754859"/>
            <a:ext cx="8888065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1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Numeric</a:t>
            </a:r>
            <a:r>
              <a:rPr lang="ko-KR" altLang="en-US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String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C++11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이후로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수치 값과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string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값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편리하게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상호 변환할 수 있게 되었다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lang="ko-KR" altLang="en-US" sz="28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A0741E0-3016-4FC8-8933-51AC2731DEC5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354CC8-F96C-451D-9259-E0503A01E736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수치 값을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변환하기 위해서는 </a:t>
            </a:r>
            <a:r>
              <a:rPr lang="en-US" altLang="ko-KR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to_string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활용한다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616906A-418C-4AC2-92F1-B6CE83975277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9EA9B37-2617-4C52-99F9-D8571CC07950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수치 값으로 변환하기 위해서는 값 타입에 따른 함수를 활용한다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09C08C-D905-4232-96B6-CF2F129D0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758" y="3294005"/>
            <a:ext cx="6506483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3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Numeric</a:t>
            </a:r>
            <a:r>
              <a:rPr lang="ko-KR" altLang="en-US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String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to_string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함수는 모든 산술 타입에 대해 다중 정의가 되어있다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lang="ko-KR" altLang="en-US" sz="28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A0741E0-3016-4FC8-8933-51AC2731DEC5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354CC8-F96C-451D-9259-E0503A01E736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정수 타입에 한해서는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최소 타입이다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616906A-418C-4AC2-92F1-B6CE83975277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9EA9B37-2617-4C52-99F9-D8571CC07950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부동소수점 값이 변환될 때는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유효숫자에 따라 원하는 결과가 나오지 않을 수도 있다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B697EC-402E-49ED-81C8-46D21F9D5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837" y="3296642"/>
            <a:ext cx="6268325" cy="828791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814DC5-F574-474B-865F-CF7005E4E324}"/>
              </a:ext>
            </a:extLst>
          </p:cNvPr>
          <p:cNvCxnSpPr/>
          <p:nvPr/>
        </p:nvCxnSpPr>
        <p:spPr>
          <a:xfrm>
            <a:off x="886408" y="46761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3E5AFA-9F81-4FDD-971B-8D0ACBF55DFD}"/>
              </a:ext>
            </a:extLst>
          </p:cNvPr>
          <p:cNvSpPr txBox="1"/>
          <p:nvPr/>
        </p:nvSpPr>
        <p:spPr>
          <a:xfrm>
            <a:off x="1601756" y="44359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코드의 출력 결과는 무엇일까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A546772-208C-4560-BF69-5DF09C6A6CA5}"/>
              </a:ext>
            </a:extLst>
          </p:cNvPr>
          <p:cNvCxnSpPr/>
          <p:nvPr/>
        </p:nvCxnSpPr>
        <p:spPr>
          <a:xfrm>
            <a:off x="886408" y="544835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9C53391-04D6-4000-A9DC-615D77A5506A}"/>
              </a:ext>
            </a:extLst>
          </p:cNvPr>
          <p:cNvSpPr txBox="1"/>
          <p:nvPr/>
        </p:nvSpPr>
        <p:spPr>
          <a:xfrm>
            <a:off x="1601756" y="520818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문제를 해결하려면 어떻게 해야 할까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975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4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Numeric</a:t>
            </a:r>
            <a:r>
              <a:rPr lang="ko-KR" altLang="en-US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String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 </a:t>
            </a:r>
            <a:r>
              <a:rPr lang="ko-KR" altLang="en-US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값을 수치 값으로 변환하는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함수들을 정리하면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19E7C1C-3E64-428C-83C7-9B82C8675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246658"/>
              </p:ext>
            </p:extLst>
          </p:nvPr>
        </p:nvGraphicFramePr>
        <p:xfrm>
          <a:off x="886408" y="1754859"/>
          <a:ext cx="10378623" cy="326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7699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5740924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stoi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(s, p =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nullptr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b = 10)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을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int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값으로 변환한다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stol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(s, p =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nullptr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b = 10)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을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long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값으로 변환한다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stoul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(s, p =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nullptr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b = 10)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을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unsigned long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값으로 변환한다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stoll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(s, p =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nullptr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b = 10)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을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long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long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값으로 변환한다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95802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stoull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(s, p =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nullptr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b = 10)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을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unsigned long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long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값으로 변환한다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817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71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Numeric</a:t>
            </a:r>
            <a:r>
              <a:rPr lang="ko-KR" altLang="en-US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String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 </a:t>
            </a:r>
            <a:r>
              <a:rPr lang="ko-KR" altLang="en-US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값을 수치 값으로 변환할</a:t>
            </a:r>
            <a:r>
              <a:rPr lang="en-US" altLang="ko-KR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때는</a:t>
            </a:r>
            <a:r>
              <a:rPr lang="en-US" altLang="ko-KR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공백이 아닌 첫 문자가 유효해야 한다</a:t>
            </a:r>
            <a:r>
              <a:rPr lang="en-US" altLang="ko-KR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0D61C21-CDF8-465A-BF42-D2CDBAB77F2A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AD4DF0E-1B5A-4E92-B9EC-D025FA409102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그렇지 않으면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invalid_argument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예외가 발생한다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032F86-A25A-4665-B536-E2EBE9C0BED9}"/>
              </a:ext>
            </a:extLst>
          </p:cNvPr>
          <p:cNvSpPr txBox="1"/>
          <p:nvPr/>
        </p:nvSpPr>
        <p:spPr>
          <a:xfrm>
            <a:off x="279918" y="4063578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 </a:t>
            </a:r>
            <a:r>
              <a:rPr lang="ko-KR" altLang="en-US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값이 수치 값으로 변환될</a:t>
            </a:r>
            <a:r>
              <a:rPr lang="en-US" altLang="ko-KR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때</a:t>
            </a:r>
            <a:r>
              <a:rPr lang="en-US" altLang="ko-KR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변환되는 타입의 수용 가능 값 범위를 넘어서는 안된다</a:t>
            </a:r>
            <a:r>
              <a:rPr lang="en-US" altLang="ko-KR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95796DD-20A4-4AE5-822C-D39DEBFC1573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32CB74C-BDEB-48DD-A551-D1344D611C34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그렇지 않으면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out_of_range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예외가 발생한다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B8ED184-16B9-4E84-8BAF-A55D6B6E24C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97F9BFF-D15F-4580-AC48-71B8ED959410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유효한 첫 문자에는 부호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(+, -)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 숫자가 포함되며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부동소수점의 경우 소수점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(.)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도 허용된다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1CBB2E5-7F3A-4DE3-8971-817D7245019C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7B38691-66FF-47A2-8F8D-9615838DF26F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정수 값의 경우 사용되는 진법에 따라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0, 0x, 0X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허용된다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732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4" grpId="0"/>
      <p:bldP spid="18" grpId="0"/>
      <p:bldP spid="22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Creation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string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생성할 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형식 문자열과 색인을 활용할 수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7F092F-560F-497B-85B3-99F935F3A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704" y="1754859"/>
            <a:ext cx="6568591" cy="367251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37B0E2F-47A3-4CF4-A8C0-D3AF9731AEF8}"/>
              </a:ext>
            </a:extLst>
          </p:cNvPr>
          <p:cNvCxnSpPr/>
          <p:nvPr/>
        </p:nvCxnSpPr>
        <p:spPr>
          <a:xfrm>
            <a:off x="886408" y="597544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ED7600-E402-45C0-837B-DF986FD606FA}"/>
              </a:ext>
            </a:extLst>
          </p:cNvPr>
          <p:cNvSpPr txBox="1"/>
          <p:nvPr/>
        </p:nvSpPr>
        <p:spPr>
          <a:xfrm>
            <a:off x="1601756" y="573527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문장이 실행되었을 때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컨테이너에는 어떤 값이 담기게 될까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300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Numeric</a:t>
            </a:r>
            <a:r>
              <a:rPr lang="ko-KR" altLang="en-US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String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 </a:t>
            </a:r>
            <a:r>
              <a:rPr lang="ko-KR" altLang="en-US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값을 수치 값으로 변환하는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함수들을 정리하면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19E7C1C-3E64-428C-83C7-9B82C8675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9937"/>
              </p:ext>
            </p:extLst>
          </p:nvPr>
        </p:nvGraphicFramePr>
        <p:xfrm>
          <a:off x="886408" y="1754859"/>
          <a:ext cx="10378623" cy="2176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7699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5740924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stof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(s, p =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nullptr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을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float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값으로 변환한다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stod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(s, p =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nullptr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을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double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값으로 변환한다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stold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(s, p =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nullptr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을 활용하여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long double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값으로 변환한다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43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Numeric</a:t>
            </a:r>
            <a:r>
              <a:rPr lang="ko-KR" altLang="en-US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String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string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의 수치 변환은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처음으로 공백을 포함한 유효하지 않은 문자를 마주쳤을 때까지 진행된다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0D61C21-CDF8-465A-BF42-D2CDBAB77F2A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AD4DF0E-1B5A-4E92-B9EC-D025FA409102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수치 값 변환 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추가적인 포인터 변수를 통해 처리된 문자의 개수를 알아낼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529CAF-807C-423F-A07F-4742795C0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308" y="4114213"/>
            <a:ext cx="9907383" cy="2000529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0156C53-D8AF-42B5-B948-976F25AD1193}"/>
              </a:ext>
            </a:extLst>
          </p:cNvPr>
          <p:cNvCxnSpPr/>
          <p:nvPr/>
        </p:nvCxnSpPr>
        <p:spPr>
          <a:xfrm>
            <a:off x="886408" y="276095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388111D-97BE-44C7-AC6B-A00D2660CA94}"/>
              </a:ext>
            </a:extLst>
          </p:cNvPr>
          <p:cNvSpPr txBox="1"/>
          <p:nvPr/>
        </p:nvSpPr>
        <p:spPr>
          <a:xfrm>
            <a:off x="1601756" y="252079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유효한 문자는 사용되는 진법에 따라 달라질 수 있다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D765E5-F925-4AFE-BAFE-8246977DEECB}"/>
              </a:ext>
            </a:extLst>
          </p:cNvPr>
          <p:cNvSpPr txBox="1"/>
          <p:nvPr/>
        </p:nvSpPr>
        <p:spPr>
          <a:xfrm>
            <a:off x="279917" y="328672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 코드의 문제점을 모두 찾아보자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lang="ko-KR" altLang="en-US" sz="28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75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7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Other</a:t>
            </a:r>
            <a:r>
              <a:rPr lang="ko-KR" altLang="en-US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String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string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은 클래스 템플릿의 한 인스턴스에 불과하다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lang="ko-KR" altLang="en-US" sz="28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0D61C21-CDF8-465A-BF42-D2CDBAB77F2A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AD4DF0E-1B5A-4E92-B9EC-D025FA409102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단순히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char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문자 타입을 기반으로 한 컨테이너일 뿐이다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B8ED184-16B9-4E84-8BAF-A55D6B6E24C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97F9BFF-D15F-4580-AC48-71B8ED959410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표준은 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char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제외한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문자 타입을 기반으로 하는 컨테이너 타입도 제공하고 있다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1CBB2E5-7F3A-4DE3-8971-817D7245019C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7B38691-66FF-47A2-8F8D-9615838DF26F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C++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사용할 수 있는 문자 타입에는 어떤 것들이 있을까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50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22" grpId="0"/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Other</a:t>
            </a:r>
            <a:r>
              <a:rPr lang="ko-KR" altLang="en-US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String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표준에서 제공하는 문자 컨테이너 종류를 정리하면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D07A959-0E74-4B0E-8A53-E423FFF51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89418"/>
              </p:ext>
            </p:extLst>
          </p:nvPr>
        </p:nvGraphicFramePr>
        <p:xfrm>
          <a:off x="886408" y="1754859"/>
          <a:ext cx="10378623" cy="326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7699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5740924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컨테이너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컨테이너에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std::string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char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문자 타입을 기반으로 하는 컨테이너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std::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wstring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wchar_t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문자 타입을 기반으로 하는 컨테이너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std::u8string (C++20)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char8_t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문자 타입을 기반으로 하는 컨테이너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std::u16string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char16_t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문자 타입을 기반으로 하는 컨테이너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17762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std::u32string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char32_t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문자 타입을 기반으로 하는 컨테이너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1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4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Creation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string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생성 시 사용할 수 있는 추가적인 연산들을 정리하면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2D3F56D-BAE8-4015-B1BD-055E0287F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098860"/>
              </p:ext>
            </p:extLst>
          </p:nvPr>
        </p:nvGraphicFramePr>
        <p:xfrm>
          <a:off x="886408" y="1754859"/>
          <a:ext cx="10378623" cy="3923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0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 s(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에서 가리키는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“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널 종료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”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문자열로 생성한다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 s(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n);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에서 가리키는 문자열에서 첫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개 문자로 생성한다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문자 개수보다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 크면 미정의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 s2(s1, n)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번째 문자부터 복사하여 생성한다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(n &gt; s1.size()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일 경우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out_of_range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예외 발생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 s2(s1, n, c);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번째 문자부터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개만 복사하여 생성한다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(n &gt; s1.size()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일 경우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out_of_range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예외 발생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.)</a:t>
                      </a: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 유효한 값이 아닐 경우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[n, s1.size())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로 생성됨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958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12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Creation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string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생성할 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리터럴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연산자를 활용할 수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498B28-CBEC-489A-877B-80B21154B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231" y="1754859"/>
            <a:ext cx="7973538" cy="324847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8ED8C6E-AD14-4EC3-9408-FDD62C62866F}"/>
              </a:ext>
            </a:extLst>
          </p:cNvPr>
          <p:cNvCxnSpPr/>
          <p:nvPr/>
        </p:nvCxnSpPr>
        <p:spPr>
          <a:xfrm>
            <a:off x="886408" y="555140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E6844E-C550-464E-986D-0B470D6CA67A}"/>
              </a:ext>
            </a:extLst>
          </p:cNvPr>
          <p:cNvSpPr txBox="1"/>
          <p:nvPr/>
        </p:nvSpPr>
        <p:spPr>
          <a:xfrm>
            <a:off x="1601756" y="531124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코드를 실행했을 때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출력 결과는 무엇일까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51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Creation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존재하는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string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으로 부분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생성할 수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C80626-239B-493E-BEE6-A1A486523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812" y="3795701"/>
            <a:ext cx="7178375" cy="1676915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3FCBD3A-DACB-4B12-9969-4D37FBA8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067427"/>
              </p:ext>
            </p:extLst>
          </p:nvPr>
        </p:nvGraphicFramePr>
        <p:xfrm>
          <a:off x="886408" y="1754859"/>
          <a:ext cx="10378623" cy="1732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0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s.substr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startPos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n)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startPos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에서 시작하여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문자를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개 담는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을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startPos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&gt;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s.size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이면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out_of_range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예외 발생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.)</a:t>
                      </a: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startPos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기본값은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0, 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기본값은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string::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npos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958023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A801186-6AB5-4A58-B5B4-708FE19C3A65}"/>
              </a:ext>
            </a:extLst>
          </p:cNvPr>
          <p:cNvCxnSpPr/>
          <p:nvPr/>
        </p:nvCxnSpPr>
        <p:spPr>
          <a:xfrm>
            <a:off x="886408" y="602068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439062-24CB-440D-B38F-D6C189AC7215}"/>
              </a:ext>
            </a:extLst>
          </p:cNvPr>
          <p:cNvSpPr txBox="1"/>
          <p:nvPr/>
        </p:nvSpPr>
        <p:spPr>
          <a:xfrm>
            <a:off x="1601756" y="578052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문장이 실행되었을 때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컨테이너에는 어떤 값이 담기게 될까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979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2. Modification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에서는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insert/erase/assign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 반복자가 아닌 색인을 지정할 수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BB5FAE-BCC0-45D1-9E0F-422239086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074" y="1754859"/>
            <a:ext cx="6639852" cy="14098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C3775D-3F45-454E-A8E9-B9CCDEF4836D}"/>
              </a:ext>
            </a:extLst>
          </p:cNvPr>
          <p:cNvSpPr txBox="1"/>
          <p:nvPr/>
        </p:nvSpPr>
        <p:spPr>
          <a:xfrm>
            <a:off x="279917" y="3472664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에서는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insert/assign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형식 문자열을 지정할 수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7BEC01-5477-4F33-AAC5-338D9F0DE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9519" y="4303792"/>
            <a:ext cx="9392961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7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2. Modification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대해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insert/assign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호출할 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활용할 수도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068F85-7E42-4A23-A42A-FF3592B06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574" y="1754859"/>
            <a:ext cx="7182852" cy="2715004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61D16E-1188-4997-95A4-13D2EAA7B4D6}"/>
              </a:ext>
            </a:extLst>
          </p:cNvPr>
          <p:cNvCxnSpPr/>
          <p:nvPr/>
        </p:nvCxnSpPr>
        <p:spPr>
          <a:xfrm>
            <a:off x="886408" y="501793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FC2C21-4594-4D7A-B445-CD21D4145238}"/>
              </a:ext>
            </a:extLst>
          </p:cNvPr>
          <p:cNvSpPr txBox="1"/>
          <p:nvPr/>
        </p:nvSpPr>
        <p:spPr>
          <a:xfrm>
            <a:off x="1601756" y="477777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코드를 실행했을 때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출력 결과는 무엇이 될까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41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Modification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string</a:t>
            </a:r>
            <a:r>
              <a:rPr lang="ko-KR" altLang="en-US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추가적으로 지원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하는 변경 연산들을 정리하면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2D3F56D-BAE8-4015-B1BD-055E0287F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332801"/>
              </p:ext>
            </p:extLst>
          </p:nvPr>
        </p:nvGraphicFramePr>
        <p:xfrm>
          <a:off x="886408" y="1754859"/>
          <a:ext cx="10378623" cy="326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0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s1.insert(pos, s2)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다른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내용을 지정 색인 앞에 삽입한다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s1.insert(s1_pos, s2, s2_pos, m)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다른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[N, N + M)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내용을 지정 색인 앞에 삽입한다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s1.insert(pos,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 가리키는 문자열을 지정 색인 앞에 삽입한다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s1.insert(pos,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len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cstr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 가리키는 문자열의 첫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개 문자를 지정 색인 앞에 삽입한다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95802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s1.insert(pos, n, c)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지정 색인 앞에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개의 문자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삽입한다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579112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FB27D95-AD58-4EE8-A4F7-8E8397CBADCA}"/>
              </a:ext>
            </a:extLst>
          </p:cNvPr>
          <p:cNvCxnSpPr/>
          <p:nvPr/>
        </p:nvCxnSpPr>
        <p:spPr>
          <a:xfrm>
            <a:off x="886408" y="55682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A1D2E5-31C3-49AD-9D8C-5B1134CD965A}"/>
              </a:ext>
            </a:extLst>
          </p:cNvPr>
          <p:cNvSpPr txBox="1"/>
          <p:nvPr/>
        </p:nvSpPr>
        <p:spPr>
          <a:xfrm>
            <a:off x="1601756" y="53280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insert 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함수들은 모두 </a:t>
            </a:r>
            <a:r>
              <a:rPr lang="en-US" altLang="ko-KR" sz="2400" u="sng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s1</a:t>
            </a:r>
            <a:r>
              <a:rPr lang="ko-KR" altLang="en-US" sz="2400" u="sng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참조자를 반환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한다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40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10696</TotalTime>
  <Words>3489</Words>
  <Application>Microsoft Office PowerPoint</Application>
  <PresentationFormat>와이드스크린</PresentationFormat>
  <Paragraphs>376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야놀자 야체 R</vt:lpstr>
      <vt:lpstr>야놀자 야체 B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신형철 </cp:lastModifiedBy>
  <cp:revision>5030</cp:revision>
  <dcterms:created xsi:type="dcterms:W3CDTF">2017-02-13T14:50:04Z</dcterms:created>
  <dcterms:modified xsi:type="dcterms:W3CDTF">2019-07-24T18:20:51Z</dcterms:modified>
</cp:coreProperties>
</file>