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8"/>
  </p:notesMasterIdLst>
  <p:sldIdLst>
    <p:sldId id="271" r:id="rId2"/>
    <p:sldId id="270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1" r:id="rId32"/>
    <p:sldId id="300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</p:sldIdLst>
  <p:sldSz cx="12192000" cy="6858000"/>
  <p:notesSz cx="6858000" cy="9144000"/>
  <p:embeddedFontLst>
    <p:embeddedFont>
      <p:font typeface="야놀자 야체 R" panose="02020603020101020101" pitchFamily="18" charset="-127"/>
      <p:regular r:id="rId49"/>
    </p:embeddedFont>
    <p:embeddedFont>
      <p:font typeface="맑은 고딕" panose="020B0503020000020004" pitchFamily="50" charset="-127"/>
      <p:regular r:id="rId50"/>
      <p:bold r:id="rId51"/>
    </p:embeddedFont>
    <p:embeddedFont>
      <p:font typeface="야놀자 야체 B" panose="02020603020101020101" pitchFamily="18" charset="-127"/>
      <p:bold r:id="rId5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683" autoAdjust="0"/>
  </p:normalViewPr>
  <p:slideViewPr>
    <p:cSldViewPr snapToGrid="0">
      <p:cViewPr varScale="1">
        <p:scale>
          <a:sx n="99" d="100"/>
          <a:sy n="99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정교한 제어의 예로는 어느 스레드가 완료되었는지 검사하고 싶을 때</a:t>
            </a:r>
            <a:r>
              <a:rPr lang="en-US" altLang="ko-KR" dirty="0"/>
              <a:t>, </a:t>
            </a:r>
            <a:r>
              <a:rPr lang="ko-KR" altLang="en-US" dirty="0"/>
              <a:t>특정 시간만 대기하고 싶을 때가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826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join </a:t>
            </a:r>
            <a:r>
              <a:rPr lang="ko-KR" altLang="en-US" dirty="0"/>
              <a:t>메서드를 호출한 후에는 </a:t>
            </a:r>
            <a:r>
              <a:rPr lang="en-US" altLang="ko-KR" dirty="0"/>
              <a:t>joinable </a:t>
            </a:r>
            <a:r>
              <a:rPr lang="ko-KR" altLang="en-US" dirty="0"/>
              <a:t>메서드가 </a:t>
            </a:r>
            <a:r>
              <a:rPr lang="en-US" altLang="ko-KR" dirty="0"/>
              <a:t>false</a:t>
            </a:r>
            <a:r>
              <a:rPr lang="ko-KR" altLang="en-US" dirty="0"/>
              <a:t>를 반환하게 되며</a:t>
            </a:r>
            <a:r>
              <a:rPr lang="en-US" altLang="ko-KR" dirty="0"/>
              <a:t>, </a:t>
            </a:r>
            <a:r>
              <a:rPr lang="ko-KR" altLang="en-US" dirty="0"/>
              <a:t>다시 </a:t>
            </a:r>
            <a:r>
              <a:rPr lang="en-US" altLang="ko-KR" dirty="0"/>
              <a:t>join</a:t>
            </a:r>
            <a:r>
              <a:rPr lang="ko-KR" altLang="en-US" dirty="0"/>
              <a:t>을 호출하면 예외가 발생한다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detach</a:t>
            </a:r>
            <a:r>
              <a:rPr lang="en-US" altLang="ko-KR" baseline="0" dirty="0"/>
              <a:t> </a:t>
            </a:r>
            <a:r>
              <a:rPr lang="ko-KR" altLang="en-US" baseline="0" dirty="0"/>
              <a:t>메서드 역시</a:t>
            </a:r>
            <a:r>
              <a:rPr lang="en-US" altLang="ko-KR" baseline="0" dirty="0"/>
              <a:t>, </a:t>
            </a:r>
            <a:r>
              <a:rPr lang="ko-KR" altLang="en-US" baseline="0" dirty="0"/>
              <a:t>호출 후에는 연관된 스레드와의 관계가 끊어진다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494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810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426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RAII </a:t>
            </a:r>
            <a:r>
              <a:rPr lang="ko-KR" altLang="en-US" dirty="0"/>
              <a:t>패턴을 사용해서 구현한다고 해도</a:t>
            </a:r>
            <a:r>
              <a:rPr lang="en-US" altLang="ko-KR" dirty="0"/>
              <a:t>, </a:t>
            </a:r>
            <a:r>
              <a:rPr lang="ko-KR" altLang="en-US" dirty="0"/>
              <a:t>주의해야 할 것은 지역 변수는 항상 생성된 순서의 역순으로 소멸된다는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RAII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변수 선언 후에 스레드에서 참조하는 지역 변수를 선언했다고 가정하면 다시 문제가 발생할 수도 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405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예제는</a:t>
            </a:r>
            <a:r>
              <a:rPr lang="en-US" altLang="ko-KR" dirty="0"/>
              <a:t>, Example </a:t>
            </a:r>
            <a:r>
              <a:rPr lang="ko-KR" altLang="en-US" dirty="0"/>
              <a:t>함수에서 예외가 발생해도 안전하다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주목할 것은</a:t>
            </a:r>
            <a:r>
              <a:rPr lang="en-US" altLang="ko-KR" dirty="0"/>
              <a:t>, join </a:t>
            </a:r>
            <a:r>
              <a:rPr lang="ko-KR" altLang="en-US" dirty="0"/>
              <a:t>함수가 오직 한 번만 호출되야 하므로 합류가 가능한지 소멸자에서 검사하는 점과 컴파일러가 자동으로 생성하지 않도록</a:t>
            </a:r>
            <a:r>
              <a:rPr lang="en-US" altLang="ko-KR" dirty="0"/>
              <a:t>/RAII </a:t>
            </a:r>
            <a:r>
              <a:rPr lang="ko-KR" altLang="en-US" dirty="0"/>
              <a:t>객체의 복사는 위험한 일이기 때문에 복사를 차단한 점이다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복사가 가능하면 새 스레드가 합류 중인 스레드의 범위를 벗어나 생존할 가능성이 생기기 때문이다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892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detach </a:t>
            </a:r>
            <a:r>
              <a:rPr lang="ko-KR" altLang="en-US" dirty="0"/>
              <a:t>함수를 호출하면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스레드 객체가 더 이상 해당 스레드를 참조하지 않기 때문에 합류가 불가능하다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065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데몬 스레드는 명시적 </a:t>
            </a:r>
            <a:r>
              <a:rPr lang="en-US" altLang="ko-KR" dirty="0"/>
              <a:t>UI </a:t>
            </a:r>
            <a:r>
              <a:rPr lang="ko-KR" altLang="en-US" dirty="0"/>
              <a:t>없이 백그라운드에서 돌아가는 데몬 프로세스라는 </a:t>
            </a:r>
            <a:r>
              <a:rPr lang="en-US" altLang="ko-KR" dirty="0"/>
              <a:t>UNIX </a:t>
            </a:r>
            <a:r>
              <a:rPr lang="ko-KR" altLang="en-US" dirty="0"/>
              <a:t>개념에서 비롯된 이름이다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데몬 스레드의 예로는</a:t>
            </a:r>
            <a:r>
              <a:rPr lang="en-US" altLang="ko-KR" dirty="0"/>
              <a:t>, </a:t>
            </a:r>
            <a:r>
              <a:rPr lang="ko-KR" altLang="en-US" dirty="0"/>
              <a:t>파일 시스템을 감시하는 스레드나 객체 캐시에서 사용하지 않는 항목을 지우는 스레드</a:t>
            </a:r>
            <a:r>
              <a:rPr lang="en-US" altLang="ko-KR" dirty="0"/>
              <a:t>, </a:t>
            </a:r>
            <a:r>
              <a:rPr lang="ko-KR" altLang="en-US" dirty="0"/>
              <a:t>자료 구조를 최적화하는 스레드 등이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3160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합류 가능하지 않다는 것은 </a:t>
            </a:r>
            <a:r>
              <a:rPr lang="en-US" altLang="ko-KR" dirty="0"/>
              <a:t>joinable </a:t>
            </a:r>
            <a:r>
              <a:rPr lang="ko-KR" altLang="en-US" dirty="0"/>
              <a:t>함수가 </a:t>
            </a:r>
            <a:r>
              <a:rPr lang="en-US" altLang="ko-KR" dirty="0"/>
              <a:t>false</a:t>
            </a:r>
            <a:r>
              <a:rPr lang="ko-KR" altLang="en-US" dirty="0"/>
              <a:t>를 반환한다는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26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006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라이브러리는 기초적인 </a:t>
            </a:r>
            <a:r>
              <a:rPr lang="en-US" altLang="ko-KR" dirty="0"/>
              <a:t>Building Block</a:t>
            </a:r>
            <a:r>
              <a:rPr lang="ko-KR" altLang="en-US" dirty="0"/>
              <a:t>으로부터 필요한 것을 만들어 낼 수 있는 유연함을 가지고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8734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요청을 처리하는 스레드는 다른 스레드가 끝날 때까지 대기하는 것에 대해 신경 쓸 필요가 없다</a:t>
            </a:r>
            <a:r>
              <a:rPr lang="en-US" altLang="ko-KR" dirty="0"/>
              <a:t>.</a:t>
            </a:r>
            <a:r>
              <a:rPr lang="ko-KR" altLang="en-US" baseline="0" dirty="0"/>
              <a:t> 자신과 아무런 관련이 없는 문서에 대해서 새로운 스레드가 작동하기 때문이다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위 예제는 동일한 함수를 다른 파일에 대해서</a:t>
            </a:r>
            <a:r>
              <a:rPr lang="en-US" altLang="ko-KR" baseline="0" dirty="0"/>
              <a:t>(</a:t>
            </a:r>
            <a:r>
              <a:rPr lang="ko-KR" altLang="en-US" baseline="0" dirty="0"/>
              <a:t>즉</a:t>
            </a:r>
            <a:r>
              <a:rPr lang="en-US" altLang="ko-KR" baseline="0" dirty="0"/>
              <a:t>, </a:t>
            </a:r>
            <a:r>
              <a:rPr lang="ko-KR" altLang="en-US" baseline="0" dirty="0"/>
              <a:t>다른 데이터에 대해서</a:t>
            </a:r>
            <a:r>
              <a:rPr lang="en-US" altLang="ko-KR" baseline="0" dirty="0"/>
              <a:t>)</a:t>
            </a:r>
            <a:r>
              <a:rPr lang="ko-KR" altLang="en-US" baseline="0" dirty="0"/>
              <a:t> 재사용하고 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4607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4483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반드시 그렇지는 않지만</a:t>
            </a:r>
            <a:r>
              <a:rPr lang="en-US" altLang="ko-KR" dirty="0"/>
              <a:t>, </a:t>
            </a:r>
            <a:r>
              <a:rPr lang="ko-KR" altLang="en-US" dirty="0"/>
              <a:t>높은 확률로 </a:t>
            </a:r>
            <a:r>
              <a:rPr lang="en-US" altLang="ko-KR" dirty="0"/>
              <a:t>Dangling Pointer </a:t>
            </a:r>
            <a:r>
              <a:rPr lang="ko-KR" altLang="en-US" dirty="0"/>
              <a:t>문제가 발생한다</a:t>
            </a:r>
            <a:r>
              <a:rPr lang="en-US" altLang="ko-KR" dirty="0"/>
              <a:t>. </a:t>
            </a:r>
            <a:r>
              <a:rPr lang="ko-KR" altLang="en-US" dirty="0"/>
              <a:t>새 스레드 내부에서 버퍼가 </a:t>
            </a:r>
            <a:r>
              <a:rPr lang="en-US" altLang="ko-KR" dirty="0"/>
              <a:t>string </a:t>
            </a:r>
            <a:r>
              <a:rPr lang="ko-KR" altLang="en-US" dirty="0"/>
              <a:t>변수로 변환되기 전에 </a:t>
            </a:r>
            <a:r>
              <a:rPr lang="en-US" altLang="ko-KR" dirty="0"/>
              <a:t>Example </a:t>
            </a:r>
            <a:r>
              <a:rPr lang="ko-KR" altLang="en-US" dirty="0"/>
              <a:t>함수가 끝나버릴 수 있기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3867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2557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스레드에서 </a:t>
            </a:r>
            <a:r>
              <a:rPr lang="en-US" altLang="ko-KR" dirty="0" err="1"/>
              <a:t>UpdateData</a:t>
            </a:r>
            <a:r>
              <a:rPr lang="en-US" altLang="ko-KR" baseline="0" dirty="0"/>
              <a:t> </a:t>
            </a:r>
            <a:r>
              <a:rPr lang="ko-KR" altLang="en-US" baseline="0" dirty="0"/>
              <a:t>함수를 호출해도</a:t>
            </a:r>
            <a:r>
              <a:rPr lang="en-US" altLang="ko-KR" baseline="0" dirty="0"/>
              <a:t>, data </a:t>
            </a:r>
            <a:r>
              <a:rPr lang="ko-KR" altLang="en-US" baseline="0" dirty="0"/>
              <a:t>변수의 값이 바뀌지 않는다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스레드 객체는 함수가 참조자를 취하고 있다는 사실을 모르기 때문에</a:t>
            </a:r>
            <a:r>
              <a:rPr lang="en-US" altLang="ko-KR" baseline="0" dirty="0"/>
              <a:t>, data </a:t>
            </a:r>
            <a:r>
              <a:rPr lang="ko-KR" altLang="en-US" baseline="0" dirty="0"/>
              <a:t>변수를 내부적으로 복사하게 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그리고 함수에는 복사된 </a:t>
            </a:r>
            <a:r>
              <a:rPr lang="en-US" altLang="ko-KR" baseline="0" dirty="0"/>
              <a:t>data </a:t>
            </a:r>
            <a:r>
              <a:rPr lang="ko-KR" altLang="en-US" baseline="0" dirty="0"/>
              <a:t>값이 전달된다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196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사실 </a:t>
            </a:r>
            <a:r>
              <a:rPr lang="en-US" altLang="ko-KR" dirty="0"/>
              <a:t>bind</a:t>
            </a:r>
            <a:r>
              <a:rPr lang="en-US" altLang="ko-KR" baseline="0" dirty="0"/>
              <a:t> </a:t>
            </a:r>
            <a:r>
              <a:rPr lang="ko-KR" altLang="en-US" baseline="0" dirty="0"/>
              <a:t>함수와 동일한 문제가 발생하는 이유는</a:t>
            </a:r>
            <a:r>
              <a:rPr lang="en-US" altLang="ko-KR" baseline="0" dirty="0"/>
              <a:t>, </a:t>
            </a:r>
            <a:r>
              <a:rPr lang="ko-KR" altLang="en-US" baseline="0" dirty="0"/>
              <a:t>행동 메커니즘이 동일하기 때문이다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21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멤버 함수를 전달할 때는</a:t>
            </a:r>
            <a:r>
              <a:rPr lang="en-US" altLang="ko-KR" dirty="0"/>
              <a:t>, </a:t>
            </a:r>
            <a:r>
              <a:rPr lang="ko-KR" altLang="en-US" dirty="0"/>
              <a:t>반드시 </a:t>
            </a:r>
            <a:r>
              <a:rPr lang="en-US" altLang="ko-KR" dirty="0"/>
              <a:t>‘</a:t>
            </a:r>
            <a:r>
              <a:rPr lang="ko-KR" altLang="en-US" dirty="0"/>
              <a:t>포인터</a:t>
            </a:r>
            <a:r>
              <a:rPr lang="en-US" altLang="ko-KR" dirty="0"/>
              <a:t>’</a:t>
            </a:r>
            <a:r>
              <a:rPr lang="ko-KR" altLang="en-US" dirty="0"/>
              <a:t>로 전달해야</a:t>
            </a:r>
            <a:r>
              <a:rPr lang="ko-KR" altLang="en-US" baseline="0" dirty="0"/>
              <a:t> 함에 유의하자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1398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일반적으로</a:t>
            </a:r>
            <a:r>
              <a:rPr lang="en-US" altLang="ko-KR" dirty="0"/>
              <a:t>, </a:t>
            </a:r>
            <a:r>
              <a:rPr lang="ko-KR" altLang="en-US" dirty="0"/>
              <a:t>복사나 이동 연산이 불가능하면 스레드 객체의 생성자에 전달할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706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unique_ptr</a:t>
            </a:r>
            <a:r>
              <a:rPr lang="ko-KR" altLang="en-US" dirty="0"/>
              <a:t>과 같은 소유권 의미를 가진다는 것이지</a:t>
            </a:r>
            <a:r>
              <a:rPr lang="en-US" altLang="ko-KR" dirty="0"/>
              <a:t>, </a:t>
            </a:r>
            <a:r>
              <a:rPr lang="ko-KR" altLang="en-US" dirty="0"/>
              <a:t>스레드 객체가 </a:t>
            </a:r>
            <a:r>
              <a:rPr lang="en-US" altLang="ko-KR" dirty="0" err="1"/>
              <a:t>unique_ptr</a:t>
            </a:r>
            <a:r>
              <a:rPr lang="ko-KR" altLang="en-US" dirty="0"/>
              <a:t>과 같은 방법으로 동적 객체를 소유하고 있다는 의미는 아니다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std</a:t>
            </a:r>
            <a:r>
              <a:rPr lang="en-US" altLang="ko-KR" dirty="0"/>
              <a:t>::thread </a:t>
            </a:r>
            <a:r>
              <a:rPr lang="ko-KR" altLang="en-US" dirty="0"/>
              <a:t>객체는 이동 가능하지만</a:t>
            </a:r>
            <a:r>
              <a:rPr lang="en-US" altLang="ko-KR" dirty="0"/>
              <a:t>, </a:t>
            </a:r>
            <a:r>
              <a:rPr lang="ko-KR" altLang="en-US" dirty="0"/>
              <a:t>복사는 불가능하다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8740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에서 자원을 소유함으로써 이동이 가능하지만</a:t>
            </a:r>
            <a:r>
              <a:rPr lang="en-US" altLang="ko-KR" dirty="0"/>
              <a:t>, </a:t>
            </a:r>
            <a:r>
              <a:rPr lang="ko-KR" altLang="en-US" dirty="0"/>
              <a:t>복사가 불가능한 클래스에는 </a:t>
            </a:r>
            <a:r>
              <a:rPr lang="en-US" altLang="ko-KR" dirty="0" err="1"/>
              <a:t>unique_ptr</a:t>
            </a:r>
            <a:r>
              <a:rPr lang="ko-KR" altLang="en-US" dirty="0"/>
              <a:t>나 </a:t>
            </a:r>
            <a:r>
              <a:rPr lang="en-US" altLang="ko-KR" dirty="0" err="1"/>
              <a:t>ifstream</a:t>
            </a:r>
            <a:r>
              <a:rPr lang="en-US" altLang="ko-KR" dirty="0"/>
              <a:t>, thread </a:t>
            </a:r>
            <a:r>
              <a:rPr lang="ko-KR" altLang="en-US" dirty="0"/>
              <a:t>등이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91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0800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주의해야 할 것은</a:t>
            </a:r>
            <a:r>
              <a:rPr lang="en-US" altLang="ko-KR" dirty="0"/>
              <a:t>, </a:t>
            </a:r>
            <a:r>
              <a:rPr lang="ko-KR" altLang="en-US" dirty="0"/>
              <a:t>마지막 이동 연산은 프로그램을 </a:t>
            </a:r>
            <a:r>
              <a:rPr lang="ko-KR" altLang="en-US" dirty="0" err="1"/>
              <a:t>종료시킨다는</a:t>
            </a:r>
            <a:r>
              <a:rPr lang="ko-KR" altLang="en-US" dirty="0"/>
              <a:t> 것이다</a:t>
            </a:r>
            <a:r>
              <a:rPr lang="en-US" altLang="ko-KR" dirty="0"/>
              <a:t>. </a:t>
            </a:r>
            <a:r>
              <a:rPr lang="ko-KR" altLang="en-US" dirty="0"/>
              <a:t>이는</a:t>
            </a:r>
            <a:r>
              <a:rPr lang="en-US" altLang="ko-KR" dirty="0"/>
              <a:t>, </a:t>
            </a:r>
            <a:r>
              <a:rPr lang="en-US" altLang="ko-KR" dirty="0" err="1"/>
              <a:t>myThread</a:t>
            </a:r>
            <a:r>
              <a:rPr lang="en-US" altLang="ko-KR" dirty="0"/>
              <a:t> </a:t>
            </a:r>
            <a:r>
              <a:rPr lang="ko-KR" altLang="en-US" dirty="0"/>
              <a:t>객체에는 이미 연관된 스레드가 존재하기 때문이다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사실 이 경우가 문제가 되는 이유는</a:t>
            </a:r>
            <a:r>
              <a:rPr lang="ko-KR" altLang="en-US" baseline="0" dirty="0"/>
              <a:t> 대입이 허용될 경우 현재 실행 중인 스레드를 버리는 것이 되기 때문이다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즉</a:t>
            </a:r>
            <a:r>
              <a:rPr lang="en-US" altLang="ko-KR" baseline="0" dirty="0"/>
              <a:t>, </a:t>
            </a:r>
            <a:r>
              <a:rPr lang="ko-KR" altLang="en-US" baseline="0" dirty="0"/>
              <a:t>소멸자의 동작과 유사하다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8510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g</a:t>
            </a:r>
            <a:r>
              <a:rPr lang="ko-KR" altLang="en-US" dirty="0"/>
              <a:t>에서도 이동 연산이 일어난다</a:t>
            </a:r>
            <a:r>
              <a:rPr lang="en-US" altLang="ko-KR" dirty="0"/>
              <a:t>. RVO</a:t>
            </a:r>
            <a:r>
              <a:rPr lang="ko-KR" altLang="en-US" dirty="0"/>
              <a:t>가 일어나지 않으면</a:t>
            </a:r>
            <a:r>
              <a:rPr lang="en-US" altLang="ko-KR" dirty="0"/>
              <a:t>, </a:t>
            </a:r>
            <a:r>
              <a:rPr lang="ko-KR" altLang="en-US" dirty="0"/>
              <a:t>이동</a:t>
            </a:r>
            <a:r>
              <a:rPr lang="en-US" altLang="ko-KR" dirty="0"/>
              <a:t>/</a:t>
            </a:r>
            <a:r>
              <a:rPr lang="ko-KR" altLang="en-US" dirty="0"/>
              <a:t>복사 생성이 일어나기 때문이다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C++ </a:t>
            </a:r>
            <a:r>
              <a:rPr lang="ko-KR" altLang="en-US" dirty="0"/>
              <a:t>규칙 상</a:t>
            </a:r>
            <a:r>
              <a:rPr lang="en-US" altLang="ko-KR" baseline="0" dirty="0"/>
              <a:t> return </a:t>
            </a:r>
            <a:r>
              <a:rPr lang="ko-KR" altLang="en-US" baseline="0" dirty="0"/>
              <a:t>문에 존재하는 표현식은 반환 값 최적화</a:t>
            </a:r>
            <a:r>
              <a:rPr lang="en-US" altLang="ko-KR" baseline="0" dirty="0"/>
              <a:t>(RVO, Return-Value-Optimization)</a:t>
            </a:r>
            <a:r>
              <a:rPr lang="ko-KR" altLang="en-US" baseline="0" dirty="0"/>
              <a:t>가 일어났을 때 우변 값 참조자로 결합되는 것이 가능하다</a:t>
            </a:r>
            <a:r>
              <a:rPr lang="en-US" altLang="ko-KR" baseline="0" dirty="0"/>
              <a:t>.</a:t>
            </a:r>
          </a:p>
          <a:p>
            <a:r>
              <a:rPr lang="ko-KR" altLang="en-US" dirty="0"/>
              <a:t>특별히 이름이 존재하는 변수에 대한 </a:t>
            </a:r>
            <a:r>
              <a:rPr lang="en-US" altLang="ko-KR" dirty="0"/>
              <a:t>RVO </a:t>
            </a:r>
            <a:r>
              <a:rPr lang="ko-KR" altLang="en-US" dirty="0"/>
              <a:t>법칙을 </a:t>
            </a:r>
            <a:r>
              <a:rPr lang="en-US" altLang="ko-KR" dirty="0"/>
              <a:t>NRVO(Named RVO)</a:t>
            </a:r>
            <a:r>
              <a:rPr lang="ko-KR" altLang="en-US" dirty="0"/>
              <a:t>라고도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443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7468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ThreadGuard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ko-KR" altLang="en-US" baseline="0" dirty="0"/>
              <a:t> 객체가 참조하는 스레드보다 더 오래 생존할 수도 있는 문제점이 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또한</a:t>
            </a:r>
            <a:r>
              <a:rPr lang="en-US" altLang="ko-KR" baseline="0" dirty="0"/>
              <a:t>, RAII </a:t>
            </a:r>
            <a:r>
              <a:rPr lang="ko-KR" altLang="en-US" baseline="0" dirty="0"/>
              <a:t>객체의 외부에서 스레드 객체에 대해 </a:t>
            </a:r>
            <a:r>
              <a:rPr lang="en-US" altLang="ko-KR" baseline="0" dirty="0"/>
              <a:t>join/detach</a:t>
            </a:r>
            <a:r>
              <a:rPr lang="ko-KR" altLang="en-US" baseline="0" dirty="0"/>
              <a:t>를 결정할 수 있다는 문제점도 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349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방법이</a:t>
            </a:r>
            <a:r>
              <a:rPr lang="en-US" altLang="ko-KR" dirty="0"/>
              <a:t>, RAII </a:t>
            </a:r>
            <a:r>
              <a:rPr lang="ko-KR" altLang="en-US" dirty="0"/>
              <a:t>객체가 쓰이는 목적에 더 부합하기 때문에 바람직하다</a:t>
            </a:r>
            <a:r>
              <a:rPr lang="en-US" altLang="ko-KR" dirty="0"/>
              <a:t>. 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범위</a:t>
            </a:r>
            <a:r>
              <a:rPr lang="en-US" altLang="ko-KR" dirty="0"/>
              <a:t>(Scope)</a:t>
            </a:r>
            <a:r>
              <a:rPr lang="ko-KR" altLang="en-US" dirty="0"/>
              <a:t>가 끝나기 전에 스레드가</a:t>
            </a:r>
            <a:r>
              <a:rPr lang="ko-KR" altLang="en-US" baseline="0" dirty="0"/>
              <a:t> 완료되는 것을 보장하는 것이 목적이기 때문이다</a:t>
            </a:r>
            <a:r>
              <a:rPr lang="en-US" altLang="ko-KR" baseline="0" dirty="0"/>
              <a:t>.)</a:t>
            </a:r>
          </a:p>
          <a:p>
            <a:r>
              <a:rPr lang="ko-KR" altLang="en-US" baseline="0" dirty="0"/>
              <a:t>책에서는 이것 때문에 클래스의 해당 버전을 </a:t>
            </a:r>
            <a:r>
              <a:rPr lang="en-US" altLang="ko-KR" baseline="0" dirty="0" err="1"/>
              <a:t>scoped_thread</a:t>
            </a:r>
            <a:r>
              <a:rPr lang="ko-KR" altLang="en-US" baseline="0" dirty="0"/>
              <a:t>라고 이름을 지었다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5658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예제는 각 스레드가 하는 작업이 전부 독립적이므로</a:t>
            </a:r>
            <a:r>
              <a:rPr lang="en-US" altLang="ko-KR" dirty="0"/>
              <a:t>, </a:t>
            </a:r>
            <a:r>
              <a:rPr lang="ko-KR" altLang="en-US" dirty="0"/>
              <a:t>각 스레드의 작업은 공유 자원에 부작용을 끼칠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만일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함수가 스레드의 연산 결과에 의존하는 값을 호출자에게 전달하는 경우에는</a:t>
            </a:r>
            <a:r>
              <a:rPr lang="en-US" altLang="ko-KR" baseline="0" dirty="0"/>
              <a:t>,</a:t>
            </a:r>
            <a:r>
              <a:rPr lang="ko-KR" altLang="en-US" baseline="0" dirty="0"/>
              <a:t> 그 값이 반드시 스레드의 동작이 모두 끝난 뒤에 공유 자원의 상태에 따라 결정되어야 한다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1277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this_thread</a:t>
            </a:r>
            <a:r>
              <a:rPr lang="en-US" altLang="ko-KR" dirty="0"/>
              <a:t> ‘</a:t>
            </a:r>
            <a:r>
              <a:rPr lang="ko-KR" altLang="en-US" dirty="0"/>
              <a:t>네임스페이스</a:t>
            </a:r>
            <a:r>
              <a:rPr lang="en-US" altLang="ko-KR" dirty="0"/>
              <a:t>’</a:t>
            </a:r>
            <a:r>
              <a:rPr lang="ko-KR" altLang="en-US" baseline="0" dirty="0"/>
              <a:t> 역시 </a:t>
            </a:r>
            <a:r>
              <a:rPr lang="en-US" altLang="ko-KR" baseline="0" dirty="0"/>
              <a:t>thread </a:t>
            </a:r>
            <a:r>
              <a:rPr lang="ko-KR" altLang="en-US" baseline="0" dirty="0"/>
              <a:t>헤더에 존재한다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스레드 객체에 연관된 실행 스레드가 존재하지 않을 경우에는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get_id</a:t>
            </a:r>
            <a:r>
              <a:rPr lang="en-US" altLang="ko-KR" baseline="0" dirty="0"/>
              <a:t> </a:t>
            </a:r>
            <a:r>
              <a:rPr lang="ko-KR" altLang="en-US" baseline="0" dirty="0"/>
              <a:t>멤버 함수가 기본 초기화된 </a:t>
            </a:r>
            <a:r>
              <a:rPr lang="en-US" altLang="ko-KR" baseline="0" dirty="0"/>
              <a:t>thread::id </a:t>
            </a:r>
            <a:r>
              <a:rPr lang="ko-KR" altLang="en-US" baseline="0" dirty="0"/>
              <a:t>객체를 반환한다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기본 초기화된 </a:t>
            </a:r>
            <a:r>
              <a:rPr lang="en-US" altLang="ko-KR" baseline="0" dirty="0"/>
              <a:t>thread::id </a:t>
            </a:r>
            <a:r>
              <a:rPr lang="ko-KR" altLang="en-US" baseline="0" dirty="0"/>
              <a:t>객체는 어떠한 스레드도 아님을 의미한다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2849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스레드 식별자의 비교 연산은 </a:t>
            </a:r>
            <a:r>
              <a:rPr lang="en-US" altLang="ko-KR" dirty="0"/>
              <a:t>‘Strict Weak Ordering’</a:t>
            </a:r>
            <a:r>
              <a:rPr lang="ko-KR" altLang="en-US" dirty="0"/>
              <a:t>을 따른다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6003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직접적인 변수에 스레드 식별자를 저장하는 것</a:t>
            </a:r>
            <a:r>
              <a:rPr lang="ko-KR" altLang="en-US" baseline="0" dirty="0"/>
              <a:t> 외에도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자료 구조에 저장해두고 나중에 스레드 식별자 비교를 통해서</a:t>
            </a:r>
            <a:r>
              <a:rPr lang="en-US" altLang="ko-KR" baseline="0" dirty="0"/>
              <a:t>, </a:t>
            </a:r>
            <a:r>
              <a:rPr lang="ko-KR" altLang="en-US" baseline="0" dirty="0"/>
              <a:t>해당 스레드가 요구를 받은 연산을 수행하도록 할 수도 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6401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/>
              <a:t>보조적인 수단의 도움을 받아 배열의 </a:t>
            </a:r>
            <a:r>
              <a:rPr lang="ko-KR" altLang="en-US" dirty="0"/>
              <a:t>첨자로 쓰이는 </a:t>
            </a:r>
            <a:r>
              <a:rPr lang="ko-KR" altLang="en-US"/>
              <a:t>등의 역할이 </a:t>
            </a:r>
            <a:r>
              <a:rPr lang="ko-KR" altLang="en-US" dirty="0"/>
              <a:t>있어야 스레드 식별자가 다른 문법적인 의미도 가진다는 것이다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085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3440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정확한 출력 결과는 완벽하게 구현에 의존적이다</a:t>
            </a:r>
            <a:r>
              <a:rPr lang="en-US" altLang="ko-KR" dirty="0"/>
              <a:t>. </a:t>
            </a:r>
            <a:r>
              <a:rPr lang="ko-KR" altLang="en-US" dirty="0"/>
              <a:t>표준에 의해 보장되는 것은 단지 같은 스레드 </a:t>
            </a:r>
            <a:r>
              <a:rPr lang="en-US" altLang="ko-KR" dirty="0"/>
              <a:t>ID</a:t>
            </a:r>
            <a:r>
              <a:rPr lang="ko-KR" altLang="en-US" dirty="0"/>
              <a:t>는 같은 출력 결과를 내고</a:t>
            </a:r>
            <a:r>
              <a:rPr lang="en-US" altLang="ko-KR" dirty="0"/>
              <a:t>, </a:t>
            </a:r>
            <a:r>
              <a:rPr lang="ko-KR" altLang="en-US" dirty="0"/>
              <a:t>다른 스레드 </a:t>
            </a:r>
            <a:r>
              <a:rPr lang="en-US" altLang="ko-KR" dirty="0"/>
              <a:t>ID</a:t>
            </a:r>
            <a:r>
              <a:rPr lang="ko-KR" altLang="en-US" dirty="0"/>
              <a:t>는 다른 출력 결과를 낸다는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 때문에</a:t>
            </a:r>
            <a:r>
              <a:rPr lang="en-US" altLang="ko-KR" dirty="0"/>
              <a:t>, </a:t>
            </a:r>
            <a:r>
              <a:rPr lang="ko-KR" altLang="en-US" dirty="0"/>
              <a:t>주로 디버깅이나 로깅에 많이 유용하기도 하지만 그 값은 아무런 문법적 의미를 가지지 않는다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1617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멀티코어 시스템에서는 함수가 </a:t>
            </a:r>
            <a:r>
              <a:rPr lang="en-US" altLang="ko-KR" dirty="0"/>
              <a:t>CPU </a:t>
            </a:r>
            <a:r>
              <a:rPr lang="ko-KR" altLang="en-US" dirty="0"/>
              <a:t>코어의 수를 반환할 가능성이 높다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이 함수는 단지 힌트를 제공할 뿐이다</a:t>
            </a:r>
            <a:r>
              <a:rPr lang="en-US" altLang="ko-KR" dirty="0"/>
              <a:t>.</a:t>
            </a:r>
            <a:r>
              <a:rPr lang="ko-KR" altLang="en-US" dirty="0"/>
              <a:t> 또한</a:t>
            </a:r>
            <a:r>
              <a:rPr lang="en-US" altLang="ko-KR" dirty="0"/>
              <a:t>, </a:t>
            </a:r>
            <a:r>
              <a:rPr lang="ko-KR" altLang="en-US" dirty="0"/>
              <a:t>해당 정보를 이용하는 것이 불가능할 경우 </a:t>
            </a:r>
            <a:r>
              <a:rPr lang="en-US" altLang="ko-KR" dirty="0"/>
              <a:t>0</a:t>
            </a:r>
            <a:r>
              <a:rPr lang="ko-KR" altLang="en-US" dirty="0"/>
              <a:t>을 반환한다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4942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사실 스레드 객체를 만드는 것부터 스레드를 새로 시작할 수 없는 환경이라면 예외를 발생시킬 수 있기 때문에</a:t>
            </a:r>
            <a:r>
              <a:rPr lang="en-US" altLang="ko-KR" dirty="0"/>
              <a:t>, </a:t>
            </a:r>
            <a:r>
              <a:rPr lang="ko-KR" altLang="en-US" dirty="0"/>
              <a:t>가정 사항은 매우 중요하다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4200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2422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함수는 입력 범위가 비어</a:t>
            </a:r>
            <a:r>
              <a:rPr lang="ko-KR" altLang="en-US" baseline="0" dirty="0"/>
              <a:t> 있을 때</a:t>
            </a:r>
            <a:r>
              <a:rPr lang="en-US" altLang="ko-KR" baseline="0" dirty="0"/>
              <a:t>, </a:t>
            </a:r>
            <a:r>
              <a:rPr lang="ko-KR" altLang="en-US" baseline="0" dirty="0"/>
              <a:t>단순히 초기 값을 반환한다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최대 스레드 개수 변수를 정의하는 이유는</a:t>
            </a:r>
            <a:r>
              <a:rPr lang="en-US" altLang="ko-KR" baseline="0" dirty="0"/>
              <a:t>, 5</a:t>
            </a:r>
            <a:r>
              <a:rPr lang="ko-KR" altLang="en-US" baseline="0" dirty="0"/>
              <a:t>개의 요소밖에 없는 데도 불구하고 </a:t>
            </a:r>
            <a:r>
              <a:rPr lang="en-US" altLang="ko-KR" baseline="0" dirty="0"/>
              <a:t>32</a:t>
            </a:r>
            <a:r>
              <a:rPr lang="ko-KR" altLang="en-US" baseline="0" dirty="0"/>
              <a:t>개의 코어를 가지는 컴퓨터에서 </a:t>
            </a:r>
            <a:r>
              <a:rPr lang="en-US" altLang="ko-KR" baseline="0" dirty="0"/>
              <a:t>32</a:t>
            </a:r>
            <a:r>
              <a:rPr lang="ko-KR" altLang="en-US" baseline="0" dirty="0"/>
              <a:t>개의 스레드를 만드는 것과 같은 경우를 방지하기 위해서이다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하드웨어</a:t>
            </a:r>
            <a:r>
              <a:rPr lang="ko-KR" altLang="en-US" baseline="0" dirty="0"/>
              <a:t>가 지원하는 스레드 개수 이상의 스레드를 실행하는 것을 구독 초과</a:t>
            </a:r>
            <a:r>
              <a:rPr lang="en-US" altLang="ko-KR" baseline="0" dirty="0"/>
              <a:t>(Oversubscription)</a:t>
            </a:r>
            <a:r>
              <a:rPr lang="ko-KR" altLang="en-US" baseline="0" dirty="0"/>
              <a:t>라고 한다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구독 초과는 문맥 전환의 비용을 만들기 때문에 도리어 성능 저하의 원인이 될 수 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5715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스레드 벡터의 요소에 대입 연산을 수행하는 것에서</a:t>
            </a:r>
            <a:r>
              <a:rPr lang="en-US" altLang="ko-KR" dirty="0"/>
              <a:t>, </a:t>
            </a:r>
            <a:r>
              <a:rPr lang="ko-KR" altLang="en-US" dirty="0"/>
              <a:t>이동 연산이 일어나고 있음을 알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7483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float, double</a:t>
            </a:r>
            <a:r>
              <a:rPr lang="ko-KR" altLang="en-US" dirty="0"/>
              <a:t>은 덧셈 연산에 결합 법칙이 적용되지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병렬 알고리즘의 구현에서 요구 사항이 변화하는 것은 매우 흔한 일로써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대부분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알고리즘을 병렬로 만들기 위해서는 어떤 방식에서 결과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요구 사항에 영향을 끼칠 수 밖에 없다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797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함정에 주의하자</a:t>
            </a:r>
            <a:r>
              <a:rPr lang="en-US" altLang="ko-KR" dirty="0"/>
              <a:t>. </a:t>
            </a:r>
            <a:r>
              <a:rPr lang="en-US" altLang="ko-KR" dirty="0" err="1"/>
              <a:t>threadB</a:t>
            </a:r>
            <a:r>
              <a:rPr lang="ko-KR" altLang="en-US" dirty="0"/>
              <a:t>는 변수가 아니라 함수이다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함수 객체</a:t>
            </a:r>
            <a:r>
              <a:rPr lang="ko-KR" altLang="en-US" baseline="0" dirty="0"/>
              <a:t> 외에도</a:t>
            </a:r>
            <a:r>
              <a:rPr lang="en-US" altLang="ko-KR" baseline="0" dirty="0"/>
              <a:t>, </a:t>
            </a:r>
            <a:r>
              <a:rPr lang="ko-KR" altLang="en-US" baseline="0" dirty="0"/>
              <a:t>람다 객체 역시 복사되어 전달된다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따라서</a:t>
            </a:r>
            <a:r>
              <a:rPr lang="en-US" altLang="ko-KR" baseline="0" dirty="0"/>
              <a:t>, </a:t>
            </a:r>
            <a:r>
              <a:rPr lang="ko-KR" altLang="en-US" baseline="0" dirty="0"/>
              <a:t>함수 객체</a:t>
            </a:r>
            <a:r>
              <a:rPr lang="en-US" altLang="ko-KR" baseline="0" dirty="0"/>
              <a:t>/</a:t>
            </a:r>
            <a:r>
              <a:rPr lang="ko-KR" altLang="en-US" baseline="0" dirty="0"/>
              <a:t>람다의 복사본은 원본과 동일하게 동작해야 하며</a:t>
            </a:r>
            <a:r>
              <a:rPr lang="en-US" altLang="ko-KR" baseline="0" dirty="0"/>
              <a:t>,</a:t>
            </a:r>
            <a:r>
              <a:rPr lang="ko-KR" altLang="en-US" baseline="0" dirty="0"/>
              <a:t> 따로 상태를 가지고 있을 경우에는 특히 조심해야 한다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스레드 객체를 기본 초기화하면 스레드와 연관성이 없는 객체가 만들어진다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551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결정을 하지 않으면 소멸자에서 </a:t>
            </a:r>
            <a:r>
              <a:rPr lang="en-US" altLang="ko-KR" dirty="0" err="1"/>
              <a:t>std</a:t>
            </a:r>
            <a:r>
              <a:rPr lang="en-US" altLang="ko-KR" dirty="0"/>
              <a:t>::terminate </a:t>
            </a:r>
            <a:r>
              <a:rPr lang="ko-KR" altLang="en-US" dirty="0"/>
              <a:t>함수를 호출한다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스레드 객체가 소멸되지 않아도</a:t>
            </a:r>
            <a:r>
              <a:rPr lang="ko-KR" altLang="en-US" baseline="0" dirty="0"/>
              <a:t> 작업은 이미 오래 전 끝난 상태일 수도 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170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생명 주기 문제는 스레드 함수가 지역 변수의 포인터</a:t>
            </a:r>
            <a:r>
              <a:rPr lang="en-US" altLang="ko-KR" dirty="0"/>
              <a:t>/</a:t>
            </a:r>
            <a:r>
              <a:rPr lang="ko-KR" altLang="en-US" dirty="0"/>
              <a:t>참조자를 가지고 있으나 지역 변수를 가지는 함수가 끝날 때까지 스레드가 종료되지 않았을 때 자주 발생한다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단일 스레드 환경과 달리</a:t>
            </a:r>
            <a:r>
              <a:rPr lang="en-US" altLang="ko-KR" dirty="0"/>
              <a:t>, </a:t>
            </a:r>
            <a:r>
              <a:rPr lang="ko-KR" altLang="en-US" dirty="0"/>
              <a:t>뚜렷하게 문제가 있는 것이 보이지 않기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260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Oops </a:t>
            </a:r>
            <a:r>
              <a:rPr lang="ko-KR" altLang="en-US" dirty="0"/>
              <a:t>함수를 호출하면</a:t>
            </a:r>
            <a:r>
              <a:rPr lang="en-US" altLang="ko-KR" dirty="0"/>
              <a:t>, </a:t>
            </a:r>
            <a:r>
              <a:rPr lang="ko-KR" altLang="en-US" dirty="0"/>
              <a:t>생성된 스레드에서 미정의 행동이 발생한다</a:t>
            </a:r>
            <a:r>
              <a:rPr lang="en-US" altLang="ko-KR" dirty="0"/>
              <a:t>. </a:t>
            </a:r>
            <a:r>
              <a:rPr lang="ko-KR" altLang="en-US" dirty="0"/>
              <a:t>참조하는 변수가 소멸되었기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390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예제의 경우에는 </a:t>
            </a:r>
            <a:r>
              <a:rPr lang="en-US" altLang="ko-KR" dirty="0"/>
              <a:t>Oops </a:t>
            </a:r>
            <a:r>
              <a:rPr lang="ko-KR" altLang="en-US" dirty="0"/>
              <a:t>함수를 호출해도 안전하다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예제의 경우 </a:t>
            </a:r>
            <a:r>
              <a:rPr lang="en-US" altLang="ko-KR" dirty="0"/>
              <a:t>Oops</a:t>
            </a:r>
            <a:r>
              <a:rPr lang="ko-KR" altLang="en-US" dirty="0"/>
              <a:t>를 호출한 스레드가 새로운 스레드가 작업을 완료할 때까지 아무 일도 하지 않기 때문에 스레드를 굳이 사용할 이유는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실제로는 호출 스레드도 자신만의 작업을 가지거나 하나가 아닌 여러 개의 스레드를 만든 뒤 스레드들이 작업을 모두 완료할 때까지 대기하는 식으로 쓰인다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97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C++ Concurrency In Action</a:t>
            </a:r>
          </a:p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 2. Managing threads)</a:t>
            </a:r>
            <a:endParaRPr lang="ko-KR" altLang="en-US" sz="48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스레드 대기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단순히 해당 스레드에 대해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끝날 때까지 기다린다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기다리지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결정한다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join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메서드는 매우 간단하지만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Brute Force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적 방법이다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917" y="25425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만약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조금 더 스레드에 대해 정교한 제어를 하고 싶다면 어떻게 해야 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 변수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condition_variable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 미래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(future)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변수를 이용해야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453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1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스레드 대기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객체는 더 이상 어떠한 스레드와 연관 관계를 가지지 않게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join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메서드를 호출하면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스레드와 연관된 저장소의 내용이 지워진다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객체는 대기 중인 스레드와 아무런 연관성을 띄지 않게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한 번이라도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join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메서드를 호출하면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스레드 객체는 더 이상 합류 가능하지 않다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7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주어진 스레드에 대해서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join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메서드는 오로지 한 번만 호출할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226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1" grpId="0"/>
      <p:bldP spid="19" grpId="0"/>
      <p:bldP spid="15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스레드 대기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주로 분리하는 경우에는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객체를 만들고 바로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detach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호출하므로 크게 문제가 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객체가 소멸되기 전에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반드시 스레드와 합류하거나 분리될 것인지 결정해야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그런데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합류하는 경우에는 항상 어디서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join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호출할 것인지 신중하게 결정해야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대표적으로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스레드가 시작되고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join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호출되기 전에 예외가 발생했다고 해보자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7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잘못된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join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호출 위치는 해당 호출이 생략되는 버리는 결과를 초래할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509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1" grpId="0"/>
      <p:bldP spid="19" grpId="0"/>
      <p:bldP spid="15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스레드 대기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다음의 코드를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592152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568136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예외가 발생해도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안전하게 스레드와 합류할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9" y="1766957"/>
            <a:ext cx="3454586" cy="360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9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스레드 대기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try/catch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패턴의 사용은 너무 장황하다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패턴 사용이 어려울 수록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실수를 할 가능성은 높아진다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끝나기 전에 스레드가 끝나는 것을 보장하는 것이 목적이라면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경로에 대해 대비해야 하기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차라리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join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호출을 보장해줄 수 있는 간단하고 정확한 메커니즘을 만들어 내는 것이 바람직하다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9917" y="4093823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이럴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RAII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패턴을 사용할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68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2" grpId="0"/>
      <p:bldP spid="10" grpId="0"/>
      <p:bldP spid="12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스레드 대기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다음의 코드를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8220075" cy="4219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83" y="4167257"/>
            <a:ext cx="38862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0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스레드 분리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detach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호출은 스레드가 분리되어 백그라운드에서 돌도록 만든다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스레드와는 직접적으로 소통할 수 없는 수단이 사라진다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한번 분리하게 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더 이상 해당 스레드가 완료될 때까지 대기할 수 없게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9917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분리된 스레드는 완전히 백그라운드에서 실행된다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스레드에 대한 소유권과 제어는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런타임 라이브러리에게 넘겨진다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런타임 라이브러리는 스레드 작업이 완료되었을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관련 자원들을 올바르게 정리하는 것을 보장한다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05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2" grpId="0"/>
      <p:bldP spid="10" grpId="0"/>
      <p:bldP spid="17" grpId="0"/>
      <p:bldP spid="15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스레드 분리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분리된 스레드는 종종 데몬 스레드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(Daemon thread)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라고도 불린다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이런 스레드들은 일반적으로 수행 시간이 매우 긴 경우가 많다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예를 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프로그램 전체의 생명 주기를 따라가는 스레드들도 많다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극단적으로는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스레드가 완료되었음을 감지하는 다른 메커니즘이 존재하는 경우에도 사용할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433398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409382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실행 후 잊어버려도 되는 스레드들에 분리된 스레드를 사용할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952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2" grpId="0"/>
      <p:bldP spid="10" grpId="0"/>
      <p:bldP spid="21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스레드 분리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detach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호출함으로써 스레드를 분리시킬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detach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호출 후에는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스레드 객체는 스레드와 아무런 관계를 가지지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detach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호출 후에도 스레드 객체는 합류 가능하지 않다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7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객체로부터 스레드를 분리하기 위해서는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반드시 분리시킬 스레드가 존재해야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실행할 스레드와 아무런 연관이 없는 스레드 객체에서는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detach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호출할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join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함수와 마찬가지로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detach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호출 전에는 반드시 스레드 객체가 합류 가능한 상태여야만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591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2" grpId="0"/>
      <p:bldP spid="10" grpId="0"/>
      <p:bldP spid="14" grpId="0"/>
      <p:bldP spid="17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스레드 분리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한 번에 여러 개의 문서를 편집할 수 있는 워드 프로세스 프로그램이 있다고 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UI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단계나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내부적으로 여러가지 방법을 통해 이 문제를 해결할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가장 흔한 방법은 문서마다 독립적인 창을 만들어 편집할 수 있도록 하는 것이다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7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비록 각각의 창이 완전히 독립적인 것처럼 보이지만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실제로는 같은 프로그램 내에서 실행된다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내부적으로 보면 각각의 창이 자신만의 스레드 내에서 실행되게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스레드는 같은 코드를 실행하지만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문서와 편집 창의 속성에 따라 다른 데이터를 가지고 실행된다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8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2" grpId="0"/>
      <p:bldP spid="10" grpId="0"/>
      <p:bldP spid="14" grpId="0"/>
      <p:bldP spid="1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개요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다중 스레드를 사용하기로 했을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어떻게 해야 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86408" y="277669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01756" y="253653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어떻게 스레드를 시작하고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끝난 것을 점검할 수 있을까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프로그램에 동시성을 사용하기로 결정했다고 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354626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330610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 라이브러리를 사용하면 대부분의 스레드 관리 작업을 쉽게 수행할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7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0" grpId="0"/>
      <p:bldP spid="3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스레드 분리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새로운 문서를 여는 것은 새로운 스레드를 만드는 것을 필요로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8"/>
            <a:ext cx="5254510" cy="447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2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스레드 함수에 대한 인자 전달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Functor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대해 추가적인 인자를 전달하는 것은 매우 쉽다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객체의 생성자에 추가적인 인자들을 전달하기만 하면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7" y="25425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주의할 것은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기본적으로 인자들이 스레드의 내부 저장소로 복사되어 전달된다는 것이다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3379756"/>
            <a:ext cx="4743450" cy="1781175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>
            <a:off x="886408" y="571505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1756" y="547488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매개변수가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참조자여도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‘Hello’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문자열은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char*’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전달되어 새 스레드에서 변환이 일어난다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17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2" grpId="0"/>
      <p:bldP spid="14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스레드 함수에 대한 인자 전달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다음의 코드를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4495800" cy="2162175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886408" y="448325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424308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코드를 실행하면 어떻게 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36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스레드 함수에 대한 인자 전달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문제는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포인터에서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객체로의 암시적 변환에 의존하고 있기 때문에 발생한다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근본적으로 생성자가 적절한 인자 타입으로의 변환 없이 제공된 인자를 그대로 복사하기 때문에 발생한다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9917" y="25425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앞 예제의 문제점을 해결해보자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3379756"/>
            <a:ext cx="68770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2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7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스레드 함수에 대한 인자 전달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다음의 코드를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5524500" cy="2390775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886408" y="471185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447168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코드를 실행하면 어떻게 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234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스레드 함수에 대한 인자 전달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문제를 해결해보자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471185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447168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문제는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::bind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발생한 문제점과 동일하며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해결법도 동일하다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54768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4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스레드 함수에 대한 인자 전달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bind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함수와 스레드의 생성자는 같은 메커니즘으로 동작한다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포인터를 전달하는 경우에는 멤버 함수 역시 전달하는 것이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2542579"/>
            <a:ext cx="74009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5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스레드 함수에 대한 인자 전달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인자를 전달할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인자가 복사될 수 없으며 오직 이동만 가능한 객체라고 가정해보자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 생성자와 이동 대입 연산자를 활용해야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임시적인 값일 경우에는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우변 값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 연산이 자동으로 일어난다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좌변 값일때는 어떻게 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4093823"/>
            <a:ext cx="60674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5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/>
      <p:bldP spid="15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스레드의 소유권 전달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 스레드 라이브러리에는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unique_ptr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같은 소유권의 의미를 가지는 클래스들이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::thread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클래스가 그 중 하나로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객체는 객체마다 자신만의 자원을 가지고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스레드 객체의 자원은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실행될 스레드를 관리하는 역할을 수행할 때 쓰이게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자원의 소유권은 스레드 객체끼리 주고받을 수 있으며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 이동 연산이 쓰인다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433398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1756" y="409382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이것은 특정 스레드에 대해 단 하나의 스레드 객체만 연관되어 있음을 보장한다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13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/>
      <p:bldP spid="15" grpId="0"/>
      <p:bldP spid="18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스레드의 소유권 전달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후방에서 동작하는 스레드를 생성하는 함수를 작성한다고 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만들어진 스레드를 기다리는 것이 아니라 호출 함수나 다른 함수에 스레드 소유권을 넘겨준다고 해보자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경우에는 이동 연산을 통해 소유권을 전달하는 것이 필요하다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이것은 특정 실행 스레드의 소유권이 스레드 객체 사이로 전달될 수 있음을 의미한다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0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/>
      <p:bldP spid="15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개요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main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수행하는 스레드가 반드시 하나 존재해야 하기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86408" y="277669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01756" y="253653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프로그램에서는 다른 함수를 진입 지점으로 가지는 추가적인 스레드를 만들고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 스레드를 시작할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프로그램은 최소한 하나의 스레드를 가지고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515301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491285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main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종료되면 프로그램이 종료되는 것처럼 진입 지점 함수가 끝나면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스레드가 종료된다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9917" y="4075676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추가적인 스레드들은 기본 스레드와 생명 주기가 비슷하다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354626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330610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스레드들은 서로 동시에 수행된다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95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0" grpId="0"/>
      <p:bldP spid="31" grpId="0"/>
      <p:bldP spid="15" grpId="0"/>
      <p:bldP spid="17" grpId="0"/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스레드의 소유권 전달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다음의 코드를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4581525" cy="3067050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>
            <a:off x="886408" y="538812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1756" y="514796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객체끼리 스레드의 소유권을 주고받을 수 있음을 확인할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616375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756" y="592358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소유권을 전달한 스레드 객체는 더 이상 해당 스레드와 연관성을 가지지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146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1" grpId="0"/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스레드의 소유권 전달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다음의 코드를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53265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1756" y="50864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반환 값을 통해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 함수에 소유권을 돌려줄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610219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756" y="586202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 소유권을 받은 호출 함수는 반드시 평소대로 소멸 전까지 분리할 것인지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기다릴 것인지 결정해야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9" y="1766957"/>
            <a:ext cx="4035676" cy="300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0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1" grpId="0"/>
      <p:bldP spid="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스레드의 소유권 전달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다음의 코드를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387365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1756" y="363348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인자를 통해 함수에 소유권을 넘겨주는 것도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36099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5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스레드의 소유권 전달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이전에 만들었던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ThreadGuard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클래스를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8"/>
            <a:ext cx="6698299" cy="3438408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886408" y="575948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551932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클래스의 문제점은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54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스레드의 소유권 전달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 연산을 활용해서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ThreadGuard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클래스를 개량해보자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9" y="1766957"/>
            <a:ext cx="6120784" cy="3656382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86408" y="597746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573729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한번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RAII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객체에 소유권이 넘겨지면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외부에서는 해당 스레드에 대해 합류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분리 여부를 결정할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17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스레드의 소유권 전달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객체가 이동 연산을 지원하므로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STL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컨테이너와 같이 사용할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STL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컨테이너가 이동 연산을 지원해야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2542579"/>
            <a:ext cx="9210675" cy="187642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886408" y="497312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1756" y="473296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만약 스레드가 어떤 알고리즘 작업을 분할하는데 쓰이고 있다면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종종 쓰일 수 있는 방법이다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574874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550858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스레드마다 객체를 생성하고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계속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직접적으로 합류하는 것보다 훨씬 낫기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406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5" grpId="0"/>
      <p:bldP spid="11" grpId="0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스레드의 감별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스레드에도 각각 식별자가 존재한다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식별자 객체는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::thread::id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타입을 가진다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917" y="25425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식별자를 얻을 수 있는 방법에는 두 가지가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17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관련된 스레드 객체의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get_id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함수를 호출함으로써 얻어낼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현재 스레드에 대한 식별자는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this_thread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get_id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통해 알아낼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9916" y="493100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식별자는 말 그대로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식별자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로만 쓰이고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용도로는 거의 쓰이지 않는다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621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5" grpId="0"/>
      <p:bldP spid="18" grpId="0"/>
      <p:bldP spid="21" grpId="0"/>
      <p:bldP spid="23" grpId="0"/>
      <p:bldP spid="2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스레드의 감별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식별자는 자유롭게 복사 및 비교가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만일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thread::id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객체가 같다면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같은 스레드를 나타내거나 둘 다 아무런 스레드도 나타내지 않음을 나타낸다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객체가 다르다면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스레드를 나타내거나 하나만 유효한 스레드를 나타냄을 의미한다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9917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라이브러리는 스레드 식별자의 비교에 쓰이는 모든 연산을 지원한다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구별되는 모든 값에 대해 정렬 순서를 가지는 모든 비교 연산자를 지원한다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때문에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식별자는 연관 컨테이너의 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(Key),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정렬 연산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등에 사용될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886408" y="594678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01756" y="570662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 라이브러리는 스레드 식별자에 대한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해쉬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타입을 지원하므로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순서 없는 연관 컨테이너에도 사용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324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5" grpId="0"/>
      <p:bldP spid="21" grpId="0"/>
      <p:bldP spid="17" grpId="0"/>
      <p:bldP spid="25" grpId="0"/>
      <p:bldP spid="27" grpId="0"/>
      <p:bldP spid="2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스레드의 감별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식별자는 주로 스레드가 어떤 연산을 수행할 필요가 있는지 검사하는 데 쓰인다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9" y="1766958"/>
            <a:ext cx="7218064" cy="460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8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스레드의 감별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식별자를 쓸 수 있는 다른 경우에는 어떤 것이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식별자를 연관 컨테이너의 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(Key)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사용해서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스레드에 연관된 데이터를 공통 자료구조에 넣을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방법은 주로 스레드 지역 저장소가 적절하지 않을 때 대신 쓸 수 있는 방법이다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컨테이너는 각 스레드의 제어에 있는 데이터를 넣거나 스레드 간 데이터를 전달하는 곳에 쓰일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7" y="4093823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대부분 상황에서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식별자는 스레드에 대한 포괄적인 식별자의 의미만 가진다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문법적인 의미를 가지기 위해서는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반드시 다른 수단과 같이 사용되어야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77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  <p:bldP spid="10" grpId="0"/>
      <p:bldP spid="12" grpId="0"/>
      <p:bldP spid="14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스레드 시작하기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스레드에서 실행될 작업을 명시적으로 지정해야만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86408" y="277669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01756" y="253653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주어진 작업은 종료될 때까지 자신만의 스레드에서 수행되며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종료될 경우 스레드는 정지된다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스레드는 기본적으로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::thread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객체를 만듦으로써 시작된다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9917" y="4075676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스레드가 어떤 작업을 할지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생성된 위치가 어디인지는 전혀 중요하지 않다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354626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330610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Functor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라면 뭐든 스레드의 작업이 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62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0" grpId="0"/>
      <p:bldP spid="31" grpId="0"/>
      <p:bldP spid="17" grpId="0"/>
      <p:bldP spid="2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스레드의 감별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다음의 코드를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4495800" cy="419100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886408" y="274017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250001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값이 출력될까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861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8.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작업 스레드 개수의 결정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 라이브러리를 사용하면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런타임에 동적으로 스레드 개수를 정하는 것이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작업에 대해 몇 개의 작업 스레드를 사용할 것인지 동적으로 결정할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9917" y="254519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thread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클래스의 동적 멤버 함수인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hardware_concurrency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86408" y="362253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1756" y="338236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함수는 프로그램이 실행될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순수하게 동시적으로 동작할 수 있는 스레드 개수를 반환해준다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439815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415798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함수를 이용하면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간 작업을 나눌 때 도움이 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120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7" grpId="0"/>
      <p:bldP spid="9" grpId="0"/>
      <p:bldP spid="11" grpId="0"/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8.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작업 스레드 개수의 결정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STL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내의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accumulate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병렬로 실행되게끔 만들어보자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병렬 함수는 스레드끼리 작업을 나누어 실행한다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너무 많은 스레드로 발생하는 과부하를 피하고자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함수는 최소한의 스레드만 사용한다고 하자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구현의 용이함을 위해서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 어떠한 연산도 예외를 발생시키지 않는다고 가정해보자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581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7" grpId="0"/>
      <p:bldP spid="14" grpId="0"/>
      <p:bldP spid="1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8.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작업 스레드 개수의 결정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Step 1.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스레드들이 각자의 연산을 수행해야 하므로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새로운 연산 단위를 만들자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69913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2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8.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작업 스레드 개수의 결정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Step 2.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정의하고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알맞은 스레드 개수를 구하자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10191750" cy="358140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86408" y="590247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01756" y="566231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함수는 절대로 하드웨어가 지원하는 스레드 개수 이상의 스레드를 만들지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13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8.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작업 스레드 개수의 결정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Step 3.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스레드를 만들고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작업을 분할하자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8"/>
            <a:ext cx="7323941" cy="459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8.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작업 스레드 개수의 결정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Step 4.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스레드에서 만들어 낸 결과물을 취합하자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7038975" cy="41910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86408" y="274017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01756" y="250001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끝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9917" y="3275636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병렬 버전의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accumulate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기존의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accumulate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약간의 차이점을 보인다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435297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411281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덧셈 연산에 결합 법칙이 적용되지 않을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일정 단위로 요소들을 묶는 점 때문에 연산 결과가 다를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512859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488843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기존 함수는 입력 반복자를 요구하지만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병렬 버전은 순방향 반복자를 요구한다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590255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1756" y="566239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병렬 버전에서는 반드시 요소 타입이 기본 초기화가 가능한 타입이어야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103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10" grpId="0"/>
      <p:bldP spid="12" grpId="0"/>
      <p:bldP spid="15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스레드 시작하기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기초적인 스레드를 몇 개 만들어보자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598820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574803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객체는 새 스레드에 속한 저장 메모리로 복사되고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저장 메모리로부터 실행된다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90769"/>
            <a:ext cx="47625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스레드 시작하기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만일 스레드 객체의 소멸자를 실행할 때까지 결정하지 않는다면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프로그램은 강제로 종료된다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86408" y="277669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01756" y="253653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예외가 발생한 경우에도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반드시 해당 스레드와 합류할 것인지 분리될 것인지 결정해야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스레드를 시작한 후에는 반드시 명시적으로 기다릴 것인지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독립시킬 것인지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결정해야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9917" y="4075676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만약 스레드가 분리되면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 스레드는 스레드 객체가 소멸된 이후에도 계속 실행되게 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354626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330610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중요한 것은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객체가 소멸되는 시점까지 결정해야 한다는 사실이다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851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0" grpId="0"/>
      <p:bldP spid="31" grpId="0"/>
      <p:bldP spid="17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스레드 시작하기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이것은 단일 스레드에서 소멸이 된 객체에 접근했을 때 미정의 행동이 일어나는 것과 같은 현상이다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86408" y="277669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01756" y="253653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스레드를 사용하게 되면 생명 주기에 관련된 문제가 더 자주 발생할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만일 스레드 작업이 끝나기를 기다리지 않으면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접근되는 자료가 유효함을 반드시 보장해야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354626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330610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되도록이면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공유 데이터보다는 복사 등을 통해 스레드 자신만의 데이터를 가지는 것이 좋다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917" y="4075676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일반적으로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내에서 지역 변수에 접근하는 스레드를 만드는 생각은 좋은 생각이 아니다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628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0" grpId="0"/>
      <p:bldP spid="31" grpId="0"/>
      <p:bldP spid="15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스레드 시작하기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 코드를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9" y="1766957"/>
            <a:ext cx="4359360" cy="455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99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스레드 대기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스레드를 분리시키는 것이 아니라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스레드가 완료될 때까지 기다려보자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4455613" cy="467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2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4866</TotalTime>
  <Words>3392</Words>
  <Application>Microsoft Office PowerPoint</Application>
  <PresentationFormat>와이드스크린</PresentationFormat>
  <Paragraphs>329</Paragraphs>
  <Slides>46</Slides>
  <Notes>46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1" baseType="lpstr">
      <vt:lpstr>야놀자 야체 R</vt:lpstr>
      <vt:lpstr>맑은 고딕</vt:lpstr>
      <vt:lpstr>Arial</vt:lpstr>
      <vt:lpstr>야놀자 야체 B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신형철</cp:lastModifiedBy>
  <cp:revision>3303</cp:revision>
  <dcterms:created xsi:type="dcterms:W3CDTF">2017-02-13T14:50:04Z</dcterms:created>
  <dcterms:modified xsi:type="dcterms:W3CDTF">2017-09-06T14:02:32Z</dcterms:modified>
</cp:coreProperties>
</file>